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3" r:id="rId3"/>
    <p:sldId id="259" r:id="rId4"/>
    <p:sldId id="257" r:id="rId6"/>
    <p:sldId id="258" r:id="rId7"/>
    <p:sldId id="260" r:id="rId8"/>
    <p:sldId id="261" r:id="rId9"/>
    <p:sldId id="262" r:id="rId10"/>
    <p:sldId id="274" r:id="rId11"/>
    <p:sldId id="271" r:id="rId12"/>
    <p:sldId id="264" r:id="rId13"/>
    <p:sldId id="268" r:id="rId14"/>
    <p:sldId id="267" r:id="rId15"/>
    <p:sldId id="292" r:id="rId16"/>
    <p:sldId id="266" r:id="rId17"/>
    <p:sldId id="275" r:id="rId18"/>
    <p:sldId id="269" r:id="rId19"/>
    <p:sldId id="297" r:id="rId20"/>
    <p:sldId id="298" r:id="rId21"/>
    <p:sldId id="299" r:id="rId22"/>
    <p:sldId id="300" r:id="rId23"/>
    <p:sldId id="272" r:id="rId24"/>
    <p:sldId id="301" r:id="rId25"/>
    <p:sldId id="302" r:id="rId26"/>
    <p:sldId id="303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gs" Target="tags/tag116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HUAWEI DevEco Studio:鸿蒙生态应用、元服务开发配套的集成开发环境(IDE)提供了工程管理、代码编辑、界面预览、编译构建、代码调试等基础功能，同时还集成了性能调优工具、设备模拟工具、命令行工具等帮助开发者解决特定领域的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作为一款开发工具，除了具有基本的代码开发、编译构建及调测等功能外，DevEco Studio还具有如下特点：</a:t>
            </a:r>
            <a:endParaRPr lang="zh-CN" altLang="en-US"/>
          </a:p>
          <a:p>
            <a:r>
              <a:rPr lang="zh-CN" altLang="en-US" b="1"/>
              <a:t>高效智能代码编辑：</a:t>
            </a:r>
            <a:r>
              <a:rPr lang="zh-CN" altLang="en-US"/>
              <a:t>支持ArkTS、JS、C/C++等语言的代码高亮、代码智能补齐、代码错误检查、代码自动跳转、代码格式化、代码查找等功能，提升代码编写效率。更多详细信息，请参考代码编辑。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多端双向实时预览：</a:t>
            </a:r>
            <a:r>
              <a:rPr lang="zh-CN" altLang="en-US"/>
              <a:t>支持UI界面代码的双向预览、实时预览、动态预览、组件预览以及多端设备预览，便于快速查看代码运行效果。更多详细信息，请参考界面预览。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手机设备模拟仿真：</a:t>
            </a:r>
            <a:r>
              <a:rPr lang="zh-CN" altLang="en-US"/>
              <a:t>提供HarmonyOS本地模拟器，支持手机设备的模拟仿真，便捷获取调试环境。当前仅macOS(ARM)版本DevEco Studio支持。更多详细信息，请参考使用模拟器运行应用/服务。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DevEco Profiler性能调优</a:t>
            </a:r>
            <a:r>
              <a:rPr lang="zh-CN" altLang="en-US"/>
              <a:t>：提供实时监控能力和场景化调优模板，便于全方位的设备资源监测，采集数据覆盖多个维度，为开发者带来高效、直通代码行的调优体验，请参考性能分析。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DevEco Studio工程目录结构提供工程视图和Ohos视图。工程视图（Project）展示工程中实际的文件结构，Ohos视图会隐藏一些编码中不常用到的文件，并将常用到的文件进行重组展示，方便开发者查询或定位所需编辑的模块或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工程创建或打开后，默认显示工程视图，如果要切换到Ohos视图，在左上角单击Project &gt; Ohos进行切换。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DevEco Studio工程目录结构提供工程视图和Ohos视图。工程视图（Project）展示工程中实际的文件结构，Ohos视图会隐藏一些编码中不常用到的文件，并将常用到的文件进行重组展示，方便开发者查询或定位所需编辑的模块或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工程创建或打开后，默认显示工程视图，如果要切换到Ohos视图，在左上角单击Project &gt; Ohos进行切换。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DevEco Studio工程目录结构提供工程视图和Ohos视图。工程视图（Project）展示工程中实际的文件结构，Ohos视图会隐藏一些编码中不常用到的文件，并将常用到的文件进行重组展示，方便开发者查询或定位所需编辑的模块或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工程创建或打开后，默认显示工程视图，如果要切换到Ohos视图，在左上角单击Project &gt; Ohos进行切换。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DevEco Studio工程目录结构提供工程视图和Ohos视图。工程视图（Project）展示工程中实际的文件结构，Ohos视图会隐藏一些编码中不常用到的文件，并将常用到的文件进行重组展示，方便开发者查询或定位所需编辑的模块或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工程创建或打开后，默认显示工程视图，如果要切换到Ohos视图，在左上角单击Project &gt; Ohos进行切换。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DevEco Studio工程目录结构提供工程视图和Ohos视图。工程视图（Project）展示工程中实际的文件结构，Ohos视图会隐藏一些编码中不常用到的文件，并将常用到的文件进行重组展示，方便开发者查询或定位所需编辑的模块或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工程创建或打开后，默认显示工程视图，如果要切换到Ohos视图，在左上角单击Project &gt; Ohos进行切换。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DevEco Studio工程目录结构提供工程视图和Ohos视图。工程视图（Project）展示工程中实际的文件结构，Ohos视图会隐藏一些编码中不常用到的文件，并将常用到的文件进行重组展示，方便开发者查询或定位所需编辑的模块或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工程创建或打开后，默认显示工程视图，如果要切换到Ohos视图，在左上角单击Project &gt; Ohos进行切换。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DevEco Studio工程目录结构提供工程视图和Ohos视图。工程视图（Project）展示工程中实际的文件结构，Ohos视图会隐藏一些编码中不常用到的文件，并将常用到的文件进行重组展示，方便开发者查询或定位所需编辑的模块或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工程创建或打开后，默认显示工程视图，如果要切换到Ohos视图，在左上角单击Project &gt; Ohos进行切换。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 b="1"/>
              <a:t>二、开发应用/服务：</a:t>
            </a:r>
            <a:r>
              <a:rPr lang="zh-CN" altLang="en-US"/>
              <a:t>DevEco Studio集成了Phone、Tablet、2in1设备的典型场景模板，可以通过工程向导轻松的创建一个新的工程。</a:t>
            </a:r>
            <a:endParaRPr lang="zh-CN" altLang="en-US"/>
          </a:p>
          <a:p>
            <a:pPr indent="457200"/>
            <a:r>
              <a:rPr lang="zh-CN" altLang="en-US"/>
              <a:t>接下来还需要定义应用/服务的UI、开发业务功能等编码工作，可以根据HarmonyOS应用开发概述来查看具体的开发过程，通过查看API接口文档查阅需要调用的API接口。</a:t>
            </a:r>
            <a:endParaRPr lang="zh-CN" altLang="en-US"/>
          </a:p>
          <a:p>
            <a:pPr indent="457200"/>
            <a:r>
              <a:rPr lang="zh-CN" altLang="en-US"/>
              <a:t>在开发代码的过程中，可以使用预览器查看应用/服务效果，支持实时预览、动态预览、双向预览等功能，使编码的过程更高效。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三、运行、调试和测试应用/服务：</a:t>
            </a:r>
            <a:r>
              <a:rPr lang="zh-CN" altLang="en-US"/>
              <a:t>应用/服务开发完成后，可以使用真机进行调试（需要申请调测证书进行签名），支持单步调试、跨语言调试、变量可视化等调试手段，使得应用/服务调试更加高效。</a:t>
            </a:r>
            <a:endParaRPr lang="zh-CN" altLang="en-US"/>
          </a:p>
          <a:p>
            <a:pPr indent="457200"/>
            <a:r>
              <a:rPr lang="zh-CN" altLang="en-US"/>
              <a:t>HarmonyOS应用/服务开发完成后，在发布到应用/服务市场前，还需要对应用进行测试，主要包含Instrument Test、Local Test，确保HarmonyOS应用/服务纯净、安全，给用户带来更好的使用体验。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四、发布应用/服务：</a:t>
            </a:r>
            <a:r>
              <a:rPr lang="zh-CN" altLang="en-US"/>
              <a:t>HarmonyOS应用/服务开发、测试完成后，需要将应用/服务发布至应用市场，以便应用市场对应用/服务进行分发，普通消费者可以通过应用市场获取到对应的HarmonyOS应用/服务。需要注意的是，发布到华为应用市场的HarmonyOS应用/服务，必须使用应用市场颁发的发布证书进行签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软件安装</a:t>
            </a:r>
            <a:r>
              <a:rPr lang="en-US" altLang="zh-CN"/>
              <a:t>:</a:t>
            </a:r>
            <a:r>
              <a:rPr lang="zh-CN" altLang="en-US"/>
              <a:t>Windows环境、</a:t>
            </a:r>
            <a:r>
              <a:rPr lang="zh-CN" altLang="en-US">
                <a:sym typeface="+mn-ea"/>
              </a:rPr>
              <a:t>macOS环境（</a:t>
            </a:r>
            <a:r>
              <a:rPr lang="zh-CN" altLang="en-US">
                <a:sym typeface="+mn-ea"/>
              </a:rPr>
              <a:t>安装DevEco Studio）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配置开发环境：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、（可选）配置Proxy：</a:t>
            </a:r>
            <a:r>
              <a:rPr lang="zh-CN" altLang="en-US">
                <a:sym typeface="+mn-ea"/>
              </a:rPr>
              <a:t>网络不能直接访问Internet，可通过设置代理服务器进行访问。如果无需代理即可访问Internet，将跳过该步骤。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、配置Node.js和SDK：指定本地已安装的Node.js，或在线下载，并配置SDK。</a:t>
            </a:r>
            <a:endParaRPr lang="zh-CN" altLang="en-US"/>
          </a:p>
          <a:p>
            <a:pPr indent="457200"/>
            <a:r>
              <a:rPr lang="en-US" altLang="zh-CN"/>
              <a:t>PS:  SDK:集成在HUAWEI DevEco Studio 中，包含开发者可以使用的API定义以及调试</a:t>
            </a:r>
            <a:r>
              <a:rPr lang="zh-CN" altLang="en-US"/>
              <a:t>编译等基础的工具链。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运行HelloWorld：创建一个新工程</a:t>
            </a:r>
            <a:r>
              <a:rPr lang="en-US" altLang="zh-CN"/>
              <a:t>-&gt;</a:t>
            </a:r>
            <a:r>
              <a:rPr lang="zh-CN" altLang="en-US">
                <a:sym typeface="+mn-ea"/>
              </a:rPr>
              <a:t>运行Hello World，</a:t>
            </a:r>
            <a:r>
              <a:rPr lang="zh-CN" altLang="en-US"/>
              <a:t>运行Demo工程，验证环境是否已经配置完成。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DevEco Studio开发环境诊断项包括电脑的配置、网络的连通情况、依赖的工具或SDK是否安装等。</a:t>
            </a:r>
            <a:endParaRPr lang="zh-CN" altLang="en-US"/>
          </a:p>
          <a:p>
            <a:r>
              <a:rPr lang="zh-CN" altLang="en-US"/>
              <a:t>如果检测结果为未通过，请根据检查项的描述和修复建议进行处理。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>
                <a:solidFill>
                  <a:schemeClr val="accent1"/>
                </a:solidFill>
                <a:sym typeface="+mn-ea"/>
              </a:rPr>
              <a:t>导入Sample时，导入失败，提示“Failed to connect to gitee.com port 443: Time out”连接超时</a:t>
            </a:r>
            <a:endParaRPr>
              <a:solidFill>
                <a:schemeClr val="accent1"/>
              </a:solidFill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出现这个错误可能是网络遭受了攻击，或者你的网络提供方网络策略阻止了相关操作，如果你确认所处的网络环境安全，可以临时关闭证书校验以获取Sample。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、进入Git安装目录（默认为C:\Program Files\Git），双击运行“git-cmd.exe”文件。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、在打开的命令行窗口中，执行如下命令关闭SSL证书校验功能。</a:t>
            </a:r>
            <a:endParaRPr lang="zh-CN" altLang="en-US"/>
          </a:p>
          <a:p>
            <a:pPr lvl="1" indent="457200"/>
            <a:r>
              <a:rPr lang="zh-CN" altLang="en-US">
                <a:sym typeface="+mn-ea"/>
              </a:rPr>
              <a:t>git config --global http.sslVerify false</a:t>
            </a:r>
            <a:endParaRPr lang="zh-CN" altLang="en-US"/>
          </a:p>
          <a:p>
            <a:pPr indent="457200"/>
            <a:r>
              <a:rPr lang="zh-CN" altLang="en-US" b="1"/>
              <a:t>说明：</a:t>
            </a:r>
            <a:r>
              <a:rPr lang="zh-CN" altLang="en-US"/>
              <a:t>关闭SSL证书校验，可能会带来安全风险，建议导入完Sample后，及时开启。开启方法：将该命令中的false修改为true即可。</a:t>
            </a:r>
            <a:endParaRPr lang="zh-CN" altLang="en-US"/>
          </a:p>
          <a:p>
            <a:pPr indent="457200"/>
            <a:r>
              <a:rPr lang="en-US" altLang="zh-CN"/>
              <a:t>3</a:t>
            </a:r>
            <a:r>
              <a:rPr lang="zh-CN" altLang="en-US"/>
              <a:t>、执行完成后，请重新尝试导入Sample。</a:t>
            </a:r>
            <a:endParaRPr lang="zh-CN" altLang="en-US"/>
          </a:p>
          <a:p>
            <a:pPr indent="0"/>
            <a:endParaRPr lang="zh-CN" altLang="en-US"/>
          </a:p>
          <a:p>
            <a:pPr indent="0"/>
            <a:r>
              <a:rPr lang="zh-CN" altLang="en-US"/>
              <a:t>DevEco Studio无法打开：在Windows 10和Windows 11中，修改字符编码后，安装在中文目录下的DevEco Studio无法打开，报错“Error launching...”。</a:t>
            </a:r>
            <a:endParaRPr lang="zh-CN" altLang="en-US"/>
          </a:p>
          <a:p>
            <a:pPr indent="457200"/>
            <a:r>
              <a:rPr lang="zh-CN" altLang="en-US"/>
              <a:t>解决措施：请在英文目录下重新安装DevEco Studio。（不要放在含中文</a:t>
            </a:r>
            <a:r>
              <a:rPr lang="zh-CN" altLang="en-US"/>
              <a:t>目录下）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在进行应用/服务开发前，开发者应该掌握应用/服务的逻辑结构。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应用/服务发布形态为APP Pack（Application Package），它是由一个或多个HAP（Harmony Ability Package）包以及描述APP Pack属性的pack.info文件组成。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一个HAP在工程目录中对应一个Module，它是由代码、资源、三方库及应用/服务配置文件组成，HAP可以分为Entry和Feature两种类型。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Entry：应用的主模块，作为应用的入口，提供了应用的基础功能。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Feature：应用的动态特性模块，作为应用能力的扩展，可以根据用户的需求和设备类型进行选择性安装。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、根据工程创建向导，选择创建Application或Atomic Service。再选择需要的Ability工程模板，然后单击Next。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还有很多得工程</a:t>
            </a:r>
            <a:r>
              <a:rPr lang="zh-CN" altLang="en-US"/>
              <a:t>模板，大家可以在文档中自行</a:t>
            </a:r>
            <a:r>
              <a:rPr lang="zh-CN" altLang="en-US"/>
              <a:t>查阅。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还有很多得工程</a:t>
            </a:r>
            <a:r>
              <a:rPr lang="zh-CN" altLang="en-US"/>
              <a:t>模板，大家可以在文档中自行</a:t>
            </a:r>
            <a:r>
              <a:rPr lang="zh-CN" altLang="en-US"/>
              <a:t>查阅。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6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9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0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1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3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4.xml"/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98.xml"/><Relationship Id="rId24" Type="http://schemas.openxmlformats.org/officeDocument/2006/relationships/tags" Target="../tags/tag97.xml"/><Relationship Id="rId23" Type="http://schemas.openxmlformats.org/officeDocument/2006/relationships/tags" Target="../tags/tag96.xml"/><Relationship Id="rId22" Type="http://schemas.openxmlformats.org/officeDocument/2006/relationships/tags" Target="../tags/tag95.xml"/><Relationship Id="rId21" Type="http://schemas.openxmlformats.org/officeDocument/2006/relationships/tags" Target="../tags/tag94.xml"/><Relationship Id="rId20" Type="http://schemas.openxmlformats.org/officeDocument/2006/relationships/tags" Target="../tags/tag93.xml"/><Relationship Id="rId2" Type="http://schemas.openxmlformats.org/officeDocument/2006/relationships/tags" Target="../tags/tag75.xml"/><Relationship Id="rId19" Type="http://schemas.openxmlformats.org/officeDocument/2006/relationships/tags" Target="../tags/tag92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3.xml"/><Relationship Id="rId3" Type="http://schemas.openxmlformats.org/officeDocument/2006/relationships/image" Target="../media/image5.png"/><Relationship Id="rId2" Type="http://schemas.openxmlformats.org/officeDocument/2006/relationships/tags" Target="../tags/tag10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DevEco Studio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的高效使用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51371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工程管理：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创建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HarmonyOS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工程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通过如下两种方式，打开工程创建向导界面。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如果当前未打开任何工程，可以在DevEco Studio的欢迎页，选择Create Project开始创建一个新工程。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如果已经打开了工程，可以在菜单栏选择File &gt; New &gt; Create Project来创建一个新工程。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245360"/>
            <a:ext cx="5412105" cy="3615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005" y="2245360"/>
            <a:ext cx="5434965" cy="3630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工程管理：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工程模板介绍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DevEco Studio支持多种品类的应用/服务开发，预置丰富的工程模板，可以根据工程向导轻松创建适应于各类设备的工程，并自动生成对应的代码和资源模板。同时，DevEco Studio还提供了多种编程语言供开发者进行应用/服务开发，包括ArkTS、JS和C/C++。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2007870"/>
            <a:ext cx="6361430" cy="4249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9040" y="2298700"/>
            <a:ext cx="363283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Empty Ability：</a:t>
            </a:r>
            <a:r>
              <a:rPr lang="zh-CN" altLang="en-US" sz="1400"/>
              <a:t>用于Phone、Tablet、2in1设备的模板，展示基础的Hello World功能。</a:t>
            </a:r>
            <a:endParaRPr lang="zh-CN" altLang="en-US" sz="140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endParaRPr lang="zh-CN" altLang="en-US" sz="140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Native C++：</a:t>
            </a:r>
            <a:r>
              <a:rPr lang="zh-CN" altLang="en-US" sz="1400"/>
              <a:t>用于Phone、Tablet、2in1设备的模板，作为应用调用C++代码的示例工程，界面显示“Hello World”。</a:t>
            </a:r>
            <a:endParaRPr lang="zh-CN" altLang="en-US" sz="140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endParaRPr lang="zh-CN" altLang="en-US" sz="140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[CloudDev]Empty Ability：</a:t>
            </a:r>
            <a:r>
              <a:rPr lang="zh-CN" altLang="en-US" sz="1400"/>
              <a:t>端云一体化开发通用模板。</a:t>
            </a:r>
            <a:endParaRPr lang="zh-CN" altLang="en-US" sz="140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endParaRPr lang="zh-CN" altLang="en-US" sz="140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[Lite]Empty Ability：</a:t>
            </a:r>
            <a:r>
              <a:rPr lang="zh-CN" altLang="en-US" sz="1400"/>
              <a:t>用于Lite Wearable设备的模板，展示了基础的Hello World功能。可基于此模板，修改设备类型及RuntimeOS，进行小型嵌入式设备开发。请参见创建Lite工程。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工程管理：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工程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目录结构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ArkTS工程目录结构（Stage模型），ArkTS Stage模型支持API Version 10及以上版本，其工程目录结构如下图所示：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6205" y="1602740"/>
            <a:ext cx="7350125" cy="5075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AppScope &gt; app.json5</a:t>
            </a:r>
            <a:r>
              <a:rPr lang="zh-CN" altLang="en-US" sz="1400"/>
              <a:t>：应用的全局配置信息。</a:t>
            </a:r>
            <a:endParaRPr lang="zh-CN" altLang="en-US" sz="140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entry：</a:t>
            </a:r>
            <a:r>
              <a:rPr lang="zh-CN" altLang="en-US" sz="1400"/>
              <a:t>应用/服务模块，编译构建生成一个HAP。</a:t>
            </a:r>
            <a:endParaRPr lang="zh-CN" altLang="en-US" sz="1400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src &gt; main &gt; ets：</a:t>
            </a:r>
            <a:r>
              <a:rPr lang="zh-CN" altLang="en-US" sz="1400"/>
              <a:t>用于存放ArkTS源码。</a:t>
            </a:r>
            <a:endParaRPr lang="zh-CN" altLang="en-US" sz="1400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src &gt; main &gt; ets &gt; entryability：</a:t>
            </a:r>
            <a:r>
              <a:rPr lang="zh-CN" altLang="en-US" sz="1400"/>
              <a:t>应用/服务的入口。</a:t>
            </a:r>
            <a:endParaRPr lang="zh-CN" altLang="en-US" sz="1400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src &gt; main &gt; ets &gt; pages：</a:t>
            </a:r>
            <a:r>
              <a:rPr lang="zh-CN" altLang="en-US" sz="1400"/>
              <a:t>应用/服务包含的页面。</a:t>
            </a:r>
            <a:endParaRPr lang="zh-CN" altLang="en-US" sz="1400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src &gt; main &gt; resources：</a:t>
            </a:r>
            <a:r>
              <a:rPr lang="zh-CN" altLang="en-US" sz="1400"/>
              <a:t>用于存放应用/服务模块所用到的资源文件，如图形、多媒体、字符串、布局文件等。</a:t>
            </a:r>
            <a:endParaRPr lang="zh-CN" altLang="en-US" sz="1400"/>
          </a:p>
          <a:p>
            <a:pPr marL="1200150" lvl="2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base&gt;element：</a:t>
            </a:r>
            <a:r>
              <a:rPr lang="zh-CN" altLang="en-US" sz="1400"/>
              <a:t>包括字符串、整型数、颜色、样式等资源的json文件。</a:t>
            </a:r>
            <a:endParaRPr lang="zh-CN" altLang="en-US" sz="1400"/>
          </a:p>
          <a:p>
            <a:pPr marL="1200150" lvl="2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base&gt;media：</a:t>
            </a:r>
            <a:r>
              <a:rPr lang="zh-CN" altLang="en-US" sz="1400"/>
              <a:t>多媒体文件，如图形、视频、音频等文件，支持的文件格式包括：.png、.gif、.mp3、.mp4等。</a:t>
            </a:r>
            <a:endParaRPr lang="zh-CN" altLang="en-US" sz="1400"/>
          </a:p>
          <a:p>
            <a:pPr marL="1200150" lvl="2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rawfile</a:t>
            </a:r>
            <a:r>
              <a:rPr lang="zh-CN" altLang="en-US" sz="1400"/>
              <a:t>：用于存储任意格式的原始资源文件。rawfile不会根据设备的状态去匹配不同的资源，需要指定文件路径和文件名进行引用。</a:t>
            </a:r>
            <a:endParaRPr lang="zh-CN" altLang="en-US" sz="1400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src &gt; main &gt; module.json5：</a:t>
            </a:r>
            <a:r>
              <a:rPr lang="zh-CN" altLang="en-US" sz="1400"/>
              <a:t>Stage模型模块配置文件，主要包含HAP的配置信息、应用在具体设备上的配置信息以及应用的全局配置信息。</a:t>
            </a:r>
            <a:endParaRPr lang="zh-CN" altLang="en-US" sz="1400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entry &gt; build-profile.json5：</a:t>
            </a:r>
            <a:r>
              <a:rPr lang="zh-CN" altLang="en-US" sz="1400"/>
              <a:t>当前的模块信息、编译信息配置项，包括buildOption、targets配置等。</a:t>
            </a:r>
            <a:endParaRPr lang="zh-CN" altLang="en-US" sz="1400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entry &gt; hvigorfile.ts：</a:t>
            </a:r>
            <a:r>
              <a:rPr lang="zh-CN" altLang="en-US" sz="1400"/>
              <a:t>模块级编译构建任务脚本。</a:t>
            </a:r>
            <a:endParaRPr lang="zh-CN" altLang="en-US" sz="1400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entry &gt;oh-package.json5：</a:t>
            </a:r>
            <a:r>
              <a:rPr lang="zh-CN" altLang="en-US" sz="1400"/>
              <a:t>配置三方包声明文件的入口及包名。</a:t>
            </a:r>
            <a:endParaRPr lang="zh-CN" altLang="en-US" sz="1400"/>
          </a:p>
          <a:p>
            <a:pPr marL="285750" lvl="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oh_modules：</a:t>
            </a:r>
            <a:r>
              <a:rPr lang="zh-CN" altLang="en-US" sz="1400"/>
              <a:t>用于存放三方库依赖信息，包含应用/服务所依赖的第三方库文件。</a:t>
            </a:r>
            <a:endParaRPr lang="zh-CN" altLang="en-US" sz="1400"/>
          </a:p>
          <a:p>
            <a:pPr marL="285750" lvl="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build-profile.json5：</a:t>
            </a:r>
            <a:r>
              <a:rPr lang="zh-CN" altLang="en-US" sz="1400"/>
              <a:t>应用级配置信息，包括签名、产品配置等。</a:t>
            </a:r>
            <a:endParaRPr lang="zh-CN" altLang="en-US" sz="1400"/>
          </a:p>
          <a:p>
            <a:pPr marL="285750" lvl="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/>
              <a:t>hvigorfile.ts：</a:t>
            </a:r>
            <a:r>
              <a:rPr lang="zh-CN" altLang="en-US" sz="1400"/>
              <a:t>应用级编译构建任务脚本。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5" y="1602740"/>
            <a:ext cx="2689225" cy="50755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工程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管理：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切换工程视图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DevEco Studio工程目录结构提供工程视图和Ohos视图。工程视图（Project）展示工程中实际的文件结构，Ohos视图会隐藏一些编码中不常用到的文件，并将常用到的文件进行重组展示，方便开发者查询或定位所需编辑的模块或文件。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60" y="2007870"/>
            <a:ext cx="3751580" cy="4204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365" y="2007870"/>
            <a:ext cx="5274310" cy="41967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工程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界面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797560"/>
            <a:ext cx="10337800" cy="5494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ello World</a:t>
            </a:r>
            <a:endParaRPr lang="en-US" alt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创建一个新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工程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19620" y="1968500"/>
            <a:ext cx="484505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、</a:t>
            </a:r>
            <a:r>
              <a:rPr sz="1600">
                <a:solidFill>
                  <a:schemeClr val="tx1"/>
                </a:solidFill>
                <a:sym typeface="+mn-ea"/>
              </a:rPr>
              <a:t>打开DevEco Studio，在欢迎页单击Create Project，创建一个新工程。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、</a:t>
            </a:r>
            <a:r>
              <a:rPr sz="1600">
                <a:solidFill>
                  <a:schemeClr val="tx1"/>
                </a:solidFill>
                <a:sym typeface="+mn-ea"/>
              </a:rPr>
              <a:t>根据工程创建向导，选择创建Application或Atomic Service。选择Empty Ability模板，然后单击Next。</a:t>
            </a:r>
            <a:endParaRPr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68500"/>
            <a:ext cx="6191885" cy="445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195" y="871855"/>
            <a:ext cx="103511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1600">
                <a:solidFill>
                  <a:schemeClr val="accent1"/>
                </a:solidFill>
                <a:sym typeface="+mn-ea"/>
              </a:rPr>
              <a:t>DevEco Studio配置开发环境完成后，可以通过运行Hello World工程来验证环境设置是否正确。接下来以创建一个支持Phone设备的工程为例进行介绍。</a:t>
            </a:r>
            <a:endParaRPr sz="160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创建一个新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工程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9735" y="840740"/>
            <a:ext cx="484505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、</a:t>
            </a:r>
            <a:r>
              <a:rPr sz="1600">
                <a:solidFill>
                  <a:schemeClr val="tx1"/>
                </a:solidFill>
                <a:sym typeface="+mn-ea"/>
              </a:rPr>
              <a:t>填写工程相关信息，单击Finish。</a:t>
            </a:r>
            <a:endParaRPr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" y="1339215"/>
            <a:ext cx="6706235" cy="4823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2650" y="1285240"/>
            <a:ext cx="4483735" cy="4890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Project name：</a:t>
            </a:r>
            <a:r>
              <a:rPr sz="1600">
                <a:solidFill>
                  <a:schemeClr val="tx1"/>
                </a:solidFill>
                <a:sym typeface="+mn-ea"/>
              </a:rPr>
              <a:t>工程的名称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Bundle name：</a:t>
            </a:r>
            <a:r>
              <a:rPr sz="1600">
                <a:solidFill>
                  <a:schemeClr val="tx1"/>
                </a:solidFill>
                <a:sym typeface="+mn-ea"/>
              </a:rPr>
              <a:t>标识应用的包名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Save location：</a:t>
            </a:r>
            <a:r>
              <a:rPr sz="1600">
                <a:solidFill>
                  <a:schemeClr val="tx1"/>
                </a:solidFill>
                <a:sym typeface="+mn-ea"/>
              </a:rPr>
              <a:t>工程文件本地存储路径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Compile SDK：</a:t>
            </a:r>
            <a:r>
              <a:rPr sz="1600">
                <a:solidFill>
                  <a:schemeClr val="tx1"/>
                </a:solidFill>
                <a:sym typeface="+mn-ea"/>
              </a:rPr>
              <a:t>应用/服务的目标API Version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Compatible SDK：</a:t>
            </a:r>
            <a:r>
              <a:rPr sz="1600">
                <a:solidFill>
                  <a:schemeClr val="tx1"/>
                </a:solidFill>
                <a:sym typeface="+mn-ea"/>
              </a:rPr>
              <a:t>兼容的最低API Version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Module name： </a:t>
            </a:r>
            <a:r>
              <a:rPr sz="1600">
                <a:solidFill>
                  <a:schemeClr val="tx1"/>
                </a:solidFill>
                <a:sym typeface="+mn-ea"/>
              </a:rPr>
              <a:t>模块的名称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Device type：</a:t>
            </a:r>
            <a:r>
              <a:rPr sz="1600">
                <a:solidFill>
                  <a:schemeClr val="tx1"/>
                </a:solidFill>
                <a:sym typeface="+mn-ea"/>
              </a:rPr>
              <a:t>该工程模板支持的设备类型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sz="16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sym typeface="+mn-ea"/>
              </a:rPr>
              <a:t>Node：</a:t>
            </a:r>
            <a:r>
              <a:rPr sz="1600">
                <a:solidFill>
                  <a:schemeClr val="tx1"/>
                </a:solidFill>
                <a:sym typeface="+mn-ea"/>
              </a:rPr>
              <a:t>配置当前工程运行的Node.js版本</a:t>
            </a:r>
            <a:endParaRPr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6555" y="6309360"/>
            <a:ext cx="699897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、</a:t>
            </a:r>
            <a:r>
              <a:rPr sz="1600">
                <a:solidFill>
                  <a:schemeClr val="tx1"/>
                </a:solidFill>
                <a:sym typeface="+mn-ea"/>
              </a:rPr>
              <a:t>单击Finish，工具会自动生成示例代码和相关资源，等待工程创建完成。</a:t>
            </a:r>
            <a:endParaRPr sz="16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创建一个新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工程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195" y="871855"/>
            <a:ext cx="103511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、</a:t>
            </a:r>
            <a:r>
              <a:rPr sz="1600">
                <a:solidFill>
                  <a:schemeClr val="tx1"/>
                </a:solidFill>
                <a:sym typeface="+mn-ea"/>
              </a:rPr>
              <a:t>工程同步完成后，在“Project”窗口，点击“entry &gt; src &gt; main &gt; ets &gt; pages”，打开“Index.ets”文件，可以看到页面由Text组件组成。“Index.ets”文件的示例如下：</a:t>
            </a:r>
            <a:endParaRPr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0" y="1687830"/>
            <a:ext cx="9113520" cy="4457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HUAWEI DevEco 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开发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套件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助力开发者更高效地开发出体验更优的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应用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58825" y="1626870"/>
            <a:ext cx="10653395" cy="3789045"/>
            <a:chOff x="1194" y="2942"/>
            <a:chExt cx="16777" cy="5967"/>
          </a:xfrm>
        </p:grpSpPr>
        <p:sp>
          <p:nvSpPr>
            <p:cNvPr id="2" name="五边形 1"/>
            <p:cNvSpPr/>
            <p:nvPr>
              <p:custDataLst>
                <p:tags r:id="rId2"/>
              </p:custDataLst>
            </p:nvPr>
          </p:nvSpPr>
          <p:spPr>
            <a:xfrm>
              <a:off x="1194" y="2942"/>
              <a:ext cx="2781" cy="911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b="1"/>
                <a:t>学习评估</a:t>
              </a:r>
              <a:endParaRPr lang="zh-CN" altLang="en-US" sz="1600" b="1"/>
            </a:p>
          </p:txBody>
        </p:sp>
        <p:sp>
          <p:nvSpPr>
            <p:cNvPr id="3" name="燕尾形 2"/>
            <p:cNvSpPr/>
            <p:nvPr>
              <p:custDataLst>
                <p:tags r:id="rId3"/>
              </p:custDataLst>
            </p:nvPr>
          </p:nvSpPr>
          <p:spPr>
            <a:xfrm>
              <a:off x="3808" y="2943"/>
              <a:ext cx="11747" cy="91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b="1"/>
                <a:t>开发</a:t>
              </a:r>
              <a:endParaRPr lang="zh-CN" altLang="en-US" sz="1600" b="1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5411" y="2942"/>
              <a:ext cx="2560" cy="911"/>
            </a:xfrm>
            <a:prstGeom prst="chevron">
              <a:avLst>
                <a:gd name="adj" fmla="val 49945"/>
              </a:avLst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b="1"/>
                <a:t>上架运维</a:t>
              </a:r>
              <a:endParaRPr lang="zh-CN" altLang="en-US" sz="1600" b="1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95" y="4119"/>
              <a:ext cx="2360" cy="4782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赋能体系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新体验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endParaRPr lang="zh-CN" altLang="en-US"/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全新</a:t>
              </a:r>
              <a:r>
                <a:rPr lang="en-US" altLang="zh-CN" sz="1000">
                  <a:solidFill>
                    <a:schemeClr val="tx1"/>
                  </a:solidFill>
                </a:rPr>
                <a:t>HarmonyOS</a:t>
              </a:r>
              <a:r>
                <a:rPr lang="zh-CN" altLang="en-US" sz="1000">
                  <a:solidFill>
                    <a:schemeClr val="tx1"/>
                  </a:solidFill>
                </a:rPr>
                <a:t>开发指南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solidFill>
                    <a:schemeClr val="tx1"/>
                  </a:solidFill>
                </a:rPr>
                <a:t>C</a:t>
              </a:r>
              <a:r>
                <a:rPr lang="en-US" altLang="zh-CN" sz="1000">
                  <a:solidFill>
                    <a:schemeClr val="tx1"/>
                  </a:solidFill>
                </a:rPr>
                <a:t>odelabs</a:t>
              </a:r>
              <a:endParaRPr lang="en-US" altLang="zh-CN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最佳</a:t>
              </a:r>
              <a:r>
                <a:rPr lang="zh-CN" altLang="en-US" sz="1000">
                  <a:solidFill>
                    <a:schemeClr val="tx1"/>
                  </a:solidFill>
                </a:rPr>
                <a:t>实践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3761" y="4136"/>
              <a:ext cx="2110" cy="246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高效编码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endParaRPr lang="zh-CN" altLang="en-US"/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最佳实践实时</a:t>
              </a:r>
              <a:r>
                <a:rPr lang="zh-CN" altLang="en-US" sz="1000">
                  <a:solidFill>
                    <a:schemeClr val="tx1"/>
                  </a:solidFill>
                </a:rPr>
                <a:t>检测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solidFill>
                    <a:schemeClr val="tx1"/>
                  </a:solidFill>
                </a:rPr>
                <a:t>Q</a:t>
              </a:r>
              <a:r>
                <a:rPr lang="en-US" altLang="zh-CN" sz="1000">
                  <a:solidFill>
                    <a:schemeClr val="tx1"/>
                  </a:solidFill>
                </a:rPr>
                <a:t>uick fix</a:t>
              </a:r>
              <a:endParaRPr lang="en-US" altLang="zh-CN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代码高效</a:t>
              </a:r>
              <a:r>
                <a:rPr lang="zh-CN" altLang="en-US" sz="1000">
                  <a:solidFill>
                    <a:schemeClr val="tx1"/>
                  </a:solidFill>
                </a:rPr>
                <a:t>重构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6083" y="4136"/>
              <a:ext cx="2246" cy="246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灵活构建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endParaRPr lang="zh-CN" altLang="en-US"/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增量</a:t>
              </a:r>
              <a:r>
                <a:rPr lang="en-US" altLang="zh-CN" sz="1000">
                  <a:solidFill>
                    <a:schemeClr val="tx1"/>
                  </a:solidFill>
                </a:rPr>
                <a:t>/</a:t>
              </a:r>
              <a:r>
                <a:rPr lang="zh-CN" altLang="en-US" sz="1000">
                  <a:solidFill>
                    <a:schemeClr val="tx1"/>
                  </a:solidFill>
                </a:rPr>
                <a:t>并行</a:t>
              </a:r>
              <a:r>
                <a:rPr lang="zh-CN" altLang="en-US" sz="1000">
                  <a:solidFill>
                    <a:schemeClr val="tx1"/>
                  </a:solidFill>
                </a:rPr>
                <a:t>编译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自定义构建</a:t>
              </a:r>
              <a:r>
                <a:rPr lang="zh-CN" altLang="en-US" sz="1000">
                  <a:solidFill>
                    <a:schemeClr val="tx1"/>
                  </a:solidFill>
                </a:rPr>
                <a:t>任务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构建过程可视化</a:t>
              </a:r>
              <a:r>
                <a:rPr lang="zh-CN" altLang="en-US" sz="1000">
                  <a:solidFill>
                    <a:schemeClr val="tx1"/>
                  </a:solidFill>
                </a:rPr>
                <a:t>分析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8541" y="4136"/>
              <a:ext cx="2003" cy="246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高效</a:t>
              </a:r>
              <a:r>
                <a:rPr lang="zh-CN" altLang="en-US" sz="1400" b="1">
                  <a:solidFill>
                    <a:schemeClr val="accent1"/>
                  </a:solidFill>
                </a:rPr>
                <a:t>调试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endParaRPr lang="zh-CN" altLang="en-US"/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轻量化</a:t>
              </a:r>
              <a:r>
                <a:rPr lang="en-US" altLang="zh-CN" sz="1000">
                  <a:solidFill>
                    <a:schemeClr val="tx1"/>
                  </a:solidFill>
                </a:rPr>
                <a:t>UI</a:t>
              </a:r>
              <a:r>
                <a:rPr lang="zh-CN" altLang="en-US" sz="1000">
                  <a:solidFill>
                    <a:schemeClr val="tx1"/>
                  </a:solidFill>
                </a:rPr>
                <a:t>调试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solidFill>
                    <a:schemeClr val="tx1"/>
                  </a:solidFill>
                </a:rPr>
                <a:t>A</a:t>
              </a:r>
              <a:r>
                <a:rPr lang="en-US" altLang="zh-CN" sz="1000">
                  <a:solidFill>
                    <a:schemeClr val="tx1"/>
                  </a:solidFill>
                </a:rPr>
                <a:t>rkUI Inspector</a:t>
              </a:r>
              <a:endParaRPr lang="en-US" altLang="zh-CN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反向</a:t>
              </a:r>
              <a:r>
                <a:rPr lang="zh-CN" altLang="en-US" sz="1000">
                  <a:solidFill>
                    <a:schemeClr val="tx1"/>
                  </a:solidFill>
                </a:rPr>
                <a:t>调试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10756" y="4136"/>
              <a:ext cx="2210" cy="4759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场景化</a:t>
              </a:r>
              <a:r>
                <a:rPr lang="zh-CN" altLang="en-US" sz="1400" b="1">
                  <a:solidFill>
                    <a:schemeClr val="accent1"/>
                  </a:solidFill>
                </a:rPr>
                <a:t>调优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endParaRPr lang="zh-CN" altLang="en-US"/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实时性能监控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多维度</a:t>
              </a:r>
              <a:r>
                <a:rPr lang="zh-CN" altLang="en-US" sz="1000">
                  <a:solidFill>
                    <a:schemeClr val="tx1"/>
                  </a:solidFill>
                </a:rPr>
                <a:t>数据分析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solidFill>
                    <a:schemeClr val="tx1"/>
                  </a:solidFill>
                </a:rPr>
                <a:t>drilling deep</a:t>
              </a:r>
              <a:r>
                <a:rPr lang="zh-CN" altLang="en-US" sz="1000">
                  <a:solidFill>
                    <a:schemeClr val="tx1"/>
                  </a:solidFill>
                </a:rPr>
                <a:t>到</a:t>
              </a:r>
              <a:r>
                <a:rPr lang="zh-CN" altLang="en-US" sz="1000">
                  <a:solidFill>
                    <a:schemeClr val="tx1"/>
                  </a:solidFill>
                </a:rPr>
                <a:t>代码行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3216" y="4145"/>
              <a:ext cx="2003" cy="246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应用</a:t>
              </a:r>
              <a:r>
                <a:rPr lang="zh-CN" altLang="en-US" sz="1400" b="1">
                  <a:solidFill>
                    <a:schemeClr val="accent1"/>
                  </a:solidFill>
                </a:rPr>
                <a:t>体验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endParaRPr lang="zh-CN" altLang="en-US"/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上架前预检测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最佳实践</a:t>
              </a:r>
              <a:r>
                <a:rPr lang="zh-CN" altLang="en-US" sz="1000">
                  <a:solidFill>
                    <a:schemeClr val="tx1"/>
                  </a:solidFill>
                </a:rPr>
                <a:t>检测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3761" y="6754"/>
              <a:ext cx="2110" cy="2146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端云一体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低代码</a:t>
              </a:r>
              <a:r>
                <a:rPr lang="zh-CN" altLang="en-US" sz="1400" b="1">
                  <a:solidFill>
                    <a:schemeClr val="accent1"/>
                  </a:solidFill>
                </a:rPr>
                <a:t>开发</a:t>
              </a:r>
              <a:endParaRPr lang="zh-CN" altLang="en-US" sz="1400" b="1">
                <a:solidFill>
                  <a:schemeClr val="accent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6083" y="6754"/>
              <a:ext cx="2246" cy="2146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全新包</a:t>
              </a:r>
              <a:r>
                <a:rPr lang="zh-CN" altLang="en-US" sz="1400" b="1">
                  <a:solidFill>
                    <a:schemeClr val="accent1"/>
                  </a:solidFill>
                </a:rPr>
                <a:t>管理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1400" b="1">
                  <a:solidFill>
                    <a:schemeClr val="accent1"/>
                  </a:solidFill>
                </a:rPr>
                <a:t>OHPM</a:t>
              </a:r>
              <a:endParaRPr lang="en-US" altLang="zh-CN" sz="1400" b="1">
                <a:solidFill>
                  <a:schemeClr val="accent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8541" y="6754"/>
              <a:ext cx="2003" cy="2146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高性能</a:t>
              </a:r>
              <a:r>
                <a:rPr lang="zh-CN" altLang="en-US" sz="1400" b="1">
                  <a:solidFill>
                    <a:schemeClr val="accent1"/>
                  </a:solidFill>
                </a:rPr>
                <a:t>模拟器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endParaRPr lang="zh-CN" altLang="en-US"/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一键场景化</a:t>
              </a:r>
              <a:r>
                <a:rPr lang="zh-CN" altLang="en-US" sz="1000">
                  <a:solidFill>
                    <a:schemeClr val="tx1"/>
                  </a:solidFill>
                </a:rPr>
                <a:t>模拟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重载应用流畅</a:t>
              </a:r>
              <a:r>
                <a:rPr lang="zh-CN" altLang="en-US" sz="1000">
                  <a:solidFill>
                    <a:schemeClr val="tx1"/>
                  </a:solidFill>
                </a:rPr>
                <a:t>运行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12"/>
              </p:custDataLst>
            </p:nvPr>
          </p:nvSpPr>
          <p:spPr>
            <a:xfrm>
              <a:off x="13215" y="6763"/>
              <a:ext cx="2003" cy="2146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accent1"/>
                  </a:solidFill>
                </a:rPr>
                <a:t>专项</a:t>
              </a:r>
              <a:r>
                <a:rPr lang="zh-CN" altLang="en-US" sz="1400" b="1">
                  <a:solidFill>
                    <a:schemeClr val="accent1"/>
                  </a:solidFill>
                </a:rPr>
                <a:t>测试</a:t>
              </a:r>
              <a:endParaRPr lang="zh-CN" altLang="en-US" sz="1400" b="1">
                <a:solidFill>
                  <a:schemeClr val="accent1"/>
                </a:solidFill>
              </a:endParaRPr>
            </a:p>
            <a:p>
              <a:pPr algn="ctr"/>
              <a:endParaRPr lang="zh-CN" altLang="en-US"/>
            </a:p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tx1"/>
                  </a:solidFill>
                </a:rPr>
                <a:t>智能探索</a:t>
              </a:r>
              <a:r>
                <a:rPr lang="zh-CN" altLang="en-US" sz="1000">
                  <a:solidFill>
                    <a:schemeClr val="tx1"/>
                  </a:solidFill>
                </a:rPr>
                <a:t>测试</a:t>
              </a:r>
              <a:endParaRPr lang="zh-CN" altLang="en-US" sz="1000">
                <a:solidFill>
                  <a:schemeClr val="tx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solidFill>
                    <a:schemeClr val="tx1"/>
                  </a:solidFill>
                </a:rPr>
                <a:t>UX</a:t>
              </a:r>
              <a:r>
                <a:rPr lang="zh-CN" altLang="en-US" sz="1000">
                  <a:solidFill>
                    <a:schemeClr val="tx1"/>
                  </a:solidFill>
                </a:rPr>
                <a:t>静态</a:t>
              </a:r>
              <a:r>
                <a:rPr lang="zh-CN" altLang="en-US" sz="1000">
                  <a:solidFill>
                    <a:schemeClr val="tx1"/>
                  </a:solidFill>
                </a:rPr>
                <a:t>检测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398" y="4127"/>
              <a:ext cx="2572" cy="4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上架运维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</p:grp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创建一个新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工程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63205" y="991870"/>
            <a:ext cx="4083685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1600">
                <a:solidFill>
                  <a:schemeClr val="tx1"/>
                </a:solidFill>
                <a:sym typeface="+mn-ea"/>
              </a:rPr>
              <a:t>通过菜单栏，单击View&gt;Tool Windows&gt;Previewer打开预览器。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endParaRPr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1600">
                <a:solidFill>
                  <a:schemeClr val="tx1"/>
                </a:solidFill>
                <a:sym typeface="+mn-ea"/>
              </a:rPr>
              <a:t>在编辑窗口右上角的侧边工具栏，单击Previewer，打开预览器。</a:t>
            </a:r>
            <a:endParaRPr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" y="991870"/>
            <a:ext cx="7477760" cy="5401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预览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查看ArkTS/JS预览效果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预览器支持ArkTS/JS应用/服务“实时预览”和“动态预览”。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 descr="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465580"/>
            <a:ext cx="5026025" cy="4028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4850" y="5554345"/>
            <a:ext cx="5038090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400" b="1"/>
              <a:t>实时预览：</a:t>
            </a:r>
            <a:r>
              <a:rPr lang="zh-CN" altLang="en-US" sz="1400"/>
              <a:t>在开发界面UI代码过程中，如果添加或删除了UI组件，您只需Ctrl+S进行保存，然后预览器就会立即刷新预览结果。如果修改了组件的属性，则预览器会实时（亚秒级）刷新预览结果，达到极速预览的效果。</a:t>
            </a:r>
            <a:endParaRPr lang="en-US" altLang="zh-CN" sz="1400"/>
          </a:p>
        </p:txBody>
      </p:sp>
      <p:pic>
        <p:nvPicPr>
          <p:cNvPr id="7" name="图片 6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85" y="1465580"/>
            <a:ext cx="5628005" cy="4029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74385" y="5554345"/>
            <a:ext cx="562864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400" b="1"/>
              <a:t>动态预览：</a:t>
            </a:r>
            <a:r>
              <a:rPr lang="zh-CN" altLang="en-US" sz="1400"/>
              <a:t>在预览器界面，可以在预览器中操作应用/服务的界面交互动作，如单击、跳转、滑动等，与应用/服务运行在真机设备上的界面交互体验一致。</a:t>
            </a:r>
            <a:endParaRPr lang="zh-CN" altLang="en-US" sz="1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本地模拟器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预览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63205" y="991870"/>
            <a:ext cx="4083685" cy="2971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1600">
                <a:solidFill>
                  <a:schemeClr val="tx1"/>
                </a:solidFill>
                <a:sym typeface="+mn-ea"/>
              </a:rPr>
              <a:t>点击File &gt; Project Structure... &gt; Project &gt; SigningConfigs界面勾选“Support HarmonyOS”和“Automatically generate signature”，点击界面提示的“Sign In”，使用华为帐号登录。等待自动签名完成后，点击“OK”即可。</a:t>
            </a:r>
            <a:endParaRPr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endParaRPr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1600">
                <a:solidFill>
                  <a:schemeClr val="tx1"/>
                </a:solidFill>
                <a:sym typeface="+mn-ea"/>
              </a:rPr>
              <a:t>在编辑窗口右上角的工具栏，点击按钮运行。</a:t>
            </a:r>
            <a:endParaRPr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1112520"/>
            <a:ext cx="7466330" cy="4669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290" y="3299460"/>
            <a:ext cx="228600" cy="2590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使用模拟器运行应用/服务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830580" y="282575"/>
            <a:ext cx="341884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1163320" y="2302510"/>
            <a:ext cx="4823460" cy="1117600"/>
            <a:chOff x="1832" y="3626"/>
            <a:chExt cx="7596" cy="1760"/>
          </a:xfrm>
        </p:grpSpPr>
        <p:sp>
          <p:nvSpPr>
            <p:cNvPr id="7" name="矩形: 圆角 4"/>
            <p:cNvSpPr/>
            <p:nvPr>
              <p:custDataLst>
                <p:tags r:id="rId3"/>
              </p:custDataLst>
            </p:nvPr>
          </p:nvSpPr>
          <p:spPr>
            <a:xfrm rot="5400000" flipH="1">
              <a:off x="4750" y="708"/>
              <a:ext cx="1760" cy="7596"/>
            </a:xfrm>
            <a:prstGeom prst="roundRect">
              <a:avLst>
                <a:gd name="adj" fmla="val 11997"/>
              </a:avLst>
            </a:prstGeom>
            <a:solidFill>
              <a:schemeClr val="lt1"/>
            </a:solidFill>
            <a:ln>
              <a:solidFill>
                <a:schemeClr val="bg2"/>
              </a:solidFill>
            </a:ln>
            <a:effectLst>
              <a:outerShdw blurRad="190500" dist="190500" dir="5400000" sx="90000" sy="90000" algn="ctr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>
              <p:custDataLst>
                <p:tags r:id="rId4"/>
              </p:custDataLst>
            </p:nvPr>
          </p:nvCxnSpPr>
          <p:spPr>
            <a:xfrm>
              <a:off x="3837" y="3942"/>
              <a:ext cx="0" cy="1134"/>
            </a:xfrm>
            <a:prstGeom prst="line">
              <a:avLst/>
            </a:prstGeom>
            <a:ln>
              <a:solidFill>
                <a:srgbClr val="D1DEEB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03"/>
            <p:cNvSpPr txBox="1"/>
            <p:nvPr>
              <p:custDataLst>
                <p:tags r:id="rId5"/>
              </p:custDataLst>
            </p:nvPr>
          </p:nvSpPr>
          <p:spPr>
            <a:xfrm>
              <a:off x="2058" y="3852"/>
              <a:ext cx="1574" cy="1309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014498"/>
                  </a:solidFill>
                  <a:latin typeface="+mj-ea"/>
                  <a:ea typeface="+mj-ea"/>
                </a:rPr>
                <a:t>01</a:t>
              </a:r>
              <a:endParaRPr lang="en-US" altLang="zh-CN" sz="3200" b="1" dirty="0">
                <a:solidFill>
                  <a:srgbClr val="014498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文本框 114"/>
            <p:cNvSpPr txBox="1"/>
            <p:nvPr>
              <p:custDataLst>
                <p:tags r:id="rId6"/>
              </p:custDataLst>
            </p:nvPr>
          </p:nvSpPr>
          <p:spPr>
            <a:xfrm>
              <a:off x="4327" y="4142"/>
              <a:ext cx="4910" cy="727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dirty="0">
                  <a:solidFill>
                    <a:schemeClr val="dk1"/>
                  </a:solidFill>
                </a:rPr>
                <a:t>安装、环境</a:t>
              </a:r>
              <a:r>
                <a:rPr lang="zh-CN" altLang="en-US" sz="2200" dirty="0">
                  <a:solidFill>
                    <a:schemeClr val="dk1"/>
                  </a:solidFill>
                </a:rPr>
                <a:t>准备</a:t>
              </a:r>
              <a:endParaRPr lang="zh-CN" altLang="en-US" sz="22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6176645" y="2302510"/>
            <a:ext cx="4823460" cy="1117600"/>
            <a:chOff x="9714" y="3626"/>
            <a:chExt cx="7596" cy="1760"/>
          </a:xfrm>
        </p:grpSpPr>
        <p:sp>
          <p:nvSpPr>
            <p:cNvPr id="25" name="矩形: 圆角 24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12632" y="708"/>
              <a:ext cx="1760" cy="7596"/>
            </a:xfrm>
            <a:prstGeom prst="roundRect">
              <a:avLst>
                <a:gd name="adj" fmla="val 11997"/>
              </a:avLst>
            </a:prstGeom>
            <a:solidFill>
              <a:schemeClr val="lt1"/>
            </a:solidFill>
            <a:ln>
              <a:solidFill>
                <a:schemeClr val="bg2"/>
              </a:solidFill>
            </a:ln>
            <a:effectLst>
              <a:outerShdw blurRad="190500" dist="190500" dir="5400000" sx="90000" sy="90000" algn="ctr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>
              <p:custDataLst>
                <p:tags r:id="rId9"/>
              </p:custDataLst>
            </p:nvPr>
          </p:nvCxnSpPr>
          <p:spPr>
            <a:xfrm>
              <a:off x="11719" y="3942"/>
              <a:ext cx="0" cy="1134"/>
            </a:xfrm>
            <a:prstGeom prst="line">
              <a:avLst/>
            </a:prstGeom>
            <a:ln>
              <a:solidFill>
                <a:srgbClr val="D1DEEB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103"/>
            <p:cNvSpPr txBox="1"/>
            <p:nvPr>
              <p:custDataLst>
                <p:tags r:id="rId10"/>
              </p:custDataLst>
            </p:nvPr>
          </p:nvSpPr>
          <p:spPr>
            <a:xfrm>
              <a:off x="9940" y="3852"/>
              <a:ext cx="1574" cy="1309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014498"/>
                  </a:solidFill>
                  <a:latin typeface="+mj-ea"/>
                  <a:ea typeface="+mj-ea"/>
                </a:rPr>
                <a:t>02</a:t>
              </a:r>
              <a:endParaRPr lang="en-US" altLang="zh-CN" sz="3200" b="1" dirty="0">
                <a:solidFill>
                  <a:srgbClr val="014498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114"/>
            <p:cNvSpPr txBox="1"/>
            <p:nvPr>
              <p:custDataLst>
                <p:tags r:id="rId11"/>
              </p:custDataLst>
            </p:nvPr>
          </p:nvSpPr>
          <p:spPr>
            <a:xfrm>
              <a:off x="12208" y="4142"/>
              <a:ext cx="4910" cy="727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dirty="0">
                  <a:solidFill>
                    <a:schemeClr val="dk1"/>
                  </a:solidFill>
                  <a:sym typeface="+mn-ea"/>
                </a:rPr>
                <a:t>工程管理</a:t>
              </a:r>
              <a:endParaRPr lang="en-US" altLang="zh-CN" sz="22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2"/>
            </p:custDataLst>
          </p:nvPr>
        </p:nvGrpSpPr>
        <p:grpSpPr>
          <a:xfrm>
            <a:off x="1163320" y="3566795"/>
            <a:ext cx="4823460" cy="1117600"/>
            <a:chOff x="1832" y="5617"/>
            <a:chExt cx="7596" cy="1760"/>
          </a:xfrm>
        </p:grpSpPr>
        <p:sp>
          <p:nvSpPr>
            <p:cNvPr id="9" name="矩形: 圆角 8"/>
            <p:cNvSpPr/>
            <p:nvPr>
              <p:custDataLst>
                <p:tags r:id="rId13"/>
              </p:custDataLst>
            </p:nvPr>
          </p:nvSpPr>
          <p:spPr>
            <a:xfrm rot="5400000" flipH="1">
              <a:off x="4750" y="2699"/>
              <a:ext cx="1760" cy="7596"/>
            </a:xfrm>
            <a:prstGeom prst="roundRect">
              <a:avLst>
                <a:gd name="adj" fmla="val 11997"/>
              </a:avLst>
            </a:prstGeom>
            <a:solidFill>
              <a:schemeClr val="lt1"/>
            </a:solidFill>
            <a:ln>
              <a:solidFill>
                <a:schemeClr val="bg2"/>
              </a:solidFill>
            </a:ln>
            <a:effectLst>
              <a:outerShdw blurRad="190500" dist="190500" dir="5400000" sx="90000" sy="90000" algn="ctr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>
              <p:custDataLst>
                <p:tags r:id="rId14"/>
              </p:custDataLst>
            </p:nvPr>
          </p:nvCxnSpPr>
          <p:spPr>
            <a:xfrm>
              <a:off x="3837" y="5933"/>
              <a:ext cx="0" cy="1134"/>
            </a:xfrm>
            <a:prstGeom prst="line">
              <a:avLst/>
            </a:prstGeom>
            <a:ln>
              <a:solidFill>
                <a:srgbClr val="D1DEEB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04"/>
            <p:cNvSpPr txBox="1"/>
            <p:nvPr>
              <p:custDataLst>
                <p:tags r:id="rId15"/>
              </p:custDataLst>
            </p:nvPr>
          </p:nvSpPr>
          <p:spPr>
            <a:xfrm>
              <a:off x="2058" y="5843"/>
              <a:ext cx="1574" cy="1309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014498"/>
                  </a:solidFill>
                  <a:latin typeface="+mj-ea"/>
                  <a:ea typeface="+mj-ea"/>
                </a:rPr>
                <a:t>03</a:t>
              </a:r>
              <a:endParaRPr lang="en-US" altLang="zh-CN" sz="3200" b="1" dirty="0">
                <a:solidFill>
                  <a:srgbClr val="014498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116"/>
            <p:cNvSpPr txBox="1"/>
            <p:nvPr>
              <p:custDataLst>
                <p:tags r:id="rId16"/>
              </p:custDataLst>
            </p:nvPr>
          </p:nvSpPr>
          <p:spPr>
            <a:xfrm>
              <a:off x="4327" y="6133"/>
              <a:ext cx="4910" cy="727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dirty="0">
                  <a:solidFill>
                    <a:schemeClr val="dk1"/>
                  </a:solidFill>
                  <a:sym typeface="+mn-ea"/>
                </a:rPr>
                <a:t>运行</a:t>
              </a:r>
              <a:r>
                <a:rPr lang="en-US" altLang="zh-CN" sz="2200" dirty="0">
                  <a:solidFill>
                    <a:schemeClr val="dk1"/>
                  </a:solidFill>
                  <a:sym typeface="+mn-ea"/>
                </a:rPr>
                <a:t> Hello World</a:t>
              </a:r>
              <a:endParaRPr lang="zh-CN" altLang="en-US" sz="22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7"/>
            </p:custDataLst>
          </p:nvPr>
        </p:nvGrpSpPr>
        <p:grpSpPr>
          <a:xfrm>
            <a:off x="1163320" y="3566795"/>
            <a:ext cx="9836785" cy="2385695"/>
            <a:chOff x="-6063" y="5617"/>
            <a:chExt cx="15491" cy="3757"/>
          </a:xfrm>
        </p:grpSpPr>
        <p:sp>
          <p:nvSpPr>
            <p:cNvPr id="24" name="矩形: 圆角 8"/>
            <p:cNvSpPr/>
            <p:nvPr>
              <p:custDataLst>
                <p:tags r:id="rId18"/>
              </p:custDataLst>
            </p:nvPr>
          </p:nvSpPr>
          <p:spPr>
            <a:xfrm rot="5400000" flipH="1">
              <a:off x="4750" y="2699"/>
              <a:ext cx="1760" cy="7596"/>
            </a:xfrm>
            <a:prstGeom prst="roundRect">
              <a:avLst>
                <a:gd name="adj" fmla="val 11997"/>
              </a:avLst>
            </a:prstGeom>
            <a:solidFill>
              <a:schemeClr val="lt1"/>
            </a:solidFill>
            <a:ln>
              <a:solidFill>
                <a:schemeClr val="bg2"/>
              </a:solidFill>
            </a:ln>
            <a:effectLst>
              <a:outerShdw blurRad="190500" dist="190500" dir="5400000" sx="90000" sy="90000" algn="ctr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>
              <p:custDataLst>
                <p:tags r:id="rId19"/>
              </p:custDataLst>
            </p:nvPr>
          </p:nvCxnSpPr>
          <p:spPr>
            <a:xfrm>
              <a:off x="3837" y="5933"/>
              <a:ext cx="0" cy="1134"/>
            </a:xfrm>
            <a:prstGeom prst="line">
              <a:avLst/>
            </a:prstGeom>
            <a:ln>
              <a:solidFill>
                <a:srgbClr val="D1DEEB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04"/>
            <p:cNvSpPr txBox="1"/>
            <p:nvPr>
              <p:custDataLst>
                <p:tags r:id="rId20"/>
              </p:custDataLst>
            </p:nvPr>
          </p:nvSpPr>
          <p:spPr>
            <a:xfrm>
              <a:off x="2058" y="5843"/>
              <a:ext cx="1574" cy="1309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014498"/>
                  </a:solidFill>
                  <a:latin typeface="+mj-ea"/>
                  <a:ea typeface="+mj-ea"/>
                </a:rPr>
                <a:t>04</a:t>
              </a:r>
              <a:endParaRPr lang="en-US" altLang="zh-CN" sz="3200" b="1" dirty="0">
                <a:solidFill>
                  <a:srgbClr val="014498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文本框 116"/>
            <p:cNvSpPr txBox="1"/>
            <p:nvPr>
              <p:custDataLst>
                <p:tags r:id="rId21"/>
              </p:custDataLst>
            </p:nvPr>
          </p:nvSpPr>
          <p:spPr>
            <a:xfrm>
              <a:off x="4327" y="6133"/>
              <a:ext cx="4910" cy="727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dirty="0">
                  <a:solidFill>
                    <a:schemeClr val="dk1"/>
                  </a:solidFill>
                </a:rPr>
                <a:t>界面</a:t>
              </a:r>
              <a:r>
                <a:rPr lang="zh-CN" altLang="en-US" sz="2200" dirty="0">
                  <a:solidFill>
                    <a:schemeClr val="dk1"/>
                  </a:solidFill>
                </a:rPr>
                <a:t>预览</a:t>
              </a:r>
              <a:endParaRPr lang="zh-CN" altLang="en-US" sz="2200" dirty="0">
                <a:solidFill>
                  <a:schemeClr val="dk1"/>
                </a:solidFill>
              </a:endParaRPr>
            </a:p>
          </p:txBody>
        </p:sp>
        <p:sp>
          <p:nvSpPr>
            <p:cNvPr id="6" name="矩形: 圆角 8"/>
            <p:cNvSpPr/>
            <p:nvPr>
              <p:custDataLst>
                <p:tags r:id="rId22"/>
              </p:custDataLst>
            </p:nvPr>
          </p:nvSpPr>
          <p:spPr>
            <a:xfrm rot="5400000" flipH="1">
              <a:off x="-3145" y="4696"/>
              <a:ext cx="1760" cy="7596"/>
            </a:xfrm>
            <a:prstGeom prst="roundRect">
              <a:avLst>
                <a:gd name="adj" fmla="val 11997"/>
              </a:avLst>
            </a:prstGeom>
            <a:solidFill>
              <a:schemeClr val="lt1"/>
            </a:solidFill>
            <a:ln>
              <a:solidFill>
                <a:schemeClr val="bg2"/>
              </a:solidFill>
            </a:ln>
            <a:effectLst>
              <a:outerShdw blurRad="190500" dist="190500" dir="5400000" sx="90000" sy="90000" algn="ctr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>
              <p:custDataLst>
                <p:tags r:id="rId23"/>
              </p:custDataLst>
            </p:nvPr>
          </p:nvCxnSpPr>
          <p:spPr>
            <a:xfrm>
              <a:off x="-4058" y="7922"/>
              <a:ext cx="0" cy="1134"/>
            </a:xfrm>
            <a:prstGeom prst="line">
              <a:avLst/>
            </a:prstGeom>
            <a:ln>
              <a:solidFill>
                <a:srgbClr val="D1DEEB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4"/>
            <p:cNvSpPr txBox="1"/>
            <p:nvPr>
              <p:custDataLst>
                <p:tags r:id="rId24"/>
              </p:custDataLst>
            </p:nvPr>
          </p:nvSpPr>
          <p:spPr>
            <a:xfrm>
              <a:off x="-5837" y="7834"/>
              <a:ext cx="1574" cy="1309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014498"/>
                  </a:solidFill>
                  <a:latin typeface="+mj-ea"/>
                  <a:ea typeface="+mj-ea"/>
                </a:rPr>
                <a:t>05</a:t>
              </a:r>
              <a:endParaRPr lang="en-US" altLang="zh-CN" sz="3200" b="1" dirty="0">
                <a:solidFill>
                  <a:srgbClr val="014498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文本框 116"/>
            <p:cNvSpPr txBox="1"/>
            <p:nvPr>
              <p:custDataLst>
                <p:tags r:id="rId25"/>
              </p:custDataLst>
            </p:nvPr>
          </p:nvSpPr>
          <p:spPr>
            <a:xfrm>
              <a:off x="-3568" y="8125"/>
              <a:ext cx="4910" cy="727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dirty="0">
                  <a:solidFill>
                    <a:schemeClr val="dk1"/>
                  </a:solidFill>
                </a:rPr>
                <a:t>使用模拟器运行应用/服务</a:t>
              </a:r>
              <a:endParaRPr lang="zh-CN" altLang="en-US" sz="2200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安装环境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准备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应用</a:t>
            </a:r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/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服务开发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流程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使用DevEco Studio，只需要按照如下几步，即可轻松开发一个应用/服务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 rot="0">
            <a:off x="989330" y="5537200"/>
            <a:ext cx="3789045" cy="926465"/>
            <a:chOff x="1398" y="2415"/>
            <a:chExt cx="5967" cy="1459"/>
          </a:xfrm>
        </p:grpSpPr>
        <p:sp>
          <p:nvSpPr>
            <p:cNvPr id="49" name="矩形 48"/>
            <p:cNvSpPr/>
            <p:nvPr/>
          </p:nvSpPr>
          <p:spPr>
            <a:xfrm>
              <a:off x="1398" y="2415"/>
              <a:ext cx="5967" cy="14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384" y="2533"/>
              <a:ext cx="399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 b="1"/>
                <a:t>四、发布</a:t>
              </a:r>
              <a:r>
                <a:rPr lang="zh-CN" altLang="en-US" sz="1400" b="1"/>
                <a:t>应用</a:t>
              </a:r>
              <a:endParaRPr lang="zh-CN" altLang="en-US" sz="1400" b="1"/>
            </a:p>
          </p:txBody>
        </p:sp>
        <p:sp>
          <p:nvSpPr>
            <p:cNvPr id="51" name="矩形 50"/>
            <p:cNvSpPr/>
            <p:nvPr/>
          </p:nvSpPr>
          <p:spPr>
            <a:xfrm>
              <a:off x="1566" y="3174"/>
              <a:ext cx="2329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申请</a:t>
              </a:r>
              <a:r>
                <a:rPr lang="zh-CN" altLang="en-US" sz="1400"/>
                <a:t>发布证书</a:t>
              </a:r>
              <a:endParaRPr lang="zh-CN" altLang="en-US" sz="14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061" y="3174"/>
              <a:ext cx="3102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发布至华为应用</a:t>
              </a:r>
              <a:r>
                <a:rPr lang="zh-CN" altLang="en-US" sz="1400"/>
                <a:t>市场</a:t>
              </a:r>
              <a:endParaRPr lang="zh-CN" altLang="en-US" sz="1400"/>
            </a:p>
          </p:txBody>
        </p:sp>
      </p:grpSp>
      <p:grpSp>
        <p:nvGrpSpPr>
          <p:cNvPr id="54" name="组合 53"/>
          <p:cNvGrpSpPr/>
          <p:nvPr/>
        </p:nvGrpSpPr>
        <p:grpSpPr>
          <a:xfrm rot="0">
            <a:off x="989330" y="1391285"/>
            <a:ext cx="3788410" cy="925830"/>
            <a:chOff x="1398" y="2415"/>
            <a:chExt cx="5966" cy="1458"/>
          </a:xfrm>
        </p:grpSpPr>
        <p:sp>
          <p:nvSpPr>
            <p:cNvPr id="4" name="矩形 3"/>
            <p:cNvSpPr/>
            <p:nvPr/>
          </p:nvSpPr>
          <p:spPr>
            <a:xfrm>
              <a:off x="1398" y="2415"/>
              <a:ext cx="5967" cy="14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84" y="2533"/>
              <a:ext cx="399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 b="1"/>
                <a:t>一、开发准备</a:t>
              </a:r>
              <a:endParaRPr lang="zh-CN" altLang="en-US" sz="1400" b="1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66" y="3174"/>
              <a:ext cx="3203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安装</a:t>
              </a:r>
              <a:r>
                <a:rPr lang="en-US" altLang="zh-CN" sz="1400"/>
                <a:t>DevEco Studio</a:t>
              </a:r>
              <a:endParaRPr lang="en-US" altLang="zh-CN" sz="14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936" y="3174"/>
              <a:ext cx="2227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配置</a:t>
              </a:r>
              <a:r>
                <a:rPr lang="zh-CN" altLang="en-US" sz="1400"/>
                <a:t>开发环境</a:t>
              </a:r>
              <a:endParaRPr lang="zh-CN" altLang="en-US" sz="1400"/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989330" y="2470150"/>
            <a:ext cx="3789045" cy="1380490"/>
            <a:chOff x="1398" y="4061"/>
            <a:chExt cx="5967" cy="2174"/>
          </a:xfrm>
        </p:grpSpPr>
        <p:sp>
          <p:nvSpPr>
            <p:cNvPr id="34" name="矩形 33"/>
            <p:cNvSpPr/>
            <p:nvPr/>
          </p:nvSpPr>
          <p:spPr>
            <a:xfrm>
              <a:off x="1398" y="4061"/>
              <a:ext cx="5967" cy="21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384" y="4179"/>
              <a:ext cx="399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 b="1"/>
                <a:t>二、开发</a:t>
              </a:r>
              <a:r>
                <a:rPr lang="zh-CN" altLang="en-US" sz="1400" b="1"/>
                <a:t>应用</a:t>
              </a:r>
              <a:endParaRPr lang="zh-CN" altLang="en-US" sz="1400" b="1"/>
            </a:p>
          </p:txBody>
        </p:sp>
        <p:sp>
          <p:nvSpPr>
            <p:cNvPr id="37" name="矩形 36"/>
            <p:cNvSpPr/>
            <p:nvPr/>
          </p:nvSpPr>
          <p:spPr>
            <a:xfrm>
              <a:off x="1566" y="4820"/>
              <a:ext cx="3203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创建应用</a:t>
              </a:r>
              <a:r>
                <a:rPr lang="zh-CN" altLang="en-US" sz="1400"/>
                <a:t>工程</a:t>
              </a:r>
              <a:endParaRPr lang="zh-CN" altLang="en-US" sz="14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936" y="4820"/>
              <a:ext cx="2227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编写应用</a:t>
              </a:r>
              <a:r>
                <a:rPr lang="zh-CN" altLang="en-US" sz="1400"/>
                <a:t>代码</a:t>
              </a:r>
              <a:endParaRPr lang="zh-CN" altLang="en-US" sz="14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566" y="5522"/>
              <a:ext cx="5597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使用预览器查看界面布局</a:t>
              </a:r>
              <a:r>
                <a:rPr lang="zh-CN" altLang="en-US" sz="1400"/>
                <a:t>效果</a:t>
              </a:r>
              <a:endParaRPr lang="zh-CN" altLang="en-US" sz="1400"/>
            </a:p>
          </p:txBody>
        </p:sp>
      </p:grpSp>
      <p:grpSp>
        <p:nvGrpSpPr>
          <p:cNvPr id="56" name="组合 55"/>
          <p:cNvGrpSpPr/>
          <p:nvPr/>
        </p:nvGrpSpPr>
        <p:grpSpPr>
          <a:xfrm rot="0">
            <a:off x="989330" y="4003675"/>
            <a:ext cx="3789045" cy="1380490"/>
            <a:chOff x="1398" y="6490"/>
            <a:chExt cx="5967" cy="2174"/>
          </a:xfrm>
        </p:grpSpPr>
        <p:sp>
          <p:nvSpPr>
            <p:cNvPr id="42" name="矩形 41"/>
            <p:cNvSpPr/>
            <p:nvPr/>
          </p:nvSpPr>
          <p:spPr>
            <a:xfrm>
              <a:off x="1398" y="6490"/>
              <a:ext cx="5967" cy="21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384" y="6608"/>
              <a:ext cx="399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 b="1"/>
                <a:t>三、运行、调试和测试</a:t>
              </a:r>
              <a:r>
                <a:rPr lang="zh-CN" altLang="en-US" sz="1400" b="1"/>
                <a:t>应用</a:t>
              </a:r>
              <a:endParaRPr lang="zh-CN" altLang="en-US" sz="1400" b="1"/>
            </a:p>
          </p:txBody>
        </p:sp>
        <p:sp>
          <p:nvSpPr>
            <p:cNvPr id="45" name="矩形 44"/>
            <p:cNvSpPr/>
            <p:nvPr/>
          </p:nvSpPr>
          <p:spPr>
            <a:xfrm>
              <a:off x="1566" y="7249"/>
              <a:ext cx="3203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申请调式</a:t>
              </a:r>
              <a:r>
                <a:rPr lang="zh-CN" altLang="en-US" sz="1400"/>
                <a:t>证书</a:t>
              </a:r>
              <a:endParaRPr lang="zh-CN" altLang="en-US" sz="14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936" y="7249"/>
              <a:ext cx="2227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运行</a:t>
              </a:r>
              <a:r>
                <a:rPr lang="zh-CN" altLang="en-US" sz="1400"/>
                <a:t>应用</a:t>
              </a:r>
              <a:endParaRPr lang="zh-CN" altLang="en-US" sz="14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3539" y="7951"/>
              <a:ext cx="3624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隐私</a:t>
              </a:r>
              <a:r>
                <a:rPr lang="en-US" altLang="zh-CN" sz="1400"/>
                <a:t>/</a:t>
              </a:r>
              <a:r>
                <a:rPr lang="zh-CN" altLang="en-US" sz="1400"/>
                <a:t>漏洞</a:t>
              </a:r>
              <a:r>
                <a:rPr lang="en-US" altLang="zh-CN" sz="1400"/>
                <a:t>/</a:t>
              </a:r>
              <a:r>
                <a:rPr lang="zh-CN" altLang="en-US" sz="1400"/>
                <a:t>性能等</a:t>
              </a:r>
              <a:r>
                <a:rPr lang="zh-CN" altLang="en-US" sz="1400"/>
                <a:t>测试</a:t>
              </a:r>
              <a:endParaRPr lang="zh-CN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566" y="7937"/>
              <a:ext cx="1808" cy="50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调试应用</a:t>
              </a:r>
              <a:endParaRPr lang="zh-CN" altLang="en-US" sz="1400"/>
            </a:p>
          </p:txBody>
        </p:sp>
      </p:grpSp>
      <p:sp>
        <p:nvSpPr>
          <p:cNvPr id="43" name="等腰三角形 42"/>
          <p:cNvSpPr/>
          <p:nvPr/>
        </p:nvSpPr>
        <p:spPr>
          <a:xfrm flipV="1">
            <a:off x="2712720" y="5280025"/>
            <a:ext cx="268605" cy="280035"/>
          </a:xfrm>
          <a:prstGeom prst="triangl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900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flipV="1">
            <a:off x="2712720" y="3784600"/>
            <a:ext cx="268605" cy="280035"/>
          </a:xfrm>
          <a:prstGeom prst="triangl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900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2712720" y="2193290"/>
            <a:ext cx="268605" cy="280035"/>
          </a:xfrm>
          <a:prstGeom prst="triangl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9000">
                <a:schemeClr val="tx1">
                  <a:lumMod val="50000"/>
                  <a:lumOff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904740" y="1647825"/>
            <a:ext cx="6717030" cy="1127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OpenHarmony 4.1 Release</a:t>
            </a:r>
            <a:endParaRPr lang="zh-CN" altLang="en-US" sz="100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200" u="sng">
                <a:solidFill>
                  <a:schemeClr val="accent1"/>
                </a:solidFill>
              </a:rPr>
              <a:t>https://docs.openharmony.cn/pages/v4.1/zh-cn/release-notes/OpenHarmony-v4.1-release.md</a:t>
            </a:r>
            <a:endParaRPr lang="zh-CN" altLang="en-US" sz="1200" u="sng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200" u="sng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/>
                </a:solidFill>
                <a:highlight>
                  <a:srgbClr val="C0C0C0"/>
                </a:highlight>
              </a:rPr>
              <a:t>因为最新</a:t>
            </a:r>
            <a:r>
              <a:rPr lang="en-US" altLang="zh-CN" sz="1400">
                <a:solidFill>
                  <a:schemeClr val="tx1"/>
                </a:solidFill>
                <a:highlight>
                  <a:srgbClr val="C0C0C0"/>
                </a:highlight>
              </a:rPr>
              <a:t>HarmonyOS</a:t>
            </a:r>
            <a:r>
              <a:rPr lang="zh-CN" altLang="en-US" sz="1400">
                <a:solidFill>
                  <a:schemeClr val="tx1"/>
                </a:solidFill>
                <a:highlight>
                  <a:srgbClr val="C0C0C0"/>
                </a:highlight>
              </a:rPr>
              <a:t>是星河版（</a:t>
            </a:r>
            <a:r>
              <a:rPr lang="en-US" altLang="zh-CN" sz="1400">
                <a:solidFill>
                  <a:schemeClr val="tx1"/>
                </a:solidFill>
                <a:highlight>
                  <a:srgbClr val="C0C0C0"/>
                </a:highlight>
              </a:rPr>
              <a:t>HarmonyOS NEXT</a:t>
            </a:r>
            <a:r>
              <a:rPr lang="zh-CN" altLang="en-US" sz="1400">
                <a:solidFill>
                  <a:schemeClr val="tx1"/>
                </a:solidFill>
                <a:highlight>
                  <a:srgbClr val="C0C0C0"/>
                </a:highlight>
              </a:rPr>
              <a:t>）</a:t>
            </a:r>
            <a:r>
              <a:rPr lang="en-US" altLang="zh-CN" sz="1400">
                <a:solidFill>
                  <a:schemeClr val="tx1"/>
                </a:solidFill>
                <a:highlight>
                  <a:srgbClr val="C0C0C0"/>
                </a:highlight>
              </a:rPr>
              <a:t>,API</a:t>
            </a:r>
            <a:r>
              <a:rPr lang="zh-CN" altLang="en-US" sz="1400">
                <a:solidFill>
                  <a:schemeClr val="tx1"/>
                </a:solidFill>
                <a:highlight>
                  <a:srgbClr val="C0C0C0"/>
                </a:highlight>
              </a:rPr>
              <a:t>升级为</a:t>
            </a:r>
            <a:r>
              <a:rPr lang="en-US" altLang="zh-CN" sz="1400">
                <a:solidFill>
                  <a:schemeClr val="tx1"/>
                </a:solidFill>
                <a:highlight>
                  <a:srgbClr val="C0C0C0"/>
                </a:highlight>
              </a:rPr>
              <a:t>11~12 </a:t>
            </a:r>
            <a:endParaRPr lang="en-US" altLang="zh-CN" sz="140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05" y="3001010"/>
            <a:ext cx="6370955" cy="2533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搭建开发环境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流程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DevEco Studio支持Windows系统和macOS系统，在开发应用/服务前，需要配置应用/服务的开发环境。环境配置流程如下所示：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6635" y="2136775"/>
            <a:ext cx="10169525" cy="3546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1585" y="2348865"/>
            <a:ext cx="2677160" cy="4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软件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51825" y="2348865"/>
            <a:ext cx="2677160" cy="4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r>
              <a:rPr lang="en-US" altLang="zh-CN"/>
              <a:t>H</a:t>
            </a:r>
            <a:r>
              <a:rPr lang="en-US" altLang="zh-CN"/>
              <a:t>ello World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751705" y="2348865"/>
            <a:ext cx="2677160" cy="4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配置开发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046220" y="2495550"/>
            <a:ext cx="622300" cy="1765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534910" y="2495550"/>
            <a:ext cx="622300" cy="1765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51585" y="3213100"/>
            <a:ext cx="2677160" cy="46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安装</a:t>
            </a:r>
            <a:r>
              <a:rPr lang="en-US" altLang="zh-CN" sz="1600">
                <a:solidFill>
                  <a:schemeClr val="tx1"/>
                </a:solidFill>
              </a:rPr>
              <a:t>DevEco Studio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51705" y="3194050"/>
            <a:ext cx="2677160" cy="46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（可选）配置</a:t>
            </a:r>
            <a:r>
              <a:rPr lang="en-US" altLang="zh-CN" sz="1600">
                <a:solidFill>
                  <a:schemeClr val="tx1"/>
                </a:solidFill>
              </a:rPr>
              <a:t>P</a:t>
            </a:r>
            <a:r>
              <a:rPr lang="en-US" altLang="zh-CN" sz="1600">
                <a:solidFill>
                  <a:schemeClr val="tx1"/>
                </a:solidFill>
              </a:rPr>
              <a:t>roxy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51705" y="4076700"/>
            <a:ext cx="2677160" cy="46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安装</a:t>
            </a:r>
            <a:r>
              <a:rPr lang="en-US" altLang="zh-CN" sz="1600">
                <a:solidFill>
                  <a:schemeClr val="tx1"/>
                </a:solidFill>
              </a:rPr>
              <a:t>Node.js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51705" y="4959350"/>
            <a:ext cx="2677160" cy="46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配置</a:t>
            </a:r>
            <a:r>
              <a:rPr lang="en-US" altLang="zh-CN" sz="1600">
                <a:solidFill>
                  <a:schemeClr val="tx1"/>
                </a:solidFill>
              </a:rPr>
              <a:t>SDK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51825" y="3194050"/>
            <a:ext cx="2677160" cy="46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创建</a:t>
            </a:r>
            <a:r>
              <a:rPr lang="zh-CN" altLang="en-US" sz="1600">
                <a:solidFill>
                  <a:schemeClr val="tx1"/>
                </a:solidFill>
              </a:rPr>
              <a:t>工程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51825" y="4076700"/>
            <a:ext cx="2677160" cy="46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运行</a:t>
            </a:r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>
                <a:solidFill>
                  <a:schemeClr val="tx1"/>
                </a:solidFill>
              </a:rPr>
              <a:t>ello World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590165" y="2818765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90285" y="2818765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090285" y="3672840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090285" y="4555490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90405" y="2818765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590405" y="3672840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51585" y="4697095"/>
            <a:ext cx="84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zh-CN" altLang="en-US"/>
              <a:t>例：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99615" y="4959350"/>
            <a:ext cx="1929765" cy="46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子</a:t>
            </a:r>
            <a:r>
              <a:rPr lang="zh-CN" altLang="en-US" sz="1600">
                <a:solidFill>
                  <a:schemeClr val="tx1"/>
                </a:solidFill>
              </a:rPr>
              <a:t>步骤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99615" y="4410075"/>
            <a:ext cx="1928495" cy="4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搭建开发环境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流程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DevEco Studio提供了开发环境诊断的功能，帮助您识别开发环境是否完备。您可以在欢迎页面单击Diagnose进行诊断。如果您已经打开了工程开发界面，也可以在菜单栏单击Help &gt; Diagnostic Tools &gt; Diagnose Development Environment进行诊断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" y="2007870"/>
            <a:ext cx="4956175" cy="3947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0" y="2007235"/>
            <a:ext cx="5445760" cy="39484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991552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环境配置</a:t>
            </a:r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FQA:Node.js版本与API配套关系&amp;导入Sample时，提示连接Gitee超时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由于SDK的部分工具依赖Node.js运行时，推荐使用配套API版本的Node.js，保证工程的兼容性</a:t>
            </a:r>
            <a:r>
              <a:rPr lang="en-US" altLang="zh-CN" sz="1600">
                <a:solidFill>
                  <a:schemeClr val="accent1"/>
                </a:solidFill>
                <a:sym typeface="+mn-ea"/>
              </a:rPr>
              <a:t>.</a:t>
            </a:r>
            <a:endParaRPr lang="en-US" altLang="zh-CN" sz="1600">
              <a:solidFill>
                <a:schemeClr val="accent1"/>
              </a:solidFill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匹配关系如下表：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016000" y="1823085"/>
          <a:ext cx="10117455" cy="9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805"/>
                <a:gridCol w="5835650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 Level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Node.js</a:t>
                      </a:r>
                      <a:r>
                        <a:rPr lang="zh-CN" altLang="en-US"/>
                        <a:t>支持</a:t>
                      </a:r>
                      <a:r>
                        <a:rPr lang="zh-CN" altLang="en-US"/>
                        <a:t>范围</a:t>
                      </a: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 Level </a:t>
                      </a:r>
                      <a:r>
                        <a:rPr lang="en-US" altLang="zh-CN"/>
                        <a:t>≥ 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14.x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≥14.19.1</a:t>
                      </a:r>
                      <a:r>
                        <a:rPr lang="zh-CN" altLang="en-US"/>
                        <a:t>）、</a:t>
                      </a:r>
                      <a:r>
                        <a:rPr lang="en-US" altLang="zh-CN"/>
                        <a:t>16.x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18.</a:t>
                      </a: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017905" y="4083050"/>
            <a:ext cx="10118090" cy="1572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25195" y="3531870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sz="1600">
                <a:solidFill>
                  <a:schemeClr val="accent1"/>
                </a:solidFill>
                <a:sym typeface="+mn-ea"/>
              </a:rPr>
              <a:t>导入Sample时，导入失败，提示“Failed to connect to gitee.com port 443: Time out”连接超时。</a:t>
            </a:r>
            <a:endParaRPr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015" y="2862580"/>
            <a:ext cx="1011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Node.js</a:t>
            </a:r>
            <a:r>
              <a:rPr lang="zh-CN" altLang="en-US">
                <a:solidFill>
                  <a:schemeClr val="accent1"/>
                </a:solidFill>
              </a:rPr>
              <a:t>官方网址：</a:t>
            </a:r>
            <a:r>
              <a:rPr lang="zh-CN" altLang="en-US" u="sng">
                <a:solidFill>
                  <a:schemeClr val="accent1"/>
                </a:solidFill>
              </a:rPr>
              <a:t>https://nodejs.org/en</a:t>
            </a:r>
            <a:endParaRPr lang="zh-CN" altLang="en-US" u="sng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10005"/>
            <a:ext cx="6199505" cy="44945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启用中文化插件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770" y="3940810"/>
            <a:ext cx="4730115" cy="1863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22770" y="1310005"/>
            <a:ext cx="43935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1</a:t>
            </a:r>
            <a:r>
              <a:rPr lang="zh-CN" altLang="en-US" sz="1600"/>
              <a:t>、单击Files &gt; Settings &gt; Plugins，选择Installed页签，在搜索框输入“Chinese”，搜索结果里将出现Chinese(Simplified)，在右侧单击Enable，单击OK。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2</a:t>
            </a:r>
            <a:r>
              <a:rPr lang="zh-CN" altLang="en-US" sz="1600"/>
              <a:t>、单击Files &gt; Settings &gt; Plugins，选择Installed页签，在搜索框输入“Chinese”，搜索结果里将出现Chinese(Simplified)，在右侧单击Enable，单击OK。</a:t>
            </a:r>
            <a:endParaRPr lang="zh-CN" altLang="en-US" sz="160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TABLE_ENDDRAG_ORIGIN_RECT" val="674*72"/>
  <p:tag name="TABLE_ENDDRAG_RECT" val="80*143*674*72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commondata" val="eyJoZGlkIjoiY2VlYWExZGFlMmVjOGNkZWE5ZjBiNDM2YTA1MTNmYzI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183.6,&quot;left&quot;:37.8,&quot;top&quot;:119.1,&quot;width&quot;:750.85}"/>
</p:tagLst>
</file>

<file path=ppt/tags/tag64.xml><?xml version="1.0" encoding="utf-8"?>
<p:tagLst xmlns:p="http://schemas.openxmlformats.org/presentationml/2006/main">
  <p:tag name="KSO_WM_DIAGRAM_VIRTUALLY_FRAME" val="{&quot;height&quot;:183.6,&quot;left&quot;:37.8,&quot;top&quot;:119.1,&quot;width&quot;:750.85}"/>
</p:tagLst>
</file>

<file path=ppt/tags/tag65.xml><?xml version="1.0" encoding="utf-8"?>
<p:tagLst xmlns:p="http://schemas.openxmlformats.org/presentationml/2006/main">
  <p:tag name="KSO_WM_DIAGRAM_VIRTUALLY_FRAME" val="{&quot;height&quot;:183.6,&quot;left&quot;:37.8,&quot;top&quot;:119.1,&quot;width&quot;:750.85}"/>
</p:tagLst>
</file>

<file path=ppt/tags/tag66.xml><?xml version="1.0" encoding="utf-8"?>
<p:tagLst xmlns:p="http://schemas.openxmlformats.org/presentationml/2006/main">
  <p:tag name="KSO_WM_DIAGRAM_VIRTUALLY_FRAME" val="{&quot;height&quot;:183.6,&quot;left&quot;:37.8,&quot;top&quot;:119.1,&quot;width&quot;:750.85}"/>
</p:tagLst>
</file>

<file path=ppt/tags/tag67.xml><?xml version="1.0" encoding="utf-8"?>
<p:tagLst xmlns:p="http://schemas.openxmlformats.org/presentationml/2006/main">
  <p:tag name="KSO_WM_DIAGRAM_VIRTUALLY_FRAME" val="{&quot;height&quot;:183.6,&quot;left&quot;:67.4,&quot;top&quot;:119.1,&quot;width&quot;:662.45}"/>
</p:tagLst>
</file>

<file path=ppt/tags/tag68.xml><?xml version="1.0" encoding="utf-8"?>
<p:tagLst xmlns:p="http://schemas.openxmlformats.org/presentationml/2006/main">
  <p:tag name="KSO_WM_DIAGRAM_VIRTUALLY_FRAME" val="{&quot;height&quot;:183.6,&quot;left&quot;:67.4,&quot;top&quot;:119.1,&quot;width&quot;:662.45}"/>
</p:tagLst>
</file>

<file path=ppt/tags/tag69.xml><?xml version="1.0" encoding="utf-8"?>
<p:tagLst xmlns:p="http://schemas.openxmlformats.org/presentationml/2006/main">
  <p:tag name="KSO_WM_DIAGRAM_VIRTUALLY_FRAME" val="{&quot;height&quot;:183.6,&quot;left&quot;:67.4,&quot;top&quot;:119.1,&quot;width&quot;:662.4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183.6,&quot;left&quot;:37.8,&quot;top&quot;:119.1,&quot;width&quot;:750.85}"/>
</p:tagLst>
</file>

<file path=ppt/tags/tag71.xml><?xml version="1.0" encoding="utf-8"?>
<p:tagLst xmlns:p="http://schemas.openxmlformats.org/presentationml/2006/main">
  <p:tag name="KSO_WM_DIAGRAM_VIRTUALLY_FRAME" val="{&quot;height&quot;:183.6,&quot;left&quot;:37.8,&quot;top&quot;:119.1,&quot;width&quot;:750.85}"/>
</p:tagLst>
</file>

<file path=ppt/tags/tag72.xml><?xml version="1.0" encoding="utf-8"?>
<p:tagLst xmlns:p="http://schemas.openxmlformats.org/presentationml/2006/main">
  <p:tag name="KSO_WM_DIAGRAM_VIRTUALLY_FRAME" val="{&quot;height&quot;:183.6,&quot;left&quot;:67.4,&quot;top&quot;:119.1,&quot;width&quot;:662.45}"/>
</p:tagLst>
</file>

<file path=ppt/tags/tag73.xml><?xml version="1.0" encoding="utf-8"?>
<p:tagLst xmlns:p="http://schemas.openxmlformats.org/presentationml/2006/main">
  <p:tag name="KSO_WM_DIAGRAM_VIRTUALLY_FRAME" val="{&quot;height&quot;:183.6,&quot;left&quot;:67.4,&quot;top&quot;:119.1,&quot;width&quot;:662.45}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DIAGRAM_VIRTUALLY_FRAME" val="{&quot;height&quot;:287.4,&quot;left&quot;:91.6,&quot;top&quot;:181.3,&quot;width&quot;:774.55}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1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1_2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6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1_3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1_3"/>
  <p:tag name="KSO_WM_UNIT_PRESET_TEXT" val="01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a*1_1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1_1"/>
  <p:tag name="KSO_WM_UNIT_PRESET_TEXT" val="添加目录项标题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287.4,&quot;left&quot;:91.6,&quot;top&quot;:181.3,&quot;width&quot;:774.55}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2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2_2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6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2_3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2_3"/>
  <p:tag name="KSO_WM_UNIT_PRESET_TEXT" val="02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a*1_2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2_1"/>
  <p:tag name="KSO_WM_UNIT_PRESET_TEXT" val="添加目录项标题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5.xml><?xml version="1.0" encoding="utf-8"?>
<p:tagLst xmlns:p="http://schemas.openxmlformats.org/presentationml/2006/main">
  <p:tag name="KSO_WM_DIAGRAM_VIRTUALLY_FRAME" val="{&quot;height&quot;:287.4,&quot;left&quot;:91.6,&quot;top&quot;:181.3,&quot;width&quot;:774.55}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2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6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3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3_3"/>
  <p:tag name="KSO_WM_UNIT_PRESET_TEXT" val="03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a*1_3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UNIT_PRESET_TEXT" val="添加目录项标题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287.4,&quot;left&quot;:91.6,&quot;top&quot;:181.3,&quot;width&quot;:774.55}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2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6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3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3_3"/>
  <p:tag name="KSO_WM_UNIT_PRESET_TEXT" val="03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a*1_3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UNIT_PRESET_TEXT" val="添加目录项标题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187.55,&quot;left&quot;:91.6,&quot;top&quot;:181.3,&quot;width&quot;:774.5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2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6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3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3_3"/>
  <p:tag name="KSO_WM_UNIT_PRESET_TEXT" val="03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a*1_3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UNIT_PRESET_TEXT" val="添加目录项标题"/>
  <p:tag name="KSO_WM_DIAGRAM_MAX_ITEMCNT" val="6"/>
  <p:tag name="KSO_WM_DIAGRAM_MIN_ITEMCNT" val="2"/>
  <p:tag name="KSO_WM_DIAGRAM_VIRTUALLY_FRAME" val="{&quot;height&quot;:287.4,&quot;left&quot;:91.6,&quot;top&quot;:181.3,&quot;width&quot;:77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4088</Words>
  <Application>WPS 演示</Application>
  <PresentationFormat>宽屏</PresentationFormat>
  <Paragraphs>303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My son is an angel</cp:lastModifiedBy>
  <cp:revision>213</cp:revision>
  <dcterms:created xsi:type="dcterms:W3CDTF">2019-06-19T02:08:00Z</dcterms:created>
  <dcterms:modified xsi:type="dcterms:W3CDTF">2024-06-14T09:48:02Z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74B8429522BB425D9E5537D234A7EDC7_11</vt:lpwstr>
  </property>
</Properties>
</file>