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6" r:id="rId17"/>
    <p:sldId id="277" r:id="rId18"/>
    <p:sldId id="278" r:id="rId19"/>
    <p:sldId id="279" r:id="rId20"/>
    <p:sldId id="275" r:id="rId21"/>
    <p:sldId id="268" r:id="rId22"/>
    <p:sldId id="269" r:id="rId23"/>
    <p:sldId id="270" r:id="rId24"/>
    <p:sldId id="271" r:id="rId25"/>
    <p:sldId id="273" r:id="rId26"/>
    <p:sldId id="274" r:id="rId27"/>
    <p:sldId id="282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93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0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1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9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5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EEF9-F608-4882-A5E3-BEF04C10265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1414-AC8F-47ED-A87D-B510327A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9760"/>
            <a:ext cx="7772400" cy="1470025"/>
          </a:xfrm>
        </p:spPr>
        <p:txBody>
          <a:bodyPr/>
          <a:lstStyle/>
          <a:p>
            <a:r>
              <a:rPr lang="en-IN" dirty="0" smtClean="0"/>
              <a:t>Irregular Curves : Joints </a:t>
            </a:r>
            <a:r>
              <a:rPr lang="en-IN" dirty="0"/>
              <a:t>and Knots, Connectivity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136904" cy="4896544"/>
          </a:xfrm>
        </p:spPr>
        <p:txBody>
          <a:bodyPr>
            <a:noAutofit/>
          </a:bodyPr>
          <a:lstStyle/>
          <a:p>
            <a:pPr algn="just">
              <a:lnSpc>
                <a:spcPct val="22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</a:rPr>
              <a:t>A regular curve </a:t>
            </a:r>
            <a:r>
              <a:rPr lang="en-US" sz="2400" dirty="0">
                <a:solidFill>
                  <a:schemeClr val="tx1"/>
                </a:solidFill>
              </a:rPr>
              <a:t>is a set of highlighted pixels on a raster display (or dots on a printed page) that define the perimeter (or part of the perimeter) of a conic section.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22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chemeClr val="tx1"/>
                </a:solidFill>
              </a:rPr>
              <a:t>irregular curve </a:t>
            </a:r>
            <a:r>
              <a:rPr lang="en-US" sz="2400" dirty="0">
                <a:solidFill>
                  <a:schemeClr val="tx1"/>
                </a:solidFill>
              </a:rPr>
              <a:t>is a set of pixels that define a curve that does not fit the perimeter of a conic section. The ending point is excluded from a curve just as it is excluded from a line.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472"/>
            <a:ext cx="7772400" cy="1470025"/>
          </a:xfrm>
        </p:spPr>
        <p:txBody>
          <a:bodyPr/>
          <a:lstStyle/>
          <a:p>
            <a:r>
              <a:rPr lang="en-IN" dirty="0" smtClean="0"/>
              <a:t>Basic knot vectors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40959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0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472"/>
            <a:ext cx="7772400" cy="1470025"/>
          </a:xfrm>
        </p:spPr>
        <p:txBody>
          <a:bodyPr/>
          <a:lstStyle/>
          <a:p>
            <a:r>
              <a:rPr lang="en-IN" dirty="0" smtClean="0"/>
              <a:t>Basic knot vectors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064895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6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472"/>
            <a:ext cx="7772400" cy="1470025"/>
          </a:xfrm>
        </p:spPr>
        <p:txBody>
          <a:bodyPr/>
          <a:lstStyle/>
          <a:p>
            <a:r>
              <a:rPr lang="en-IN" dirty="0" smtClean="0"/>
              <a:t>Knots </a:t>
            </a:r>
            <a:r>
              <a:rPr lang="en-IN" dirty="0" smtClean="0"/>
              <a:t>and breaks – continuity.</a:t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1556792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• C0 – Change in position - in this case, the curve actually has a break in it.  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          [paths w/multiple pieces, </a:t>
            </a:r>
            <a:r>
              <a:rPr lang="en-US" dirty="0" err="1" smtClean="0"/>
              <a:t>etc</a:t>
            </a:r>
            <a:r>
              <a:rPr lang="en-US" dirty="0" smtClean="0"/>
              <a:t>]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• C1 – Change in tangent - a kink in the curve (e.g., the corner of a rectangle).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• C2 – Change in acceleration - e.g., a change in the speed of a camera as it moves along a path.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0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472"/>
            <a:ext cx="7772400" cy="1470025"/>
          </a:xfrm>
        </p:spPr>
        <p:txBody>
          <a:bodyPr/>
          <a:lstStyle/>
          <a:p>
            <a:r>
              <a:rPr lang="en-IN" dirty="0" smtClean="0"/>
              <a:t>Kinks and breaks – continuity.</a:t>
            </a:r>
            <a:br>
              <a:rPr lang="en-IN" dirty="0" smtClean="0"/>
            </a:br>
            <a:endParaRPr lang="en-I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72807" cy="48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3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291561"/>
            <a:ext cx="7772400" cy="1470025"/>
          </a:xfrm>
        </p:spPr>
        <p:txBody>
          <a:bodyPr/>
          <a:lstStyle/>
          <a:p>
            <a:r>
              <a:rPr lang="en-IN" dirty="0"/>
              <a:t>Adding Control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4440" y="764704"/>
            <a:ext cx="78786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Knot insertion: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possible to add control points to a curve without changing it’s shape.  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This </a:t>
            </a:r>
            <a:r>
              <a:rPr lang="en-US" sz="2000" dirty="0"/>
              <a:t>process is called refinement  or knot insertion. 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" y="2924944"/>
            <a:ext cx="781000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7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395288"/>
            <a:ext cx="8067675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1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33388"/>
            <a:ext cx="809625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3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19100"/>
            <a:ext cx="80391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9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5288"/>
            <a:ext cx="807720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533400"/>
            <a:ext cx="80295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0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9760"/>
            <a:ext cx="7772400" cy="1470025"/>
          </a:xfrm>
        </p:spPr>
        <p:txBody>
          <a:bodyPr/>
          <a:lstStyle/>
          <a:p>
            <a:r>
              <a:rPr lang="en-IN" dirty="0" smtClean="0"/>
              <a:t>Irregular Curves : Joints </a:t>
            </a:r>
            <a:r>
              <a:rPr lang="en-IN" dirty="0"/>
              <a:t>and Knots, Connectivity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7"/>
            <a:ext cx="770485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42900"/>
            <a:ext cx="81629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last value in the first curve’s knot vector to all the knots in the second curve.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the first control point and the k  first knots from the second curve (k = order).  Remove the last knot from the first curve.  Concatenate the second curve’s control points and knot vector.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smooth the join, space apart the knots where the two knot vectors were joined.  This removes the discontinuity.  As they’re moved further apart, the join becomes less sharp.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0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Curves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3174"/>
            <a:ext cx="8424936" cy="510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0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623888"/>
            <a:ext cx="78390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0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404664"/>
            <a:ext cx="7781925" cy="549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136904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7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70485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32656"/>
            <a:ext cx="74168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3200" b="1" dirty="0" smtClean="0">
                <a:solidFill>
                  <a:srgbClr val="FF0000"/>
                </a:solidFill>
              </a:rPr>
              <a:t>Example 1:</a:t>
            </a:r>
          </a:p>
          <a:p>
            <a:pPr>
              <a:lnSpc>
                <a:spcPct val="200000"/>
              </a:lnSpc>
            </a:pPr>
            <a:r>
              <a:rPr lang="en-IN" sz="3200" b="1" dirty="0"/>
              <a:t>n</a:t>
            </a:r>
            <a:r>
              <a:rPr lang="en-IN" sz="3200" b="1" dirty="0" smtClean="0"/>
              <a:t>=3 and k=1</a:t>
            </a:r>
          </a:p>
          <a:p>
            <a:pPr>
              <a:lnSpc>
                <a:spcPct val="200000"/>
              </a:lnSpc>
            </a:pPr>
            <a:r>
              <a:rPr lang="en-IN" sz="3200" dirty="0"/>
              <a:t>shows the graphs of N</a:t>
            </a:r>
            <a:r>
              <a:rPr lang="en-IN" sz="3200" baseline="-25000" dirty="0"/>
              <a:t>i,1</a:t>
            </a:r>
            <a:r>
              <a:rPr lang="en-IN" sz="3200" dirty="0"/>
              <a:t>(u) </a:t>
            </a:r>
            <a:endParaRPr lang="en-IN" sz="3200" b="1" dirty="0" smtClean="0"/>
          </a:p>
          <a:p>
            <a:pPr>
              <a:lnSpc>
                <a:spcPct val="200000"/>
              </a:lnSpc>
            </a:pPr>
            <a:r>
              <a:rPr lang="en-IN" sz="3200" b="1" dirty="0" smtClean="0">
                <a:solidFill>
                  <a:srgbClr val="FF0000"/>
                </a:solidFill>
              </a:rPr>
              <a:t>Example 2:</a:t>
            </a:r>
          </a:p>
          <a:p>
            <a:pPr>
              <a:lnSpc>
                <a:spcPct val="200000"/>
              </a:lnSpc>
            </a:pPr>
            <a:r>
              <a:rPr lang="en-IN" sz="3200" b="1" dirty="0"/>
              <a:t>n</a:t>
            </a:r>
            <a:r>
              <a:rPr lang="en-IN" sz="3200" b="1" dirty="0" smtClean="0"/>
              <a:t>=3 and k=2   </a:t>
            </a:r>
          </a:p>
          <a:p>
            <a:pPr>
              <a:lnSpc>
                <a:spcPct val="200000"/>
              </a:lnSpc>
            </a:pPr>
            <a:r>
              <a:rPr lang="en-IN" sz="3200" dirty="0"/>
              <a:t>shows the graphs of N</a:t>
            </a:r>
            <a:r>
              <a:rPr lang="en-IN" sz="3200" baseline="-25000" dirty="0"/>
              <a:t>i,1</a:t>
            </a:r>
            <a:r>
              <a:rPr lang="en-IN" sz="3200" dirty="0"/>
              <a:t>(u)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459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63284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6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8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IN" dirty="0" smtClean="0"/>
              <a:t>Irregular Curves : Joints </a:t>
            </a:r>
            <a:r>
              <a:rPr lang="en-IN" dirty="0"/>
              <a:t>and Knots, Connectivity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136904" cy="4104456"/>
          </a:xfrm>
        </p:spPr>
        <p:txBody>
          <a:bodyPr>
            <a:noAutofit/>
          </a:bodyPr>
          <a:lstStyle/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A Non-Uniform Rational B-Spline curve is defined by three things: 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• Control points 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• The curve's order. 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• A knot vector 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IN" dirty="0" smtClean="0"/>
              <a:t>Rules for Knots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136904" cy="4248472"/>
          </a:xfrm>
        </p:spPr>
        <p:txBody>
          <a:bodyPr>
            <a:noAutofit/>
          </a:bodyPr>
          <a:lstStyle/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First, the number of control points defining the curve must always be equal to or greater than the order of the curve. 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E.g., a quadratic (order = 3) must have at least three points, a cubic at least four, etc.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IN" dirty="0" smtClean="0"/>
              <a:t>Rules for Knots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136904" cy="4248472"/>
          </a:xfrm>
        </p:spPr>
        <p:txBody>
          <a:bodyPr>
            <a:noAutofit/>
          </a:bodyPr>
          <a:lstStyle/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Second, the number of knots in the knot vector is always equal to the number of control points plus the order of the curve.  E.g., a cubic (order=4) with four control points has eight items in the knot vector.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IN" dirty="0" smtClean="0"/>
              <a:t>Rules for Knots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136904" cy="4248472"/>
          </a:xfrm>
        </p:spPr>
        <p:txBody>
          <a:bodyPr>
            <a:noAutofit/>
          </a:bodyPr>
          <a:lstStyle/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Third, the order of a curve must be at least two.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Fourth, the values in the knot vector must always be in ascending order.  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E.g., [0 0 0 1 2 3 3 3] is a valid knot vector, but [0 0 0 2 1 3 3 3] is not.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IN" dirty="0" smtClean="0"/>
              <a:t>Rules for Knots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136904" cy="4248472"/>
          </a:xfrm>
        </p:spPr>
        <p:txBody>
          <a:bodyPr>
            <a:noAutofit/>
          </a:bodyPr>
          <a:lstStyle/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he valid parameter range for a curve starts at </a:t>
            </a:r>
            <a:r>
              <a:rPr lang="en-US" sz="2400" dirty="0" err="1" smtClean="0">
                <a:solidFill>
                  <a:schemeClr val="tx1"/>
                </a:solidFill>
              </a:rPr>
              <a:t>umin</a:t>
            </a:r>
            <a:r>
              <a:rPr lang="en-US" sz="2400" dirty="0" smtClean="0">
                <a:solidFill>
                  <a:schemeClr val="tx1"/>
                </a:solidFill>
              </a:rPr>
              <a:t>=uorder-1 and goes up to (but does not include!) </a:t>
            </a:r>
            <a:r>
              <a:rPr lang="en-US" sz="2400" dirty="0" err="1" smtClean="0">
                <a:solidFill>
                  <a:schemeClr val="tx1"/>
                </a:solidFill>
              </a:rPr>
              <a:t>umax</a:t>
            </a:r>
            <a:r>
              <a:rPr lang="en-US" sz="2400" dirty="0" smtClean="0">
                <a:solidFill>
                  <a:schemeClr val="tx1"/>
                </a:solidFill>
              </a:rPr>
              <a:t> =um, where m is the number of control points.  Values less than the minimum parameter, or equal or above the maximum parameter aren’t defined.  (In other words, u  must be </a:t>
            </a:r>
            <a:r>
              <a:rPr lang="en-US" sz="2400" dirty="0" err="1" smtClean="0">
                <a:solidFill>
                  <a:schemeClr val="tx1"/>
                </a:solidFill>
              </a:rPr>
              <a:t>umin</a:t>
            </a:r>
            <a:r>
              <a:rPr lang="en-US" sz="2400" dirty="0" smtClean="0">
                <a:solidFill>
                  <a:schemeClr val="tx1"/>
                </a:solidFill>
              </a:rPr>
              <a:t> ≤ u  &lt; </a:t>
            </a:r>
            <a:r>
              <a:rPr lang="en-US" sz="2400" dirty="0" err="1" smtClean="0">
                <a:solidFill>
                  <a:schemeClr val="tx1"/>
                </a:solidFill>
              </a:rPr>
              <a:t>umax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472"/>
            <a:ext cx="7772400" cy="1470025"/>
          </a:xfrm>
        </p:spPr>
        <p:txBody>
          <a:bodyPr/>
          <a:lstStyle/>
          <a:p>
            <a:r>
              <a:rPr lang="en-IN" dirty="0" smtClean="0"/>
              <a:t>Curve Orders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28092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472"/>
            <a:ext cx="7772400" cy="1470025"/>
          </a:xfrm>
        </p:spPr>
        <p:txBody>
          <a:bodyPr/>
          <a:lstStyle/>
          <a:p>
            <a:r>
              <a:rPr lang="en-IN" dirty="0" smtClean="0"/>
              <a:t>Basic knot vectors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136904" cy="4248472"/>
          </a:xfrm>
        </p:spPr>
        <p:txBody>
          <a:bodyPr>
            <a:noAutofit/>
          </a:bodyPr>
          <a:lstStyle/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Pinned Uniform 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Piecewise Bezier </a:t>
            </a:r>
          </a:p>
          <a:p>
            <a:pPr algn="l">
              <a:lnSpc>
                <a:spcPct val="220000"/>
              </a:lnSpc>
              <a:spcBef>
                <a:spcPts val="0"/>
              </a:spcBef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603</Words>
  <Application>Microsoft Office PowerPoint</Application>
  <PresentationFormat>On-screen Show (4:3)</PresentationFormat>
  <Paragraphs>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Irregular Curves : Joints and Knots, Connectivity </vt:lpstr>
      <vt:lpstr>Irregular Curves : Joints and Knots, Connectivity </vt:lpstr>
      <vt:lpstr>Irregular Curves : Joints and Knots, Connectivity </vt:lpstr>
      <vt:lpstr>Rules for Knots </vt:lpstr>
      <vt:lpstr>Rules for Knots </vt:lpstr>
      <vt:lpstr>Rules for Knots </vt:lpstr>
      <vt:lpstr>Rules for Knots </vt:lpstr>
      <vt:lpstr>Curve Orders</vt:lpstr>
      <vt:lpstr>Basic knot vectors</vt:lpstr>
      <vt:lpstr>Basic knot vectors</vt:lpstr>
      <vt:lpstr>Basic knot vectors</vt:lpstr>
      <vt:lpstr>Knots and breaks – continuity. </vt:lpstr>
      <vt:lpstr>Kinks and breaks – continuity. </vt:lpstr>
      <vt:lpstr>Adding Control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Joining Curves</vt:lpstr>
      <vt:lpstr>Joining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Knots</dc:title>
  <dc:creator>Admin</dc:creator>
  <cp:lastModifiedBy>aju</cp:lastModifiedBy>
  <cp:revision>14</cp:revision>
  <dcterms:created xsi:type="dcterms:W3CDTF">2020-10-24T06:30:50Z</dcterms:created>
  <dcterms:modified xsi:type="dcterms:W3CDTF">2022-12-12T03:34:24Z</dcterms:modified>
</cp:coreProperties>
</file>