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9" r:id="rId44"/>
    <p:sldId id="307" r:id="rId45"/>
    <p:sldId id="308" r:id="rId46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9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458200"/>
            <a:ext cx="6858000" cy="685800"/>
          </a:xfrm>
          <a:custGeom>
            <a:avLst/>
            <a:gdLst/>
            <a:ahLst/>
            <a:cxnLst/>
            <a:rect l="l" t="t" r="r" b="b"/>
            <a:pathLst>
              <a:path w="68580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  <a:path w="6858000" h="685800">
                <a:moveTo>
                  <a:pt x="6858000" y="0"/>
                </a:moveTo>
                <a:lnTo>
                  <a:pt x="1371600" y="0"/>
                </a:lnTo>
                <a:lnTo>
                  <a:pt x="1371600" y="685800"/>
                </a:lnTo>
                <a:lnTo>
                  <a:pt x="6858000" y="685800"/>
                </a:lnTo>
                <a:lnTo>
                  <a:pt x="6858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5800" y="8458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800"/>
                </a:move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21589"/>
            <a:ext cx="557593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311909"/>
            <a:ext cx="7348855" cy="417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3018" y="5740247"/>
            <a:ext cx="3079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638" y="1737182"/>
            <a:ext cx="62039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spc="-105" dirty="0">
                <a:solidFill>
                  <a:srgbClr val="000000"/>
                </a:solidFill>
              </a:rPr>
              <a:t>I</a:t>
            </a:r>
            <a:r>
              <a:rPr sz="5400" spc="-95" dirty="0">
                <a:solidFill>
                  <a:srgbClr val="000000"/>
                </a:solidFill>
              </a:rPr>
              <a:t>llum</a:t>
            </a:r>
            <a:r>
              <a:rPr sz="5400" spc="-90" dirty="0">
                <a:solidFill>
                  <a:srgbClr val="000000"/>
                </a:solidFill>
              </a:rPr>
              <a:t>i</a:t>
            </a:r>
            <a:r>
              <a:rPr sz="5400" spc="-110" dirty="0">
                <a:solidFill>
                  <a:srgbClr val="000000"/>
                </a:solidFill>
              </a:rPr>
              <a:t>n</a:t>
            </a:r>
            <a:r>
              <a:rPr sz="5400" spc="-95" dirty="0">
                <a:solidFill>
                  <a:srgbClr val="000000"/>
                </a:solidFill>
              </a:rPr>
              <a:t>a</a:t>
            </a:r>
            <a:r>
              <a:rPr sz="5400" spc="-100" dirty="0">
                <a:solidFill>
                  <a:srgbClr val="000000"/>
                </a:solidFill>
              </a:rPr>
              <a:t>t</a:t>
            </a:r>
            <a:r>
              <a:rPr sz="5400" spc="-110" dirty="0">
                <a:solidFill>
                  <a:srgbClr val="000000"/>
                </a:solidFill>
              </a:rPr>
              <a:t>i</a:t>
            </a:r>
            <a:r>
              <a:rPr sz="5400" spc="-100" dirty="0">
                <a:solidFill>
                  <a:srgbClr val="000000"/>
                </a:solidFill>
              </a:rPr>
              <a:t>o</a:t>
            </a:r>
            <a:r>
              <a:rPr sz="5400" dirty="0">
                <a:solidFill>
                  <a:srgbClr val="000000"/>
                </a:solidFill>
              </a:rPr>
              <a:t>n</a:t>
            </a:r>
            <a:r>
              <a:rPr sz="5400" spc="-245" dirty="0">
                <a:solidFill>
                  <a:srgbClr val="000000"/>
                </a:solidFill>
              </a:rPr>
              <a:t> </a:t>
            </a:r>
            <a:r>
              <a:rPr sz="5400" spc="-95" dirty="0" smtClean="0">
                <a:solidFill>
                  <a:srgbClr val="000000"/>
                </a:solidFill>
              </a:rPr>
              <a:t>m</a:t>
            </a:r>
            <a:r>
              <a:rPr sz="5400" spc="-100" dirty="0" smtClean="0">
                <a:solidFill>
                  <a:srgbClr val="000000"/>
                </a:solidFill>
              </a:rPr>
              <a:t>o</a:t>
            </a:r>
            <a:r>
              <a:rPr sz="5400" spc="-95" dirty="0" smtClean="0">
                <a:solidFill>
                  <a:srgbClr val="000000"/>
                </a:solidFill>
              </a:rPr>
              <a:t>d</a:t>
            </a:r>
            <a:r>
              <a:rPr sz="5400" spc="-100" dirty="0" smtClean="0">
                <a:solidFill>
                  <a:srgbClr val="000000"/>
                </a:solidFill>
              </a:rPr>
              <a:t>e</a:t>
            </a:r>
            <a:r>
              <a:rPr sz="5400" spc="-95" dirty="0" smtClean="0">
                <a:solidFill>
                  <a:srgbClr val="000000"/>
                </a:solidFill>
              </a:rPr>
              <a:t>l</a:t>
            </a:r>
            <a:r>
              <a:rPr sz="5400" dirty="0" smtClean="0">
                <a:solidFill>
                  <a:srgbClr val="000000"/>
                </a:solidFill>
              </a:rPr>
              <a:t>s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4589145"/>
            <a:ext cx="653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2000" spc="-7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0946"/>
            <a:ext cx="3007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Som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e</a:t>
            </a:r>
            <a:r>
              <a:rPr sz="2800" i="1" u="heavy" spc="-2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800" i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use</a:t>
            </a:r>
            <a:r>
              <a:rPr sz="2800" i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f</a:t>
            </a:r>
            <a:r>
              <a:rPr sz="2800" i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u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l</a:t>
            </a:r>
            <a:r>
              <a:rPr sz="2800" i="1" u="heavy" spc="-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800" i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c</a:t>
            </a:r>
            <a:r>
              <a:rPr sz="2800" i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o</a:t>
            </a:r>
            <a:r>
              <a:rPr sz="2800" i="1" u="heavy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n</a:t>
            </a:r>
            <a:r>
              <a:rPr sz="2800" i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c</a:t>
            </a:r>
            <a:r>
              <a:rPr sz="2800" i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ep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05781"/>
            <a:ext cx="8381785" cy="31348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564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1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105" dirty="0"/>
              <a:t>m</a:t>
            </a:r>
            <a:r>
              <a:rPr spc="-110" dirty="0"/>
              <a:t>bie</a:t>
            </a:r>
            <a:r>
              <a:rPr spc="-105" dirty="0"/>
              <a:t>n</a:t>
            </a:r>
            <a:r>
              <a:rPr spc="-5" dirty="0"/>
              <a:t>t</a:t>
            </a:r>
            <a:r>
              <a:rPr spc="-204" dirty="0"/>
              <a:t> </a:t>
            </a:r>
            <a:r>
              <a:rPr spc="-105" dirty="0"/>
              <a:t>l</a:t>
            </a:r>
            <a:r>
              <a:rPr spc="-110" dirty="0"/>
              <a:t>i</a:t>
            </a:r>
            <a:r>
              <a:rPr spc="-140" dirty="0"/>
              <a:t>g</a:t>
            </a:r>
            <a:r>
              <a:rPr spc="-100" dirty="0"/>
              <a:t>h</a:t>
            </a:r>
            <a:r>
              <a:rPr spc="-105" dirty="0"/>
              <a:t>t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3181"/>
            <a:ext cx="4351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simplest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illumination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951989"/>
            <a:ext cx="7349490" cy="418337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59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0" dirty="0">
                <a:latin typeface="Calibri"/>
                <a:cs typeface="Calibri"/>
              </a:rPr>
              <a:t>We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think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-5" dirty="0">
                <a:latin typeface="Calibri"/>
                <a:cs typeface="Calibri"/>
              </a:rPr>
              <a:t> 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external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source-self-luminous</a:t>
            </a:r>
            <a:r>
              <a:rPr sz="2200" spc="-5" dirty="0">
                <a:latin typeface="Calibri"/>
                <a:cs typeface="Calibri"/>
              </a:rPr>
              <a:t> objects.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exposed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directly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light source </a:t>
            </a:r>
            <a:r>
              <a:rPr sz="2200" spc="-5" dirty="0">
                <a:latin typeface="Calibri"/>
                <a:cs typeface="Calibri"/>
              </a:rPr>
              <a:t>still will be visible if nearby </a:t>
            </a:r>
            <a:r>
              <a:rPr sz="2200" spc="-10" dirty="0">
                <a:latin typeface="Calibri"/>
                <a:cs typeface="Calibri"/>
              </a:rPr>
              <a:t>objects are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illuminated.</a:t>
            </a:r>
            <a:endParaRPr sz="2200">
              <a:latin typeface="Calibri"/>
              <a:cs typeface="Calibri"/>
            </a:endParaRPr>
          </a:p>
          <a:p>
            <a:pPr marL="240665" marR="5715" indent="-228600" algn="just">
              <a:lnSpc>
                <a:spcPct val="90000"/>
              </a:lnSpc>
              <a:spcBef>
                <a:spcPts val="52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 combination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light reflections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spc="-10" dirty="0">
                <a:latin typeface="Calibri"/>
                <a:cs typeface="Calibri"/>
              </a:rPr>
              <a:t>various </a:t>
            </a:r>
            <a:r>
              <a:rPr sz="2200" spc="-15" dirty="0">
                <a:latin typeface="Calibri"/>
                <a:cs typeface="Calibri"/>
              </a:rPr>
              <a:t>surfaces </a:t>
            </a:r>
            <a:r>
              <a:rPr sz="2200" spc="-35" dirty="0">
                <a:latin typeface="Calibri"/>
                <a:cs typeface="Calibri"/>
              </a:rPr>
              <a:t>to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produce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uniform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illumination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-5" dirty="0">
                <a:latin typeface="Calibri"/>
                <a:cs typeface="Calibri"/>
              </a:rPr>
              <a:t> ambient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background light.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6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-10" dirty="0">
                <a:latin typeface="Calibri"/>
                <a:cs typeface="Calibri"/>
              </a:rPr>
              <a:t> called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background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endParaRPr sz="2200">
              <a:latin typeface="Calibri"/>
              <a:cs typeface="Calibri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Ambient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light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light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already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present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scene, </a:t>
            </a:r>
            <a:r>
              <a:rPr sz="2200" spc="-20" dirty="0">
                <a:latin typeface="Calibri"/>
                <a:cs typeface="Calibri"/>
              </a:rPr>
              <a:t>before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5" dirty="0">
                <a:latin typeface="Calibri"/>
                <a:cs typeface="Calibri"/>
              </a:rPr>
              <a:t>additional </a:t>
            </a:r>
            <a:r>
              <a:rPr sz="2200" b="1" spc="-10" dirty="0">
                <a:latin typeface="Calibri"/>
                <a:cs typeface="Calibri"/>
              </a:rPr>
              <a:t>lighting </a:t>
            </a:r>
            <a:r>
              <a:rPr sz="2200" spc="-5" dirty="0">
                <a:latin typeface="Calibri"/>
                <a:cs typeface="Calibri"/>
              </a:rPr>
              <a:t>is added. It usually </a:t>
            </a:r>
            <a:r>
              <a:rPr sz="2200" spc="-25" dirty="0">
                <a:latin typeface="Calibri"/>
                <a:cs typeface="Calibri"/>
              </a:rPr>
              <a:t>refers </a:t>
            </a:r>
            <a:r>
              <a:rPr sz="2200" spc="-20" dirty="0">
                <a:latin typeface="Calibri"/>
                <a:cs typeface="Calibri"/>
              </a:rPr>
              <a:t> to </a:t>
            </a:r>
            <a:r>
              <a:rPr sz="2200" spc="-15" dirty="0">
                <a:latin typeface="Calibri"/>
                <a:cs typeface="Calibri"/>
              </a:rPr>
              <a:t>natural </a:t>
            </a:r>
            <a:r>
              <a:rPr sz="2200" b="1" spc="-10" dirty="0">
                <a:latin typeface="Calibri"/>
                <a:cs typeface="Calibri"/>
              </a:rPr>
              <a:t>light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either </a:t>
            </a:r>
            <a:r>
              <a:rPr sz="2200" spc="-15" dirty="0">
                <a:latin typeface="Calibri"/>
                <a:cs typeface="Calibri"/>
              </a:rPr>
              <a:t>outdoors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coming through windows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artificial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lights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such</a:t>
            </a:r>
            <a:r>
              <a:rPr sz="2200" spc="-5" dirty="0">
                <a:latin typeface="Calibri"/>
                <a:cs typeface="Calibri"/>
              </a:rPr>
              <a:t> 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normal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room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lights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981196"/>
            <a:ext cx="5210768" cy="39891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564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1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105" dirty="0"/>
              <a:t>m</a:t>
            </a:r>
            <a:r>
              <a:rPr spc="-110" dirty="0"/>
              <a:t>bie</a:t>
            </a:r>
            <a:r>
              <a:rPr spc="-105" dirty="0"/>
              <a:t>n</a:t>
            </a:r>
            <a:r>
              <a:rPr spc="-5" dirty="0"/>
              <a:t>t</a:t>
            </a:r>
            <a:r>
              <a:rPr spc="-204" dirty="0"/>
              <a:t> </a:t>
            </a:r>
            <a:r>
              <a:rPr spc="-105" dirty="0"/>
              <a:t>l</a:t>
            </a:r>
            <a:r>
              <a:rPr spc="-110" dirty="0"/>
              <a:t>i</a:t>
            </a:r>
            <a:r>
              <a:rPr spc="-140" dirty="0"/>
              <a:t>g</a:t>
            </a:r>
            <a:r>
              <a:rPr spc="-100" dirty="0"/>
              <a:t>h</a:t>
            </a:r>
            <a:r>
              <a:rPr spc="-105" dirty="0"/>
              <a:t>t</a:t>
            </a:r>
            <a:r>
              <a:rPr spc="-5" dirty="0"/>
              <a:t>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6596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1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105" dirty="0"/>
              <a:t>m</a:t>
            </a:r>
            <a:r>
              <a:rPr spc="-110" dirty="0"/>
              <a:t>bie</a:t>
            </a:r>
            <a:r>
              <a:rPr spc="-105" dirty="0"/>
              <a:t>n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5" dirty="0"/>
              <a:t>l</a:t>
            </a:r>
            <a:r>
              <a:rPr spc="-110" dirty="0"/>
              <a:t>i</a:t>
            </a:r>
            <a:r>
              <a:rPr spc="-140" dirty="0"/>
              <a:t>g</a:t>
            </a:r>
            <a:r>
              <a:rPr spc="-100" dirty="0"/>
              <a:t>h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09"/>
            <a:ext cx="734949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6350" indent="-228600">
              <a:lnSpc>
                <a:spcPct val="100000"/>
              </a:lnSpc>
              <a:spcBef>
                <a:spcPts val="10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  <a:tab pos="1280160" algn="l"/>
                <a:tab pos="2443480" algn="l"/>
                <a:tab pos="2821940" algn="l"/>
                <a:tab pos="3706495" algn="l"/>
                <a:tab pos="5537835" algn="l"/>
                <a:tab pos="6453505" algn="l"/>
                <a:tab pos="7212965" algn="l"/>
              </a:tabLst>
            </a:pPr>
            <a:r>
              <a:rPr sz="2000" dirty="0">
                <a:latin typeface="Calibri"/>
                <a:cs typeface="Calibri"/>
              </a:rPr>
              <a:t>Mult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pl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ction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	</a:t>
            </a:r>
            <a:r>
              <a:rPr sz="2000" spc="-5" dirty="0">
                <a:latin typeface="Calibri"/>
                <a:cs typeface="Calibri"/>
              </a:rPr>
              <a:t>near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	</a:t>
            </a:r>
            <a:r>
              <a:rPr sz="2000" spc="-5" dirty="0">
                <a:latin typeface="Calibri"/>
                <a:cs typeface="Calibri"/>
              </a:rPr>
              <a:t>(lig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fle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ting)	</a:t>
            </a:r>
            <a:r>
              <a:rPr sz="2000" spc="-5" dirty="0">
                <a:latin typeface="Calibri"/>
                <a:cs typeface="Calibri"/>
              </a:rPr>
              <a:t>obje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ts	yie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	a  </a:t>
            </a:r>
            <a:r>
              <a:rPr sz="2000" spc="-10" dirty="0">
                <a:latin typeface="Calibri"/>
                <a:cs typeface="Calibri"/>
              </a:rPr>
              <a:t>uniform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illumination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diffuse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reflection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viewing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spatial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orientation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263010"/>
            <a:ext cx="6724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5994" algn="l"/>
                <a:tab pos="1397635" algn="l"/>
                <a:tab pos="2040889" algn="l"/>
                <a:tab pos="2842895" algn="l"/>
                <a:tab pos="3155315" algn="l"/>
                <a:tab pos="3431540" algn="l"/>
                <a:tab pos="4475480" algn="l"/>
                <a:tab pos="4925060" algn="l"/>
                <a:tab pos="5316220" algn="l"/>
                <a:tab pos="6322060" algn="l"/>
              </a:tabLst>
            </a:pPr>
            <a:r>
              <a:rPr sz="2000" dirty="0">
                <a:latin typeface="Calibri"/>
                <a:cs typeface="Calibri"/>
              </a:rPr>
              <a:t>amou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ach	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bje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	a	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st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all	</a:t>
            </a:r>
            <a:r>
              <a:rPr sz="2000" spc="-5" dirty="0">
                <a:latin typeface="Calibri"/>
                <a:cs typeface="Calibri"/>
              </a:rPr>
              <a:t>sur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	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958211"/>
            <a:ext cx="73482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965" marR="5080" indent="-227965" algn="r">
              <a:lnSpc>
                <a:spcPct val="100000"/>
              </a:lnSpc>
              <a:spcBef>
                <a:spcPts val="105"/>
              </a:spcBef>
              <a:buClr>
                <a:srgbClr val="525389"/>
              </a:buClr>
              <a:buFont typeface="Arial MT"/>
              <a:buChar char="•"/>
              <a:tabLst>
                <a:tab pos="227965" algn="l"/>
                <a:tab pos="228600" algn="l"/>
                <a:tab pos="1271270" algn="l"/>
                <a:tab pos="1882775" algn="l"/>
                <a:tab pos="2393950" algn="l"/>
                <a:tab pos="2818130" algn="l"/>
                <a:tab pos="3649979" algn="l"/>
                <a:tab pos="4029710" algn="l"/>
                <a:tab pos="5292725" algn="l"/>
                <a:tab pos="6932930" algn="l"/>
              </a:tabLst>
            </a:pPr>
            <a:r>
              <a:rPr sz="2000" dirty="0">
                <a:latin typeface="Calibri"/>
                <a:cs typeface="Calibri"/>
              </a:rPr>
              <a:t>Ambie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	no	</a:t>
            </a:r>
            <a:r>
              <a:rPr sz="2000" spc="-5" dirty="0">
                <a:latin typeface="Calibri"/>
                <a:cs typeface="Calibri"/>
              </a:rPr>
              <a:t>sp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tial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	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	and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567810"/>
            <a:ext cx="71215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directions.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illumination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expressed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illumination equation in variables associated with the </a:t>
            </a:r>
            <a:r>
              <a:rPr sz="2000" spc="-10" dirty="0">
                <a:latin typeface="Calibri"/>
                <a:cs typeface="Calibri"/>
              </a:rPr>
              <a:t>point </a:t>
            </a:r>
            <a:r>
              <a:rPr sz="2000" spc="-5" dirty="0">
                <a:latin typeface="Calibri"/>
                <a:cs typeface="Calibri"/>
              </a:rPr>
              <a:t>on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shaded. The equation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" y="4440757"/>
            <a:ext cx="7399655" cy="183642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796925" algn="ctr">
              <a:lnSpc>
                <a:spcPct val="100000"/>
              </a:lnSpc>
              <a:spcBef>
                <a:spcPts val="1795"/>
              </a:spcBef>
            </a:pPr>
            <a:r>
              <a:rPr sz="60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I=K</a:t>
            </a:r>
            <a:r>
              <a:rPr sz="6000" b="1" i="1" spc="-7" baseline="-20833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endParaRPr sz="6000" baseline="-20833">
              <a:latin typeface="Times New Roman"/>
              <a:cs typeface="Times New Roman"/>
            </a:endParaRPr>
          </a:p>
          <a:p>
            <a:pPr marL="38100" marR="30480">
              <a:lnSpc>
                <a:spcPts val="2390"/>
              </a:lnSpc>
              <a:spcBef>
                <a:spcPts val="660"/>
              </a:spcBef>
              <a:tabLst>
                <a:tab pos="862330" algn="l"/>
                <a:tab pos="1087755" algn="l"/>
                <a:tab pos="1384935" algn="l"/>
                <a:tab pos="1863725" algn="l"/>
                <a:tab pos="2903220" algn="l"/>
                <a:tab pos="3919854" algn="l"/>
                <a:tab pos="4450080" algn="l"/>
                <a:tab pos="4845050" algn="l"/>
                <a:tab pos="5142230" algn="l"/>
                <a:tab pos="5619750" algn="l"/>
                <a:tab pos="6550659" algn="l"/>
              </a:tabLst>
            </a:pPr>
            <a:r>
              <a:rPr sz="2000" i="1" spc="-10" dirty="0">
                <a:latin typeface="Calibri"/>
                <a:cs typeface="Calibri"/>
              </a:rPr>
              <a:t>W</a:t>
            </a:r>
            <a:r>
              <a:rPr sz="2000" i="1" spc="-15" dirty="0">
                <a:latin typeface="Calibri"/>
                <a:cs typeface="Calibri"/>
              </a:rPr>
              <a:t>h</a:t>
            </a:r>
            <a:r>
              <a:rPr sz="2000" i="1" dirty="0">
                <a:latin typeface="Calibri"/>
                <a:cs typeface="Calibri"/>
              </a:rPr>
              <a:t>ere	</a:t>
            </a:r>
            <a:r>
              <a:rPr sz="2000" i="1" dirty="0">
                <a:latin typeface="Times New Roman"/>
                <a:cs typeface="Times New Roman"/>
              </a:rPr>
              <a:t>I	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s	the	</a:t>
            </a:r>
            <a:r>
              <a:rPr sz="2000" i="1" spc="-2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ult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	i</a:t>
            </a:r>
            <a:r>
              <a:rPr sz="2000" i="1" spc="-25" dirty="0">
                <a:latin typeface="Calibri"/>
                <a:cs typeface="Calibri"/>
              </a:rPr>
              <a:t>nt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n</a:t>
            </a:r>
            <a:r>
              <a:rPr sz="2000" i="1" spc="-5" dirty="0">
                <a:latin typeface="Calibri"/>
                <a:cs typeface="Calibri"/>
              </a:rPr>
              <a:t>sit</a:t>
            </a:r>
            <a:r>
              <a:rPr sz="2000" i="1" dirty="0">
                <a:latin typeface="Calibri"/>
                <a:cs typeface="Calibri"/>
              </a:rPr>
              <a:t>y	</a:t>
            </a:r>
            <a:r>
              <a:rPr sz="2000" i="1" spc="-5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d	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1950" i="1" spc="22" baseline="-21367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s	the	</a:t>
            </a:r>
            <a:r>
              <a:rPr sz="2000" i="1" spc="-1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b</a:t>
            </a:r>
            <a:r>
              <a:rPr sz="2000" i="1" spc="-10" dirty="0">
                <a:latin typeface="Calibri"/>
                <a:cs typeface="Calibri"/>
              </a:rPr>
              <a:t>j</a:t>
            </a:r>
            <a:r>
              <a:rPr sz="2000" i="1" dirty="0">
                <a:latin typeface="Calibri"/>
                <a:cs typeface="Calibri"/>
              </a:rPr>
              <a:t>ec</a:t>
            </a:r>
            <a:r>
              <a:rPr sz="2000" i="1" spc="65" dirty="0">
                <a:latin typeface="Calibri"/>
                <a:cs typeface="Calibri"/>
              </a:rPr>
              <a:t>t</a:t>
            </a:r>
            <a:r>
              <a:rPr sz="2000" i="1" spc="-105" dirty="0">
                <a:latin typeface="Calibri"/>
                <a:cs typeface="Calibri"/>
              </a:rPr>
              <a:t>’</a:t>
            </a:r>
            <a:r>
              <a:rPr sz="2000" i="1" dirty="0">
                <a:latin typeface="Calibri"/>
                <a:cs typeface="Calibri"/>
              </a:rPr>
              <a:t>s	i</a:t>
            </a:r>
            <a:r>
              <a:rPr sz="2000" i="1" spc="-2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nsic  </a:t>
            </a:r>
            <a:r>
              <a:rPr sz="2000" i="1" spc="-15" dirty="0">
                <a:latin typeface="Calibri"/>
                <a:cs typeface="Calibri"/>
              </a:rPr>
              <a:t>intensity.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6589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1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105" dirty="0"/>
              <a:t>m</a:t>
            </a:r>
            <a:r>
              <a:rPr spc="-110" dirty="0"/>
              <a:t>bie</a:t>
            </a:r>
            <a:r>
              <a:rPr spc="-105" dirty="0"/>
              <a:t>n</a:t>
            </a:r>
            <a:r>
              <a:rPr spc="-5" dirty="0"/>
              <a:t>t</a:t>
            </a:r>
            <a:r>
              <a:rPr spc="-204" dirty="0"/>
              <a:t> </a:t>
            </a:r>
            <a:r>
              <a:rPr spc="-105" dirty="0"/>
              <a:t>l</a:t>
            </a:r>
            <a:r>
              <a:rPr spc="-110" dirty="0"/>
              <a:t>i</a:t>
            </a:r>
            <a:r>
              <a:rPr spc="-140" dirty="0"/>
              <a:t>g</a:t>
            </a:r>
            <a:r>
              <a:rPr spc="-100" dirty="0"/>
              <a:t>h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75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  <a:tab pos="556895" algn="l"/>
                <a:tab pos="1052195" algn="l"/>
                <a:tab pos="2074545" algn="l"/>
                <a:tab pos="2698115" algn="l"/>
                <a:tab pos="3801745" algn="l"/>
                <a:tab pos="4458970" algn="l"/>
                <a:tab pos="5640070" algn="l"/>
                <a:tab pos="6618605" algn="l"/>
                <a:tab pos="7072630" algn="l"/>
              </a:tabLst>
            </a:pP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su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mbie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lig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pin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equally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all 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direction,</a:t>
            </a:r>
            <a:r>
              <a:rPr sz="2200" spc="-5" dirty="0">
                <a:latin typeface="Calibri"/>
                <a:cs typeface="Calibri"/>
              </a:rPr>
              <a:t> then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1766" y="2555875"/>
            <a:ext cx="42627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03550" algn="l"/>
              </a:tabLst>
            </a:pPr>
            <a:r>
              <a:rPr sz="9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I </a:t>
            </a:r>
            <a:r>
              <a:rPr sz="9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=</a:t>
            </a:r>
            <a:r>
              <a:rPr sz="9600" b="1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9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9600" b="1" i="1" spc="-7" baseline="-20833" dirty="0">
                <a:solidFill>
                  <a:srgbClr val="6F2F9F"/>
                </a:solidFill>
                <a:latin typeface="Times New Roman"/>
                <a:cs typeface="Times New Roman"/>
              </a:rPr>
              <a:t>a	</a:t>
            </a:r>
            <a:r>
              <a:rPr sz="9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K</a:t>
            </a:r>
            <a:r>
              <a:rPr sz="9600" b="1" i="1" baseline="-20833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endParaRPr sz="96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40" y="4110609"/>
            <a:ext cx="4353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175" baseline="-21072" dirty="0">
                <a:latin typeface="Calibri"/>
                <a:cs typeface="Calibri"/>
              </a:rPr>
              <a:t>a</a:t>
            </a:r>
            <a:r>
              <a:rPr sz="2175" spc="247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intensity</a:t>
            </a:r>
            <a:r>
              <a:rPr sz="2200" b="1" i="1" dirty="0">
                <a:latin typeface="Calibri"/>
                <a:cs typeface="Calibri"/>
              </a:rPr>
              <a:t> of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ambient</a:t>
            </a:r>
            <a:r>
              <a:rPr sz="2200" b="1" i="1" spc="-2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light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40" y="4448327"/>
            <a:ext cx="7474584" cy="14998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615"/>
              </a:spcBef>
            </a:pP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175" spc="-7" baseline="-21072" dirty="0">
                <a:latin typeface="Times New Roman"/>
                <a:cs typeface="Times New Roman"/>
              </a:rPr>
              <a:t>a</a:t>
            </a:r>
            <a:r>
              <a:rPr sz="2175" spc="195" baseline="-21072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object’s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intrinsic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intensity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00965" marR="43180" algn="just">
              <a:lnSpc>
                <a:spcPct val="100299"/>
              </a:lnSpc>
              <a:spcBef>
                <a:spcPts val="509"/>
              </a:spcBef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amount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object's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spc="-5" dirty="0">
                <a:latin typeface="Calibri"/>
                <a:cs typeface="Calibri"/>
              </a:rPr>
              <a:t> 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20" dirty="0">
                <a:latin typeface="Calibri"/>
                <a:cs typeface="Calibri"/>
              </a:rPr>
              <a:t>K</a:t>
            </a:r>
            <a:r>
              <a:rPr sz="2175" spc="-30" baseline="-21072" dirty="0">
                <a:latin typeface="Calibri"/>
                <a:cs typeface="Calibri"/>
              </a:rPr>
              <a:t>a</a:t>
            </a:r>
            <a:r>
              <a:rPr sz="2175" spc="-22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 the </a:t>
            </a:r>
            <a:r>
              <a:rPr sz="2200" spc="-10" dirty="0">
                <a:latin typeface="Calibri"/>
                <a:cs typeface="Calibri"/>
              </a:rPr>
              <a:t>ambient-reflection </a:t>
            </a:r>
            <a:r>
              <a:rPr sz="2200" spc="-15" dirty="0">
                <a:latin typeface="Calibri"/>
                <a:cs typeface="Calibri"/>
              </a:rPr>
              <a:t>coefficient.K</a:t>
            </a:r>
            <a:r>
              <a:rPr sz="2175" spc="-22" baseline="-21072" dirty="0">
                <a:latin typeface="Calibri"/>
                <a:cs typeface="Calibri"/>
              </a:rPr>
              <a:t>a</a:t>
            </a:r>
            <a:r>
              <a:rPr sz="2175" spc="-15" baseline="-21072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ranges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1371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2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D</a:t>
            </a:r>
            <a:r>
              <a:rPr spc="-110" dirty="0"/>
              <a:t>i</a:t>
            </a:r>
            <a:r>
              <a:rPr spc="-105" dirty="0"/>
              <a:t>ff</a:t>
            </a:r>
            <a:r>
              <a:rPr spc="-100" dirty="0"/>
              <a:t>u</a:t>
            </a:r>
            <a:r>
              <a:rPr spc="-105" dirty="0"/>
              <a:t>s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95" dirty="0"/>
              <a:t>R</a:t>
            </a:r>
            <a:r>
              <a:rPr spc="-110" dirty="0"/>
              <a:t>e</a:t>
            </a:r>
            <a:r>
              <a:rPr spc="-105" dirty="0"/>
              <a:t>fl</a:t>
            </a:r>
            <a:r>
              <a:rPr spc="-110" dirty="0"/>
              <a:t>e</a:t>
            </a:r>
            <a:r>
              <a:rPr spc="-100" dirty="0"/>
              <a:t>c</a:t>
            </a:r>
            <a:r>
              <a:rPr spc="-10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8855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 algn="just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Objects illuminated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ambient light are uniformly illuminated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across </a:t>
            </a:r>
            <a:r>
              <a:rPr sz="2200" spc="-5" dirty="0">
                <a:latin typeface="Calibri"/>
                <a:cs typeface="Calibri"/>
              </a:rPr>
              <a:t>their </a:t>
            </a:r>
            <a:r>
              <a:rPr sz="2200" spc="-10" dirty="0">
                <a:latin typeface="Calibri"/>
                <a:cs typeface="Calibri"/>
              </a:rPr>
              <a:t>surfaces </a:t>
            </a:r>
            <a:r>
              <a:rPr sz="2200" spc="-15" dirty="0">
                <a:latin typeface="Calibri"/>
                <a:cs typeface="Calibri"/>
              </a:rPr>
              <a:t>even </a:t>
            </a:r>
            <a:r>
              <a:rPr sz="2200" spc="-5" dirty="0">
                <a:latin typeface="Calibri"/>
                <a:cs typeface="Calibri"/>
              </a:rPr>
              <a:t>though </a:t>
            </a:r>
            <a:r>
              <a:rPr sz="2200" spc="-10" dirty="0">
                <a:latin typeface="Calibri"/>
                <a:cs typeface="Calibri"/>
              </a:rPr>
              <a:t>light are more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less </a:t>
            </a:r>
            <a:r>
              <a:rPr sz="2200" spc="-10" dirty="0">
                <a:latin typeface="Calibri"/>
                <a:cs typeface="Calibri"/>
              </a:rPr>
              <a:t>bright </a:t>
            </a:r>
            <a:r>
              <a:rPr sz="2200" spc="-5" dirty="0">
                <a:latin typeface="Calibri"/>
                <a:cs typeface="Calibri"/>
              </a:rPr>
              <a:t> in </a:t>
            </a:r>
            <a:r>
              <a:rPr sz="2200" spc="-10" dirty="0">
                <a:latin typeface="Calibri"/>
                <a:cs typeface="Calibri"/>
              </a:rPr>
              <a:t>direct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proportion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ambient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intensity.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Surfaces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rough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Incident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scattered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directions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Surfaces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appear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equally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bright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all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direction.</a:t>
            </a:r>
            <a:endParaRPr sz="2200">
              <a:latin typeface="Calibri"/>
              <a:cs typeface="Calibri"/>
            </a:endParaRPr>
          </a:p>
          <a:p>
            <a:pPr marL="241300" marR="18034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Such surfaces are called </a:t>
            </a:r>
            <a:r>
              <a:rPr sz="2200" b="1" i="1" spc="-5" dirty="0">
                <a:latin typeface="Calibri"/>
                <a:cs typeface="Calibri"/>
              </a:rPr>
              <a:t>ideal diffuse </a:t>
            </a:r>
            <a:r>
              <a:rPr sz="2200" b="1" i="1" spc="-10" dirty="0">
                <a:latin typeface="Calibri"/>
                <a:cs typeface="Calibri"/>
              </a:rPr>
              <a:t>reflectors </a:t>
            </a:r>
            <a:r>
              <a:rPr sz="2200" spc="-5" dirty="0">
                <a:latin typeface="Calibri"/>
                <a:cs typeface="Calibri"/>
              </a:rPr>
              <a:t>(also </a:t>
            </a:r>
            <a:r>
              <a:rPr sz="2200" spc="-20" dirty="0">
                <a:latin typeface="Calibri"/>
                <a:cs typeface="Calibri"/>
              </a:rPr>
              <a:t>referred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Lambertian</a:t>
            </a:r>
            <a:r>
              <a:rPr sz="2200" b="1" i="1" spc="1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reflectors</a:t>
            </a:r>
            <a:r>
              <a:rPr sz="2200" spc="-1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4705348"/>
            <a:ext cx="4121657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2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D</a:t>
            </a:r>
            <a:r>
              <a:rPr spc="-110" dirty="0"/>
              <a:t>i</a:t>
            </a:r>
            <a:r>
              <a:rPr spc="-105" dirty="0"/>
              <a:t>ff</a:t>
            </a:r>
            <a:r>
              <a:rPr spc="-100" dirty="0"/>
              <a:t>u</a:t>
            </a:r>
            <a:r>
              <a:rPr spc="-105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95" dirty="0"/>
              <a:t>R</a:t>
            </a:r>
            <a:r>
              <a:rPr spc="-110" dirty="0"/>
              <a:t>e</a:t>
            </a:r>
            <a:r>
              <a:rPr spc="-105" dirty="0"/>
              <a:t>fl</a:t>
            </a:r>
            <a:r>
              <a:rPr spc="-110" dirty="0"/>
              <a:t>e</a:t>
            </a:r>
            <a:r>
              <a:rPr spc="-100" dirty="0"/>
              <a:t>c</a:t>
            </a:r>
            <a:r>
              <a:rPr spc="-105" dirty="0"/>
              <a:t>t</a:t>
            </a:r>
            <a:r>
              <a:rPr spc="-110" dirty="0"/>
              <a:t>i</a:t>
            </a:r>
            <a:r>
              <a:rPr spc="-105" dirty="0"/>
              <a:t>on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5770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  <a:tab pos="1774189" algn="l"/>
                <a:tab pos="2675255" algn="l"/>
                <a:tab pos="3136900" algn="l"/>
                <a:tab pos="3462020" algn="l"/>
                <a:tab pos="4246245" algn="l"/>
                <a:tab pos="4933950" algn="l"/>
              </a:tabLst>
            </a:pPr>
            <a:r>
              <a:rPr sz="2200" spc="-5" dirty="0">
                <a:latin typeface="Calibri"/>
                <a:cs typeface="Calibri"/>
              </a:rPr>
              <a:t>Illu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bjec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poi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lig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ce,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307" y="1616710"/>
            <a:ext cx="1412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5515" algn="l"/>
              </a:tabLst>
            </a:pPr>
            <a:r>
              <a:rPr sz="2200" spc="-5" dirty="0">
                <a:latin typeface="Calibri"/>
                <a:cs typeface="Calibri"/>
              </a:rPr>
              <a:t>w</a:t>
            </a:r>
            <a:r>
              <a:rPr sz="2200" spc="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1951989"/>
            <a:ext cx="735012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enumerate </a:t>
            </a:r>
            <a:r>
              <a:rPr sz="2200" spc="-10" dirty="0">
                <a:latin typeface="Calibri"/>
                <a:cs typeface="Calibri"/>
              </a:rPr>
              <a:t>uniformly </a:t>
            </a:r>
            <a:r>
              <a:rPr sz="2200" spc="-5" dirty="0">
                <a:latin typeface="Calibri"/>
                <a:cs typeface="Calibri"/>
              </a:rPr>
              <a:t>in all </a:t>
            </a:r>
            <a:r>
              <a:rPr sz="2200" spc="-10" dirty="0">
                <a:latin typeface="Calibri"/>
                <a:cs typeface="Calibri"/>
              </a:rPr>
              <a:t>directions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single point.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object's brightness varies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part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30" dirty="0">
                <a:latin typeface="Calibri"/>
                <a:cs typeface="Calibri"/>
              </a:rPr>
              <a:t>another, </a:t>
            </a:r>
            <a:r>
              <a:rPr sz="2200" spc="-5" dirty="0">
                <a:latin typeface="Calibri"/>
                <a:cs typeface="Calibri"/>
              </a:rPr>
              <a:t>depending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distance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source.</a:t>
            </a:r>
            <a:endParaRPr sz="2200">
              <a:latin typeface="Calibri"/>
              <a:cs typeface="Calibri"/>
            </a:endParaRPr>
          </a:p>
          <a:p>
            <a:pPr marL="241300" marR="9525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Color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an object is determined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color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diffuse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incident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light.</a:t>
            </a:r>
            <a:endParaRPr sz="2200">
              <a:latin typeface="Calibri"/>
              <a:cs typeface="Calibri"/>
            </a:endParaRPr>
          </a:p>
          <a:p>
            <a:pPr marL="240665" marR="5715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5" dirty="0">
                <a:latin typeface="Calibri"/>
                <a:cs typeface="Calibri"/>
              </a:rPr>
              <a:t>object </a:t>
            </a:r>
            <a:r>
              <a:rPr sz="2200" spc="-10" dirty="0">
                <a:latin typeface="Calibri"/>
                <a:cs typeface="Calibri"/>
              </a:rPr>
              <a:t>surface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red </a:t>
            </a:r>
            <a:r>
              <a:rPr sz="2200" spc="-5" dirty="0">
                <a:latin typeface="Calibri"/>
                <a:cs typeface="Calibri"/>
              </a:rPr>
              <a:t>then </a:t>
            </a: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spc="-5" dirty="0">
                <a:latin typeface="Calibri"/>
                <a:cs typeface="Calibri"/>
              </a:rPr>
              <a:t>is a </a:t>
            </a:r>
            <a:r>
              <a:rPr sz="2200" spc="-10" dirty="0">
                <a:latin typeface="Calibri"/>
                <a:cs typeface="Calibri"/>
              </a:rPr>
              <a:t>diffuse reflection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red</a:t>
            </a:r>
            <a:r>
              <a:rPr sz="2200" spc="-10" dirty="0">
                <a:latin typeface="Calibri"/>
                <a:cs typeface="Calibri"/>
              </a:rPr>
              <a:t> component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 absorbed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75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2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D</a:t>
            </a:r>
            <a:r>
              <a:rPr spc="-110" dirty="0"/>
              <a:t>i</a:t>
            </a:r>
            <a:r>
              <a:rPr spc="-105" dirty="0"/>
              <a:t>ff</a:t>
            </a:r>
            <a:r>
              <a:rPr spc="-100" dirty="0"/>
              <a:t>u</a:t>
            </a:r>
            <a:r>
              <a:rPr spc="-105" dirty="0"/>
              <a:t>s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95" dirty="0"/>
              <a:t>R</a:t>
            </a:r>
            <a:r>
              <a:rPr spc="-110" dirty="0"/>
              <a:t>e</a:t>
            </a:r>
            <a:r>
              <a:rPr spc="-105" dirty="0"/>
              <a:t>fl</a:t>
            </a:r>
            <a:r>
              <a:rPr spc="-110" dirty="0"/>
              <a:t>e</a:t>
            </a:r>
            <a:r>
              <a:rPr spc="-100" dirty="0"/>
              <a:t>c</a:t>
            </a:r>
            <a:r>
              <a:rPr spc="-105" dirty="0"/>
              <a:t>t</a:t>
            </a:r>
            <a:r>
              <a:rPr spc="-110" dirty="0"/>
              <a:t>i</a:t>
            </a:r>
            <a:r>
              <a:rPr spc="-105" dirty="0"/>
              <a:t>on</a:t>
            </a:r>
            <a:r>
              <a:rPr spc="-5" dirty="0"/>
              <a:t>…</a:t>
            </a: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7540" y="1616710"/>
            <a:ext cx="7373620" cy="357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9050" indent="80010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b="1" i="1" spc="-5" dirty="0">
                <a:latin typeface="Calibri"/>
                <a:cs typeface="Calibri"/>
              </a:rPr>
              <a:t>diffuse-reflection </a:t>
            </a:r>
            <a:r>
              <a:rPr sz="2200" b="1" i="1" spc="-10" dirty="0">
                <a:latin typeface="Calibri"/>
                <a:cs typeface="Calibri"/>
              </a:rPr>
              <a:t>coefficient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b="1" i="1" spc="-5" dirty="0">
                <a:latin typeface="Calibri"/>
                <a:cs typeface="Calibri"/>
              </a:rPr>
              <a:t>diffuse </a:t>
            </a:r>
            <a:r>
              <a:rPr sz="2200" b="1" i="1" spc="-15" dirty="0">
                <a:latin typeface="Calibri"/>
                <a:cs typeface="Calibri"/>
              </a:rPr>
              <a:t>reflectivity, </a:t>
            </a:r>
            <a:r>
              <a:rPr sz="2200" b="1" i="1" spc="-1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kd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(varying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1) </a:t>
            </a:r>
            <a:r>
              <a:rPr sz="2200" spc="-15" dirty="0">
                <a:latin typeface="Calibri"/>
                <a:cs typeface="Calibri"/>
              </a:rPr>
              <a:t>define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fractional amount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incident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diffusely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reflected.</a:t>
            </a:r>
            <a:endParaRPr sz="2200">
              <a:latin typeface="Calibri"/>
              <a:cs typeface="Calibri"/>
            </a:endParaRPr>
          </a:p>
          <a:p>
            <a:pPr marL="25400" marR="17780" indent="800100" algn="just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parameter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</a:t>
            </a:r>
            <a:r>
              <a:rPr sz="2175" spc="-37" baseline="-21072" dirty="0">
                <a:latin typeface="Calibri"/>
                <a:cs typeface="Calibri"/>
              </a:rPr>
              <a:t>d</a:t>
            </a:r>
            <a:r>
              <a:rPr sz="2175" spc="-30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(actually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color)depends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reflecting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properties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material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highly </a:t>
            </a:r>
            <a:r>
              <a:rPr sz="2200" spc="-15" dirty="0">
                <a:latin typeface="Calibri"/>
                <a:cs typeface="Calibri"/>
              </a:rPr>
              <a:t>reflective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</a:t>
            </a:r>
            <a:r>
              <a:rPr sz="2175" spc="-37" baseline="-21072" dirty="0">
                <a:latin typeface="Calibri"/>
                <a:cs typeface="Calibri"/>
              </a:rPr>
              <a:t>d</a:t>
            </a:r>
            <a:r>
              <a:rPr sz="2175" spc="277" baseline="-21072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nearly</a:t>
            </a:r>
            <a:r>
              <a:rPr sz="2200" spc="-5" dirty="0">
                <a:latin typeface="Calibri"/>
                <a:cs typeface="Calibri"/>
              </a:rPr>
              <a:t> equal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1.</a:t>
            </a:r>
            <a:endParaRPr sz="2200">
              <a:latin typeface="Calibri"/>
              <a:cs typeface="Calibri"/>
            </a:endParaRPr>
          </a:p>
          <a:p>
            <a:pPr marL="25400" marR="17780" indent="800100" algn="just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exposed</a:t>
            </a:r>
            <a:r>
              <a:rPr sz="2200" spc="-5" dirty="0">
                <a:latin typeface="Calibri"/>
                <a:cs typeface="Calibri"/>
              </a:rPr>
              <a:t> only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ambient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express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intensity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diffuse reflection </a:t>
            </a:r>
            <a:r>
              <a:rPr sz="2200" spc="-15" dirty="0">
                <a:latin typeface="Calibri"/>
                <a:cs typeface="Calibri"/>
              </a:rPr>
              <a:t>at any </a:t>
            </a:r>
            <a:r>
              <a:rPr sz="2200" spc="-10" dirty="0">
                <a:latin typeface="Calibri"/>
                <a:cs typeface="Calibri"/>
              </a:rPr>
              <a:t>point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dirty="0">
                <a:latin typeface="Calibri"/>
                <a:cs typeface="Calibri"/>
              </a:rPr>
              <a:t> as:</a:t>
            </a:r>
            <a:endParaRPr sz="2200">
              <a:latin typeface="Calibri"/>
              <a:cs typeface="Calibri"/>
            </a:endParaRPr>
          </a:p>
          <a:p>
            <a:pPr marL="825500" algn="just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Calibri"/>
                <a:cs typeface="Calibri"/>
              </a:rPr>
              <a:t>I</a:t>
            </a:r>
            <a:r>
              <a:rPr sz="2175" b="1" spc="-7" baseline="-21072" dirty="0">
                <a:latin typeface="Calibri"/>
                <a:cs typeface="Calibri"/>
              </a:rPr>
              <a:t>amb</a:t>
            </a:r>
            <a:r>
              <a:rPr sz="2200" b="1" spc="-5" dirty="0">
                <a:latin typeface="Calibri"/>
                <a:cs typeface="Calibri"/>
              </a:rPr>
              <a:t>,Diff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k</a:t>
            </a:r>
            <a:r>
              <a:rPr sz="2175" b="1" spc="-37" baseline="-21072" dirty="0">
                <a:latin typeface="Calibri"/>
                <a:cs typeface="Calibri"/>
              </a:rPr>
              <a:t>d</a:t>
            </a:r>
            <a:r>
              <a:rPr sz="2175" b="1" spc="262" baseline="-21072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.</a:t>
            </a:r>
            <a:r>
              <a:rPr sz="2200" b="1" dirty="0">
                <a:latin typeface="Calibri"/>
                <a:cs typeface="Calibri"/>
              </a:rPr>
              <a:t> I</a:t>
            </a:r>
            <a:r>
              <a:rPr sz="2175" b="1" baseline="-21072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,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(where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175" baseline="-21072" dirty="0">
                <a:latin typeface="Calibri"/>
                <a:cs typeface="Calibri"/>
              </a:rPr>
              <a:t>a</a:t>
            </a:r>
            <a:r>
              <a:rPr sz="2175" spc="240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ambient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75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2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D</a:t>
            </a:r>
            <a:r>
              <a:rPr spc="-110" dirty="0"/>
              <a:t>i</a:t>
            </a:r>
            <a:r>
              <a:rPr spc="-105" dirty="0"/>
              <a:t>ff</a:t>
            </a:r>
            <a:r>
              <a:rPr spc="-100" dirty="0"/>
              <a:t>u</a:t>
            </a:r>
            <a:r>
              <a:rPr spc="-105" dirty="0"/>
              <a:t>s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95" dirty="0"/>
              <a:t>R</a:t>
            </a:r>
            <a:r>
              <a:rPr spc="-110" dirty="0"/>
              <a:t>e</a:t>
            </a:r>
            <a:r>
              <a:rPr spc="-105" dirty="0"/>
              <a:t>fl</a:t>
            </a:r>
            <a:r>
              <a:rPr spc="-110" dirty="0"/>
              <a:t>e</a:t>
            </a:r>
            <a:r>
              <a:rPr spc="-100" dirty="0"/>
              <a:t>c</a:t>
            </a:r>
            <a:r>
              <a:rPr spc="-105" dirty="0"/>
              <a:t>t</a:t>
            </a:r>
            <a:r>
              <a:rPr spc="-110" dirty="0"/>
              <a:t>i</a:t>
            </a:r>
            <a:r>
              <a:rPr spc="-105" dirty="0"/>
              <a:t>on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1616710"/>
            <a:ext cx="7341234" cy="202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indent="800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 </a:t>
            </a:r>
            <a:r>
              <a:rPr sz="2200" spc="-5" dirty="0">
                <a:latin typeface="Calibri"/>
                <a:cs typeface="Calibri"/>
              </a:rPr>
              <a:t>normal </a:t>
            </a:r>
            <a:r>
              <a:rPr sz="2200" spc="-15" dirty="0">
                <a:latin typeface="Calibri"/>
                <a:cs typeface="Calibri"/>
              </a:rPr>
              <a:t>vector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vector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position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spc="-5" dirty="0">
                <a:latin typeface="Calibri"/>
                <a:cs typeface="Calibri"/>
              </a:rPr>
              <a:t> then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θ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N.L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(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Lambertian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Cosine </a:t>
            </a:r>
            <a:r>
              <a:rPr sz="1800" b="1" i="1" spc="-5" dirty="0">
                <a:latin typeface="Calibri"/>
                <a:cs typeface="Calibri"/>
              </a:rPr>
              <a:t>Law</a:t>
            </a:r>
            <a:r>
              <a:rPr sz="1800" i="1" spc="-5" dirty="0">
                <a:latin typeface="Calibri"/>
                <a:cs typeface="Calibri"/>
              </a:rPr>
              <a:t>)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diffuse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single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</a:t>
            </a:r>
            <a:r>
              <a:rPr sz="2200" spc="-5" dirty="0">
                <a:latin typeface="Calibri"/>
                <a:cs typeface="Calibri"/>
              </a:rPr>
              <a:t> illumination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is:</a:t>
            </a:r>
            <a:endParaRPr sz="2200">
              <a:latin typeface="Calibri"/>
              <a:cs typeface="Calibri"/>
            </a:endParaRPr>
          </a:p>
          <a:p>
            <a:pPr marL="408940">
              <a:lnSpc>
                <a:spcPct val="100000"/>
              </a:lnSpc>
              <a:spcBef>
                <a:spcPts val="880"/>
              </a:spcBef>
            </a:pPr>
            <a:r>
              <a:rPr sz="3600" b="1" spc="-5" dirty="0">
                <a:latin typeface="Times New Roman"/>
                <a:cs typeface="Times New Roman"/>
              </a:rPr>
              <a:t>I</a:t>
            </a:r>
            <a:r>
              <a:rPr sz="3600" b="1" spc="-7" baseline="-20833" dirty="0">
                <a:latin typeface="Times New Roman"/>
                <a:cs typeface="Times New Roman"/>
              </a:rPr>
              <a:t>L</a:t>
            </a:r>
            <a:r>
              <a:rPr sz="3600" b="1" spc="-5" dirty="0">
                <a:latin typeface="Times New Roman"/>
                <a:cs typeface="Times New Roman"/>
              </a:rPr>
              <a:t>, diff </a:t>
            </a:r>
            <a:r>
              <a:rPr sz="3600" b="1" dirty="0">
                <a:latin typeface="Times New Roman"/>
                <a:cs typeface="Times New Roman"/>
              </a:rPr>
              <a:t>= </a:t>
            </a:r>
            <a:r>
              <a:rPr sz="3600" b="1" spc="-5" dirty="0">
                <a:latin typeface="Times New Roman"/>
                <a:cs typeface="Times New Roman"/>
              </a:rPr>
              <a:t>k</a:t>
            </a:r>
            <a:r>
              <a:rPr sz="3600" b="1" spc="-7" baseline="-20833" dirty="0">
                <a:latin typeface="Times New Roman"/>
                <a:cs typeface="Times New Roman"/>
              </a:rPr>
              <a:t>d</a:t>
            </a:r>
            <a:r>
              <a:rPr sz="3600" b="1" spc="442" baseline="-20833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. </a:t>
            </a:r>
            <a:r>
              <a:rPr sz="3600" b="1" spc="-5" dirty="0">
                <a:latin typeface="Times New Roman"/>
                <a:cs typeface="Times New Roman"/>
              </a:rPr>
              <a:t>I</a:t>
            </a:r>
            <a:r>
              <a:rPr sz="3600" b="1" spc="-7" baseline="-20833" dirty="0">
                <a:latin typeface="Times New Roman"/>
                <a:cs typeface="Times New Roman"/>
              </a:rPr>
              <a:t>L</a:t>
            </a:r>
            <a:r>
              <a:rPr sz="3600" b="1" spc="232" baseline="-20833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cos θ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=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k</a:t>
            </a:r>
            <a:r>
              <a:rPr sz="3600" b="1" spc="-7" baseline="-20833" dirty="0">
                <a:latin typeface="Times New Roman"/>
                <a:cs typeface="Times New Roman"/>
              </a:rPr>
              <a:t>d</a:t>
            </a:r>
            <a:r>
              <a:rPr sz="3600" b="1" spc="442" baseline="-20833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</a:t>
            </a:r>
            <a:r>
              <a:rPr sz="3600" b="1" spc="-7" baseline="-20833" dirty="0">
                <a:latin typeface="Times New Roman"/>
                <a:cs typeface="Times New Roman"/>
              </a:rPr>
              <a:t>L</a:t>
            </a:r>
            <a:r>
              <a:rPr sz="3600" b="1" spc="232" baseline="-20833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(N.L)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530" y="3733743"/>
            <a:ext cx="5428869" cy="303250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75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2</a:t>
            </a:r>
            <a:r>
              <a:rPr spc="-5" dirty="0"/>
              <a:t>.</a:t>
            </a:r>
            <a:r>
              <a:rPr spc="-210" dirty="0"/>
              <a:t> </a:t>
            </a:r>
            <a:r>
              <a:rPr spc="-100" dirty="0"/>
              <a:t>D</a:t>
            </a:r>
            <a:r>
              <a:rPr spc="-110" dirty="0"/>
              <a:t>i</a:t>
            </a:r>
            <a:r>
              <a:rPr spc="-105" dirty="0"/>
              <a:t>ff</a:t>
            </a:r>
            <a:r>
              <a:rPr spc="-100" dirty="0"/>
              <a:t>u</a:t>
            </a:r>
            <a:r>
              <a:rPr spc="-105" dirty="0"/>
              <a:t>s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95" dirty="0"/>
              <a:t>R</a:t>
            </a:r>
            <a:r>
              <a:rPr spc="-110" dirty="0"/>
              <a:t>e</a:t>
            </a:r>
            <a:r>
              <a:rPr spc="-105" dirty="0"/>
              <a:t>fl</a:t>
            </a:r>
            <a:r>
              <a:rPr spc="-110" dirty="0"/>
              <a:t>e</a:t>
            </a:r>
            <a:r>
              <a:rPr spc="-100" dirty="0"/>
              <a:t>c</a:t>
            </a:r>
            <a:r>
              <a:rPr spc="-105" dirty="0"/>
              <a:t>t</a:t>
            </a:r>
            <a:r>
              <a:rPr spc="-110" dirty="0"/>
              <a:t>i</a:t>
            </a:r>
            <a:r>
              <a:rPr spc="-105" dirty="0"/>
              <a:t>on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616710"/>
            <a:ext cx="6544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Calibri"/>
                <a:cs typeface="Calibri"/>
              </a:rPr>
              <a:t>We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combine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ambient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951989"/>
            <a:ext cx="45796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351915" algn="l"/>
                <a:tab pos="1534795" algn="l"/>
                <a:tab pos="1963420" algn="l"/>
                <a:tab pos="2144395" algn="l"/>
                <a:tab pos="2664460" algn="l"/>
                <a:tab pos="2880995" algn="l"/>
                <a:tab pos="3242310" algn="l"/>
                <a:tab pos="3353435" algn="l"/>
                <a:tab pos="4016375" algn="l"/>
              </a:tabLst>
            </a:pP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alcul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tions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ain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xp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ion  </a:t>
            </a:r>
            <a:r>
              <a:rPr sz="2200" spc="-10" dirty="0">
                <a:latin typeface="Calibri"/>
                <a:cs typeface="Calibri"/>
              </a:rPr>
              <a:t>reflection.	</a:t>
            </a:r>
            <a:r>
              <a:rPr sz="2200" spc="-5" dirty="0">
                <a:latin typeface="Calibri"/>
                <a:cs typeface="Calibri"/>
              </a:rPr>
              <a:t>Thus,		</a:t>
            </a:r>
            <a:r>
              <a:rPr sz="2200" spc="-15" dirty="0">
                <a:latin typeface="Calibri"/>
                <a:cs typeface="Calibri"/>
              </a:rPr>
              <a:t>we	can	</a:t>
            </a:r>
            <a:r>
              <a:rPr sz="2200" spc="-10" dirty="0">
                <a:latin typeface="Calibri"/>
                <a:cs typeface="Calibri"/>
              </a:rPr>
              <a:t>write	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214" y="1951989"/>
            <a:ext cx="27813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165">
              <a:lnSpc>
                <a:spcPct val="100000"/>
              </a:lnSpc>
              <a:spcBef>
                <a:spcPts val="95"/>
              </a:spcBef>
              <a:tabLst>
                <a:tab pos="706120" algn="l"/>
                <a:tab pos="1277620" algn="l"/>
                <a:tab pos="1676400" algn="l"/>
                <a:tab pos="1995170" algn="l"/>
              </a:tabLst>
            </a:pP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di</a:t>
            </a:r>
            <a:r>
              <a:rPr sz="2200" spc="-3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fu</a:t>
            </a:r>
            <a:r>
              <a:rPr sz="2200" spc="-5" dirty="0">
                <a:latin typeface="Calibri"/>
                <a:cs typeface="Calibri"/>
              </a:rPr>
              <a:t>se 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</a:t>
            </a:r>
            <a:r>
              <a:rPr sz="2200" spc="-3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fu</a:t>
            </a: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ec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" y="2556368"/>
            <a:ext cx="7261225" cy="14135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2200" spc="-5" dirty="0">
                <a:latin typeface="Calibri"/>
                <a:cs typeface="Calibri"/>
              </a:rPr>
              <a:t>equation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as:</a:t>
            </a:r>
            <a:endParaRPr sz="22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1285"/>
              </a:spcBef>
              <a:tabLst>
                <a:tab pos="1330325" algn="l"/>
                <a:tab pos="2707005" algn="l"/>
                <a:tab pos="3651885" algn="l"/>
                <a:tab pos="5027930" algn="l"/>
              </a:tabLst>
            </a:pPr>
            <a:r>
              <a:rPr sz="5400" b="1" spc="-5" dirty="0">
                <a:latin typeface="Cambria"/>
                <a:cs typeface="Cambria"/>
              </a:rPr>
              <a:t>I</a:t>
            </a:r>
            <a:r>
              <a:rPr sz="5400" b="1" spc="-7" baseline="-20833" dirty="0">
                <a:latin typeface="Cambria"/>
                <a:cs typeface="Cambria"/>
              </a:rPr>
              <a:t>Diff	</a:t>
            </a:r>
            <a:r>
              <a:rPr sz="5400" b="1" dirty="0">
                <a:latin typeface="Cambria"/>
                <a:cs typeface="Cambria"/>
              </a:rPr>
              <a:t>= </a:t>
            </a:r>
            <a:r>
              <a:rPr sz="5400" b="1" spc="-50" dirty="0">
                <a:latin typeface="Cambria"/>
                <a:cs typeface="Cambria"/>
              </a:rPr>
              <a:t>k</a:t>
            </a:r>
            <a:r>
              <a:rPr sz="5400" b="1" spc="-75" baseline="-20833" dirty="0">
                <a:latin typeface="Cambria"/>
                <a:cs typeface="Cambria"/>
              </a:rPr>
              <a:t>d	</a:t>
            </a:r>
            <a:r>
              <a:rPr sz="5400" b="1" dirty="0">
                <a:latin typeface="Cambria"/>
                <a:cs typeface="Cambria"/>
              </a:rPr>
              <a:t>.</a:t>
            </a:r>
            <a:r>
              <a:rPr sz="5400" b="1" spc="-10" dirty="0">
                <a:latin typeface="Cambria"/>
                <a:cs typeface="Cambria"/>
              </a:rPr>
              <a:t> </a:t>
            </a:r>
            <a:r>
              <a:rPr sz="5400" b="1" spc="-5" dirty="0">
                <a:latin typeface="Cambria"/>
                <a:cs typeface="Cambria"/>
              </a:rPr>
              <a:t>I</a:t>
            </a:r>
            <a:r>
              <a:rPr sz="5400" b="1" spc="-7" baseline="-20833" dirty="0">
                <a:latin typeface="Cambria"/>
                <a:cs typeface="Cambria"/>
              </a:rPr>
              <a:t>a	</a:t>
            </a:r>
            <a:r>
              <a:rPr sz="5400" b="1" dirty="0">
                <a:latin typeface="Cambria"/>
                <a:cs typeface="Cambria"/>
              </a:rPr>
              <a:t>+</a:t>
            </a:r>
            <a:r>
              <a:rPr sz="5400" b="1" spc="-10" dirty="0">
                <a:latin typeface="Cambria"/>
                <a:cs typeface="Cambria"/>
              </a:rPr>
              <a:t> </a:t>
            </a:r>
            <a:r>
              <a:rPr sz="5400" b="1" spc="-50" dirty="0">
                <a:latin typeface="Cambria"/>
                <a:cs typeface="Cambria"/>
              </a:rPr>
              <a:t>k</a:t>
            </a:r>
            <a:r>
              <a:rPr sz="5400" b="1" spc="-75" baseline="-20833" dirty="0">
                <a:latin typeface="Cambria"/>
                <a:cs typeface="Cambria"/>
              </a:rPr>
              <a:t>d	</a:t>
            </a:r>
            <a:r>
              <a:rPr sz="5400" b="1" spc="-5" dirty="0">
                <a:latin typeface="Cambria"/>
                <a:cs typeface="Cambria"/>
              </a:rPr>
              <a:t>I</a:t>
            </a:r>
            <a:r>
              <a:rPr sz="5400" b="1" spc="-7" baseline="-20833" dirty="0">
                <a:latin typeface="Cambria"/>
                <a:cs typeface="Cambria"/>
              </a:rPr>
              <a:t>L</a:t>
            </a:r>
            <a:r>
              <a:rPr sz="5400" b="1" spc="487" baseline="-20833" dirty="0">
                <a:latin typeface="Cambria"/>
                <a:cs typeface="Cambria"/>
              </a:rPr>
              <a:t> </a:t>
            </a:r>
            <a:r>
              <a:rPr sz="5400" b="1" spc="-20" dirty="0">
                <a:latin typeface="Cambria"/>
                <a:cs typeface="Cambria"/>
              </a:rPr>
              <a:t>(N.L)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02279" y="3902964"/>
            <a:ext cx="650875" cy="1198245"/>
            <a:chOff x="3002279" y="3902964"/>
            <a:chExt cx="650875" cy="11982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2279" y="3902964"/>
              <a:ext cx="650747" cy="11978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30219" y="4125595"/>
              <a:ext cx="400685" cy="921385"/>
            </a:xfrm>
            <a:custGeom>
              <a:avLst/>
              <a:gdLst/>
              <a:ahLst/>
              <a:cxnLst/>
              <a:rect l="l" t="t" r="r" b="b"/>
              <a:pathLst>
                <a:path w="400685" h="921385">
                  <a:moveTo>
                    <a:pt x="347092" y="70504"/>
                  </a:moveTo>
                  <a:lnTo>
                    <a:pt x="317546" y="93931"/>
                  </a:lnTo>
                  <a:lnTo>
                    <a:pt x="0" y="907541"/>
                  </a:lnTo>
                  <a:lnTo>
                    <a:pt x="35560" y="921384"/>
                  </a:lnTo>
                  <a:lnTo>
                    <a:pt x="352968" y="107827"/>
                  </a:lnTo>
                  <a:lnTo>
                    <a:pt x="347092" y="70504"/>
                  </a:lnTo>
                  <a:close/>
                </a:path>
                <a:path w="400685" h="921385">
                  <a:moveTo>
                    <a:pt x="379108" y="28320"/>
                  </a:moveTo>
                  <a:lnTo>
                    <a:pt x="343154" y="28320"/>
                  </a:lnTo>
                  <a:lnTo>
                    <a:pt x="378587" y="42163"/>
                  </a:lnTo>
                  <a:lnTo>
                    <a:pt x="352968" y="107827"/>
                  </a:lnTo>
                  <a:lnTo>
                    <a:pt x="362585" y="168909"/>
                  </a:lnTo>
                  <a:lnTo>
                    <a:pt x="384429" y="184784"/>
                  </a:lnTo>
                  <a:lnTo>
                    <a:pt x="391535" y="182139"/>
                  </a:lnTo>
                  <a:lnTo>
                    <a:pt x="396890" y="177149"/>
                  </a:lnTo>
                  <a:lnTo>
                    <a:pt x="399984" y="170515"/>
                  </a:lnTo>
                  <a:lnTo>
                    <a:pt x="400304" y="162940"/>
                  </a:lnTo>
                  <a:lnTo>
                    <a:pt x="379108" y="28320"/>
                  </a:lnTo>
                  <a:close/>
                </a:path>
                <a:path w="400685" h="921385">
                  <a:moveTo>
                    <a:pt x="374650" y="0"/>
                  </a:moveTo>
                  <a:lnTo>
                    <a:pt x="245364" y="102488"/>
                  </a:lnTo>
                  <a:lnTo>
                    <a:pt x="240476" y="108301"/>
                  </a:lnTo>
                  <a:lnTo>
                    <a:pt x="238267" y="115268"/>
                  </a:lnTo>
                  <a:lnTo>
                    <a:pt x="238845" y="122545"/>
                  </a:lnTo>
                  <a:lnTo>
                    <a:pt x="242316" y="129285"/>
                  </a:lnTo>
                  <a:lnTo>
                    <a:pt x="248074" y="134173"/>
                  </a:lnTo>
                  <a:lnTo>
                    <a:pt x="255047" y="136382"/>
                  </a:lnTo>
                  <a:lnTo>
                    <a:pt x="262354" y="135804"/>
                  </a:lnTo>
                  <a:lnTo>
                    <a:pt x="269113" y="132333"/>
                  </a:lnTo>
                  <a:lnTo>
                    <a:pt x="317546" y="93931"/>
                  </a:lnTo>
                  <a:lnTo>
                    <a:pt x="343154" y="28320"/>
                  </a:lnTo>
                  <a:lnTo>
                    <a:pt x="379108" y="28320"/>
                  </a:lnTo>
                  <a:lnTo>
                    <a:pt x="374650" y="0"/>
                  </a:lnTo>
                  <a:close/>
                </a:path>
                <a:path w="400685" h="921385">
                  <a:moveTo>
                    <a:pt x="368509" y="38226"/>
                  </a:moveTo>
                  <a:lnTo>
                    <a:pt x="342011" y="38226"/>
                  </a:lnTo>
                  <a:lnTo>
                    <a:pt x="372745" y="50164"/>
                  </a:lnTo>
                  <a:lnTo>
                    <a:pt x="347092" y="70504"/>
                  </a:lnTo>
                  <a:lnTo>
                    <a:pt x="352968" y="107827"/>
                  </a:lnTo>
                  <a:lnTo>
                    <a:pt x="378587" y="42163"/>
                  </a:lnTo>
                  <a:lnTo>
                    <a:pt x="368509" y="38226"/>
                  </a:lnTo>
                  <a:close/>
                </a:path>
                <a:path w="400685" h="921385">
                  <a:moveTo>
                    <a:pt x="343154" y="28320"/>
                  </a:moveTo>
                  <a:lnTo>
                    <a:pt x="317546" y="93931"/>
                  </a:lnTo>
                  <a:lnTo>
                    <a:pt x="347092" y="70504"/>
                  </a:lnTo>
                  <a:lnTo>
                    <a:pt x="342011" y="38226"/>
                  </a:lnTo>
                  <a:lnTo>
                    <a:pt x="368509" y="38226"/>
                  </a:lnTo>
                  <a:lnTo>
                    <a:pt x="343154" y="28320"/>
                  </a:lnTo>
                  <a:close/>
                </a:path>
                <a:path w="400685" h="921385">
                  <a:moveTo>
                    <a:pt x="342011" y="38226"/>
                  </a:moveTo>
                  <a:lnTo>
                    <a:pt x="347092" y="70504"/>
                  </a:lnTo>
                  <a:lnTo>
                    <a:pt x="372745" y="50164"/>
                  </a:lnTo>
                  <a:lnTo>
                    <a:pt x="342011" y="38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7394" y="5029961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ambient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8828" y="5029961"/>
            <a:ext cx="212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Diffuse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spc="-10" dirty="0"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69279" y="3816096"/>
            <a:ext cx="611505" cy="1196340"/>
            <a:chOff x="5669279" y="3816096"/>
            <a:chExt cx="611505" cy="119634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9279" y="3816096"/>
              <a:ext cx="611124" cy="11963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835268" y="4038473"/>
              <a:ext cx="365760" cy="920750"/>
            </a:xfrm>
            <a:custGeom>
              <a:avLst/>
              <a:gdLst/>
              <a:ahLst/>
              <a:cxnLst/>
              <a:rect l="l" t="t" r="r" b="b"/>
              <a:pathLst>
                <a:path w="365760" h="920750">
                  <a:moveTo>
                    <a:pt x="56766" y="71479"/>
                  </a:moveTo>
                  <a:lnTo>
                    <a:pt x="49391" y="108606"/>
                  </a:lnTo>
                  <a:lnTo>
                    <a:pt x="329691" y="920750"/>
                  </a:lnTo>
                  <a:lnTo>
                    <a:pt x="365632" y="908304"/>
                  </a:lnTo>
                  <a:lnTo>
                    <a:pt x="85454" y="96172"/>
                  </a:lnTo>
                  <a:lnTo>
                    <a:pt x="56766" y="71479"/>
                  </a:lnTo>
                  <a:close/>
                </a:path>
                <a:path w="365760" h="920750">
                  <a:moveTo>
                    <a:pt x="32130" y="0"/>
                  </a:moveTo>
                  <a:lnTo>
                    <a:pt x="0" y="161925"/>
                  </a:lnTo>
                  <a:lnTo>
                    <a:pt x="37" y="169471"/>
                  </a:lnTo>
                  <a:lnTo>
                    <a:pt x="2873" y="176196"/>
                  </a:lnTo>
                  <a:lnTo>
                    <a:pt x="8018" y="181373"/>
                  </a:lnTo>
                  <a:lnTo>
                    <a:pt x="14985" y="184276"/>
                  </a:lnTo>
                  <a:lnTo>
                    <a:pt x="22532" y="184239"/>
                  </a:lnTo>
                  <a:lnTo>
                    <a:pt x="29257" y="181403"/>
                  </a:lnTo>
                  <a:lnTo>
                    <a:pt x="34434" y="176258"/>
                  </a:lnTo>
                  <a:lnTo>
                    <a:pt x="37337" y="169290"/>
                  </a:lnTo>
                  <a:lnTo>
                    <a:pt x="49391" y="108606"/>
                  </a:lnTo>
                  <a:lnTo>
                    <a:pt x="26415" y="42037"/>
                  </a:lnTo>
                  <a:lnTo>
                    <a:pt x="62483" y="29590"/>
                  </a:lnTo>
                  <a:lnTo>
                    <a:pt x="66502" y="29590"/>
                  </a:lnTo>
                  <a:lnTo>
                    <a:pt x="32130" y="0"/>
                  </a:lnTo>
                  <a:close/>
                </a:path>
                <a:path w="365760" h="920750">
                  <a:moveTo>
                    <a:pt x="66502" y="29590"/>
                  </a:moveTo>
                  <a:lnTo>
                    <a:pt x="62483" y="29590"/>
                  </a:lnTo>
                  <a:lnTo>
                    <a:pt x="85454" y="96172"/>
                  </a:lnTo>
                  <a:lnTo>
                    <a:pt x="132333" y="136525"/>
                  </a:lnTo>
                  <a:lnTo>
                    <a:pt x="138932" y="140225"/>
                  </a:lnTo>
                  <a:lnTo>
                    <a:pt x="146161" y="141081"/>
                  </a:lnTo>
                  <a:lnTo>
                    <a:pt x="153175" y="139150"/>
                  </a:lnTo>
                  <a:lnTo>
                    <a:pt x="159130" y="134493"/>
                  </a:lnTo>
                  <a:lnTo>
                    <a:pt x="162833" y="127894"/>
                  </a:lnTo>
                  <a:lnTo>
                    <a:pt x="163702" y="120665"/>
                  </a:lnTo>
                  <a:lnTo>
                    <a:pt x="161809" y="113651"/>
                  </a:lnTo>
                  <a:lnTo>
                    <a:pt x="157225" y="107696"/>
                  </a:lnTo>
                  <a:lnTo>
                    <a:pt x="66502" y="29590"/>
                  </a:lnTo>
                  <a:close/>
                </a:path>
                <a:path w="365760" h="920750">
                  <a:moveTo>
                    <a:pt x="62483" y="29590"/>
                  </a:moveTo>
                  <a:lnTo>
                    <a:pt x="26415" y="42037"/>
                  </a:lnTo>
                  <a:lnTo>
                    <a:pt x="49391" y="108606"/>
                  </a:lnTo>
                  <a:lnTo>
                    <a:pt x="56766" y="71479"/>
                  </a:lnTo>
                  <a:lnTo>
                    <a:pt x="32003" y="50165"/>
                  </a:lnTo>
                  <a:lnTo>
                    <a:pt x="63118" y="39496"/>
                  </a:lnTo>
                  <a:lnTo>
                    <a:pt x="65901" y="39496"/>
                  </a:lnTo>
                  <a:lnTo>
                    <a:pt x="62483" y="29590"/>
                  </a:lnTo>
                  <a:close/>
                </a:path>
                <a:path w="365760" h="920750">
                  <a:moveTo>
                    <a:pt x="65901" y="39496"/>
                  </a:moveTo>
                  <a:lnTo>
                    <a:pt x="63118" y="39496"/>
                  </a:lnTo>
                  <a:lnTo>
                    <a:pt x="56766" y="71479"/>
                  </a:lnTo>
                  <a:lnTo>
                    <a:pt x="85454" y="96172"/>
                  </a:lnTo>
                  <a:lnTo>
                    <a:pt x="65901" y="39496"/>
                  </a:lnTo>
                  <a:close/>
                </a:path>
                <a:path w="365760" h="920750">
                  <a:moveTo>
                    <a:pt x="63118" y="39496"/>
                  </a:moveTo>
                  <a:lnTo>
                    <a:pt x="32003" y="50165"/>
                  </a:lnTo>
                  <a:lnTo>
                    <a:pt x="56766" y="71479"/>
                  </a:lnTo>
                  <a:lnTo>
                    <a:pt x="63118" y="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418"/>
            <a:ext cx="7366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/>
              <a:t>I</a:t>
            </a:r>
            <a:r>
              <a:rPr sz="3200" spc="-100" dirty="0"/>
              <a:t>ll</a:t>
            </a:r>
            <a:r>
              <a:rPr sz="3200" spc="-105" dirty="0"/>
              <a:t>u</a:t>
            </a:r>
            <a:r>
              <a:rPr sz="3200" spc="-90" dirty="0"/>
              <a:t>m</a:t>
            </a:r>
            <a:r>
              <a:rPr sz="3200" spc="-100" dirty="0"/>
              <a:t>ina</a:t>
            </a:r>
            <a:r>
              <a:rPr sz="3200" spc="-95" dirty="0"/>
              <a:t>t</a:t>
            </a:r>
            <a:r>
              <a:rPr sz="3200" spc="-100" dirty="0"/>
              <a:t>io</a:t>
            </a:r>
            <a:r>
              <a:rPr sz="3200" dirty="0"/>
              <a:t>n</a:t>
            </a:r>
            <a:r>
              <a:rPr sz="3200" spc="-220" dirty="0"/>
              <a:t> </a:t>
            </a:r>
            <a:r>
              <a:rPr sz="3200" spc="-100" dirty="0"/>
              <a:t>an</a:t>
            </a:r>
            <a:r>
              <a:rPr sz="3200" dirty="0"/>
              <a:t>d</a:t>
            </a:r>
            <a:r>
              <a:rPr sz="3200" spc="-225" dirty="0"/>
              <a:t> </a:t>
            </a:r>
            <a:r>
              <a:rPr sz="3200" spc="-95" dirty="0"/>
              <a:t>s</a:t>
            </a:r>
            <a:r>
              <a:rPr sz="3200" spc="-105" dirty="0"/>
              <a:t>ur</a:t>
            </a:r>
            <a:r>
              <a:rPr sz="3200" spc="-100" dirty="0"/>
              <a:t>fa</a:t>
            </a:r>
            <a:r>
              <a:rPr sz="3200" spc="-125" dirty="0"/>
              <a:t>c</a:t>
            </a:r>
            <a:r>
              <a:rPr sz="3200" dirty="0"/>
              <a:t>e</a:t>
            </a:r>
            <a:r>
              <a:rPr sz="3200" spc="-225" dirty="0"/>
              <a:t> </a:t>
            </a:r>
            <a:r>
              <a:rPr sz="3200" spc="-150" dirty="0"/>
              <a:t>r</a:t>
            </a:r>
            <a:r>
              <a:rPr sz="3200" spc="-100" dirty="0"/>
              <a:t>en</a:t>
            </a:r>
            <a:r>
              <a:rPr sz="3200" spc="-105" dirty="0"/>
              <a:t>d</a:t>
            </a:r>
            <a:r>
              <a:rPr sz="3200" spc="-100" dirty="0"/>
              <a:t>e</a:t>
            </a:r>
            <a:r>
              <a:rPr sz="3200" spc="-105" dirty="0"/>
              <a:t>r</a:t>
            </a:r>
            <a:r>
              <a:rPr sz="3200" spc="-100" dirty="0"/>
              <a:t>in</a:t>
            </a:r>
            <a:r>
              <a:rPr sz="3200" dirty="0"/>
              <a:t>g</a:t>
            </a:r>
            <a:r>
              <a:rPr sz="3200" spc="-225" dirty="0"/>
              <a:t> </a:t>
            </a:r>
            <a:r>
              <a:rPr sz="3200" spc="-90" dirty="0"/>
              <a:t>m</a:t>
            </a:r>
            <a:r>
              <a:rPr sz="3200" spc="-100" dirty="0"/>
              <a:t>o</a:t>
            </a:r>
            <a:r>
              <a:rPr sz="3200" spc="-105" dirty="0"/>
              <a:t>d</a:t>
            </a:r>
            <a:r>
              <a:rPr sz="3200" spc="-100" dirty="0"/>
              <a:t>e</a:t>
            </a:r>
            <a:r>
              <a:rPr sz="3200" dirty="0"/>
              <a:t>l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dirty="0"/>
              <a:t>Once</a:t>
            </a:r>
            <a:r>
              <a:rPr spc="5" dirty="0"/>
              <a:t> </a:t>
            </a:r>
            <a:r>
              <a:rPr spc="-5" dirty="0"/>
              <a:t>visible</a:t>
            </a:r>
            <a:r>
              <a:rPr dirty="0"/>
              <a:t> </a:t>
            </a:r>
            <a:r>
              <a:rPr spc="-10" dirty="0"/>
              <a:t>surface</a:t>
            </a:r>
            <a:r>
              <a:rPr spc="-5" dirty="0"/>
              <a:t> has</a:t>
            </a:r>
            <a:r>
              <a:rPr dirty="0"/>
              <a:t> </a:t>
            </a:r>
            <a:r>
              <a:rPr spc="-5" dirty="0"/>
              <a:t>been</a:t>
            </a:r>
            <a:r>
              <a:rPr dirty="0"/>
              <a:t> </a:t>
            </a:r>
            <a:r>
              <a:rPr spc="-5" dirty="0"/>
              <a:t>identified</a:t>
            </a:r>
            <a:r>
              <a:rPr dirty="0"/>
              <a:t> </a:t>
            </a:r>
            <a:r>
              <a:rPr spc="-5" dirty="0"/>
              <a:t>by</a:t>
            </a:r>
            <a:r>
              <a:rPr spc="445" dirty="0"/>
              <a:t> </a:t>
            </a:r>
            <a:r>
              <a:rPr spc="-5" dirty="0"/>
              <a:t>hidden</a:t>
            </a:r>
            <a:r>
              <a:rPr spc="445" dirty="0"/>
              <a:t> </a:t>
            </a:r>
            <a:r>
              <a:rPr spc="-10" dirty="0"/>
              <a:t>surface </a:t>
            </a:r>
            <a:r>
              <a:rPr spc="-5" dirty="0"/>
              <a:t> algorithm, </a:t>
            </a:r>
            <a:r>
              <a:rPr dirty="0"/>
              <a:t>a </a:t>
            </a:r>
            <a:r>
              <a:rPr spc="-5" dirty="0"/>
              <a:t>shading model is used </a:t>
            </a:r>
            <a:r>
              <a:rPr spc="-15" dirty="0"/>
              <a:t>to </a:t>
            </a:r>
            <a:r>
              <a:rPr spc="-5" dirty="0"/>
              <a:t>compute </a:t>
            </a:r>
            <a:r>
              <a:rPr dirty="0"/>
              <a:t>the </a:t>
            </a:r>
            <a:r>
              <a:rPr spc="-5" dirty="0"/>
              <a:t>intensities </a:t>
            </a:r>
            <a:r>
              <a:rPr dirty="0"/>
              <a:t>and </a:t>
            </a:r>
            <a:r>
              <a:rPr spc="5" dirty="0"/>
              <a:t> </a:t>
            </a:r>
            <a:r>
              <a:rPr spc="-5" dirty="0"/>
              <a:t>color</a:t>
            </a:r>
            <a:r>
              <a:rPr spc="75" dirty="0"/>
              <a:t> </a:t>
            </a:r>
            <a:r>
              <a:rPr spc="-15" dirty="0"/>
              <a:t>to</a:t>
            </a:r>
            <a:r>
              <a:rPr spc="85" dirty="0"/>
              <a:t> </a:t>
            </a:r>
            <a:r>
              <a:rPr spc="-10" dirty="0"/>
              <a:t>display</a:t>
            </a:r>
            <a:r>
              <a:rPr spc="85" dirty="0"/>
              <a:t> </a:t>
            </a:r>
            <a:r>
              <a:rPr spc="-20" dirty="0"/>
              <a:t>for</a:t>
            </a:r>
            <a:r>
              <a:rPr spc="80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spc="-10" dirty="0"/>
              <a:t>surface.</a:t>
            </a:r>
            <a:r>
              <a:rPr spc="95" dirty="0"/>
              <a:t> </a:t>
            </a:r>
            <a:r>
              <a:rPr spc="-15" dirty="0"/>
              <a:t>For</a:t>
            </a:r>
            <a:r>
              <a:rPr spc="85" dirty="0"/>
              <a:t> </a:t>
            </a:r>
            <a:r>
              <a:rPr spc="-10" dirty="0"/>
              <a:t>realistic</a:t>
            </a:r>
            <a:r>
              <a:rPr spc="95" dirty="0"/>
              <a:t> </a:t>
            </a:r>
            <a:r>
              <a:rPr spc="-10" dirty="0"/>
              <a:t>displaying</a:t>
            </a:r>
            <a:r>
              <a:rPr spc="85" dirty="0"/>
              <a:t> </a:t>
            </a:r>
            <a:r>
              <a:rPr spc="-5" dirty="0"/>
              <a:t>of</a:t>
            </a:r>
            <a:r>
              <a:rPr spc="70" dirty="0"/>
              <a:t> </a:t>
            </a:r>
            <a:r>
              <a:rPr dirty="0"/>
              <a:t>3d</a:t>
            </a:r>
            <a:r>
              <a:rPr spc="80" dirty="0"/>
              <a:t> </a:t>
            </a:r>
            <a:r>
              <a:rPr spc="-5" dirty="0"/>
              <a:t>scene</a:t>
            </a:r>
            <a:r>
              <a:rPr spc="100" dirty="0"/>
              <a:t> </a:t>
            </a:r>
            <a:r>
              <a:rPr spc="-5" dirty="0"/>
              <a:t>it </a:t>
            </a:r>
            <a:r>
              <a:rPr spc="-44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necessary</a:t>
            </a:r>
            <a:r>
              <a:rPr dirty="0"/>
              <a:t> </a:t>
            </a:r>
            <a:r>
              <a:rPr spc="-20" dirty="0"/>
              <a:t>to</a:t>
            </a:r>
            <a:r>
              <a:rPr spc="-15" dirty="0"/>
              <a:t> </a:t>
            </a:r>
            <a:r>
              <a:rPr spc="-10" dirty="0"/>
              <a:t>calculate</a:t>
            </a:r>
            <a:r>
              <a:rPr spc="-5" dirty="0"/>
              <a:t> </a:t>
            </a:r>
            <a:r>
              <a:rPr spc="-10" dirty="0"/>
              <a:t>appropriate</a:t>
            </a:r>
            <a:r>
              <a:rPr spc="-5" dirty="0"/>
              <a:t> color</a:t>
            </a:r>
            <a:r>
              <a:rPr dirty="0"/>
              <a:t> or</a:t>
            </a:r>
            <a:r>
              <a:rPr spc="5" dirty="0"/>
              <a:t> </a:t>
            </a:r>
            <a:r>
              <a:rPr spc="-5" dirty="0"/>
              <a:t>intensity</a:t>
            </a:r>
            <a:r>
              <a:rPr spc="440" dirty="0"/>
              <a:t> </a:t>
            </a:r>
            <a:r>
              <a:rPr spc="-20" dirty="0"/>
              <a:t>for</a:t>
            </a:r>
            <a:r>
              <a:rPr spc="409" dirty="0"/>
              <a:t> </a:t>
            </a:r>
            <a:r>
              <a:rPr spc="-5" dirty="0"/>
              <a:t>that </a:t>
            </a:r>
            <a:r>
              <a:rPr dirty="0"/>
              <a:t> </a:t>
            </a:r>
            <a:r>
              <a:rPr spc="-5" dirty="0"/>
              <a:t>scene.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b="1" spc="-5" dirty="0">
                <a:latin typeface="Calibri"/>
                <a:cs typeface="Calibri"/>
              </a:rPr>
              <a:t>Illumination </a:t>
            </a:r>
            <a:r>
              <a:rPr b="1" dirty="0">
                <a:latin typeface="Calibri"/>
                <a:cs typeface="Calibri"/>
              </a:rPr>
              <a:t>model or a </a:t>
            </a:r>
            <a:r>
              <a:rPr b="1" spc="-5" dirty="0">
                <a:latin typeface="Calibri"/>
                <a:cs typeface="Calibri"/>
              </a:rPr>
              <a:t>lighting model </a:t>
            </a:r>
            <a:r>
              <a:rPr spc="-5" dirty="0"/>
              <a:t>is </a:t>
            </a:r>
            <a:r>
              <a:rPr dirty="0"/>
              <a:t>the model </a:t>
            </a:r>
            <a:r>
              <a:rPr spc="-15" dirty="0"/>
              <a:t>for </a:t>
            </a:r>
            <a:r>
              <a:rPr spc="-5" dirty="0"/>
              <a:t>calculating </a:t>
            </a:r>
            <a:r>
              <a:rPr dirty="0"/>
              <a:t> </a:t>
            </a:r>
            <a:r>
              <a:rPr spc="-5" dirty="0"/>
              <a:t>light</a:t>
            </a:r>
            <a:r>
              <a:rPr spc="210" dirty="0"/>
              <a:t> </a:t>
            </a:r>
            <a:r>
              <a:rPr spc="-5" dirty="0"/>
              <a:t>intensity</a:t>
            </a:r>
            <a:r>
              <a:rPr spc="204" dirty="0"/>
              <a:t> </a:t>
            </a:r>
            <a:r>
              <a:rPr spc="-15" dirty="0"/>
              <a:t>at</a:t>
            </a:r>
            <a:r>
              <a:rPr spc="204" dirty="0"/>
              <a:t> </a:t>
            </a:r>
            <a:r>
              <a:rPr dirty="0"/>
              <a:t>a</a:t>
            </a:r>
            <a:r>
              <a:rPr spc="210" dirty="0"/>
              <a:t> </a:t>
            </a:r>
            <a:r>
              <a:rPr dirty="0"/>
              <a:t>single</a:t>
            </a:r>
            <a:r>
              <a:rPr spc="210" dirty="0"/>
              <a:t> </a:t>
            </a:r>
            <a:r>
              <a:rPr spc="-5" dirty="0"/>
              <a:t>surface</a:t>
            </a:r>
            <a:r>
              <a:rPr spc="210" dirty="0"/>
              <a:t> </a:t>
            </a:r>
            <a:r>
              <a:rPr spc="-10" dirty="0"/>
              <a:t>point.</a:t>
            </a:r>
            <a:r>
              <a:rPr spc="204" dirty="0"/>
              <a:t> </a:t>
            </a:r>
            <a:r>
              <a:rPr spc="-5" dirty="0"/>
              <a:t>Sometimes</a:t>
            </a:r>
            <a:r>
              <a:rPr spc="215" dirty="0"/>
              <a:t> </a:t>
            </a:r>
            <a:r>
              <a:rPr dirty="0"/>
              <a:t>also</a:t>
            </a:r>
            <a:r>
              <a:rPr spc="204" dirty="0"/>
              <a:t> </a:t>
            </a:r>
            <a:r>
              <a:rPr spc="-15" dirty="0"/>
              <a:t>referred</a:t>
            </a:r>
            <a:r>
              <a:rPr spc="210" dirty="0"/>
              <a:t> </a:t>
            </a:r>
            <a:r>
              <a:rPr spc="-25" dirty="0"/>
              <a:t>to </a:t>
            </a:r>
            <a:r>
              <a:rPr spc="-44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/>
              <a:t>a </a:t>
            </a:r>
            <a:r>
              <a:rPr b="1" dirty="0">
                <a:latin typeface="Calibri"/>
                <a:cs typeface="Calibri"/>
              </a:rPr>
              <a:t>shading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model</a:t>
            </a:r>
            <a:r>
              <a:rPr dirty="0"/>
              <a:t>.</a:t>
            </a:r>
          </a:p>
          <a:p>
            <a:pPr marL="241300" marR="5715" indent="-228600" algn="just">
              <a:lnSpc>
                <a:spcPct val="100000"/>
              </a:lnSpc>
              <a:spcBef>
                <a:spcPts val="484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dirty="0"/>
              <a:t>An </a:t>
            </a:r>
            <a:r>
              <a:rPr spc="-5" dirty="0"/>
              <a:t>illumination model is </a:t>
            </a:r>
            <a:r>
              <a:rPr dirty="0"/>
              <a:t>also </a:t>
            </a:r>
            <a:r>
              <a:rPr spc="-5" dirty="0"/>
              <a:t>called </a:t>
            </a:r>
            <a:r>
              <a:rPr b="1" i="1" spc="-10" dirty="0">
                <a:latin typeface="Calibri"/>
                <a:cs typeface="Calibri"/>
              </a:rPr>
              <a:t>lighting </a:t>
            </a:r>
            <a:r>
              <a:rPr b="1" i="1" dirty="0">
                <a:latin typeface="Calibri"/>
                <a:cs typeface="Calibri"/>
              </a:rPr>
              <a:t>model </a:t>
            </a:r>
            <a:r>
              <a:rPr spc="-5" dirty="0"/>
              <a:t>and some </a:t>
            </a:r>
            <a:r>
              <a:rPr dirty="0"/>
              <a:t>times </a:t>
            </a:r>
            <a:r>
              <a:rPr spc="5" dirty="0"/>
              <a:t> </a:t>
            </a:r>
            <a:r>
              <a:rPr spc="-5" dirty="0"/>
              <a:t>called </a:t>
            </a:r>
            <a:r>
              <a:rPr dirty="0"/>
              <a:t>as a </a:t>
            </a:r>
            <a:r>
              <a:rPr b="1" i="1" spc="-10" dirty="0">
                <a:latin typeface="Calibri"/>
                <a:cs typeface="Calibri"/>
              </a:rPr>
              <a:t>shading </a:t>
            </a:r>
            <a:r>
              <a:rPr b="1" i="1" spc="-5" dirty="0">
                <a:latin typeface="Calibri"/>
                <a:cs typeface="Calibri"/>
              </a:rPr>
              <a:t>model </a:t>
            </a:r>
            <a:r>
              <a:rPr spc="-10" dirty="0"/>
              <a:t>which </a:t>
            </a:r>
            <a:r>
              <a:rPr spc="-5" dirty="0"/>
              <a:t>is used </a:t>
            </a:r>
            <a:r>
              <a:rPr spc="-15" dirty="0"/>
              <a:t>to </a:t>
            </a:r>
            <a:r>
              <a:rPr spc="-10" dirty="0"/>
              <a:t>calculate </a:t>
            </a:r>
            <a:r>
              <a:rPr dirty="0"/>
              <a:t>the </a:t>
            </a:r>
            <a:r>
              <a:rPr spc="-10" dirty="0"/>
              <a:t>intensity </a:t>
            </a:r>
            <a:r>
              <a:rPr spc="-5" dirty="0"/>
              <a:t>of </a:t>
            </a:r>
            <a:r>
              <a:rPr dirty="0"/>
              <a:t> </a:t>
            </a:r>
            <a:r>
              <a:rPr spc="-5" dirty="0"/>
              <a:t>light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-10" dirty="0"/>
              <a:t>we </a:t>
            </a:r>
            <a:r>
              <a:rPr spc="-5" dirty="0"/>
              <a:t>should see</a:t>
            </a:r>
            <a:r>
              <a:rPr spc="15" dirty="0"/>
              <a:t> </a:t>
            </a:r>
            <a:r>
              <a:rPr spc="-15" dirty="0"/>
              <a:t>at</a:t>
            </a:r>
            <a:r>
              <a:rPr dirty="0"/>
              <a:t> a</a:t>
            </a:r>
            <a:r>
              <a:rPr spc="5" dirty="0"/>
              <a:t> </a:t>
            </a:r>
            <a:r>
              <a:rPr spc="-5" dirty="0"/>
              <a:t>given</a:t>
            </a:r>
            <a:r>
              <a:rPr spc="-10" dirty="0"/>
              <a:t> point</a:t>
            </a:r>
            <a:r>
              <a:rPr spc="-5" dirty="0"/>
              <a:t> on</a:t>
            </a:r>
            <a:r>
              <a:rPr dirty="0"/>
              <a:t> the</a:t>
            </a:r>
            <a:r>
              <a:rPr spc="5" dirty="0"/>
              <a:t> </a:t>
            </a:r>
            <a:r>
              <a:rPr spc="-10" dirty="0"/>
              <a:t>surface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object.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7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dirty="0"/>
              <a:t>A</a:t>
            </a:r>
            <a:r>
              <a:rPr spc="335" dirty="0"/>
              <a:t> </a:t>
            </a:r>
            <a:r>
              <a:rPr spc="-5" dirty="0"/>
              <a:t>surface-rendering</a:t>
            </a:r>
            <a:r>
              <a:rPr spc="340" dirty="0"/>
              <a:t> </a:t>
            </a:r>
            <a:r>
              <a:rPr spc="-5" dirty="0"/>
              <a:t>algorithm</a:t>
            </a:r>
            <a:r>
              <a:rPr spc="330" dirty="0"/>
              <a:t> </a:t>
            </a:r>
            <a:r>
              <a:rPr spc="-5" dirty="0"/>
              <a:t>uses</a:t>
            </a:r>
            <a:r>
              <a:rPr spc="325" dirty="0"/>
              <a:t> </a:t>
            </a:r>
            <a:r>
              <a:rPr dirty="0"/>
              <a:t>the</a:t>
            </a:r>
            <a:r>
              <a:rPr spc="345" dirty="0"/>
              <a:t> </a:t>
            </a:r>
            <a:r>
              <a:rPr spc="-5" dirty="0"/>
              <a:t>intensity</a:t>
            </a:r>
            <a:r>
              <a:rPr spc="340" dirty="0"/>
              <a:t> </a:t>
            </a:r>
            <a:r>
              <a:rPr spc="-5" dirty="0"/>
              <a:t>calculations</a:t>
            </a:r>
            <a:r>
              <a:rPr spc="335" dirty="0"/>
              <a:t> </a:t>
            </a:r>
            <a:r>
              <a:rPr spc="-15" dirty="0"/>
              <a:t>from </a:t>
            </a:r>
            <a:r>
              <a:rPr spc="-44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spc="-5" dirty="0"/>
              <a:t>illumination</a:t>
            </a:r>
            <a:r>
              <a:rPr spc="25" dirty="0"/>
              <a:t> </a:t>
            </a:r>
            <a:r>
              <a:rPr dirty="0"/>
              <a:t>model.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5458764"/>
            <a:ext cx="694626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i="1" spc="-5" dirty="0">
                <a:latin typeface="Calibri"/>
                <a:cs typeface="Calibri"/>
              </a:rPr>
              <a:t>Components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of Illumination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Light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Sources: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35" dirty="0">
                <a:latin typeface="Calibri"/>
                <a:cs typeface="Calibri"/>
              </a:rPr>
              <a:t>color,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direction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source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Surface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Properties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réflectance,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opaque/transparent, shiny/dull.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2782697"/>
            <a:ext cx="2543175" cy="21431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99252" y="4559884"/>
            <a:ext cx="2469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Fig: Angle </a:t>
            </a:r>
            <a:r>
              <a:rPr sz="1200" b="1" dirty="0">
                <a:latin typeface="Calibri"/>
                <a:cs typeface="Calibri"/>
              </a:rPr>
              <a:t>of incidence θ </a:t>
            </a:r>
            <a:r>
              <a:rPr sz="1200" b="1" spc="-5" dirty="0">
                <a:latin typeface="Calibri"/>
                <a:cs typeface="Calibri"/>
              </a:rPr>
              <a:t>between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unit </a:t>
            </a:r>
            <a:r>
              <a:rPr sz="1200" b="1" spc="-5" dirty="0">
                <a:latin typeface="Calibri"/>
                <a:cs typeface="Calibri"/>
              </a:rPr>
              <a:t>light-source direction </a:t>
            </a:r>
            <a:r>
              <a:rPr sz="1200" b="1" spc="-10" dirty="0">
                <a:latin typeface="Calibri"/>
                <a:cs typeface="Calibri"/>
              </a:rPr>
              <a:t>vector </a:t>
            </a:r>
            <a:r>
              <a:rPr sz="1200" b="1" dirty="0">
                <a:latin typeface="Calibri"/>
                <a:cs typeface="Calibri"/>
              </a:rPr>
              <a:t>L </a:t>
            </a:r>
            <a:r>
              <a:rPr sz="1200" b="1" spc="-5" dirty="0">
                <a:latin typeface="Calibri"/>
                <a:cs typeface="Calibri"/>
              </a:rPr>
              <a:t>and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unit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surface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normal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040" y="744982"/>
            <a:ext cx="7366000" cy="29718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88900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intensity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ambient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is;</a:t>
            </a:r>
            <a:endParaRPr sz="1800">
              <a:latin typeface="Calibri"/>
              <a:cs typeface="Calibri"/>
            </a:endParaRPr>
          </a:p>
          <a:p>
            <a:pPr marL="1803400">
              <a:lnSpc>
                <a:spcPts val="2155"/>
              </a:lnSpc>
              <a:spcBef>
                <a:spcPts val="875"/>
              </a:spcBef>
            </a:pPr>
            <a:r>
              <a:rPr sz="2700" b="1" spc="-7" baseline="13888" dirty="0">
                <a:latin typeface="Calibri"/>
                <a:cs typeface="Calibri"/>
              </a:rPr>
              <a:t>I</a:t>
            </a:r>
            <a:r>
              <a:rPr sz="1200" b="1" spc="-5" dirty="0">
                <a:latin typeface="Calibri"/>
                <a:cs typeface="Calibri"/>
              </a:rPr>
              <a:t>adiff</a:t>
            </a:r>
            <a:r>
              <a:rPr sz="1200" b="1" spc="110" dirty="0">
                <a:latin typeface="Calibri"/>
                <a:cs typeface="Calibri"/>
              </a:rPr>
              <a:t> </a:t>
            </a:r>
            <a:r>
              <a:rPr sz="2700" b="1" baseline="13888" dirty="0">
                <a:latin typeface="Calibri"/>
                <a:cs typeface="Calibri"/>
              </a:rPr>
              <a:t>=</a:t>
            </a:r>
            <a:r>
              <a:rPr sz="2700" b="1" spc="-30" baseline="13888" dirty="0">
                <a:latin typeface="Calibri"/>
                <a:cs typeface="Calibri"/>
              </a:rPr>
              <a:t> </a:t>
            </a:r>
            <a:r>
              <a:rPr sz="2700" b="1" spc="-15" baseline="13888" dirty="0">
                <a:latin typeface="Calibri"/>
                <a:cs typeface="Calibri"/>
              </a:rPr>
              <a:t>k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2700" b="1" spc="-15" baseline="13888" dirty="0">
                <a:latin typeface="Calibri"/>
                <a:cs typeface="Calibri"/>
              </a:rPr>
              <a:t>I</a:t>
            </a:r>
            <a:r>
              <a:rPr sz="1200" b="1" spc="-1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88900" marR="30480" indent="800100">
              <a:lnSpc>
                <a:spcPts val="2180"/>
              </a:lnSpc>
              <a:spcBef>
                <a:spcPts val="5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energy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</a:t>
            </a:r>
            <a:r>
              <a:rPr sz="1800" spc="-10" dirty="0">
                <a:latin typeface="Calibri"/>
                <a:cs typeface="Calibri"/>
              </a:rPr>
              <a:t> surface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relative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surface</a:t>
            </a:r>
            <a:r>
              <a:rPr sz="1800" spc="-5" dirty="0">
                <a:latin typeface="Calibri"/>
                <a:cs typeface="Calibri"/>
              </a:rPr>
              <a:t> normal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𝜃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brightness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889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angle</a:t>
            </a:r>
            <a:r>
              <a:rPr sz="1800" dirty="0">
                <a:latin typeface="Calibri"/>
                <a:cs typeface="Calibri"/>
              </a:rPr>
              <a:t> θ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surface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N.</a:t>
            </a:r>
            <a:endParaRPr sz="1800">
              <a:latin typeface="Calibri"/>
              <a:cs typeface="Calibri"/>
            </a:endParaRPr>
          </a:p>
          <a:p>
            <a:pPr marL="889000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latin typeface="Cambria Math"/>
                <a:cs typeface="Cambria Math"/>
              </a:rPr>
              <a:t>∴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libri"/>
                <a:cs typeface="Calibri"/>
              </a:rPr>
              <a:t>Light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intensity </a:t>
            </a:r>
            <a:r>
              <a:rPr sz="2400" b="1" dirty="0">
                <a:latin typeface="Calibri"/>
                <a:cs typeface="Calibri"/>
              </a:rPr>
              <a:t>α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70" dirty="0">
                <a:latin typeface="Microsoft YaHei UI"/>
                <a:cs typeface="Microsoft YaHei UI"/>
              </a:rPr>
              <a:t>𝜃</a:t>
            </a:r>
            <a:r>
              <a:rPr sz="1800" spc="-17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marL="50800" marR="2765425" indent="9144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baseline="-20833" dirty="0">
                <a:latin typeface="Calibri"/>
                <a:cs typeface="Calibri"/>
              </a:rPr>
              <a:t>l</a:t>
            </a:r>
            <a:r>
              <a:rPr sz="1800" b="1" spc="284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intensity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light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k</a:t>
            </a:r>
            <a:r>
              <a:rPr sz="1800" b="1" spc="-30" baseline="-20833" dirty="0">
                <a:latin typeface="Calibri"/>
                <a:cs typeface="Calibri"/>
              </a:rPr>
              <a:t>d</a:t>
            </a:r>
            <a:r>
              <a:rPr sz="1800" b="1" spc="217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coefficient,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7871" y="3691204"/>
            <a:ext cx="1689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90" algn="l"/>
                <a:tab pos="1116330" algn="l"/>
              </a:tabLst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	</a:t>
            </a:r>
            <a:r>
              <a:rPr sz="1800" spc="-5" dirty="0">
                <a:latin typeface="Calibri"/>
                <a:cs typeface="Calibri"/>
              </a:rPr>
              <a:t>singl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" y="3691204"/>
            <a:ext cx="27997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620395" algn="l"/>
                <a:tab pos="1083310" algn="l"/>
                <a:tab pos="1871345" algn="l"/>
              </a:tabLst>
            </a:pPr>
            <a:r>
              <a:rPr sz="1800" dirty="0">
                <a:latin typeface="Calibri"/>
                <a:cs typeface="Calibri"/>
              </a:rPr>
              <a:t>then	the	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fle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 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Ι</a:t>
            </a:r>
            <a:r>
              <a:rPr sz="1800" b="1" baseline="-20833" dirty="0">
                <a:latin typeface="Calibri"/>
                <a:cs typeface="Calibri"/>
              </a:rPr>
              <a:t>pdiff</a:t>
            </a:r>
            <a:r>
              <a:rPr sz="1800" b="1" spc="187" baseline="-20833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</a:t>
            </a:r>
            <a:r>
              <a:rPr sz="1800" b="1" spc="-15" baseline="-20833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15" baseline="-20833" dirty="0">
                <a:latin typeface="Calibri"/>
                <a:cs typeface="Calibri"/>
              </a:rPr>
              <a:t>l</a:t>
            </a:r>
            <a:r>
              <a:rPr sz="1800" b="1" spc="202" baseline="-20833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cosθ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Ι</a:t>
            </a:r>
            <a:r>
              <a:rPr sz="1800" b="1" baseline="-20833" dirty="0">
                <a:latin typeface="Calibri"/>
                <a:cs typeface="Calibri"/>
              </a:rPr>
              <a:t>pdiff</a:t>
            </a:r>
            <a:r>
              <a:rPr sz="1800" b="1" spc="165" baseline="-20833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</a:t>
            </a:r>
            <a:r>
              <a:rPr sz="1800" b="1" spc="-15" baseline="-20833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Ι</a:t>
            </a:r>
            <a:r>
              <a:rPr sz="1800" b="1" spc="-15" baseline="-20833" dirty="0">
                <a:latin typeface="Calibri"/>
                <a:cs typeface="Calibri"/>
              </a:rPr>
              <a:t>l</a:t>
            </a:r>
            <a:r>
              <a:rPr sz="1800" b="1" spc="187" baseline="-20833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(Ν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∙L)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488" y="5369834"/>
            <a:ext cx="7879080" cy="8991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Cambria Math"/>
                <a:cs typeface="Cambria Math"/>
              </a:rPr>
              <a:t>∴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Total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diffuse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reflection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(Idiff)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Diff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due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ambient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light)+Diff.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due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pt.source.</a:t>
            </a:r>
            <a:endParaRPr sz="1800">
              <a:latin typeface="Calibri"/>
              <a:cs typeface="Calibri"/>
            </a:endParaRPr>
          </a:p>
          <a:p>
            <a:pPr marL="2548255">
              <a:lnSpc>
                <a:spcPts val="1939"/>
              </a:lnSpc>
              <a:spcBef>
                <a:spcPts val="420"/>
              </a:spcBef>
            </a:pPr>
            <a:r>
              <a:rPr sz="2700" b="1" spc="-7" baseline="13888" dirty="0">
                <a:latin typeface="Calibri"/>
                <a:cs typeface="Calibri"/>
              </a:rPr>
              <a:t>I</a:t>
            </a:r>
            <a:r>
              <a:rPr sz="1200" b="1" spc="-5" dirty="0">
                <a:latin typeface="Calibri"/>
                <a:cs typeface="Calibri"/>
              </a:rPr>
              <a:t>diff</a:t>
            </a:r>
            <a:r>
              <a:rPr sz="1200" b="1" spc="114" dirty="0">
                <a:latin typeface="Calibri"/>
                <a:cs typeface="Calibri"/>
              </a:rPr>
              <a:t> </a:t>
            </a:r>
            <a:r>
              <a:rPr sz="2700" b="1" baseline="13888" dirty="0">
                <a:latin typeface="Calibri"/>
                <a:cs typeface="Calibri"/>
              </a:rPr>
              <a:t>=</a:t>
            </a:r>
            <a:r>
              <a:rPr sz="2700" b="1" spc="7" baseline="13888" dirty="0">
                <a:latin typeface="Calibri"/>
                <a:cs typeface="Calibri"/>
              </a:rPr>
              <a:t> </a:t>
            </a:r>
            <a:r>
              <a:rPr sz="2700" b="1" spc="-7" baseline="13888" dirty="0">
                <a:latin typeface="Calibri"/>
                <a:cs typeface="Calibri"/>
              </a:rPr>
              <a:t>I</a:t>
            </a:r>
            <a:r>
              <a:rPr sz="1200" b="1" spc="-5" dirty="0">
                <a:latin typeface="Calibri"/>
                <a:cs typeface="Calibri"/>
              </a:rPr>
              <a:t>adiff</a:t>
            </a:r>
            <a:r>
              <a:rPr sz="1200" b="1" spc="114" dirty="0">
                <a:latin typeface="Calibri"/>
                <a:cs typeface="Calibri"/>
              </a:rPr>
              <a:t> </a:t>
            </a:r>
            <a:r>
              <a:rPr sz="2700" b="1" baseline="13888" dirty="0">
                <a:latin typeface="Calibri"/>
                <a:cs typeface="Calibri"/>
              </a:rPr>
              <a:t>+</a:t>
            </a:r>
            <a:r>
              <a:rPr sz="2700" b="1" spc="15" baseline="13888" dirty="0">
                <a:latin typeface="Calibri"/>
                <a:cs typeface="Calibri"/>
              </a:rPr>
              <a:t> </a:t>
            </a:r>
            <a:r>
              <a:rPr sz="2700" b="1" spc="-7" baseline="13888" dirty="0">
                <a:latin typeface="Calibri"/>
                <a:cs typeface="Calibri"/>
              </a:rPr>
              <a:t>Ι</a:t>
            </a:r>
            <a:r>
              <a:rPr sz="1200" b="1" spc="-5" dirty="0">
                <a:latin typeface="Calibri"/>
                <a:cs typeface="Calibri"/>
              </a:rPr>
              <a:t>pdiff</a:t>
            </a:r>
            <a:endParaRPr sz="1200">
              <a:latin typeface="Calibri"/>
              <a:cs typeface="Calibri"/>
            </a:endParaRPr>
          </a:p>
          <a:p>
            <a:pPr marL="2548255">
              <a:lnSpc>
                <a:spcPts val="1939"/>
              </a:lnSpc>
            </a:pP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baseline="-20833" dirty="0">
                <a:latin typeface="Calibri"/>
                <a:cs typeface="Calibri"/>
              </a:rPr>
              <a:t>diff</a:t>
            </a:r>
            <a:r>
              <a:rPr sz="1800" b="1" spc="157" baseline="-20833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10" dirty="0">
                <a:latin typeface="Calibri"/>
                <a:cs typeface="Calibri"/>
              </a:rPr>
              <a:t>k</a:t>
            </a:r>
            <a:r>
              <a:rPr sz="1800" b="1" spc="-15" baseline="-20833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15" baseline="-20833" dirty="0">
                <a:latin typeface="Calibri"/>
                <a:cs typeface="Calibri"/>
              </a:rPr>
              <a:t>a</a:t>
            </a:r>
            <a:r>
              <a:rPr sz="1800" b="1" spc="179" baseline="-20833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</a:t>
            </a:r>
            <a:r>
              <a:rPr sz="1800" b="1" spc="-15" baseline="-20833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Ι</a:t>
            </a:r>
            <a:r>
              <a:rPr sz="1800" b="1" spc="-15" baseline="-20833" dirty="0">
                <a:latin typeface="Calibri"/>
                <a:cs typeface="Calibri"/>
              </a:rPr>
              <a:t>l</a:t>
            </a:r>
            <a:r>
              <a:rPr sz="1800" b="1" spc="195" baseline="-20833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(Ν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∙L)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3240" y="0"/>
            <a:ext cx="67157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800" i="1" spc="-135" baseline="-29513" dirty="0" smtClean="0">
                <a:solidFill>
                  <a:srgbClr val="FF0000"/>
                </a:solidFill>
                <a:latin typeface="Cambria"/>
                <a:cs typeface="Cambria"/>
              </a:rPr>
              <a:t>Lambert’s</a:t>
            </a:r>
            <a:r>
              <a:rPr sz="4800" i="1" spc="-337" baseline="-29513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800" i="1" spc="-397" baseline="-29513" dirty="0" smtClean="0">
                <a:solidFill>
                  <a:srgbClr val="FF0000"/>
                </a:solidFill>
                <a:latin typeface="Cambria"/>
                <a:cs typeface="Cambria"/>
              </a:rPr>
              <a:t>Cosine</a:t>
            </a:r>
            <a:r>
              <a:rPr lang="en-US" sz="1800" b="0" spc="-265" dirty="0" smtClean="0">
                <a:solidFill>
                  <a:srgbClr val="000000"/>
                </a:solidFill>
                <a:latin typeface="Arial MT"/>
              </a:rPr>
              <a:t>     Law:    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6938"/>
            <a:ext cx="775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3</a:t>
            </a:r>
            <a:r>
              <a:rPr sz="3600" dirty="0"/>
              <a:t>.</a:t>
            </a:r>
            <a:r>
              <a:rPr sz="3600" spc="-200" dirty="0"/>
              <a:t> </a:t>
            </a:r>
            <a:r>
              <a:rPr sz="3600" spc="-100" dirty="0"/>
              <a:t>Spe</a:t>
            </a:r>
            <a:r>
              <a:rPr sz="3600" spc="-95" dirty="0"/>
              <a:t>c</a:t>
            </a:r>
            <a:r>
              <a:rPr sz="3600" spc="-100" dirty="0"/>
              <a:t>u</a:t>
            </a:r>
            <a:r>
              <a:rPr sz="3600" spc="-105" dirty="0"/>
              <a:t>l</a:t>
            </a:r>
            <a:r>
              <a:rPr sz="3600" spc="-95" dirty="0"/>
              <a:t>a</a:t>
            </a:r>
            <a:r>
              <a:rPr sz="3600" dirty="0"/>
              <a:t>r</a:t>
            </a:r>
            <a:r>
              <a:rPr sz="3600" spc="-240" dirty="0"/>
              <a:t> </a:t>
            </a:r>
            <a:r>
              <a:rPr sz="3600" spc="-150" dirty="0"/>
              <a:t>r</a:t>
            </a:r>
            <a:r>
              <a:rPr sz="3600" spc="-100" dirty="0"/>
              <a:t>e</a:t>
            </a:r>
            <a:r>
              <a:rPr sz="3600" spc="-95" dirty="0"/>
              <a:t>f</a:t>
            </a:r>
            <a:r>
              <a:rPr sz="3600" spc="-105" dirty="0"/>
              <a:t>l</a:t>
            </a:r>
            <a:r>
              <a:rPr sz="3600" spc="-100" dirty="0"/>
              <a:t>e</a:t>
            </a:r>
            <a:r>
              <a:rPr sz="3600" spc="-95" dirty="0"/>
              <a:t>ct</a:t>
            </a:r>
            <a:r>
              <a:rPr sz="3600" spc="-105" dirty="0"/>
              <a:t>i</a:t>
            </a:r>
            <a:r>
              <a:rPr sz="3600" spc="-95" dirty="0"/>
              <a:t>o</a:t>
            </a:r>
            <a:r>
              <a:rPr sz="3600" dirty="0"/>
              <a:t>n</a:t>
            </a:r>
            <a:r>
              <a:rPr sz="3600" spc="-220" dirty="0"/>
              <a:t> </a:t>
            </a:r>
            <a:r>
              <a:rPr sz="3600" spc="-95" dirty="0"/>
              <a:t>a</a:t>
            </a:r>
            <a:r>
              <a:rPr sz="3600" spc="-100" dirty="0"/>
              <a:t>n</a:t>
            </a:r>
            <a:r>
              <a:rPr sz="3600" dirty="0"/>
              <a:t>d</a:t>
            </a:r>
            <a:r>
              <a:rPr sz="3600" spc="-220" dirty="0"/>
              <a:t> </a:t>
            </a:r>
            <a:r>
              <a:rPr sz="3600" spc="-100" dirty="0"/>
              <a:t>ph</a:t>
            </a:r>
            <a:r>
              <a:rPr sz="3600" spc="-95" dirty="0"/>
              <a:t>o</a:t>
            </a:r>
            <a:r>
              <a:rPr sz="3600" spc="-100" dirty="0"/>
              <a:t>n</a:t>
            </a:r>
            <a:r>
              <a:rPr sz="3600" dirty="0"/>
              <a:t>g</a:t>
            </a:r>
            <a:r>
              <a:rPr sz="3600" spc="-220" dirty="0"/>
              <a:t> </a:t>
            </a:r>
            <a:r>
              <a:rPr sz="3600" spc="-100" dirty="0"/>
              <a:t>m</a:t>
            </a:r>
            <a:r>
              <a:rPr sz="3600" spc="-95" dirty="0"/>
              <a:t>o</a:t>
            </a:r>
            <a:r>
              <a:rPr sz="3600" spc="-100" dirty="0"/>
              <a:t>de</a:t>
            </a:r>
            <a:r>
              <a:rPr sz="3600" dirty="0"/>
              <a:t>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7584" cy="357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look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illuminated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shiny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surface,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such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polished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metal,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person's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forehead,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highlight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bright </a:t>
            </a:r>
            <a:r>
              <a:rPr sz="2200" spc="-5" dirty="0">
                <a:latin typeface="Calibri"/>
                <a:cs typeface="Calibri"/>
              </a:rPr>
              <a:t>spot, </a:t>
            </a:r>
            <a:r>
              <a:rPr sz="2200" spc="-15" dirty="0">
                <a:latin typeface="Calibri"/>
                <a:cs typeface="Calibri"/>
              </a:rPr>
              <a:t>at </a:t>
            </a:r>
            <a:r>
              <a:rPr sz="2200" spc="-10" dirty="0">
                <a:latin typeface="Calibri"/>
                <a:cs typeface="Calibri"/>
              </a:rPr>
              <a:t>certain viewing direction. Such </a:t>
            </a:r>
            <a:r>
              <a:rPr sz="2200" spc="-5" dirty="0">
                <a:latin typeface="Calibri"/>
                <a:cs typeface="Calibri"/>
              </a:rPr>
              <a:t>phenomenon 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specular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reflection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 is the </a:t>
            </a:r>
            <a:r>
              <a:rPr sz="2200" spc="-10" dirty="0">
                <a:latin typeface="Calibri"/>
                <a:cs typeface="Calibri"/>
              </a:rPr>
              <a:t>result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total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near </a:t>
            </a:r>
            <a:r>
              <a:rPr sz="2200" spc="-15" dirty="0">
                <a:latin typeface="Calibri"/>
                <a:cs typeface="Calibri"/>
              </a:rPr>
              <a:t>total </a:t>
            </a:r>
            <a:r>
              <a:rPr sz="2200" spc="-10" dirty="0">
                <a:latin typeface="Calibri"/>
                <a:cs typeface="Calibri"/>
              </a:rPr>
              <a:t>reflection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incident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5" dirty="0">
                <a:latin typeface="Calibri"/>
                <a:cs typeface="Calibri"/>
              </a:rPr>
              <a:t>concentrated </a:t>
            </a:r>
            <a:r>
              <a:rPr sz="2200" spc="-10" dirty="0">
                <a:latin typeface="Calibri"/>
                <a:cs typeface="Calibri"/>
              </a:rPr>
              <a:t>region around </a:t>
            </a:r>
            <a:r>
              <a:rPr sz="2200" spc="-5" dirty="0">
                <a:latin typeface="Calibri"/>
                <a:cs typeface="Calibri"/>
              </a:rPr>
              <a:t>the " </a:t>
            </a:r>
            <a:r>
              <a:rPr sz="2200" spc="-10" dirty="0">
                <a:latin typeface="Calibri"/>
                <a:cs typeface="Calibri"/>
              </a:rPr>
              <a:t>specular reflection </a:t>
            </a:r>
            <a:r>
              <a:rPr sz="2200" spc="-5" dirty="0">
                <a:latin typeface="Calibri"/>
                <a:cs typeface="Calibri"/>
              </a:rPr>
              <a:t> angle =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angle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incidence".</a:t>
            </a:r>
            <a:endParaRPr sz="2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Perfect</a:t>
            </a:r>
            <a:r>
              <a:rPr sz="2200" spc="-15" dirty="0">
                <a:latin typeface="Calibri"/>
                <a:cs typeface="Calibri"/>
              </a:rPr>
              <a:t> reflector</a:t>
            </a:r>
            <a:r>
              <a:rPr sz="2200" spc="-10" dirty="0">
                <a:latin typeface="Calibri"/>
                <a:cs typeface="Calibri"/>
              </a:rPr>
              <a:t> (mirror)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angle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identical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angle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incidence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highlight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2075" y="4876800"/>
            <a:ext cx="1847850" cy="14192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09696"/>
            <a:ext cx="3505200" cy="81057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548640"/>
          </a:xfrm>
          <a:custGeom>
            <a:avLst/>
            <a:gdLst/>
            <a:ahLst/>
            <a:cxnLst/>
            <a:rect l="l" t="t" r="r" b="b"/>
            <a:pathLst>
              <a:path w="396240" h="548640">
                <a:moveTo>
                  <a:pt x="0" y="71120"/>
                </a:moveTo>
                <a:lnTo>
                  <a:pt x="20829" y="20843"/>
                </a:lnTo>
                <a:lnTo>
                  <a:pt x="71120" y="0"/>
                </a:lnTo>
                <a:lnTo>
                  <a:pt x="325120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  <a:path w="396240" h="548640">
                <a:moveTo>
                  <a:pt x="396240" y="477520"/>
                </a:moveTo>
                <a:lnTo>
                  <a:pt x="390651" y="505241"/>
                </a:lnTo>
                <a:lnTo>
                  <a:pt x="375410" y="527843"/>
                </a:lnTo>
                <a:lnTo>
                  <a:pt x="352804" y="543063"/>
                </a:lnTo>
                <a:lnTo>
                  <a:pt x="325120" y="548640"/>
                </a:lnTo>
                <a:lnTo>
                  <a:pt x="71120" y="548640"/>
                </a:lnTo>
                <a:lnTo>
                  <a:pt x="43435" y="543063"/>
                </a:lnTo>
                <a:lnTo>
                  <a:pt x="20829" y="527843"/>
                </a:lnTo>
                <a:lnTo>
                  <a:pt x="5588" y="505241"/>
                </a:lnTo>
                <a:lnTo>
                  <a:pt x="0" y="4775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752" y="8678418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1261"/>
            <a:ext cx="4687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angle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angle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incidence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192858"/>
            <a:ext cx="384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24683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656152"/>
            <a:ext cx="315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387977"/>
            <a:ext cx="36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119192"/>
            <a:ext cx="380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Ø−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409" y="2192858"/>
            <a:ext cx="400685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surface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incidence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endParaRPr sz="2400">
              <a:latin typeface="Calibri"/>
              <a:cs typeface="Calibri"/>
            </a:endParaRPr>
          </a:p>
          <a:p>
            <a:pPr marL="12700" marR="36512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specular </a:t>
            </a:r>
            <a:r>
              <a:rPr sz="2400" spc="-10" dirty="0">
                <a:latin typeface="Calibri"/>
                <a:cs typeface="Calibri"/>
              </a:rPr>
              <a:t>reflection.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source.</a:t>
            </a:r>
            <a:endParaRPr sz="2400">
              <a:latin typeface="Calibri"/>
              <a:cs typeface="Calibri"/>
            </a:endParaRPr>
          </a:p>
          <a:p>
            <a:pPr marL="12700" marR="7410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vector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viewer</a:t>
            </a:r>
            <a:r>
              <a:rPr sz="2400" spc="-15" dirty="0">
                <a:latin typeface="Calibri"/>
                <a:cs typeface="Calibri"/>
              </a:rPr>
              <a:t> 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surface.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angle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specular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reflection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4848364"/>
            <a:ext cx="2514600" cy="1828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96706" y="3128900"/>
            <a:ext cx="156068" cy="21329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EDEDE"/>
                </a:solidFill>
                <a:latin typeface="Calibri"/>
                <a:cs typeface="Calibri"/>
              </a:rPr>
              <a:t>Nipun</a:t>
            </a:r>
            <a:r>
              <a:rPr sz="1200" spc="-50" dirty="0">
                <a:solidFill>
                  <a:srgbClr val="DEDED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DEDEDE"/>
                </a:solidFill>
                <a:latin typeface="Calibri"/>
                <a:cs typeface="Calibri"/>
              </a:rPr>
              <a:t>Thapa</a:t>
            </a:r>
            <a:r>
              <a:rPr sz="1200" spc="-35" dirty="0">
                <a:solidFill>
                  <a:srgbClr val="DEDED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DEDEDE"/>
                </a:solidFill>
                <a:latin typeface="Calibri"/>
                <a:cs typeface="Calibri"/>
              </a:rPr>
              <a:t>(</a:t>
            </a:r>
            <a:r>
              <a:rPr sz="1200" spc="-5" dirty="0" smtClean="0">
                <a:solidFill>
                  <a:srgbClr val="DEDEDE"/>
                </a:solidFill>
                <a:latin typeface="Calibri"/>
                <a:cs typeface="Calibri"/>
              </a:rPr>
              <a:t>Computer)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546938"/>
            <a:ext cx="775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3</a:t>
            </a:r>
            <a:r>
              <a:rPr sz="3600" dirty="0"/>
              <a:t>.</a:t>
            </a:r>
            <a:r>
              <a:rPr sz="3600" spc="-200" dirty="0"/>
              <a:t> </a:t>
            </a:r>
            <a:r>
              <a:rPr sz="3600" spc="-100" dirty="0"/>
              <a:t>Spe</a:t>
            </a:r>
            <a:r>
              <a:rPr sz="3600" spc="-95" dirty="0"/>
              <a:t>c</a:t>
            </a:r>
            <a:r>
              <a:rPr sz="3600" spc="-100" dirty="0"/>
              <a:t>u</a:t>
            </a:r>
            <a:r>
              <a:rPr sz="3600" spc="-105" dirty="0"/>
              <a:t>l</a:t>
            </a:r>
            <a:r>
              <a:rPr sz="3600" spc="-95" dirty="0"/>
              <a:t>a</a:t>
            </a:r>
            <a:r>
              <a:rPr sz="3600" dirty="0"/>
              <a:t>r</a:t>
            </a:r>
            <a:r>
              <a:rPr sz="3600" spc="-240" dirty="0"/>
              <a:t> </a:t>
            </a:r>
            <a:r>
              <a:rPr sz="3600" spc="-150" dirty="0"/>
              <a:t>r</a:t>
            </a:r>
            <a:r>
              <a:rPr sz="3600" spc="-100" dirty="0"/>
              <a:t>e</a:t>
            </a:r>
            <a:r>
              <a:rPr sz="3600" spc="-95" dirty="0"/>
              <a:t>f</a:t>
            </a:r>
            <a:r>
              <a:rPr sz="3600" spc="-105" dirty="0"/>
              <a:t>l</a:t>
            </a:r>
            <a:r>
              <a:rPr sz="3600" spc="-100" dirty="0"/>
              <a:t>e</a:t>
            </a:r>
            <a:r>
              <a:rPr sz="3600" spc="-95" dirty="0"/>
              <a:t>ct</a:t>
            </a:r>
            <a:r>
              <a:rPr sz="3600" spc="-105" dirty="0"/>
              <a:t>i</a:t>
            </a:r>
            <a:r>
              <a:rPr sz="3600" spc="-95" dirty="0"/>
              <a:t>o</a:t>
            </a:r>
            <a:r>
              <a:rPr sz="3600" dirty="0"/>
              <a:t>n</a:t>
            </a:r>
            <a:r>
              <a:rPr sz="3600" spc="-220" dirty="0"/>
              <a:t> </a:t>
            </a:r>
            <a:r>
              <a:rPr sz="3600" spc="-95" dirty="0"/>
              <a:t>a</a:t>
            </a:r>
            <a:r>
              <a:rPr sz="3600" spc="-100" dirty="0"/>
              <a:t>n</a:t>
            </a:r>
            <a:r>
              <a:rPr sz="3600" dirty="0"/>
              <a:t>d</a:t>
            </a:r>
            <a:r>
              <a:rPr sz="3600" spc="-220" dirty="0"/>
              <a:t> </a:t>
            </a:r>
            <a:r>
              <a:rPr sz="3600" spc="-100" dirty="0"/>
              <a:t>ph</a:t>
            </a:r>
            <a:r>
              <a:rPr sz="3600" spc="-95" dirty="0"/>
              <a:t>o</a:t>
            </a:r>
            <a:r>
              <a:rPr sz="3600" spc="-100" dirty="0"/>
              <a:t>n</a:t>
            </a:r>
            <a:r>
              <a:rPr sz="3600" dirty="0"/>
              <a:t>g</a:t>
            </a:r>
            <a:r>
              <a:rPr sz="3600" spc="-220" dirty="0"/>
              <a:t> </a:t>
            </a:r>
            <a:r>
              <a:rPr sz="3600" spc="-100" dirty="0"/>
              <a:t>m</a:t>
            </a:r>
            <a:r>
              <a:rPr sz="3600" spc="-95" dirty="0"/>
              <a:t>o</a:t>
            </a:r>
            <a:r>
              <a:rPr sz="3600" spc="-100" dirty="0"/>
              <a:t>de</a:t>
            </a:r>
            <a:r>
              <a:rPr sz="3600" dirty="0"/>
              <a:t>l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586230"/>
            <a:ext cx="7347584" cy="12763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ideal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reflector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(perfect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mirror),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incident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light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reflected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specular reflection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direction.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latin typeface="Calibri"/>
                <a:cs typeface="Calibri"/>
              </a:rPr>
              <a:t>V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(Ø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Shiny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narrow</a:t>
            </a:r>
            <a:r>
              <a:rPr sz="2000" dirty="0">
                <a:latin typeface="Calibri"/>
                <a:cs typeface="Calibri"/>
              </a:rPr>
              <a:t> Ø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wider</a:t>
            </a:r>
            <a:r>
              <a:rPr sz="2000" dirty="0">
                <a:latin typeface="Calibri"/>
                <a:cs typeface="Calibri"/>
              </a:rPr>
              <a:t> Ø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866770"/>
            <a:ext cx="7426325" cy="33585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78765" marR="43815" indent="-228600" algn="just">
              <a:lnSpc>
                <a:spcPct val="88500"/>
              </a:lnSpc>
              <a:spcBef>
                <a:spcPts val="380"/>
              </a:spcBef>
              <a:buClr>
                <a:srgbClr val="525389"/>
              </a:buClr>
              <a:buFont typeface="Arial MT"/>
              <a:buChar char="•"/>
              <a:tabLst>
                <a:tab pos="2794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empirical</a:t>
            </a:r>
            <a:r>
              <a:rPr sz="2000" dirty="0">
                <a:latin typeface="Calibri"/>
                <a:cs typeface="Calibri"/>
              </a:rPr>
              <a:t> 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specular-reflection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range </a:t>
            </a:r>
            <a:r>
              <a:rPr sz="2000" spc="-10" dirty="0">
                <a:latin typeface="Calibri"/>
                <a:cs typeface="Calibri"/>
              </a:rPr>
              <a:t> developed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dirty="0">
                <a:latin typeface="Calibri"/>
                <a:cs typeface="Calibri"/>
              </a:rPr>
              <a:t> Phong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Tuong-called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Phong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specular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reflection </a:t>
            </a:r>
            <a:r>
              <a:rPr sz="2000" dirty="0">
                <a:latin typeface="Calibri"/>
                <a:cs typeface="Calibri"/>
              </a:rPr>
              <a:t> 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Phong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),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intensity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specular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reflection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proportional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cos</a:t>
            </a:r>
            <a:r>
              <a:rPr sz="3600" b="1" spc="-7" baseline="25462" dirty="0">
                <a:latin typeface="Calibri"/>
                <a:cs typeface="Calibri"/>
              </a:rPr>
              <a:t>ns </a:t>
            </a:r>
            <a:r>
              <a:rPr sz="3600" b="1" dirty="0">
                <a:latin typeface="Calibri"/>
                <a:cs typeface="Calibri"/>
              </a:rPr>
              <a:t>Ø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90</a:t>
            </a:r>
            <a:r>
              <a:rPr sz="1950" spc="7" baseline="25641" dirty="0">
                <a:latin typeface="Calibri"/>
                <a:cs typeface="Calibri"/>
              </a:rPr>
              <a:t>0</a:t>
            </a:r>
            <a:r>
              <a:rPr sz="1950" spc="195" baseline="2564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0" indent="-228600" algn="just">
              <a:lnSpc>
                <a:spcPct val="100000"/>
              </a:lnSpc>
              <a:spcBef>
                <a:spcPts val="340"/>
              </a:spcBef>
              <a:buClr>
                <a:srgbClr val="525389"/>
              </a:buClr>
              <a:buFont typeface="Arial MT"/>
              <a:buChar char="•"/>
              <a:tabLst>
                <a:tab pos="279400" algn="l"/>
              </a:tabLst>
            </a:pPr>
            <a:r>
              <a:rPr sz="2000" dirty="0">
                <a:latin typeface="Calibri"/>
                <a:cs typeface="Calibri"/>
              </a:rPr>
              <a:t>Specular </a:t>
            </a:r>
            <a:r>
              <a:rPr sz="2000" spc="-5" dirty="0">
                <a:latin typeface="Calibri"/>
                <a:cs typeface="Calibri"/>
              </a:rPr>
              <a:t>reflection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1950" spc="7" baseline="-21367" dirty="0">
                <a:latin typeface="Calibri"/>
                <a:cs typeface="Calibri"/>
              </a:rPr>
              <a:t>s</a:t>
            </a:r>
            <a:r>
              <a:rPr sz="1950" spc="232" baseline="-2136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surface</a:t>
            </a:r>
            <a:endParaRPr sz="2000">
              <a:latin typeface="Calibri"/>
              <a:cs typeface="Calibri"/>
            </a:endParaRPr>
          </a:p>
          <a:p>
            <a:pPr marL="279400" marR="43180" indent="-228600" algn="just">
              <a:lnSpc>
                <a:spcPts val="2160"/>
              </a:lnSpc>
              <a:spcBef>
                <a:spcPts val="509"/>
              </a:spcBef>
              <a:buClr>
                <a:srgbClr val="525389"/>
              </a:buClr>
              <a:buFont typeface="Arial MT"/>
              <a:buChar char="•"/>
              <a:tabLst>
                <a:tab pos="279400" algn="l"/>
              </a:tabLst>
            </a:pPr>
            <a:r>
              <a:rPr sz="2000" spc="-10" dirty="0">
                <a:latin typeface="Calibri"/>
                <a:cs typeface="Calibri"/>
              </a:rPr>
              <a:t>Intensity </a:t>
            </a:r>
            <a:r>
              <a:rPr sz="2000" spc="-5" dirty="0">
                <a:latin typeface="Calibri"/>
                <a:cs typeface="Calibri"/>
              </a:rPr>
              <a:t>of specular reflection depends upon material </a:t>
            </a:r>
            <a:r>
              <a:rPr sz="2000" spc="-10" dirty="0">
                <a:latin typeface="Calibri"/>
                <a:cs typeface="Calibri"/>
              </a:rPr>
              <a:t>properties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surface </a:t>
            </a:r>
            <a:r>
              <a:rPr sz="2000" dirty="0">
                <a:latin typeface="Calibri"/>
                <a:cs typeface="Calibri"/>
              </a:rPr>
              <a:t>and ɵ   . Other </a:t>
            </a:r>
            <a:r>
              <a:rPr sz="2000" spc="-20" dirty="0">
                <a:latin typeface="Calibri"/>
                <a:cs typeface="Calibri"/>
              </a:rPr>
              <a:t>factors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the </a:t>
            </a:r>
            <a:r>
              <a:rPr sz="2000" spc="-10" dirty="0">
                <a:latin typeface="Calibri"/>
                <a:cs typeface="Calibri"/>
              </a:rPr>
              <a:t>polarization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color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incident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light.</a:t>
            </a:r>
            <a:endParaRPr sz="2000">
              <a:latin typeface="Calibri"/>
              <a:cs typeface="Calibri"/>
            </a:endParaRPr>
          </a:p>
          <a:p>
            <a:pPr marL="279400" marR="46990" indent="-228600" algn="just">
              <a:lnSpc>
                <a:spcPct val="87300"/>
              </a:lnSpc>
              <a:spcBef>
                <a:spcPts val="515"/>
              </a:spcBef>
              <a:buClr>
                <a:srgbClr val="525389"/>
              </a:buClr>
              <a:buFont typeface="Arial MT"/>
              <a:buChar char="•"/>
              <a:tabLst>
                <a:tab pos="279400" algn="l"/>
              </a:tabLst>
            </a:pPr>
            <a:r>
              <a:rPr sz="2000" dirty="0">
                <a:latin typeface="Calibri"/>
                <a:cs typeface="Calibri"/>
              </a:rPr>
              <a:t>- </a:t>
            </a:r>
            <a:r>
              <a:rPr sz="2000" spc="-10" dirty="0">
                <a:latin typeface="Calibri"/>
                <a:cs typeface="Calibri"/>
              </a:rPr>
              <a:t>For monochromatic </a:t>
            </a:r>
            <a:r>
              <a:rPr sz="2000" spc="-5" dirty="0">
                <a:latin typeface="Calibri"/>
                <a:cs typeface="Calibri"/>
              </a:rPr>
              <a:t>specular intensity variations can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SR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coefficient</a:t>
            </a:r>
            <a:r>
              <a:rPr sz="2000" b="1" i="1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w(</a:t>
            </a:r>
            <a:r>
              <a:rPr sz="3200" b="1" i="1" dirty="0">
                <a:latin typeface="Calibri"/>
                <a:cs typeface="Calibri"/>
              </a:rPr>
              <a:t>ɵ</a:t>
            </a:r>
            <a:r>
              <a:rPr sz="2800" b="1" i="1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546938"/>
            <a:ext cx="775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3</a:t>
            </a:r>
            <a:r>
              <a:rPr sz="3600" dirty="0"/>
              <a:t>.</a:t>
            </a:r>
            <a:r>
              <a:rPr sz="3600" spc="-200" dirty="0"/>
              <a:t> </a:t>
            </a:r>
            <a:r>
              <a:rPr sz="3600" spc="-100" dirty="0"/>
              <a:t>Spe</a:t>
            </a:r>
            <a:r>
              <a:rPr sz="3600" spc="-95" dirty="0"/>
              <a:t>c</a:t>
            </a:r>
            <a:r>
              <a:rPr sz="3600" spc="-100" dirty="0"/>
              <a:t>u</a:t>
            </a:r>
            <a:r>
              <a:rPr sz="3600" spc="-105" dirty="0"/>
              <a:t>l</a:t>
            </a:r>
            <a:r>
              <a:rPr sz="3600" spc="-95" dirty="0"/>
              <a:t>a</a:t>
            </a:r>
            <a:r>
              <a:rPr sz="3600" dirty="0"/>
              <a:t>r</a:t>
            </a:r>
            <a:r>
              <a:rPr sz="3600" spc="-240" dirty="0"/>
              <a:t> </a:t>
            </a:r>
            <a:r>
              <a:rPr sz="3600" spc="-150" dirty="0"/>
              <a:t>r</a:t>
            </a:r>
            <a:r>
              <a:rPr sz="3600" spc="-100" dirty="0"/>
              <a:t>e</a:t>
            </a:r>
            <a:r>
              <a:rPr sz="3600" spc="-95" dirty="0"/>
              <a:t>f</a:t>
            </a:r>
            <a:r>
              <a:rPr sz="3600" spc="-105" dirty="0"/>
              <a:t>l</a:t>
            </a:r>
            <a:r>
              <a:rPr sz="3600" spc="-100" dirty="0"/>
              <a:t>e</a:t>
            </a:r>
            <a:r>
              <a:rPr sz="3600" spc="-95" dirty="0"/>
              <a:t>ct</a:t>
            </a:r>
            <a:r>
              <a:rPr sz="3600" spc="-105" dirty="0"/>
              <a:t>i</a:t>
            </a:r>
            <a:r>
              <a:rPr sz="3600" spc="-95" dirty="0"/>
              <a:t>o</a:t>
            </a:r>
            <a:r>
              <a:rPr sz="3600" dirty="0"/>
              <a:t>n</a:t>
            </a:r>
            <a:r>
              <a:rPr sz="3600" spc="-220" dirty="0"/>
              <a:t> </a:t>
            </a:r>
            <a:r>
              <a:rPr sz="3600" spc="-95" dirty="0"/>
              <a:t>a</a:t>
            </a:r>
            <a:r>
              <a:rPr sz="3600" spc="-100" dirty="0"/>
              <a:t>n</a:t>
            </a:r>
            <a:r>
              <a:rPr sz="3600" dirty="0"/>
              <a:t>d</a:t>
            </a:r>
            <a:r>
              <a:rPr sz="3600" spc="-220" dirty="0"/>
              <a:t> </a:t>
            </a:r>
            <a:r>
              <a:rPr sz="3600" spc="-100" dirty="0"/>
              <a:t>ph</a:t>
            </a:r>
            <a:r>
              <a:rPr sz="3600" spc="-95" dirty="0"/>
              <a:t>o</a:t>
            </a:r>
            <a:r>
              <a:rPr sz="3600" spc="-100" dirty="0"/>
              <a:t>n</a:t>
            </a:r>
            <a:r>
              <a:rPr sz="3600" dirty="0"/>
              <a:t>g</a:t>
            </a:r>
            <a:r>
              <a:rPr sz="3600" spc="-220" dirty="0"/>
              <a:t> </a:t>
            </a:r>
            <a:r>
              <a:rPr sz="3600" spc="-100" dirty="0"/>
              <a:t>m</a:t>
            </a:r>
            <a:r>
              <a:rPr sz="3600" spc="-95" dirty="0"/>
              <a:t>o</a:t>
            </a:r>
            <a:r>
              <a:rPr sz="3600" spc="-100" dirty="0"/>
              <a:t>de</a:t>
            </a:r>
            <a:r>
              <a:rPr sz="3600" dirty="0"/>
              <a:t>l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75" y="1657350"/>
            <a:ext cx="8043036" cy="4972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46938"/>
            <a:ext cx="775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3</a:t>
            </a:r>
            <a:r>
              <a:rPr sz="3600" dirty="0"/>
              <a:t>.</a:t>
            </a:r>
            <a:r>
              <a:rPr sz="3600" spc="-200" dirty="0"/>
              <a:t> </a:t>
            </a:r>
            <a:r>
              <a:rPr sz="3600" spc="-100" dirty="0"/>
              <a:t>Spe</a:t>
            </a:r>
            <a:r>
              <a:rPr sz="3600" spc="-95" dirty="0"/>
              <a:t>c</a:t>
            </a:r>
            <a:r>
              <a:rPr sz="3600" spc="-100" dirty="0"/>
              <a:t>u</a:t>
            </a:r>
            <a:r>
              <a:rPr sz="3600" spc="-105" dirty="0"/>
              <a:t>l</a:t>
            </a:r>
            <a:r>
              <a:rPr sz="3600" spc="-95" dirty="0"/>
              <a:t>a</a:t>
            </a:r>
            <a:r>
              <a:rPr sz="3600" dirty="0"/>
              <a:t>r</a:t>
            </a:r>
            <a:r>
              <a:rPr sz="3600" spc="-240" dirty="0"/>
              <a:t> </a:t>
            </a:r>
            <a:r>
              <a:rPr sz="3600" spc="-150" dirty="0"/>
              <a:t>r</a:t>
            </a:r>
            <a:r>
              <a:rPr sz="3600" spc="-100" dirty="0"/>
              <a:t>e</a:t>
            </a:r>
            <a:r>
              <a:rPr sz="3600" spc="-95" dirty="0"/>
              <a:t>f</a:t>
            </a:r>
            <a:r>
              <a:rPr sz="3600" spc="-105" dirty="0"/>
              <a:t>l</a:t>
            </a:r>
            <a:r>
              <a:rPr sz="3600" spc="-100" dirty="0"/>
              <a:t>e</a:t>
            </a:r>
            <a:r>
              <a:rPr sz="3600" spc="-95" dirty="0"/>
              <a:t>ct</a:t>
            </a:r>
            <a:r>
              <a:rPr sz="3600" spc="-105" dirty="0"/>
              <a:t>i</a:t>
            </a:r>
            <a:r>
              <a:rPr sz="3600" spc="-95" dirty="0"/>
              <a:t>o</a:t>
            </a:r>
            <a:r>
              <a:rPr sz="3600" dirty="0"/>
              <a:t>n</a:t>
            </a:r>
            <a:r>
              <a:rPr sz="3600" spc="-220" dirty="0"/>
              <a:t> </a:t>
            </a:r>
            <a:r>
              <a:rPr sz="3600" spc="-95" dirty="0"/>
              <a:t>a</a:t>
            </a:r>
            <a:r>
              <a:rPr sz="3600" spc="-100" dirty="0"/>
              <a:t>n</a:t>
            </a:r>
            <a:r>
              <a:rPr sz="3600" dirty="0"/>
              <a:t>d</a:t>
            </a:r>
            <a:r>
              <a:rPr sz="3600" spc="-220" dirty="0"/>
              <a:t> </a:t>
            </a:r>
            <a:r>
              <a:rPr sz="3600" spc="-100" dirty="0"/>
              <a:t>ph</a:t>
            </a:r>
            <a:r>
              <a:rPr sz="3600" spc="-95" dirty="0"/>
              <a:t>o</a:t>
            </a:r>
            <a:r>
              <a:rPr sz="3600" spc="-100" dirty="0"/>
              <a:t>n</a:t>
            </a:r>
            <a:r>
              <a:rPr sz="3600" dirty="0"/>
              <a:t>g</a:t>
            </a:r>
            <a:r>
              <a:rPr sz="3600" spc="-220" dirty="0"/>
              <a:t> </a:t>
            </a:r>
            <a:r>
              <a:rPr sz="3600" spc="-100" dirty="0"/>
              <a:t>m</a:t>
            </a:r>
            <a:r>
              <a:rPr sz="3600" spc="-95" dirty="0"/>
              <a:t>o</a:t>
            </a:r>
            <a:r>
              <a:rPr sz="3600" spc="-100" dirty="0"/>
              <a:t>de</a:t>
            </a:r>
            <a:r>
              <a:rPr sz="3600" dirty="0"/>
              <a:t>l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16710"/>
            <a:ext cx="7392034" cy="4513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765" marR="618490" indent="-228600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2200" spc="-5" dirty="0">
                <a:latin typeface="Calibri"/>
                <a:cs typeface="Calibri"/>
              </a:rPr>
              <a:t>Fresnal's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specular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reflection </a:t>
            </a:r>
            <a:r>
              <a:rPr sz="2200" spc="-10" dirty="0">
                <a:latin typeface="Calibri"/>
                <a:cs typeface="Calibri"/>
              </a:rPr>
              <a:t> intensity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w(</a:t>
            </a:r>
            <a:r>
              <a:rPr sz="2400" i="1" spc="-5" dirty="0">
                <a:latin typeface="Calibri"/>
                <a:cs typeface="Calibri"/>
              </a:rPr>
              <a:t>ɵ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Phong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specular </a:t>
            </a:r>
            <a:r>
              <a:rPr sz="2200" spc="-15" dirty="0">
                <a:latin typeface="Calibri"/>
                <a:cs typeface="Calibri"/>
              </a:rPr>
              <a:t>reflection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  <a:spcBef>
                <a:spcPts val="615"/>
              </a:spcBef>
              <a:tabLst>
                <a:tab pos="1739264" algn="l"/>
              </a:tabLst>
            </a:pPr>
            <a:r>
              <a:rPr sz="2200" spc="-5" dirty="0">
                <a:latin typeface="Cambria"/>
                <a:cs typeface="Cambria"/>
              </a:rPr>
              <a:t>I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175" baseline="-21072" dirty="0">
                <a:latin typeface="Cambria"/>
                <a:cs typeface="Cambria"/>
              </a:rPr>
              <a:t>spec</a:t>
            </a:r>
            <a:r>
              <a:rPr sz="2175" spc="-7" baseline="-21072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	w(</a:t>
            </a:r>
            <a:r>
              <a:rPr sz="2400" i="1" spc="-5" dirty="0">
                <a:latin typeface="Cambria"/>
                <a:cs typeface="Cambria"/>
              </a:rPr>
              <a:t>ɵ)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</a:t>
            </a:r>
            <a:r>
              <a:rPr sz="2175" baseline="-21072" dirty="0">
                <a:latin typeface="Cambria"/>
                <a:cs typeface="Cambria"/>
              </a:rPr>
              <a:t>L</a:t>
            </a:r>
            <a:r>
              <a:rPr sz="2175" spc="225" baseline="-21072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cos</a:t>
            </a:r>
            <a:r>
              <a:rPr sz="2175" baseline="24904" dirty="0">
                <a:latin typeface="Cambria"/>
                <a:cs typeface="Cambria"/>
              </a:rPr>
              <a:t>ns</a:t>
            </a:r>
            <a:r>
              <a:rPr sz="2175" spc="-30" baseline="2490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Ø</a:t>
            </a:r>
            <a:endParaRPr sz="2200">
              <a:latin typeface="Cambria"/>
              <a:cs typeface="Cambria"/>
            </a:endParaRPr>
          </a:p>
          <a:p>
            <a:pPr marL="576580" marR="43180" lvl="1" indent="-229235">
              <a:lnSpc>
                <a:spcPct val="100000"/>
              </a:lnSpc>
              <a:spcBef>
                <a:spcPts val="450"/>
              </a:spcBef>
              <a:buClr>
                <a:srgbClr val="438085"/>
              </a:buClr>
              <a:buFont typeface="Arial MT"/>
              <a:buChar char="•"/>
              <a:tabLst>
                <a:tab pos="576580" algn="l"/>
                <a:tab pos="577215" algn="l"/>
              </a:tabLst>
            </a:pP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l</a:t>
            </a:r>
            <a:r>
              <a:rPr sz="1950" spc="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intensity </a:t>
            </a:r>
            <a:r>
              <a:rPr sz="2000" spc="-5" dirty="0">
                <a:latin typeface="Calibri"/>
                <a:cs typeface="Calibri"/>
              </a:rPr>
              <a:t>of light source.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5" dirty="0">
                <a:latin typeface="Calibri"/>
                <a:cs typeface="Calibri"/>
              </a:rPr>
              <a:t>viewing </a:t>
            </a:r>
            <a:r>
              <a:rPr sz="2000" dirty="0">
                <a:latin typeface="Calibri"/>
                <a:cs typeface="Calibri"/>
              </a:rPr>
              <a:t>angle </a:t>
            </a:r>
            <a:r>
              <a:rPr sz="2000" spc="-15" dirty="0">
                <a:latin typeface="Calibri"/>
                <a:cs typeface="Calibri"/>
              </a:rPr>
              <a:t>relative to </a:t>
            </a:r>
            <a:r>
              <a:rPr sz="2000" spc="-5" dirty="0">
                <a:latin typeface="Calibri"/>
                <a:cs typeface="Calibri"/>
              </a:rPr>
              <a:t>SR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</a:t>
            </a:r>
            <a:r>
              <a:rPr sz="2000" spc="5" dirty="0">
                <a:latin typeface="Calibri"/>
                <a:cs typeface="Calibri"/>
              </a:rPr>
              <a:t> R.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glass,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w(</a:t>
            </a:r>
            <a:r>
              <a:rPr sz="1800" i="1" spc="-5" dirty="0">
                <a:latin typeface="Calibri"/>
                <a:cs typeface="Calibri"/>
              </a:rPr>
              <a:t>ɵ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5" dirty="0">
                <a:latin typeface="Calibri"/>
                <a:cs typeface="Calibri"/>
              </a:rPr>
              <a:t>Ks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specular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reflection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coefficient.</a:t>
            </a:r>
            <a:endParaRPr sz="20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765"/>
              </a:spcBef>
            </a:pPr>
            <a:r>
              <a:rPr sz="3600" spc="-25" dirty="0">
                <a:latin typeface="Calibri"/>
                <a:cs typeface="Calibri"/>
              </a:rPr>
              <a:t>So,</a:t>
            </a:r>
            <a:endParaRPr sz="36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latin typeface="Calibri"/>
                <a:cs typeface="Calibri"/>
              </a:rPr>
              <a:t>I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baseline="-20833" dirty="0">
                <a:latin typeface="Calibri"/>
                <a:cs typeface="Calibri"/>
              </a:rPr>
              <a:t>spec</a:t>
            </a:r>
            <a:r>
              <a:rPr sz="3600" b="1" spc="615" baseline="-20833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=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K</a:t>
            </a:r>
            <a:r>
              <a:rPr sz="3600" b="1" spc="-22" baseline="-20833" dirty="0">
                <a:latin typeface="Calibri"/>
                <a:cs typeface="Calibri"/>
              </a:rPr>
              <a:t>s</a:t>
            </a:r>
            <a:r>
              <a:rPr sz="3600" b="1" spc="525" baseline="-20833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</a:t>
            </a:r>
            <a:r>
              <a:rPr sz="3600" b="1" baseline="-20833" dirty="0">
                <a:latin typeface="Calibri"/>
                <a:cs typeface="Calibri"/>
              </a:rPr>
              <a:t>L</a:t>
            </a:r>
            <a:r>
              <a:rPr sz="3600" b="1" spc="397" baseline="-20833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cos</a:t>
            </a:r>
            <a:r>
              <a:rPr sz="3600" b="1" spc="-7" baseline="25462" dirty="0">
                <a:latin typeface="Calibri"/>
                <a:cs typeface="Calibri"/>
              </a:rPr>
              <a:t>ns</a:t>
            </a:r>
            <a:r>
              <a:rPr sz="3600" b="1" spc="-22" baseline="25462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Ø</a:t>
            </a:r>
            <a:endParaRPr sz="3600">
              <a:latin typeface="Calibri"/>
              <a:cs typeface="Calibri"/>
            </a:endParaRPr>
          </a:p>
          <a:p>
            <a:pPr marL="1765300">
              <a:lnSpc>
                <a:spcPct val="100000"/>
              </a:lnSpc>
              <a:spcBef>
                <a:spcPts val="975"/>
              </a:spcBef>
              <a:tabLst>
                <a:tab pos="4508500" algn="l"/>
                <a:tab pos="5362575" algn="l"/>
              </a:tabLst>
            </a:pPr>
            <a:r>
              <a:rPr sz="3600" b="1" dirty="0">
                <a:latin typeface="Calibri"/>
                <a:cs typeface="Calibri"/>
              </a:rPr>
              <a:t>=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K</a:t>
            </a:r>
            <a:r>
              <a:rPr sz="3600" b="1" spc="-22" baseline="-20833" dirty="0">
                <a:latin typeface="Calibri"/>
                <a:cs typeface="Calibri"/>
              </a:rPr>
              <a:t>s</a:t>
            </a:r>
            <a:r>
              <a:rPr sz="3600" b="1" spc="412" baseline="-20833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</a:t>
            </a:r>
            <a:r>
              <a:rPr sz="3600" b="1" baseline="-20833" dirty="0">
                <a:latin typeface="Calibri"/>
                <a:cs typeface="Calibri"/>
              </a:rPr>
              <a:t>L</a:t>
            </a:r>
            <a:r>
              <a:rPr sz="3600" b="1" spc="405" baseline="-20833" dirty="0">
                <a:latin typeface="Calibri"/>
                <a:cs typeface="Calibri"/>
              </a:rPr>
              <a:t> </a:t>
            </a:r>
            <a:r>
              <a:rPr sz="3600" b="1" spc="-55" dirty="0">
                <a:latin typeface="Calibri"/>
                <a:cs typeface="Calibri"/>
              </a:rPr>
              <a:t>(V.R)</a:t>
            </a:r>
            <a:r>
              <a:rPr sz="3600" b="1" spc="-82" baseline="25462" dirty="0">
                <a:latin typeface="Calibri"/>
                <a:cs typeface="Calibri"/>
              </a:rPr>
              <a:t>ns	</a:t>
            </a:r>
            <a:r>
              <a:rPr sz="2800" i="1" spc="-10" dirty="0">
                <a:latin typeface="Calibri"/>
                <a:cs typeface="Calibri"/>
              </a:rPr>
              <a:t>since	</a:t>
            </a:r>
            <a:r>
              <a:rPr sz="3600" b="1" spc="-5" dirty="0">
                <a:latin typeface="Calibri"/>
                <a:cs typeface="Calibri"/>
              </a:rPr>
              <a:t>cosØ</a:t>
            </a:r>
            <a:r>
              <a:rPr sz="3600" b="1" spc="-4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=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spc="-125" dirty="0">
                <a:latin typeface="Calibri"/>
                <a:cs typeface="Calibri"/>
              </a:rPr>
              <a:t>V.R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46938"/>
            <a:ext cx="775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3</a:t>
            </a:r>
            <a:r>
              <a:rPr sz="3600" dirty="0"/>
              <a:t>.</a:t>
            </a:r>
            <a:r>
              <a:rPr sz="3600" spc="-200" dirty="0"/>
              <a:t> </a:t>
            </a:r>
            <a:r>
              <a:rPr sz="3600" spc="-100" dirty="0"/>
              <a:t>Spe</a:t>
            </a:r>
            <a:r>
              <a:rPr sz="3600" spc="-95" dirty="0"/>
              <a:t>c</a:t>
            </a:r>
            <a:r>
              <a:rPr sz="3600" spc="-100" dirty="0"/>
              <a:t>u</a:t>
            </a:r>
            <a:r>
              <a:rPr sz="3600" spc="-105" dirty="0"/>
              <a:t>l</a:t>
            </a:r>
            <a:r>
              <a:rPr sz="3600" spc="-95" dirty="0"/>
              <a:t>a</a:t>
            </a:r>
            <a:r>
              <a:rPr sz="3600" dirty="0"/>
              <a:t>r</a:t>
            </a:r>
            <a:r>
              <a:rPr sz="3600" spc="-240" dirty="0"/>
              <a:t> </a:t>
            </a:r>
            <a:r>
              <a:rPr sz="3600" spc="-150" dirty="0"/>
              <a:t>r</a:t>
            </a:r>
            <a:r>
              <a:rPr sz="3600" spc="-100" dirty="0"/>
              <a:t>e</a:t>
            </a:r>
            <a:r>
              <a:rPr sz="3600" spc="-95" dirty="0"/>
              <a:t>f</a:t>
            </a:r>
            <a:r>
              <a:rPr sz="3600" spc="-105" dirty="0"/>
              <a:t>l</a:t>
            </a:r>
            <a:r>
              <a:rPr sz="3600" spc="-100" dirty="0"/>
              <a:t>e</a:t>
            </a:r>
            <a:r>
              <a:rPr sz="3600" spc="-95" dirty="0"/>
              <a:t>ct</a:t>
            </a:r>
            <a:r>
              <a:rPr sz="3600" spc="-105" dirty="0"/>
              <a:t>i</a:t>
            </a:r>
            <a:r>
              <a:rPr sz="3600" spc="-95" dirty="0"/>
              <a:t>o</a:t>
            </a:r>
            <a:r>
              <a:rPr sz="3600" dirty="0"/>
              <a:t>n</a:t>
            </a:r>
            <a:r>
              <a:rPr sz="3600" spc="-220" dirty="0"/>
              <a:t> </a:t>
            </a:r>
            <a:r>
              <a:rPr sz="3600" spc="-95" dirty="0"/>
              <a:t>a</a:t>
            </a:r>
            <a:r>
              <a:rPr sz="3600" spc="-100" dirty="0"/>
              <a:t>n</a:t>
            </a:r>
            <a:r>
              <a:rPr sz="3600" dirty="0"/>
              <a:t>d</a:t>
            </a:r>
            <a:r>
              <a:rPr sz="3600" spc="-220" dirty="0"/>
              <a:t> </a:t>
            </a:r>
            <a:r>
              <a:rPr sz="3600" spc="-100" dirty="0"/>
              <a:t>ph</a:t>
            </a:r>
            <a:r>
              <a:rPr sz="3600" spc="-95" dirty="0"/>
              <a:t>o</a:t>
            </a:r>
            <a:r>
              <a:rPr sz="3600" spc="-100" dirty="0"/>
              <a:t>n</a:t>
            </a:r>
            <a:r>
              <a:rPr sz="3600" dirty="0"/>
              <a:t>g</a:t>
            </a:r>
            <a:r>
              <a:rPr sz="3600" spc="-220" dirty="0"/>
              <a:t> </a:t>
            </a:r>
            <a:r>
              <a:rPr sz="3600" spc="-100" dirty="0"/>
              <a:t>m</a:t>
            </a:r>
            <a:r>
              <a:rPr sz="3600" spc="-95" dirty="0"/>
              <a:t>o</a:t>
            </a:r>
            <a:r>
              <a:rPr sz="3600" spc="-100" dirty="0"/>
              <a:t>de</a:t>
            </a:r>
            <a:r>
              <a:rPr sz="3600" dirty="0"/>
              <a:t>l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41" y="1524000"/>
            <a:ext cx="8371840" cy="50292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546938"/>
            <a:ext cx="775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3</a:t>
            </a:r>
            <a:r>
              <a:rPr sz="3600" dirty="0"/>
              <a:t>.</a:t>
            </a:r>
            <a:r>
              <a:rPr sz="3600" spc="-200" dirty="0"/>
              <a:t> </a:t>
            </a:r>
            <a:r>
              <a:rPr sz="3600" spc="-100" dirty="0"/>
              <a:t>Spe</a:t>
            </a:r>
            <a:r>
              <a:rPr sz="3600" spc="-95" dirty="0"/>
              <a:t>c</a:t>
            </a:r>
            <a:r>
              <a:rPr sz="3600" spc="-100" dirty="0"/>
              <a:t>u</a:t>
            </a:r>
            <a:r>
              <a:rPr sz="3600" spc="-105" dirty="0"/>
              <a:t>l</a:t>
            </a:r>
            <a:r>
              <a:rPr sz="3600" spc="-95" dirty="0"/>
              <a:t>a</a:t>
            </a:r>
            <a:r>
              <a:rPr sz="3600" dirty="0"/>
              <a:t>r</a:t>
            </a:r>
            <a:r>
              <a:rPr sz="3600" spc="-240" dirty="0"/>
              <a:t> </a:t>
            </a:r>
            <a:r>
              <a:rPr sz="3600" spc="-150" dirty="0"/>
              <a:t>r</a:t>
            </a:r>
            <a:r>
              <a:rPr sz="3600" spc="-100" dirty="0"/>
              <a:t>e</a:t>
            </a:r>
            <a:r>
              <a:rPr sz="3600" spc="-95" dirty="0"/>
              <a:t>f</a:t>
            </a:r>
            <a:r>
              <a:rPr sz="3600" spc="-105" dirty="0"/>
              <a:t>l</a:t>
            </a:r>
            <a:r>
              <a:rPr sz="3600" spc="-100" dirty="0"/>
              <a:t>e</a:t>
            </a:r>
            <a:r>
              <a:rPr sz="3600" spc="-95" dirty="0"/>
              <a:t>ct</a:t>
            </a:r>
            <a:r>
              <a:rPr sz="3600" spc="-105" dirty="0"/>
              <a:t>i</a:t>
            </a:r>
            <a:r>
              <a:rPr sz="3600" spc="-95" dirty="0"/>
              <a:t>o</a:t>
            </a:r>
            <a:r>
              <a:rPr sz="3600" dirty="0"/>
              <a:t>n</a:t>
            </a:r>
            <a:r>
              <a:rPr sz="3600" spc="-220" dirty="0"/>
              <a:t> </a:t>
            </a:r>
            <a:r>
              <a:rPr sz="3600" spc="-95" dirty="0"/>
              <a:t>a</a:t>
            </a:r>
            <a:r>
              <a:rPr sz="3600" spc="-100" dirty="0"/>
              <a:t>n</a:t>
            </a:r>
            <a:r>
              <a:rPr sz="3600" dirty="0"/>
              <a:t>d</a:t>
            </a:r>
            <a:r>
              <a:rPr sz="3600" spc="-220" dirty="0"/>
              <a:t> </a:t>
            </a:r>
            <a:r>
              <a:rPr sz="3600" spc="-100" dirty="0"/>
              <a:t>ph</a:t>
            </a:r>
            <a:r>
              <a:rPr sz="3600" spc="-95" dirty="0"/>
              <a:t>o</a:t>
            </a:r>
            <a:r>
              <a:rPr sz="3600" spc="-100" dirty="0"/>
              <a:t>n</a:t>
            </a:r>
            <a:r>
              <a:rPr sz="3600" dirty="0"/>
              <a:t>g</a:t>
            </a:r>
            <a:r>
              <a:rPr sz="3600" spc="-220" dirty="0"/>
              <a:t> </a:t>
            </a:r>
            <a:r>
              <a:rPr sz="3600" spc="-100" dirty="0"/>
              <a:t>m</a:t>
            </a:r>
            <a:r>
              <a:rPr sz="3600" spc="-95" dirty="0"/>
              <a:t>o</a:t>
            </a:r>
            <a:r>
              <a:rPr sz="3600" spc="-100" dirty="0"/>
              <a:t>de</a:t>
            </a:r>
            <a:r>
              <a:rPr sz="3600" dirty="0"/>
              <a:t>l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8458200"/>
              <a:ext cx="6858000" cy="685800"/>
            </a:xfrm>
            <a:custGeom>
              <a:avLst/>
              <a:gdLst/>
              <a:ahLst/>
              <a:cxnLst/>
              <a:rect l="l" t="t" r="r" b="b"/>
              <a:pathLst>
                <a:path w="68580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  <a:path w="6858000" h="685800">
                  <a:moveTo>
                    <a:pt x="6858000" y="0"/>
                  </a:moveTo>
                  <a:lnTo>
                    <a:pt x="1371600" y="0"/>
                  </a:lnTo>
                  <a:lnTo>
                    <a:pt x="1371600" y="685800"/>
                  </a:lnTo>
                  <a:lnTo>
                    <a:pt x="6858000" y="6858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845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68580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630" y="228600"/>
            <a:ext cx="6091809" cy="812241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20829" y="20843"/>
                </a:lnTo>
                <a:lnTo>
                  <a:pt x="71120" y="0"/>
                </a:lnTo>
                <a:lnTo>
                  <a:pt x="325120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20" y="71120"/>
                </a:lnTo>
                <a:lnTo>
                  <a:pt x="71120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3752" y="8678418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8458200"/>
              <a:ext cx="6858000" cy="685800"/>
            </a:xfrm>
            <a:custGeom>
              <a:avLst/>
              <a:gdLst/>
              <a:ahLst/>
              <a:cxnLst/>
              <a:rect l="l" t="t" r="r" b="b"/>
              <a:pathLst>
                <a:path w="68580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  <a:path w="6858000" h="685800">
                  <a:moveTo>
                    <a:pt x="6858000" y="0"/>
                  </a:moveTo>
                  <a:lnTo>
                    <a:pt x="1371600" y="0"/>
                  </a:lnTo>
                  <a:lnTo>
                    <a:pt x="1371600" y="685800"/>
                  </a:lnTo>
                  <a:lnTo>
                    <a:pt x="6858000" y="6858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845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68580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0494" y="48903"/>
            <a:ext cx="3761104" cy="83820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12800" y="8531732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0" y="71120"/>
                </a:moveTo>
                <a:lnTo>
                  <a:pt x="20829" y="20843"/>
                </a:lnTo>
                <a:lnTo>
                  <a:pt x="71120" y="0"/>
                </a:lnTo>
                <a:lnTo>
                  <a:pt x="325120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800" y="9009253"/>
            <a:ext cx="396240" cy="71120"/>
          </a:xfrm>
          <a:custGeom>
            <a:avLst/>
            <a:gdLst/>
            <a:ahLst/>
            <a:cxnLst/>
            <a:rect l="l" t="t" r="r" b="b"/>
            <a:pathLst>
              <a:path w="396240" h="71120">
                <a:moveTo>
                  <a:pt x="396240" y="0"/>
                </a:moveTo>
                <a:lnTo>
                  <a:pt x="390651" y="27721"/>
                </a:lnTo>
                <a:lnTo>
                  <a:pt x="375410" y="50323"/>
                </a:lnTo>
                <a:lnTo>
                  <a:pt x="352804" y="65543"/>
                </a:lnTo>
                <a:lnTo>
                  <a:pt x="325120" y="71120"/>
                </a:lnTo>
                <a:lnTo>
                  <a:pt x="71120" y="71120"/>
                </a:lnTo>
                <a:lnTo>
                  <a:pt x="43435" y="65543"/>
                </a:lnTo>
                <a:lnTo>
                  <a:pt x="20829" y="50323"/>
                </a:lnTo>
                <a:lnTo>
                  <a:pt x="5588" y="2772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3752" y="8678418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212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ll</a:t>
            </a:r>
            <a:r>
              <a:rPr spc="-100" dirty="0"/>
              <a:t>u</a:t>
            </a:r>
            <a:r>
              <a:rPr spc="-105" dirty="0"/>
              <a:t>m</a:t>
            </a:r>
            <a:r>
              <a:rPr spc="-110" dirty="0"/>
              <a:t>i</a:t>
            </a:r>
            <a:r>
              <a:rPr spc="-105" dirty="0"/>
              <a:t>nat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15" dirty="0"/>
              <a:t> </a:t>
            </a:r>
            <a:r>
              <a:rPr spc="-100" dirty="0"/>
              <a:t>A</a:t>
            </a:r>
            <a:r>
              <a:rPr spc="-105" dirty="0"/>
              <a:t>n</a:t>
            </a:r>
            <a:r>
              <a:rPr spc="-5" dirty="0"/>
              <a:t>d</a:t>
            </a:r>
            <a:r>
              <a:rPr spc="-200" dirty="0"/>
              <a:t> </a:t>
            </a:r>
            <a:r>
              <a:rPr spc="-195" dirty="0"/>
              <a:t>R</a:t>
            </a:r>
            <a:r>
              <a:rPr spc="-110" dirty="0"/>
              <a:t>e</a:t>
            </a:r>
            <a:r>
              <a:rPr spc="-105" dirty="0"/>
              <a:t>n</a:t>
            </a:r>
            <a:r>
              <a:rPr spc="-100" dirty="0"/>
              <a:t>d</a:t>
            </a:r>
            <a:r>
              <a:rPr spc="-110" dirty="0"/>
              <a:t>e</a:t>
            </a:r>
            <a:r>
              <a:rPr spc="-100" dirty="0"/>
              <a:t>r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241"/>
            <a:ext cx="7228840" cy="25679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illumination model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graphics</a:t>
            </a:r>
            <a:endParaRPr sz="2200">
              <a:latin typeface="Calibri"/>
              <a:cs typeface="Calibri"/>
            </a:endParaRPr>
          </a:p>
          <a:p>
            <a:pPr marL="594995" lvl="1" indent="-286385">
              <a:lnSpc>
                <a:spcPct val="100000"/>
              </a:lnSpc>
              <a:spcBef>
                <a:spcPts val="490"/>
              </a:spcBef>
              <a:buClr>
                <a:srgbClr val="438085"/>
              </a:buClr>
              <a:buFont typeface="Arial MT"/>
              <a:buChar char="•"/>
              <a:tabLst>
                <a:tab pos="594995" algn="l"/>
                <a:tab pos="595630" algn="l"/>
              </a:tabLst>
            </a:pP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lighting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model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shading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538480" marR="534035" lvl="1" indent="-229235">
              <a:lnSpc>
                <a:spcPct val="100000"/>
              </a:lnSpc>
              <a:spcBef>
                <a:spcPts val="480"/>
              </a:spcBef>
              <a:buClr>
                <a:srgbClr val="438085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color 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illuminated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438085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latin typeface="Calibri"/>
                <a:cs typeface="Calibri"/>
              </a:rPr>
              <a:t>Approximations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physical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laws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surface-rendering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method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pixel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endParaRPr sz="2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libri"/>
                <a:cs typeface="Calibri"/>
              </a:rPr>
              <a:t>projected</a:t>
            </a:r>
            <a:r>
              <a:rPr sz="2200" spc="-5" dirty="0">
                <a:latin typeface="Calibri"/>
                <a:cs typeface="Calibri"/>
              </a:rPr>
              <a:t> positions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4800600" cy="64128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548640"/>
          </a:xfrm>
          <a:custGeom>
            <a:avLst/>
            <a:gdLst/>
            <a:ahLst/>
            <a:cxnLst/>
            <a:rect l="l" t="t" r="r" b="b"/>
            <a:pathLst>
              <a:path w="396240" h="548640">
                <a:moveTo>
                  <a:pt x="0" y="71120"/>
                </a:moveTo>
                <a:lnTo>
                  <a:pt x="20829" y="20843"/>
                </a:lnTo>
                <a:lnTo>
                  <a:pt x="71120" y="0"/>
                </a:lnTo>
                <a:lnTo>
                  <a:pt x="325120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  <a:path w="396240" h="548640">
                <a:moveTo>
                  <a:pt x="396240" y="477520"/>
                </a:moveTo>
                <a:lnTo>
                  <a:pt x="390651" y="505241"/>
                </a:lnTo>
                <a:lnTo>
                  <a:pt x="375410" y="527843"/>
                </a:lnTo>
                <a:lnTo>
                  <a:pt x="352804" y="543063"/>
                </a:lnTo>
                <a:lnTo>
                  <a:pt x="325120" y="548640"/>
                </a:lnTo>
                <a:lnTo>
                  <a:pt x="71120" y="548640"/>
                </a:lnTo>
                <a:lnTo>
                  <a:pt x="43435" y="543063"/>
                </a:lnTo>
                <a:lnTo>
                  <a:pt x="20829" y="527843"/>
                </a:lnTo>
                <a:lnTo>
                  <a:pt x="5588" y="505241"/>
                </a:lnTo>
                <a:lnTo>
                  <a:pt x="0" y="4775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752" y="8678418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74903"/>
            <a:ext cx="7078345" cy="54489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4800" b="1" spc="-100" dirty="0">
                <a:solidFill>
                  <a:srgbClr val="00AF50"/>
                </a:solidFill>
                <a:latin typeface="Cambria"/>
                <a:cs typeface="Cambria"/>
              </a:rPr>
              <a:t>(</a:t>
            </a:r>
            <a:r>
              <a:rPr sz="4800" b="1" spc="-105" dirty="0">
                <a:solidFill>
                  <a:srgbClr val="424455"/>
                </a:solidFill>
                <a:latin typeface="Cambria"/>
                <a:cs typeface="Cambria"/>
              </a:rPr>
              <a:t>S</a:t>
            </a:r>
            <a:r>
              <a:rPr sz="4800" b="1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sz="4800" b="1" spc="-95" dirty="0">
                <a:solidFill>
                  <a:srgbClr val="424455"/>
                </a:solidFill>
                <a:latin typeface="Cambria"/>
                <a:cs typeface="Cambria"/>
              </a:rPr>
              <a:t>r</a:t>
            </a:r>
            <a:r>
              <a:rPr sz="4800" b="1" spc="-105" dirty="0">
                <a:solidFill>
                  <a:srgbClr val="424455"/>
                </a:solidFill>
                <a:latin typeface="Cambria"/>
                <a:cs typeface="Cambria"/>
              </a:rPr>
              <a:t>f</a:t>
            </a:r>
            <a:r>
              <a:rPr sz="4800" b="1" spc="-100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sz="4800" b="1" spc="-130" dirty="0">
                <a:solidFill>
                  <a:srgbClr val="424455"/>
                </a:solidFill>
                <a:latin typeface="Cambria"/>
                <a:cs typeface="Cambria"/>
              </a:rPr>
              <a:t>c</a:t>
            </a:r>
            <a:r>
              <a:rPr sz="4800" b="1" dirty="0">
                <a:solidFill>
                  <a:srgbClr val="424455"/>
                </a:solidFill>
                <a:latin typeface="Cambria"/>
                <a:cs typeface="Cambria"/>
              </a:rPr>
              <a:t>e</a:t>
            </a:r>
            <a:r>
              <a:rPr sz="4800" b="1" spc="-225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sz="4800" b="1" spc="-105" dirty="0">
                <a:solidFill>
                  <a:srgbClr val="424455"/>
                </a:solidFill>
                <a:latin typeface="Cambria"/>
                <a:cs typeface="Cambria"/>
              </a:rPr>
              <a:t>S</a:t>
            </a:r>
            <a:r>
              <a:rPr sz="4800" b="1" spc="-95" dirty="0">
                <a:solidFill>
                  <a:srgbClr val="424455"/>
                </a:solidFill>
                <a:latin typeface="Cambria"/>
                <a:cs typeface="Cambria"/>
              </a:rPr>
              <a:t>h</a:t>
            </a:r>
            <a:r>
              <a:rPr sz="4800" b="1" spc="-100" dirty="0">
                <a:solidFill>
                  <a:srgbClr val="424455"/>
                </a:solidFill>
                <a:latin typeface="Cambria"/>
                <a:cs typeface="Cambria"/>
              </a:rPr>
              <a:t>ad</a:t>
            </a:r>
            <a:r>
              <a:rPr sz="4800" b="1" spc="-95" dirty="0">
                <a:solidFill>
                  <a:srgbClr val="424455"/>
                </a:solidFill>
                <a:latin typeface="Cambria"/>
                <a:cs typeface="Cambria"/>
              </a:rPr>
              <a:t>i</a:t>
            </a:r>
            <a:r>
              <a:rPr sz="4800" b="1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sz="4800" b="1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  <a:r>
              <a:rPr sz="4800" b="1" spc="-210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sz="4800" b="1" spc="-105" dirty="0">
                <a:solidFill>
                  <a:srgbClr val="424455"/>
                </a:solidFill>
                <a:latin typeface="Cambria"/>
                <a:cs typeface="Cambria"/>
              </a:rPr>
              <a:t>M</a:t>
            </a:r>
            <a:r>
              <a:rPr sz="4800" b="1" spc="-100" dirty="0">
                <a:solidFill>
                  <a:srgbClr val="424455"/>
                </a:solidFill>
                <a:latin typeface="Cambria"/>
                <a:cs typeface="Cambria"/>
              </a:rPr>
              <a:t>et</a:t>
            </a:r>
            <a:r>
              <a:rPr sz="4800" b="1" spc="-95" dirty="0">
                <a:solidFill>
                  <a:srgbClr val="424455"/>
                </a:solidFill>
                <a:latin typeface="Cambria"/>
                <a:cs typeface="Cambria"/>
              </a:rPr>
              <a:t>ho</a:t>
            </a:r>
            <a:r>
              <a:rPr sz="4800" b="1" spc="-70" dirty="0">
                <a:solidFill>
                  <a:srgbClr val="424455"/>
                </a:solidFill>
                <a:latin typeface="Cambria"/>
                <a:cs typeface="Cambria"/>
              </a:rPr>
              <a:t>d</a:t>
            </a:r>
            <a:r>
              <a:rPr sz="4800" b="1" dirty="0">
                <a:solidFill>
                  <a:srgbClr val="00AF50"/>
                </a:solidFill>
                <a:latin typeface="Cambria"/>
                <a:cs typeface="Cambria"/>
              </a:rPr>
              <a:t>)</a:t>
            </a:r>
            <a:endParaRPr sz="4800" dirty="0">
              <a:latin typeface="Cambria"/>
              <a:cs typeface="Cambria"/>
            </a:endParaRPr>
          </a:p>
          <a:p>
            <a:pPr marL="355600" indent="-229235">
              <a:lnSpc>
                <a:spcPct val="100000"/>
              </a:lnSpc>
              <a:spcBef>
                <a:spcPts val="425"/>
              </a:spcBef>
              <a:buClr>
                <a:srgbClr val="525389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polygon-mesh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approximation</a:t>
            </a:r>
            <a:endParaRPr sz="2000" dirty="0">
              <a:latin typeface="Calibri"/>
              <a:cs typeface="Calibri"/>
            </a:endParaRPr>
          </a:p>
          <a:p>
            <a:pPr marL="355600" indent="-229235">
              <a:lnSpc>
                <a:spcPct val="100000"/>
              </a:lnSpc>
              <a:spcBef>
                <a:spcPts val="240"/>
              </a:spcBef>
              <a:buClr>
                <a:srgbClr val="525389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Illumination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interior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polygons</a:t>
            </a:r>
            <a:endParaRPr sz="2000" dirty="0">
              <a:latin typeface="Calibri"/>
              <a:cs typeface="Calibri"/>
            </a:endParaRPr>
          </a:p>
          <a:p>
            <a:pPr marL="355600" indent="-229235">
              <a:lnSpc>
                <a:spcPct val="100000"/>
              </a:lnSpc>
              <a:spcBef>
                <a:spcPts val="240"/>
              </a:spcBef>
              <a:buClr>
                <a:srgbClr val="525389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Curved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surfaces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approximated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polygon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meshes</a:t>
            </a:r>
            <a:endParaRPr sz="2000" dirty="0">
              <a:latin typeface="Calibri"/>
              <a:cs typeface="Calibri"/>
            </a:endParaRPr>
          </a:p>
          <a:p>
            <a:pPr marL="652780" marR="5080" lvl="1" indent="-229235">
              <a:lnSpc>
                <a:spcPts val="2050"/>
              </a:lnSpc>
              <a:spcBef>
                <a:spcPts val="495"/>
              </a:spcBef>
              <a:buClr>
                <a:srgbClr val="438085"/>
              </a:buClr>
              <a:buFont typeface="Arial MT"/>
              <a:buChar char="•"/>
              <a:tabLst>
                <a:tab pos="652780" algn="l"/>
                <a:tab pos="653415" algn="l"/>
              </a:tabLst>
            </a:pPr>
            <a:r>
              <a:rPr sz="1900" spc="-5" dirty="0">
                <a:latin typeface="Calibri"/>
                <a:cs typeface="Calibri"/>
              </a:rPr>
              <a:t>But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polyhedra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curved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surfaces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also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modeled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polygon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meshes</a:t>
            </a:r>
            <a:endParaRPr sz="1900" dirty="0">
              <a:latin typeface="Calibri"/>
              <a:cs typeface="Calibri"/>
            </a:endParaRPr>
          </a:p>
          <a:p>
            <a:pPr marL="355600" indent="-229235">
              <a:lnSpc>
                <a:spcPct val="100000"/>
              </a:lnSpc>
              <a:spcBef>
                <a:spcPts val="204"/>
              </a:spcBef>
              <a:buClr>
                <a:srgbClr val="525389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25" dirty="0">
                <a:latin typeface="Calibri"/>
                <a:cs typeface="Calibri"/>
              </a:rPr>
              <a:t>Two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ways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polygon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rendering:</a:t>
            </a:r>
            <a:endParaRPr sz="2000" dirty="0">
              <a:latin typeface="Calibri"/>
              <a:cs typeface="Calibri"/>
            </a:endParaRPr>
          </a:p>
          <a:p>
            <a:pPr marL="1163320" indent="-236854">
              <a:lnSpc>
                <a:spcPct val="100000"/>
              </a:lnSpc>
              <a:spcBef>
                <a:spcPts val="234"/>
              </a:spcBef>
              <a:buAutoNum type="arabicPeriod"/>
              <a:tabLst>
                <a:tab pos="1163955" algn="l"/>
              </a:tabLst>
            </a:pPr>
            <a:r>
              <a:rPr sz="1900" spc="-5" dirty="0">
                <a:latin typeface="Calibri"/>
                <a:cs typeface="Calibri"/>
              </a:rPr>
              <a:t>Single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intensity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all </a:t>
            </a:r>
            <a:r>
              <a:rPr sz="1900" spc="-10" dirty="0">
                <a:latin typeface="Calibri"/>
                <a:cs typeface="Calibri"/>
              </a:rPr>
              <a:t>points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polygon</a:t>
            </a:r>
            <a:endParaRPr sz="1900" dirty="0">
              <a:latin typeface="Calibri"/>
              <a:cs typeface="Calibri"/>
            </a:endParaRPr>
          </a:p>
          <a:p>
            <a:pPr marL="1163320" indent="-236854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1163955" algn="l"/>
              </a:tabLst>
            </a:pPr>
            <a:r>
              <a:rPr sz="1900" spc="-10" dirty="0">
                <a:latin typeface="Calibri"/>
                <a:cs typeface="Calibri"/>
              </a:rPr>
              <a:t>Interpolation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intensities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each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polygon</a:t>
            </a:r>
            <a:endParaRPr sz="1900" dirty="0">
              <a:latin typeface="Calibri"/>
              <a:cs typeface="Calibri"/>
            </a:endParaRPr>
          </a:p>
          <a:p>
            <a:pPr marL="355600" indent="-229235">
              <a:lnSpc>
                <a:spcPct val="100000"/>
              </a:lnSpc>
              <a:spcBef>
                <a:spcPts val="235"/>
              </a:spcBef>
              <a:buClr>
                <a:srgbClr val="525389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Methods:</a:t>
            </a:r>
            <a:endParaRPr sz="2000" dirty="0">
              <a:latin typeface="Calibri"/>
              <a:cs typeface="Calibri"/>
            </a:endParaRPr>
          </a:p>
          <a:p>
            <a:pPr marL="1346835" lvl="1" indent="-42037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1347470" algn="l"/>
              </a:tabLst>
            </a:pPr>
            <a:r>
              <a:rPr sz="3300" b="1" spc="-15" dirty="0">
                <a:latin typeface="Calibri"/>
                <a:cs typeface="Calibri"/>
              </a:rPr>
              <a:t>Constant Intensity</a:t>
            </a:r>
            <a:r>
              <a:rPr sz="3300" b="1" spc="-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Shading</a:t>
            </a:r>
            <a:endParaRPr sz="3300" dirty="0">
              <a:latin typeface="Calibri"/>
              <a:cs typeface="Calibri"/>
            </a:endParaRPr>
          </a:p>
          <a:p>
            <a:pPr marL="1347470" lvl="1" indent="-42100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348105" algn="l"/>
              </a:tabLst>
            </a:pPr>
            <a:r>
              <a:rPr sz="3300" b="1" spc="-15" dirty="0">
                <a:latin typeface="Calibri"/>
                <a:cs typeface="Calibri"/>
              </a:rPr>
              <a:t>Gouraud</a:t>
            </a:r>
            <a:r>
              <a:rPr sz="3300" b="1" spc="-2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Shading</a:t>
            </a:r>
            <a:endParaRPr sz="3300" dirty="0">
              <a:latin typeface="Calibri"/>
              <a:cs typeface="Calibri"/>
            </a:endParaRPr>
          </a:p>
          <a:p>
            <a:pPr marL="1346835" lvl="1" indent="-42037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347470" algn="l"/>
              </a:tabLst>
            </a:pPr>
            <a:r>
              <a:rPr sz="3300" b="1" spc="-5" dirty="0">
                <a:latin typeface="Calibri"/>
                <a:cs typeface="Calibri"/>
              </a:rPr>
              <a:t>Phong</a:t>
            </a:r>
            <a:r>
              <a:rPr sz="3300" b="1" spc="-3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Shading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240" y="0"/>
            <a:ext cx="7001509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5471160" algn="l"/>
              </a:tabLst>
            </a:pPr>
            <a:r>
              <a:rPr sz="6900" spc="-337" baseline="-27777" dirty="0" smtClean="0"/>
              <a:t>P</a:t>
            </a:r>
            <a:r>
              <a:rPr sz="6900" spc="-157" baseline="-27777" dirty="0" smtClean="0"/>
              <a:t>o</a:t>
            </a:r>
            <a:r>
              <a:rPr sz="6900" spc="-337" baseline="-27777" dirty="0" smtClean="0"/>
              <a:t>l</a:t>
            </a:r>
            <a:r>
              <a:rPr sz="6900" spc="-284" baseline="-27777" dirty="0" smtClean="0"/>
              <a:t>y</a:t>
            </a:r>
            <a:r>
              <a:rPr sz="6900" spc="-165" baseline="-27777" dirty="0" smtClean="0"/>
              <a:t>g</a:t>
            </a:r>
            <a:r>
              <a:rPr sz="6900" spc="-157" baseline="-27777" dirty="0" smtClean="0"/>
              <a:t>o</a:t>
            </a:r>
            <a:r>
              <a:rPr sz="6900" spc="-7" baseline="-27777" dirty="0" smtClean="0"/>
              <a:t>n</a:t>
            </a:r>
            <a:r>
              <a:rPr sz="6900" spc="-307" baseline="-27777" dirty="0" smtClean="0"/>
              <a:t> </a:t>
            </a:r>
            <a:r>
              <a:rPr sz="6900" spc="-292" baseline="-27777" dirty="0" smtClean="0"/>
              <a:t>R</a:t>
            </a:r>
            <a:r>
              <a:rPr sz="6900" spc="-982" baseline="-27777" dirty="0" smtClean="0"/>
              <a:t>e</a:t>
            </a:r>
            <a:r>
              <a:rPr lang="en-US" sz="6900" spc="-982" baseline="-27777" dirty="0" smtClean="0"/>
              <a:t>ndering          M</a:t>
            </a:r>
            <a:r>
              <a:rPr sz="6900" spc="-165" baseline="-27777" dirty="0" smtClean="0"/>
              <a:t>e</a:t>
            </a:r>
            <a:r>
              <a:rPr sz="6900" spc="-157" baseline="-27777" dirty="0" smtClean="0"/>
              <a:t>t</a:t>
            </a:r>
            <a:r>
              <a:rPr sz="6900" spc="-150" baseline="-27777" dirty="0" smtClean="0"/>
              <a:t>h</a:t>
            </a:r>
            <a:r>
              <a:rPr sz="6900" spc="-157" baseline="-27777" dirty="0" smtClean="0"/>
              <a:t>o</a:t>
            </a:r>
            <a:r>
              <a:rPr sz="6900" spc="-7" baseline="-27777" dirty="0" smtClean="0"/>
              <a:t>d</a:t>
            </a:r>
            <a:endParaRPr sz="6900" baseline="-27777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456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1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.</a:t>
            </a:r>
            <a:r>
              <a:rPr b="0" spc="-204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Co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nst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t</a:t>
            </a:r>
            <a:r>
              <a:rPr b="0" spc="-220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I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135" dirty="0">
                <a:solidFill>
                  <a:srgbClr val="424455"/>
                </a:solidFill>
                <a:latin typeface="Cambria"/>
                <a:cs typeface="Cambria"/>
              </a:rPr>
              <a:t>t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e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ns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it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y</a:t>
            </a:r>
            <a:r>
              <a:rPr b="0" spc="-235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S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h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di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488694"/>
            <a:ext cx="8041640" cy="51407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6602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2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.</a:t>
            </a:r>
            <a:r>
              <a:rPr b="0" spc="-204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o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195" dirty="0">
                <a:solidFill>
                  <a:srgbClr val="424455"/>
                </a:solidFill>
                <a:latin typeface="Cambria"/>
                <a:cs typeface="Cambria"/>
              </a:rPr>
              <a:t>r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d</a:t>
            </a:r>
            <a:r>
              <a:rPr b="0" spc="-220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S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h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di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38"/>
            <a:ext cx="7892542" cy="484454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3022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2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.</a:t>
            </a:r>
            <a:r>
              <a:rPr b="0" spc="-204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o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195" dirty="0">
                <a:solidFill>
                  <a:srgbClr val="424455"/>
                </a:solidFill>
                <a:latin typeface="Cambria"/>
                <a:cs typeface="Cambria"/>
              </a:rPr>
              <a:t>r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d</a:t>
            </a:r>
            <a:r>
              <a:rPr b="0" spc="-220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S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h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di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…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.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0240" y="1616710"/>
            <a:ext cx="4910455" cy="351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Gouraud</a:t>
            </a:r>
            <a:r>
              <a:rPr sz="2200" spc="-5" dirty="0">
                <a:latin typeface="Calibri"/>
                <a:cs typeface="Calibri"/>
              </a:rPr>
              <a:t> shading,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at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 </a:t>
            </a:r>
            <a:r>
              <a:rPr sz="2200" spc="-5" dirty="0">
                <a:latin typeface="Calibri"/>
                <a:cs typeface="Calibri"/>
              </a:rPr>
              <a:t>4 is linearly </a:t>
            </a:r>
            <a:r>
              <a:rPr sz="2200" spc="-10" dirty="0">
                <a:latin typeface="Calibri"/>
                <a:cs typeface="Calibri"/>
              </a:rPr>
              <a:t>interpolated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intensities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vertices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 and 2.</a:t>
            </a:r>
            <a:endParaRPr sz="22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r>
              <a:rPr sz="2200" spc="-5" dirty="0">
                <a:latin typeface="Calibri"/>
                <a:cs typeface="Calibri"/>
              </a:rPr>
              <a:t> 5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linearly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interpolated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intensities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 and 3.</a:t>
            </a:r>
            <a:endParaRPr sz="2200">
              <a:latin typeface="Calibri"/>
              <a:cs typeface="Calibri"/>
            </a:endParaRPr>
          </a:p>
          <a:p>
            <a:pPr marL="240665" marR="508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interior point </a:t>
            </a:r>
            <a:r>
              <a:rPr sz="2200" spc="-5" dirty="0">
                <a:latin typeface="Calibri"/>
                <a:cs typeface="Calibri"/>
              </a:rPr>
              <a:t>p is then assigned an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linearly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interpolated </a:t>
            </a:r>
            <a:r>
              <a:rPr sz="2200" spc="-10" dirty="0">
                <a:latin typeface="Calibri"/>
                <a:cs typeface="Calibri"/>
              </a:rPr>
              <a:t>from intensities at </a:t>
            </a:r>
            <a:r>
              <a:rPr sz="2200" spc="-5" dirty="0">
                <a:latin typeface="Calibri"/>
                <a:cs typeface="Calibri"/>
              </a:rPr>
              <a:t>positions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 and 5.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676400"/>
            <a:ext cx="2400300" cy="21240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5259578"/>
            <a:ext cx="8173466" cy="83642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61429" y="24568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3022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2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.</a:t>
            </a:r>
            <a:r>
              <a:rPr b="0" spc="-204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o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195" dirty="0">
                <a:solidFill>
                  <a:srgbClr val="424455"/>
                </a:solidFill>
                <a:latin typeface="Cambria"/>
                <a:cs typeface="Cambria"/>
              </a:rPr>
              <a:t>r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d</a:t>
            </a:r>
            <a:r>
              <a:rPr b="0" spc="-220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S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h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di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…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.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0409" y="2019045"/>
            <a:ext cx="1677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4505" algn="l"/>
                <a:tab pos="1109980" algn="l"/>
              </a:tabLst>
            </a:pP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549044"/>
            <a:ext cx="5450840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15" dirty="0">
                <a:latin typeface="Calibri"/>
                <a:cs typeface="Calibri"/>
              </a:rPr>
              <a:t>Advantages:</a:t>
            </a:r>
            <a:endParaRPr sz="2200">
              <a:latin typeface="Calibri"/>
              <a:cs typeface="Calibri"/>
            </a:endParaRPr>
          </a:p>
          <a:p>
            <a:pPr marL="12700" marR="5080" indent="800100">
              <a:lnSpc>
                <a:spcPct val="100000"/>
              </a:lnSpc>
              <a:spcBef>
                <a:spcPts val="530"/>
              </a:spcBef>
              <a:tabLst>
                <a:tab pos="2087245" algn="l"/>
                <a:tab pos="3980179" algn="l"/>
                <a:tab pos="4460240" algn="l"/>
              </a:tabLst>
            </a:pP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ov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tinu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ties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nt</a:t>
            </a:r>
            <a:r>
              <a:rPr sz="2200" spc="-5" dirty="0">
                <a:latin typeface="Calibri"/>
                <a:cs typeface="Calibri"/>
              </a:rPr>
              <a:t>ens</a:t>
            </a:r>
            <a:r>
              <a:rPr sz="2200" spc="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ty  </a:t>
            </a:r>
            <a:r>
              <a:rPr sz="2200" spc="-10" dirty="0">
                <a:latin typeface="Calibri"/>
                <a:cs typeface="Calibri"/>
              </a:rPr>
              <a:t>compared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constant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shading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3493795"/>
            <a:ext cx="7352030" cy="25076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b="1" spc="-10" dirty="0">
                <a:latin typeface="Calibri"/>
                <a:cs typeface="Calibri"/>
              </a:rPr>
              <a:t>Limitations:</a:t>
            </a:r>
            <a:endParaRPr sz="2200">
              <a:latin typeface="Calibri"/>
              <a:cs typeface="Calibri"/>
            </a:endParaRPr>
          </a:p>
          <a:p>
            <a:pPr marL="12700" marR="5080" indent="800100" algn="just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libri"/>
                <a:cs typeface="Calibri"/>
              </a:rPr>
              <a:t>Highlights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surface are </a:t>
            </a:r>
            <a:r>
              <a:rPr sz="2200" spc="-5" dirty="0">
                <a:latin typeface="Calibri"/>
                <a:cs typeface="Calibri"/>
              </a:rPr>
              <a:t>sometimes </a:t>
            </a:r>
            <a:r>
              <a:rPr sz="2200" spc="-15" dirty="0">
                <a:latin typeface="Calibri"/>
                <a:cs typeface="Calibri"/>
              </a:rPr>
              <a:t>displayed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anomalous(irregular)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shapes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intensity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interpolation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cause bright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dark intensity </a:t>
            </a:r>
            <a:r>
              <a:rPr sz="2200" spc="-15" dirty="0">
                <a:latin typeface="Calibri"/>
                <a:cs typeface="Calibri"/>
              </a:rPr>
              <a:t>streaks,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b="1" i="1" spc="-10" dirty="0">
                <a:latin typeface="Calibri"/>
                <a:cs typeface="Calibri"/>
              </a:rPr>
              <a:t>Mach </a:t>
            </a:r>
            <a:r>
              <a:rPr sz="2200" b="1" i="1" spc="-5" dirty="0">
                <a:latin typeface="Calibri"/>
                <a:cs typeface="Calibri"/>
              </a:rPr>
              <a:t>Bands </a:t>
            </a:r>
            <a:r>
              <a:rPr sz="2200" spc="-35" dirty="0">
                <a:latin typeface="Calibri"/>
                <a:cs typeface="Calibri"/>
              </a:rPr>
              <a:t>to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appear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surfaces. </a:t>
            </a:r>
            <a:r>
              <a:rPr sz="2200" spc="-5" dirty="0">
                <a:latin typeface="Calibri"/>
                <a:cs typeface="Calibri"/>
              </a:rPr>
              <a:t>Mach </a:t>
            </a:r>
            <a:r>
              <a:rPr sz="2200" spc="-10" dirty="0">
                <a:latin typeface="Calibri"/>
                <a:cs typeface="Calibri"/>
              </a:rPr>
              <a:t>bands </a:t>
            </a:r>
            <a:r>
              <a:rPr sz="2200" spc="-2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reduced by dividing </a:t>
            </a:r>
            <a:r>
              <a:rPr sz="2200" spc="-5" dirty="0">
                <a:latin typeface="Calibri"/>
                <a:cs typeface="Calibri"/>
              </a:rPr>
              <a:t> the </a:t>
            </a:r>
            <a:r>
              <a:rPr sz="2200" spc="-10" dirty="0">
                <a:latin typeface="Calibri"/>
                <a:cs typeface="Calibri"/>
              </a:rPr>
              <a:t>surface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greater </a:t>
            </a:r>
            <a:r>
              <a:rPr sz="2200" spc="-1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polygon </a:t>
            </a:r>
            <a:r>
              <a:rPr sz="2200" spc="-15" dirty="0">
                <a:latin typeface="Calibri"/>
                <a:cs typeface="Calibri"/>
              </a:rPr>
              <a:t>faces </a:t>
            </a:r>
            <a:r>
              <a:rPr sz="2200" spc="-5" dirty="0">
                <a:latin typeface="Calibri"/>
                <a:cs typeface="Calibri"/>
              </a:rPr>
              <a:t>or Phong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shading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i="1" spc="-5" dirty="0">
                <a:latin typeface="Calibri"/>
                <a:cs typeface="Calibri"/>
              </a:rPr>
              <a:t>requires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more </a:t>
            </a:r>
            <a:r>
              <a:rPr sz="2200" i="1" spc="-10" dirty="0">
                <a:latin typeface="Calibri"/>
                <a:cs typeface="Calibri"/>
              </a:rPr>
              <a:t>calculation</a:t>
            </a:r>
            <a:r>
              <a:rPr sz="2200" spc="-10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3948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S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r</a:t>
            </a:r>
            <a:r>
              <a:rPr b="0" spc="-155" dirty="0">
                <a:solidFill>
                  <a:srgbClr val="424455"/>
                </a:solidFill>
                <a:latin typeface="Cambria"/>
                <a:cs typeface="Cambria"/>
              </a:rPr>
              <a:t>f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ac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e</a:t>
            </a:r>
            <a:r>
              <a:rPr b="0" spc="-225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85" dirty="0">
                <a:solidFill>
                  <a:srgbClr val="424455"/>
                </a:solidFill>
                <a:latin typeface="Cambria"/>
                <a:cs typeface="Cambria"/>
              </a:rPr>
              <a:t>R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e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d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e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ri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099" y="1340738"/>
            <a:ext cx="8072120" cy="4679315"/>
            <a:chOff x="234099" y="1340738"/>
            <a:chExt cx="8072120" cy="4679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0798" y="3062224"/>
              <a:ext cx="2352675" cy="1876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099" y="1340738"/>
              <a:ext cx="8071739" cy="4679061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50265"/>
            <a:ext cx="5903721" cy="76793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800" y="8531732"/>
            <a:ext cx="396240" cy="548640"/>
          </a:xfrm>
          <a:custGeom>
            <a:avLst/>
            <a:gdLst/>
            <a:ahLst/>
            <a:cxnLst/>
            <a:rect l="l" t="t" r="r" b="b"/>
            <a:pathLst>
              <a:path w="396240" h="548640">
                <a:moveTo>
                  <a:pt x="0" y="71120"/>
                </a:moveTo>
                <a:lnTo>
                  <a:pt x="20829" y="20843"/>
                </a:lnTo>
                <a:lnTo>
                  <a:pt x="71120" y="0"/>
                </a:lnTo>
                <a:lnTo>
                  <a:pt x="325120" y="0"/>
                </a:lnTo>
                <a:lnTo>
                  <a:pt x="352804" y="5593"/>
                </a:lnTo>
                <a:lnTo>
                  <a:pt x="375410" y="20843"/>
                </a:lnTo>
                <a:lnTo>
                  <a:pt x="390651" y="43451"/>
                </a:lnTo>
                <a:lnTo>
                  <a:pt x="396240" y="71120"/>
                </a:lnTo>
              </a:path>
              <a:path w="396240" h="548640">
                <a:moveTo>
                  <a:pt x="396240" y="477520"/>
                </a:moveTo>
                <a:lnTo>
                  <a:pt x="390651" y="505241"/>
                </a:lnTo>
                <a:lnTo>
                  <a:pt x="375410" y="527843"/>
                </a:lnTo>
                <a:lnTo>
                  <a:pt x="352804" y="543063"/>
                </a:lnTo>
                <a:lnTo>
                  <a:pt x="325120" y="548640"/>
                </a:lnTo>
                <a:lnTo>
                  <a:pt x="71120" y="548640"/>
                </a:lnTo>
                <a:lnTo>
                  <a:pt x="43435" y="543063"/>
                </a:lnTo>
                <a:lnTo>
                  <a:pt x="20829" y="527843"/>
                </a:lnTo>
                <a:lnTo>
                  <a:pt x="5588" y="505241"/>
                </a:lnTo>
                <a:lnTo>
                  <a:pt x="0" y="47752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752" y="8678418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3072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424455"/>
                </a:solidFill>
              </a:rPr>
              <a:t>3</a:t>
            </a:r>
            <a:r>
              <a:rPr spc="-105" dirty="0">
                <a:solidFill>
                  <a:srgbClr val="424455"/>
                </a:solidFill>
              </a:rPr>
              <a:t>.</a:t>
            </a:r>
            <a:r>
              <a:rPr spc="-110" dirty="0">
                <a:solidFill>
                  <a:srgbClr val="424455"/>
                </a:solidFill>
              </a:rPr>
              <a:t>P</a:t>
            </a:r>
            <a:r>
              <a:rPr spc="-100" dirty="0">
                <a:solidFill>
                  <a:srgbClr val="424455"/>
                </a:solidFill>
              </a:rPr>
              <a:t>h</a:t>
            </a:r>
            <a:r>
              <a:rPr spc="-105" dirty="0">
                <a:solidFill>
                  <a:srgbClr val="424455"/>
                </a:solidFill>
              </a:rPr>
              <a:t>on</a:t>
            </a:r>
            <a:r>
              <a:rPr spc="-5" dirty="0">
                <a:solidFill>
                  <a:srgbClr val="424455"/>
                </a:solidFill>
              </a:rPr>
              <a:t>g</a:t>
            </a:r>
            <a:r>
              <a:rPr spc="-215" dirty="0">
                <a:solidFill>
                  <a:srgbClr val="424455"/>
                </a:solidFill>
              </a:rPr>
              <a:t> </a:t>
            </a:r>
            <a:r>
              <a:rPr spc="-100" dirty="0">
                <a:solidFill>
                  <a:srgbClr val="424455"/>
                </a:solidFill>
              </a:rPr>
              <a:t>Sh</a:t>
            </a:r>
            <a:r>
              <a:rPr spc="-105" dirty="0">
                <a:solidFill>
                  <a:srgbClr val="424455"/>
                </a:solidFill>
              </a:rPr>
              <a:t>a</a:t>
            </a:r>
            <a:r>
              <a:rPr spc="-100" dirty="0">
                <a:solidFill>
                  <a:srgbClr val="424455"/>
                </a:solidFill>
              </a:rPr>
              <a:t>d</a:t>
            </a:r>
            <a:r>
              <a:rPr spc="-110" dirty="0">
                <a:solidFill>
                  <a:srgbClr val="424455"/>
                </a:solidFill>
              </a:rPr>
              <a:t>i</a:t>
            </a:r>
            <a:r>
              <a:rPr spc="-105" dirty="0">
                <a:solidFill>
                  <a:srgbClr val="424455"/>
                </a:solidFill>
              </a:rPr>
              <a:t>n</a:t>
            </a:r>
            <a:r>
              <a:rPr spc="-5" dirty="0">
                <a:solidFill>
                  <a:srgbClr val="424455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3181"/>
            <a:ext cx="7348855" cy="254063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59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more </a:t>
            </a:r>
            <a:r>
              <a:rPr sz="2200" spc="-15" dirty="0">
                <a:latin typeface="Calibri"/>
                <a:cs typeface="Calibri"/>
              </a:rPr>
              <a:t>accurate </a:t>
            </a:r>
            <a:r>
              <a:rPr sz="2200" spc="-10" dirty="0">
                <a:latin typeface="Calibri"/>
                <a:cs typeface="Calibri"/>
              </a:rPr>
              <a:t>method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rendering a </a:t>
            </a:r>
            <a:r>
              <a:rPr sz="2200" spc="-10" dirty="0">
                <a:latin typeface="Calibri"/>
                <a:cs typeface="Calibri"/>
              </a:rPr>
              <a:t>polygon surface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Phong shading,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normal </a:t>
            </a:r>
            <a:r>
              <a:rPr sz="2200" spc="-15" dirty="0">
                <a:latin typeface="Calibri"/>
                <a:cs typeface="Calibri"/>
              </a:rPr>
              <a:t>vector </a:t>
            </a:r>
            <a:r>
              <a:rPr sz="2200" spc="-10" dirty="0">
                <a:latin typeface="Calibri"/>
                <a:cs typeface="Calibri"/>
              </a:rPr>
              <a:t>interpolation shading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interpolate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vectors,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illumination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point.</a:t>
            </a:r>
            <a:r>
              <a:rPr sz="2200" spc="-5" dirty="0">
                <a:latin typeface="Calibri"/>
                <a:cs typeface="Calibri"/>
              </a:rPr>
              <a:t> 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displays</a:t>
            </a:r>
            <a:r>
              <a:rPr sz="2200" spc="-10" dirty="0">
                <a:latin typeface="Calibri"/>
                <a:cs typeface="Calibri"/>
              </a:rPr>
              <a:t> more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realistic highlights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surface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greatly reduces </a:t>
            </a:r>
            <a:r>
              <a:rPr sz="2200" spc="-5" dirty="0">
                <a:latin typeface="Calibri"/>
                <a:cs typeface="Calibri"/>
              </a:rPr>
              <a:t>the Mach-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band </a:t>
            </a:r>
            <a:r>
              <a:rPr sz="2200" spc="-20" dirty="0">
                <a:latin typeface="Calibri"/>
                <a:cs typeface="Calibri"/>
              </a:rPr>
              <a:t>effect.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ts val="2510"/>
              </a:lnSpc>
              <a:spcBef>
                <a:spcPts val="26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polygon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rendered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Phong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shading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carrying</a:t>
            </a:r>
            <a:endParaRPr sz="2200">
              <a:latin typeface="Calibri"/>
              <a:cs typeface="Calibri"/>
            </a:endParaRPr>
          </a:p>
          <a:p>
            <a:pPr marL="241300" algn="just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out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following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steps</a:t>
            </a:r>
            <a:r>
              <a:rPr sz="2200" spc="-1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4128896"/>
            <a:ext cx="7052309" cy="182498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Clr>
                <a:srgbClr val="438085"/>
              </a:buClr>
              <a:buFont typeface="Arial MT"/>
              <a:buChar char="•"/>
              <a:tabLst>
                <a:tab pos="241300" algn="l"/>
                <a:tab pos="241935" algn="l"/>
                <a:tab pos="1497330" algn="l"/>
                <a:tab pos="1995805" algn="l"/>
                <a:tab pos="2954655" algn="l"/>
                <a:tab pos="3517900" algn="l"/>
                <a:tab pos="4410710" algn="l"/>
                <a:tab pos="5215890" algn="l"/>
                <a:tab pos="5574030" algn="l"/>
                <a:tab pos="6217920" algn="l"/>
              </a:tabLst>
            </a:pP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ermine	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un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5" dirty="0">
                <a:latin typeface="Calibri"/>
                <a:cs typeface="Calibri"/>
              </a:rPr>
              <a:t>norma</a:t>
            </a:r>
            <a:r>
              <a:rPr sz="2000" dirty="0">
                <a:latin typeface="Calibri"/>
                <a:cs typeface="Calibri"/>
              </a:rPr>
              <a:t>l	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	each	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-3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 </a:t>
            </a:r>
            <a:r>
              <a:rPr sz="2000" spc="-15" dirty="0">
                <a:latin typeface="Calibri"/>
                <a:cs typeface="Calibri"/>
              </a:rPr>
              <a:t>vertex.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ts val="2160"/>
              </a:lnSpc>
              <a:spcBef>
                <a:spcPts val="480"/>
              </a:spcBef>
              <a:buClr>
                <a:srgbClr val="43808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Linearly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interpolate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vertex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normals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polygon.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ts val="2280"/>
              </a:lnSpc>
              <a:spcBef>
                <a:spcPts val="210"/>
              </a:spcBef>
              <a:buClr>
                <a:srgbClr val="43808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Apply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illumination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projected</a:t>
            </a:r>
            <a:r>
              <a:rPr sz="2000" spc="-15" dirty="0">
                <a:latin typeface="Calibri"/>
                <a:cs typeface="Calibri"/>
              </a:rPr>
              <a:t> pixel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intensities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surface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3072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424455"/>
                </a:solidFill>
              </a:rPr>
              <a:t>3</a:t>
            </a:r>
            <a:r>
              <a:rPr spc="-105" dirty="0">
                <a:solidFill>
                  <a:srgbClr val="424455"/>
                </a:solidFill>
              </a:rPr>
              <a:t>.</a:t>
            </a:r>
            <a:r>
              <a:rPr spc="-110" dirty="0">
                <a:solidFill>
                  <a:srgbClr val="424455"/>
                </a:solidFill>
              </a:rPr>
              <a:t>P</a:t>
            </a:r>
            <a:r>
              <a:rPr spc="-100" dirty="0">
                <a:solidFill>
                  <a:srgbClr val="424455"/>
                </a:solidFill>
              </a:rPr>
              <a:t>h</a:t>
            </a:r>
            <a:r>
              <a:rPr spc="-105" dirty="0">
                <a:solidFill>
                  <a:srgbClr val="424455"/>
                </a:solidFill>
              </a:rPr>
              <a:t>on</a:t>
            </a:r>
            <a:r>
              <a:rPr spc="-5" dirty="0">
                <a:solidFill>
                  <a:srgbClr val="424455"/>
                </a:solidFill>
              </a:rPr>
              <a:t>g</a:t>
            </a:r>
            <a:r>
              <a:rPr spc="-215" dirty="0">
                <a:solidFill>
                  <a:srgbClr val="424455"/>
                </a:solidFill>
              </a:rPr>
              <a:t> </a:t>
            </a:r>
            <a:r>
              <a:rPr spc="-100" dirty="0">
                <a:solidFill>
                  <a:srgbClr val="424455"/>
                </a:solidFill>
              </a:rPr>
              <a:t>Sh</a:t>
            </a:r>
            <a:r>
              <a:rPr spc="-105" dirty="0">
                <a:solidFill>
                  <a:srgbClr val="424455"/>
                </a:solidFill>
              </a:rPr>
              <a:t>a</a:t>
            </a:r>
            <a:r>
              <a:rPr spc="-100" dirty="0">
                <a:solidFill>
                  <a:srgbClr val="424455"/>
                </a:solidFill>
              </a:rPr>
              <a:t>d</a:t>
            </a:r>
            <a:r>
              <a:rPr spc="-110" dirty="0">
                <a:solidFill>
                  <a:srgbClr val="424455"/>
                </a:solidFill>
              </a:rPr>
              <a:t>i</a:t>
            </a:r>
            <a:r>
              <a:rPr spc="-105" dirty="0">
                <a:solidFill>
                  <a:srgbClr val="424455"/>
                </a:solidFill>
              </a:rPr>
              <a:t>n</a:t>
            </a:r>
            <a:r>
              <a:rPr spc="-5" dirty="0">
                <a:solidFill>
                  <a:srgbClr val="424455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460565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010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normal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vector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scan-line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intersection</a:t>
            </a:r>
            <a:r>
              <a:rPr sz="2200" spc="-10" dirty="0">
                <a:latin typeface="Calibri"/>
                <a:cs typeface="Calibri"/>
              </a:rPr>
              <a:t> point</a:t>
            </a:r>
            <a:r>
              <a:rPr sz="2200" spc="-5" dirty="0">
                <a:latin typeface="Calibri"/>
                <a:cs typeface="Calibri"/>
              </a:rPr>
              <a:t> along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edge </a:t>
            </a:r>
            <a:r>
              <a:rPr sz="2200" spc="-5" dirty="0">
                <a:latin typeface="Calibri"/>
                <a:cs typeface="Calibri"/>
              </a:rPr>
              <a:t>between </a:t>
            </a:r>
            <a:r>
              <a:rPr sz="2200" spc="-10" dirty="0">
                <a:latin typeface="Calibri"/>
                <a:cs typeface="Calibri"/>
              </a:rPr>
              <a:t>vertices </a:t>
            </a:r>
            <a:r>
              <a:rPr sz="2200" spc="-5" dirty="0">
                <a:latin typeface="Calibri"/>
                <a:cs typeface="Calibri"/>
              </a:rPr>
              <a:t>1 and 2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obtained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vertically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interpolating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between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endpoint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418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1371600"/>
            <a:ext cx="3122041" cy="1905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3505200"/>
            <a:ext cx="4029075" cy="8001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5668" y="4590669"/>
            <a:ext cx="750633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Incremental </a:t>
            </a:r>
            <a:r>
              <a:rPr sz="1800" spc="-5" dirty="0">
                <a:latin typeface="Calibri"/>
                <a:cs typeface="Calibri"/>
              </a:rPr>
              <a:t>methods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evaluate </a:t>
            </a:r>
            <a:r>
              <a:rPr sz="1800" spc="-5" dirty="0">
                <a:latin typeface="Calibri"/>
                <a:cs typeface="Calibri"/>
              </a:rPr>
              <a:t>normal between scan lines 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Gouraud).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pixel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position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scan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illumination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surface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intensity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10" dirty="0">
                <a:latin typeface="Calibri"/>
                <a:cs typeface="Calibri"/>
              </a:rPr>
              <a:t>point.</a:t>
            </a:r>
            <a:r>
              <a:rPr sz="1800" spc="-5" dirty="0">
                <a:latin typeface="Calibri"/>
                <a:cs typeface="Calibri"/>
              </a:rPr>
              <a:t> Intensity calculations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 </a:t>
            </a:r>
            <a:r>
              <a:rPr sz="1800" b="1" i="1" spc="-10" dirty="0">
                <a:latin typeface="Calibri"/>
                <a:cs typeface="Calibri"/>
              </a:rPr>
              <a:t>approximated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normal </a:t>
            </a:r>
            <a:r>
              <a:rPr sz="1800" b="1" i="1" spc="-10" dirty="0">
                <a:latin typeface="Calibri"/>
                <a:cs typeface="Calibri"/>
              </a:rPr>
              <a:t>vector</a:t>
            </a:r>
            <a:r>
              <a:rPr sz="1800" b="1" i="1" spc="3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 point </a:t>
            </a:r>
            <a:r>
              <a:rPr sz="1800" dirty="0">
                <a:latin typeface="Calibri"/>
                <a:cs typeface="Calibri"/>
              </a:rPr>
              <a:t>along the </a:t>
            </a:r>
            <a:r>
              <a:rPr sz="1800" spc="-5" dirty="0">
                <a:latin typeface="Calibri"/>
                <a:cs typeface="Calibri"/>
              </a:rPr>
              <a:t>scan line </a:t>
            </a:r>
            <a:r>
              <a:rPr sz="1800" spc="-10" dirty="0">
                <a:latin typeface="Calibri"/>
                <a:cs typeface="Calibri"/>
              </a:rPr>
              <a:t>produce </a:t>
            </a:r>
            <a:r>
              <a:rPr sz="1800" spc="-5" dirty="0">
                <a:latin typeface="Calibri"/>
                <a:cs typeface="Calibri"/>
              </a:rPr>
              <a:t>more </a:t>
            </a:r>
            <a:r>
              <a:rPr sz="1800" spc="-15" dirty="0">
                <a:latin typeface="Calibri"/>
                <a:cs typeface="Calibri"/>
              </a:rPr>
              <a:t>accurate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5" dirty="0">
                <a:latin typeface="Calibri"/>
                <a:cs typeface="Calibri"/>
              </a:rPr>
              <a:t>than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b="1" i="1" dirty="0">
                <a:latin typeface="Calibri"/>
                <a:cs typeface="Calibri"/>
              </a:rPr>
              <a:t>direct 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interpolation of intensities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in Gouraud </a:t>
            </a:r>
            <a:r>
              <a:rPr sz="1800" dirty="0">
                <a:latin typeface="Calibri"/>
                <a:cs typeface="Calibri"/>
              </a:rPr>
              <a:t>shading but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requires considerable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2131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L</a:t>
            </a:r>
            <a:r>
              <a:rPr spc="-110" dirty="0"/>
              <a:t>i</a:t>
            </a:r>
            <a:r>
              <a:rPr spc="-140" dirty="0"/>
              <a:t>g</a:t>
            </a:r>
            <a:r>
              <a:rPr spc="-100" dirty="0"/>
              <a:t>h</a:t>
            </a:r>
            <a:r>
              <a:rPr spc="-5" dirty="0"/>
              <a:t>t</a:t>
            </a:r>
            <a:r>
              <a:rPr spc="-204" dirty="0"/>
              <a:t> </a:t>
            </a:r>
            <a:r>
              <a:rPr spc="-65" dirty="0"/>
              <a:t>S</a:t>
            </a:r>
            <a:r>
              <a:rPr spc="-105" dirty="0"/>
              <a:t>o</a:t>
            </a:r>
            <a:r>
              <a:rPr spc="-100" dirty="0"/>
              <a:t>u</a:t>
            </a:r>
            <a:r>
              <a:rPr spc="-175" dirty="0"/>
              <a:t>r</a:t>
            </a:r>
            <a:r>
              <a:rPr spc="-120" dirty="0"/>
              <a:t>c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8855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715" indent="-228600" algn="just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Object that </a:t>
            </a:r>
            <a:r>
              <a:rPr sz="2200" spc="-15" dirty="0">
                <a:latin typeface="Calibri"/>
                <a:cs typeface="Calibri"/>
              </a:rPr>
              <a:t>radiates </a:t>
            </a:r>
            <a:r>
              <a:rPr sz="2200" spc="-10" dirty="0">
                <a:latin typeface="Calibri"/>
                <a:cs typeface="Calibri"/>
              </a:rPr>
              <a:t>energy are called light sources, such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sun,</a:t>
            </a:r>
            <a:r>
              <a:rPr sz="2200" spc="-5" dirty="0">
                <a:latin typeface="Calibri"/>
                <a:cs typeface="Calibri"/>
              </a:rPr>
              <a:t> lamp,</a:t>
            </a:r>
            <a:r>
              <a:rPr sz="2200" spc="-10" dirty="0">
                <a:latin typeface="Calibri"/>
                <a:cs typeface="Calibri"/>
              </a:rPr>
              <a:t> bulb,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fluorescent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tube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Sometimes </a:t>
            </a:r>
            <a:r>
              <a:rPr sz="2200" spc="-10" dirty="0">
                <a:latin typeface="Calibri"/>
                <a:cs typeface="Calibri"/>
              </a:rPr>
              <a:t>light sources are </a:t>
            </a:r>
            <a:r>
              <a:rPr sz="2200" spc="-20" dirty="0">
                <a:latin typeface="Calibri"/>
                <a:cs typeface="Calibri"/>
              </a:rPr>
              <a:t>referred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light emitting object 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spc="-10" dirty="0">
                <a:latin typeface="Calibri"/>
                <a:cs typeface="Calibri"/>
              </a:rPr>
              <a:t>light </a:t>
            </a:r>
            <a:r>
              <a:rPr sz="2200" spc="-15" dirty="0">
                <a:latin typeface="Calibri"/>
                <a:cs typeface="Calibri"/>
              </a:rPr>
              <a:t>reflectors. </a:t>
            </a:r>
            <a:r>
              <a:rPr sz="2200" spc="-10" dirty="0">
                <a:latin typeface="Calibri"/>
                <a:cs typeface="Calibri"/>
              </a:rPr>
              <a:t>Generally light source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used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mean an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emitting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radiant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energy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e.g.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Sun.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5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i="1" spc="-45" dirty="0">
                <a:latin typeface="Calibri"/>
                <a:cs typeface="Calibri"/>
              </a:rPr>
              <a:t>Total</a:t>
            </a:r>
            <a:r>
              <a:rPr sz="2200" b="1" i="1" spc="15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Reflected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Light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Contribution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light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 marL="264160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contribution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reflecting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surfaces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904" y="4329751"/>
            <a:ext cx="3733800" cy="2489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3072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424455"/>
                </a:solidFill>
              </a:rPr>
              <a:t>3</a:t>
            </a:r>
            <a:r>
              <a:rPr spc="-105" dirty="0">
                <a:solidFill>
                  <a:srgbClr val="424455"/>
                </a:solidFill>
              </a:rPr>
              <a:t>.</a:t>
            </a:r>
            <a:r>
              <a:rPr spc="-110" dirty="0">
                <a:solidFill>
                  <a:srgbClr val="424455"/>
                </a:solidFill>
              </a:rPr>
              <a:t>P</a:t>
            </a:r>
            <a:r>
              <a:rPr spc="-100" dirty="0">
                <a:solidFill>
                  <a:srgbClr val="424455"/>
                </a:solidFill>
              </a:rPr>
              <a:t>h</a:t>
            </a:r>
            <a:r>
              <a:rPr spc="-105" dirty="0">
                <a:solidFill>
                  <a:srgbClr val="424455"/>
                </a:solidFill>
              </a:rPr>
              <a:t>on</a:t>
            </a:r>
            <a:r>
              <a:rPr spc="-5" dirty="0">
                <a:solidFill>
                  <a:srgbClr val="424455"/>
                </a:solidFill>
              </a:rPr>
              <a:t>g</a:t>
            </a:r>
            <a:r>
              <a:rPr spc="-215" dirty="0">
                <a:solidFill>
                  <a:srgbClr val="424455"/>
                </a:solidFill>
              </a:rPr>
              <a:t> </a:t>
            </a:r>
            <a:r>
              <a:rPr spc="-100" dirty="0">
                <a:solidFill>
                  <a:srgbClr val="424455"/>
                </a:solidFill>
              </a:rPr>
              <a:t>Sh</a:t>
            </a:r>
            <a:r>
              <a:rPr spc="-105" dirty="0">
                <a:solidFill>
                  <a:srgbClr val="424455"/>
                </a:solidFill>
              </a:rPr>
              <a:t>a</a:t>
            </a:r>
            <a:r>
              <a:rPr spc="-100" dirty="0">
                <a:solidFill>
                  <a:srgbClr val="424455"/>
                </a:solidFill>
              </a:rPr>
              <a:t>d</a:t>
            </a:r>
            <a:r>
              <a:rPr spc="-110" dirty="0">
                <a:solidFill>
                  <a:srgbClr val="424455"/>
                </a:solidFill>
              </a:rPr>
              <a:t>i</a:t>
            </a:r>
            <a:r>
              <a:rPr spc="-105" dirty="0">
                <a:solidFill>
                  <a:srgbClr val="424455"/>
                </a:solidFill>
              </a:rPr>
              <a:t>n</a:t>
            </a:r>
            <a:r>
              <a:rPr spc="-5" dirty="0">
                <a:solidFill>
                  <a:srgbClr val="424455"/>
                </a:solidFill>
              </a:rPr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320" y="1600200"/>
            <a:ext cx="7748016" cy="4114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01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424455"/>
                </a:solidFill>
              </a:rPr>
              <a:t>G</a:t>
            </a:r>
            <a:r>
              <a:rPr spc="-105" dirty="0">
                <a:solidFill>
                  <a:srgbClr val="424455"/>
                </a:solidFill>
              </a:rPr>
              <a:t>o</a:t>
            </a:r>
            <a:r>
              <a:rPr spc="-100" dirty="0">
                <a:solidFill>
                  <a:srgbClr val="424455"/>
                </a:solidFill>
              </a:rPr>
              <a:t>u</a:t>
            </a:r>
            <a:r>
              <a:rPr spc="-185" dirty="0">
                <a:solidFill>
                  <a:srgbClr val="424455"/>
                </a:solidFill>
              </a:rPr>
              <a:t>r</a:t>
            </a:r>
            <a:r>
              <a:rPr spc="-105" dirty="0">
                <a:solidFill>
                  <a:srgbClr val="424455"/>
                </a:solidFill>
              </a:rPr>
              <a:t>a</a:t>
            </a:r>
            <a:r>
              <a:rPr spc="-100" dirty="0">
                <a:solidFill>
                  <a:srgbClr val="424455"/>
                </a:solidFill>
              </a:rPr>
              <a:t>u</a:t>
            </a:r>
            <a:r>
              <a:rPr spc="-5" dirty="0">
                <a:solidFill>
                  <a:srgbClr val="424455"/>
                </a:solidFill>
              </a:rPr>
              <a:t>d</a:t>
            </a:r>
            <a:r>
              <a:rPr spc="-195" dirty="0">
                <a:solidFill>
                  <a:srgbClr val="424455"/>
                </a:solidFill>
              </a:rPr>
              <a:t> </a:t>
            </a:r>
            <a:r>
              <a:rPr spc="-405" dirty="0">
                <a:solidFill>
                  <a:srgbClr val="424455"/>
                </a:solidFill>
              </a:rPr>
              <a:t>V</a:t>
            </a:r>
            <a:r>
              <a:rPr spc="-5" dirty="0">
                <a:solidFill>
                  <a:srgbClr val="424455"/>
                </a:solidFill>
              </a:rPr>
              <a:t>s</a:t>
            </a:r>
            <a:r>
              <a:rPr spc="-204" dirty="0">
                <a:solidFill>
                  <a:srgbClr val="424455"/>
                </a:solidFill>
              </a:rPr>
              <a:t> </a:t>
            </a:r>
            <a:r>
              <a:rPr spc="-110" dirty="0">
                <a:solidFill>
                  <a:srgbClr val="424455"/>
                </a:solidFill>
              </a:rPr>
              <a:t>P</a:t>
            </a:r>
            <a:r>
              <a:rPr spc="-100" dirty="0">
                <a:solidFill>
                  <a:srgbClr val="424455"/>
                </a:solidFill>
              </a:rPr>
              <a:t>h</a:t>
            </a:r>
            <a:r>
              <a:rPr spc="-105" dirty="0">
                <a:solidFill>
                  <a:srgbClr val="424455"/>
                </a:solidFill>
              </a:rPr>
              <a:t>on</a:t>
            </a:r>
            <a:r>
              <a:rPr spc="-5" dirty="0">
                <a:solidFill>
                  <a:srgbClr val="424455"/>
                </a:solidFill>
              </a:rPr>
              <a:t>g</a:t>
            </a:r>
            <a:r>
              <a:rPr spc="-204" dirty="0">
                <a:solidFill>
                  <a:srgbClr val="424455"/>
                </a:solidFill>
              </a:rPr>
              <a:t> </a:t>
            </a:r>
            <a:r>
              <a:rPr spc="-100" dirty="0">
                <a:solidFill>
                  <a:srgbClr val="424455"/>
                </a:solidFill>
              </a:rPr>
              <a:t>Sh</a:t>
            </a:r>
            <a:r>
              <a:rPr spc="-105" dirty="0">
                <a:solidFill>
                  <a:srgbClr val="424455"/>
                </a:solidFill>
              </a:rPr>
              <a:t>a</a:t>
            </a:r>
            <a:r>
              <a:rPr spc="-100" dirty="0">
                <a:solidFill>
                  <a:srgbClr val="424455"/>
                </a:solidFill>
              </a:rPr>
              <a:t>d</a:t>
            </a:r>
            <a:r>
              <a:rPr spc="-110" dirty="0">
                <a:solidFill>
                  <a:srgbClr val="424455"/>
                </a:solidFill>
              </a:rPr>
              <a:t>i</a:t>
            </a:r>
            <a:r>
              <a:rPr spc="-105" dirty="0">
                <a:solidFill>
                  <a:srgbClr val="424455"/>
                </a:solidFill>
              </a:rPr>
              <a:t>n</a:t>
            </a:r>
            <a:r>
              <a:rPr spc="-5" dirty="0">
                <a:solidFill>
                  <a:srgbClr val="424455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044"/>
            <a:ext cx="543052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Gouraud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shading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 Phong </a:t>
            </a:r>
            <a:r>
              <a:rPr sz="2200" spc="-10" dirty="0">
                <a:latin typeface="Calibri"/>
                <a:cs typeface="Calibri"/>
              </a:rPr>
              <a:t>shading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Phong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shading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more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accurate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819400"/>
            <a:ext cx="6934200" cy="32385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423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o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195" dirty="0">
                <a:solidFill>
                  <a:srgbClr val="424455"/>
                </a:solidFill>
                <a:latin typeface="Cambria"/>
                <a:cs typeface="Cambria"/>
              </a:rPr>
              <a:t>r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a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u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d</a:t>
            </a:r>
            <a:r>
              <a:rPr b="0" spc="-215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335" dirty="0">
                <a:solidFill>
                  <a:srgbClr val="424455"/>
                </a:solidFill>
                <a:latin typeface="Cambria"/>
                <a:cs typeface="Cambria"/>
              </a:rPr>
              <a:t>V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s</a:t>
            </a:r>
            <a:r>
              <a:rPr b="0" spc="-204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P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h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o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  <a:r>
              <a:rPr b="0" spc="-215" dirty="0">
                <a:solidFill>
                  <a:srgbClr val="424455"/>
                </a:solidFill>
                <a:latin typeface="Cambria"/>
                <a:cs typeface="Cambria"/>
              </a:rPr>
              <a:t> </a:t>
            </a:r>
            <a:r>
              <a:rPr b="0" spc="-105" dirty="0">
                <a:solidFill>
                  <a:srgbClr val="424455"/>
                </a:solidFill>
                <a:latin typeface="Cambria"/>
                <a:cs typeface="Cambria"/>
              </a:rPr>
              <a:t>Sha</a:t>
            </a:r>
            <a:r>
              <a:rPr b="0" spc="-110" dirty="0">
                <a:solidFill>
                  <a:srgbClr val="424455"/>
                </a:solidFill>
                <a:latin typeface="Cambria"/>
                <a:cs typeface="Cambria"/>
              </a:rPr>
              <a:t>di</a:t>
            </a:r>
            <a:r>
              <a:rPr b="0" spc="-100" dirty="0">
                <a:solidFill>
                  <a:srgbClr val="424455"/>
                </a:solidFill>
                <a:latin typeface="Cambria"/>
                <a:cs typeface="Cambria"/>
              </a:rPr>
              <a:t>n</a:t>
            </a:r>
            <a:r>
              <a:rPr b="0" spc="-5" dirty="0">
                <a:solidFill>
                  <a:srgbClr val="424455"/>
                </a:solidFill>
                <a:latin typeface="Cambria"/>
                <a:cs typeface="Cambri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044"/>
            <a:ext cx="543052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Gouraud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shading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 Phong </a:t>
            </a:r>
            <a:r>
              <a:rPr sz="2200" spc="-10" dirty="0">
                <a:latin typeface="Calibri"/>
                <a:cs typeface="Calibri"/>
              </a:rPr>
              <a:t>shading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Phong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shading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more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accurate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971800"/>
            <a:ext cx="5562600" cy="35623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733800"/>
            <a:ext cx="5575935" cy="726440"/>
          </a:xfrm>
        </p:spPr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models: RGB </a:t>
            </a:r>
          </a:p>
        </p:txBody>
      </p:sp>
    </p:spTree>
    <p:extLst>
      <p:ext uri="{BB962C8B-B14F-4D97-AF65-F5344CB8AC3E}">
        <p14:creationId xmlns:p14="http://schemas.microsoft.com/office/powerpoint/2010/main" val="2483314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371600"/>
            <a:ext cx="8305800" cy="5791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RGB :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The RGB color model is an additive color model in which red, green, and blue light are added together in various ways to reproduce a broad array of colors. The name of the model comes from the initials of the three additive primary colors, red, green, and blue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HSL and HSV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HSL 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and HSV are alternative representations of the RGB color model, designed in the 1970s by computer graphics researchers to more closely align with the way human vision perceives color-making attributes 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	</a:t>
            </a:r>
          </a:p>
        </p:txBody>
      </p:sp>
      <p:pic>
        <p:nvPicPr>
          <p:cNvPr id="2050" name="Picture 2" descr="C:\Users\hp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7" y="4648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29312"/>
            <a:ext cx="3962400" cy="29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371600"/>
            <a:ext cx="8305800" cy="5791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ambria" pitchFamily="18" charset="0"/>
              </a:rPr>
              <a:t>CMY: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 CMY color model is a subtractive color model in which cyan, 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magenta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and yellow pigments or dyes are added together in various ways to reproduce a broad array of colors. The name of the model comes from the initials of the three subtractive primary colors: cyan, magenta, and yellow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C:\Users\hp\Desktop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2" y="3500438"/>
            <a:ext cx="4038598" cy="35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4531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L</a:t>
            </a:r>
            <a:r>
              <a:rPr spc="-110" dirty="0"/>
              <a:t>i</a:t>
            </a:r>
            <a:r>
              <a:rPr spc="-140" dirty="0"/>
              <a:t>g</a:t>
            </a:r>
            <a:r>
              <a:rPr spc="-100" dirty="0"/>
              <a:t>h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65" dirty="0"/>
              <a:t>S</a:t>
            </a:r>
            <a:r>
              <a:rPr spc="-105" dirty="0"/>
              <a:t>o</a:t>
            </a:r>
            <a:r>
              <a:rPr spc="-100" dirty="0"/>
              <a:t>u</a:t>
            </a:r>
            <a:r>
              <a:rPr spc="-175" dirty="0"/>
              <a:t>r</a:t>
            </a:r>
            <a:r>
              <a:rPr spc="-120" dirty="0"/>
              <a:t>c</a:t>
            </a:r>
            <a:r>
              <a:rPr spc="-160" dirty="0"/>
              <a:t>e</a:t>
            </a:r>
            <a:r>
              <a:rPr spc="-105" dirty="0"/>
              <a:t>.</a:t>
            </a:r>
            <a:r>
              <a:rPr spc="-5" dirty="0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893" y="4629148"/>
            <a:ext cx="2286000" cy="2152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210" y="4114798"/>
            <a:ext cx="3352800" cy="26289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1128" y="1324832"/>
            <a:ext cx="7174230" cy="30772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b="1" i="1" spc="-20" dirty="0">
                <a:latin typeface="Calibri"/>
                <a:cs typeface="Calibri"/>
              </a:rPr>
              <a:t>Point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Source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5080" indent="913765" algn="just">
              <a:lnSpc>
                <a:spcPct val="101499"/>
              </a:lnSpc>
              <a:spcBef>
                <a:spcPts val="360"/>
              </a:spcBef>
            </a:pPr>
            <a:r>
              <a:rPr sz="2000" spc="-15" dirty="0">
                <a:latin typeface="Calibri"/>
                <a:cs typeface="Calibri"/>
              </a:rPr>
              <a:t>Point</a:t>
            </a:r>
            <a:r>
              <a:rPr sz="2000" spc="-10" dirty="0">
                <a:latin typeface="Calibri"/>
                <a:cs typeface="Calibri"/>
              </a:rPr>
              <a:t> source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emitter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e.g.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light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bulb.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light </a:t>
            </a:r>
            <a:r>
              <a:rPr sz="2000" spc="-10" dirty="0">
                <a:latin typeface="Calibri"/>
                <a:cs typeface="Calibri"/>
              </a:rPr>
              <a:t>source </a:t>
            </a:r>
            <a:r>
              <a:rPr sz="2000" spc="-5" dirty="0">
                <a:latin typeface="Calibri"/>
                <a:cs typeface="Calibri"/>
              </a:rPr>
              <a:t>model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reasonable </a:t>
            </a:r>
            <a:r>
              <a:rPr sz="2000" spc="-10" dirty="0">
                <a:latin typeface="Calibri"/>
                <a:cs typeface="Calibri"/>
              </a:rPr>
              <a:t>approximation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sources </a:t>
            </a:r>
            <a:r>
              <a:rPr sz="2000" dirty="0">
                <a:latin typeface="Calibri"/>
                <a:cs typeface="Calibri"/>
              </a:rPr>
              <a:t> whose </a:t>
            </a:r>
            <a:r>
              <a:rPr sz="2000" spc="-5" dirty="0">
                <a:latin typeface="Calibri"/>
                <a:cs typeface="Calibri"/>
              </a:rPr>
              <a:t>dimensions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small </a:t>
            </a:r>
            <a:r>
              <a:rPr sz="2000" spc="-10" dirty="0">
                <a:latin typeface="Calibri"/>
                <a:cs typeface="Calibri"/>
              </a:rPr>
              <a:t>compared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size </a:t>
            </a:r>
            <a:r>
              <a:rPr sz="2000" spc="-5" dirty="0">
                <a:latin typeface="Calibri"/>
                <a:cs typeface="Calibri"/>
              </a:rPr>
              <a:t>of objects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scene.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spc="-10" dirty="0">
                <a:latin typeface="Calibri"/>
                <a:cs typeface="Calibri"/>
              </a:rPr>
              <a:t>Distributed </a:t>
            </a:r>
            <a:r>
              <a:rPr sz="2400" b="1" i="1" spc="-5" dirty="0">
                <a:latin typeface="Calibri"/>
                <a:cs typeface="Calibri"/>
              </a:rPr>
              <a:t>Light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Source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surfaces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Calibri"/>
                <a:cs typeface="Calibri"/>
              </a:rPr>
              <a:t>scene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e.g.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Fluorescent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lamp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418"/>
            <a:ext cx="3195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000000"/>
                </a:solidFill>
              </a:rPr>
              <a:t>R</a:t>
            </a:r>
            <a:r>
              <a:rPr sz="3200" spc="-100" dirty="0">
                <a:solidFill>
                  <a:srgbClr val="000000"/>
                </a:solidFill>
              </a:rPr>
              <a:t>eflec</a:t>
            </a:r>
            <a:r>
              <a:rPr sz="3200" spc="-95" dirty="0">
                <a:solidFill>
                  <a:srgbClr val="000000"/>
                </a:solidFill>
              </a:rPr>
              <a:t>t</a:t>
            </a:r>
            <a:r>
              <a:rPr sz="3200" spc="-100" dirty="0">
                <a:solidFill>
                  <a:srgbClr val="000000"/>
                </a:solidFill>
              </a:rPr>
              <a:t>io</a:t>
            </a:r>
            <a:r>
              <a:rPr sz="3200" dirty="0">
                <a:solidFill>
                  <a:srgbClr val="000000"/>
                </a:solidFill>
              </a:rPr>
              <a:t>n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00" dirty="0">
                <a:solidFill>
                  <a:srgbClr val="000000"/>
                </a:solidFill>
              </a:rPr>
              <a:t>o</a:t>
            </a:r>
            <a:r>
              <a:rPr sz="3200" dirty="0">
                <a:solidFill>
                  <a:srgbClr val="000000"/>
                </a:solidFill>
              </a:rPr>
              <a:t>f</a:t>
            </a:r>
            <a:r>
              <a:rPr sz="3200" spc="-204" dirty="0">
                <a:solidFill>
                  <a:srgbClr val="000000"/>
                </a:solidFill>
              </a:rPr>
              <a:t> </a:t>
            </a:r>
            <a:r>
              <a:rPr sz="3200" spc="-100" dirty="0">
                <a:solidFill>
                  <a:srgbClr val="000000"/>
                </a:solidFill>
              </a:rPr>
              <a:t>li</a:t>
            </a:r>
            <a:r>
              <a:rPr sz="3200" spc="-120" dirty="0">
                <a:solidFill>
                  <a:srgbClr val="000000"/>
                </a:solidFill>
              </a:rPr>
              <a:t>g</a:t>
            </a:r>
            <a:r>
              <a:rPr sz="3200" spc="-105" dirty="0">
                <a:solidFill>
                  <a:srgbClr val="000000"/>
                </a:solidFill>
              </a:rPr>
              <a:t>h</a:t>
            </a:r>
            <a:r>
              <a:rPr sz="3200" spc="-90" dirty="0">
                <a:solidFill>
                  <a:srgbClr val="000000"/>
                </a:solidFill>
              </a:rPr>
              <a:t>t</a:t>
            </a:r>
            <a:r>
              <a:rPr sz="3200" dirty="0">
                <a:solidFill>
                  <a:srgbClr val="000000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464310"/>
            <a:ext cx="7350759" cy="317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indent="800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4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spc="4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incident</a:t>
            </a:r>
            <a:r>
              <a:rPr sz="2200" spc="4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opaque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spc="45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part</a:t>
            </a:r>
            <a:r>
              <a:rPr sz="2200" b="1" i="1" spc="45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47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it</a:t>
            </a:r>
            <a:r>
              <a:rPr sz="2200" b="1" i="1" spc="44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is </a:t>
            </a:r>
            <a:r>
              <a:rPr sz="2200" b="1" i="1" spc="-484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reflected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b="1" i="1" spc="-5" dirty="0">
                <a:latin typeface="Calibri"/>
                <a:cs typeface="Calibri"/>
              </a:rPr>
              <a:t>part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it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is absorbed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latin typeface="Cambria Math"/>
                <a:cs typeface="Cambria Math"/>
              </a:rPr>
              <a:t>∴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A+R</a:t>
            </a:r>
            <a:endParaRPr sz="2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2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amount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incident light </a:t>
            </a:r>
            <a:r>
              <a:rPr sz="2200" spc="-15" dirty="0">
                <a:latin typeface="Calibri"/>
                <a:cs typeface="Calibri"/>
              </a:rPr>
              <a:t>reflected</a:t>
            </a:r>
            <a:r>
              <a:rPr sz="2200" spc="-10" dirty="0">
                <a:latin typeface="Calibri"/>
                <a:cs typeface="Calibri"/>
              </a:rPr>
              <a:t> by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surface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depends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material.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Shining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material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reflects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incident light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dull surface absorbs more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incident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light. </a:t>
            </a:r>
            <a:r>
              <a:rPr sz="2200" spc="-15" dirty="0">
                <a:latin typeface="Calibri"/>
                <a:cs typeface="Calibri"/>
              </a:rPr>
              <a:t>For transparent </a:t>
            </a:r>
            <a:r>
              <a:rPr sz="2200" spc="-10" dirty="0">
                <a:latin typeface="Calibri"/>
                <a:cs typeface="Calibri"/>
              </a:rPr>
              <a:t>surfaces, </a:t>
            </a:r>
            <a:r>
              <a:rPr sz="2200" spc="-5" dirty="0">
                <a:latin typeface="Calibri"/>
                <a:cs typeface="Calibri"/>
              </a:rPr>
              <a:t>some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incident light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some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transmitted</a:t>
            </a:r>
            <a:r>
              <a:rPr sz="2200" spc="-10" dirty="0">
                <a:latin typeface="Calibri"/>
                <a:cs typeface="Calibri"/>
              </a:rPr>
              <a:t> through</a:t>
            </a:r>
            <a:r>
              <a:rPr sz="2200" spc="-5" dirty="0">
                <a:latin typeface="Calibri"/>
                <a:cs typeface="Calibri"/>
              </a:rPr>
              <a:t> 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material.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418"/>
            <a:ext cx="4055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05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3200" i="1" spc="-95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200" i="1" spc="-100" dirty="0">
                <a:solidFill>
                  <a:srgbClr val="000000"/>
                </a:solidFill>
                <a:latin typeface="Cambria"/>
                <a:cs typeface="Cambria"/>
              </a:rPr>
              <a:t>st</a:t>
            </a:r>
            <a:r>
              <a:rPr sz="3200" i="1" spc="-95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200" i="1" spc="-110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200" i="1" spc="-105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3200" i="1" spc="-100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200" i="1" spc="-135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200" i="1" spc="-10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200" i="1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3200" i="1" spc="-2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i="1" spc="-10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200" i="1" spc="-95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200" i="1" spc="-100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sz="3200" i="1" spc="-95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3200" i="1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200" i="1" spc="-2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i="1" spc="-100" dirty="0">
                <a:solidFill>
                  <a:srgbClr val="000000"/>
                </a:solidFill>
                <a:latin typeface="Cambria"/>
                <a:cs typeface="Cambria"/>
              </a:rPr>
              <a:t>sou</a:t>
            </a:r>
            <a:r>
              <a:rPr sz="3200" i="1" spc="-135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200" i="1" spc="-110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3200" i="1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192645" cy="1433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692150" indent="-228600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incident</a:t>
            </a:r>
            <a:r>
              <a:rPr sz="2200" dirty="0">
                <a:latin typeface="Calibri"/>
                <a:cs typeface="Calibri"/>
              </a:rPr>
              <a:t> on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opaque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surface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part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absorbed.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dirty="0"/>
              <a:t>	</a:t>
            </a:r>
            <a:r>
              <a:rPr sz="2200" spc="-15" dirty="0">
                <a:latin typeface="Calibri"/>
                <a:cs typeface="Calibri"/>
              </a:rPr>
              <a:t>Surface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rough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grainy,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scatter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reflected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diffuse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reflection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299584"/>
            <a:ext cx="6931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highlights,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bright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spots,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specular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reflection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152736"/>
            <a:ext cx="3352800" cy="10044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0625" y="5105422"/>
            <a:ext cx="4981575" cy="16880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4524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L</a:t>
            </a:r>
            <a:r>
              <a:rPr spc="-110" dirty="0"/>
              <a:t>i</a:t>
            </a:r>
            <a:r>
              <a:rPr spc="-140" dirty="0"/>
              <a:t>g</a:t>
            </a:r>
            <a:r>
              <a:rPr spc="-100" dirty="0"/>
              <a:t>h</a:t>
            </a:r>
            <a:r>
              <a:rPr spc="-5" dirty="0"/>
              <a:t>t</a:t>
            </a:r>
            <a:r>
              <a:rPr spc="-204" dirty="0"/>
              <a:t> </a:t>
            </a:r>
            <a:r>
              <a:rPr spc="-65" dirty="0"/>
              <a:t>S</a:t>
            </a:r>
            <a:r>
              <a:rPr spc="-105" dirty="0"/>
              <a:t>o</a:t>
            </a:r>
            <a:r>
              <a:rPr spc="-100" dirty="0"/>
              <a:t>u</a:t>
            </a:r>
            <a:r>
              <a:rPr spc="-175" dirty="0"/>
              <a:t>r</a:t>
            </a:r>
            <a:r>
              <a:rPr spc="-120" dirty="0"/>
              <a:t>c</a:t>
            </a:r>
            <a:r>
              <a:rPr spc="-160" dirty="0"/>
              <a:t>e</a:t>
            </a:r>
            <a:r>
              <a:rPr spc="-105" dirty="0"/>
              <a:t>.</a:t>
            </a:r>
            <a:r>
              <a:rPr spc="-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8855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715" indent="-228600" algn="just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i="1" spc="-15" dirty="0">
                <a:latin typeface="Calibri"/>
                <a:cs typeface="Calibri"/>
              </a:rPr>
              <a:t>Point </a:t>
            </a:r>
            <a:r>
              <a:rPr sz="2200" b="1" i="1" spc="-10" dirty="0">
                <a:latin typeface="Calibri"/>
                <a:cs typeface="Calibri"/>
              </a:rPr>
              <a:t>source</a:t>
            </a:r>
            <a:r>
              <a:rPr sz="2200" spc="-1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Simplest model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light emitter </a:t>
            </a:r>
            <a:r>
              <a:rPr sz="2200" spc="-20" dirty="0">
                <a:latin typeface="Calibri"/>
                <a:cs typeface="Calibri"/>
              </a:rPr>
              <a:t>like </a:t>
            </a:r>
            <a:r>
              <a:rPr sz="2200" spc="-10" dirty="0">
                <a:latin typeface="Calibri"/>
                <a:cs typeface="Calibri"/>
              </a:rPr>
              <a:t>tungsten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filament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bulb</a:t>
            </a:r>
            <a:endParaRPr sz="22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i="1" spc="-10" dirty="0">
                <a:latin typeface="Calibri"/>
                <a:cs typeface="Calibri"/>
              </a:rPr>
              <a:t>Distributed </a:t>
            </a:r>
            <a:r>
              <a:rPr sz="2200" b="1" i="1" spc="-5" dirty="0">
                <a:latin typeface="Calibri"/>
                <a:cs typeface="Calibri"/>
              </a:rPr>
              <a:t>light </a:t>
            </a:r>
            <a:r>
              <a:rPr sz="2200" b="1" i="1" spc="-10" dirty="0">
                <a:latin typeface="Calibri"/>
                <a:cs typeface="Calibri"/>
              </a:rPr>
              <a:t>source</a:t>
            </a:r>
            <a:r>
              <a:rPr sz="2200" spc="-1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area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source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compared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surfaces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the scene </a:t>
            </a:r>
            <a:r>
              <a:rPr sz="2200" spc="-25" dirty="0">
                <a:latin typeface="Calibri"/>
                <a:cs typeface="Calibri"/>
              </a:rPr>
              <a:t>like </a:t>
            </a:r>
            <a:r>
              <a:rPr sz="2200" spc="-10" dirty="0">
                <a:latin typeface="Calibri"/>
                <a:cs typeface="Calibri"/>
              </a:rPr>
              <a:t>fluorescent light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room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i="1" spc="-5" dirty="0">
                <a:latin typeface="Calibri"/>
                <a:cs typeface="Calibri"/>
              </a:rPr>
              <a:t>Diffuse</a:t>
            </a:r>
            <a:r>
              <a:rPr sz="2200" b="1" i="1" spc="54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reflection:</a:t>
            </a:r>
            <a:r>
              <a:rPr sz="2200" b="1" i="1" spc="5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Scatter</a:t>
            </a:r>
            <a:r>
              <a:rPr sz="2200" spc="5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reflected</a:t>
            </a:r>
            <a:r>
              <a:rPr sz="2200" spc="5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spc="5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5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</a:t>
            </a:r>
            <a:r>
              <a:rPr sz="2200" spc="5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by</a:t>
            </a:r>
            <a:endParaRPr sz="220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rough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grainy</a:t>
            </a:r>
            <a:r>
              <a:rPr sz="2200" spc="-10" dirty="0">
                <a:latin typeface="Calibri"/>
                <a:cs typeface="Calibri"/>
              </a:rPr>
              <a:t> surfaces.</a:t>
            </a:r>
            <a:endParaRPr sz="2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i="1" spc="-5" dirty="0">
                <a:latin typeface="Calibri"/>
                <a:cs typeface="Calibri"/>
              </a:rPr>
              <a:t>Specular-reflection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spc="-10" dirty="0">
                <a:latin typeface="Calibri"/>
                <a:cs typeface="Calibri"/>
              </a:rPr>
              <a:t>highlights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bright </a:t>
            </a:r>
            <a:r>
              <a:rPr sz="2200" spc="-5" dirty="0">
                <a:latin typeface="Calibri"/>
                <a:cs typeface="Calibri"/>
              </a:rPr>
              <a:t>spots </a:t>
            </a:r>
            <a:r>
              <a:rPr sz="2200" spc="-15" dirty="0">
                <a:latin typeface="Calibri"/>
                <a:cs typeface="Calibri"/>
              </a:rPr>
              <a:t>created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light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particularly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shiny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dull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025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ll</a:t>
            </a:r>
            <a:r>
              <a:rPr spc="-100" dirty="0"/>
              <a:t>u</a:t>
            </a:r>
            <a:r>
              <a:rPr spc="-105" dirty="0"/>
              <a:t>m</a:t>
            </a:r>
            <a:r>
              <a:rPr spc="-110" dirty="0"/>
              <a:t>i</a:t>
            </a:r>
            <a:r>
              <a:rPr spc="-105" dirty="0"/>
              <a:t>nat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15" dirty="0"/>
              <a:t> </a:t>
            </a:r>
            <a:r>
              <a:rPr spc="-105" dirty="0"/>
              <a:t>mo</a:t>
            </a:r>
            <a:r>
              <a:rPr spc="-100" dirty="0"/>
              <a:t>d</a:t>
            </a:r>
            <a:r>
              <a:rPr spc="-110" dirty="0"/>
              <a:t>e</a:t>
            </a:r>
            <a:r>
              <a:rPr spc="-105" dirty="0"/>
              <a:t>ls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9490" cy="357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010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Illumination models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calculate </a:t>
            </a:r>
            <a:r>
              <a:rPr sz="2200" spc="-10" dirty="0">
                <a:latin typeface="Calibri"/>
                <a:cs typeface="Calibri"/>
              </a:rPr>
              <a:t>light intensities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 we </a:t>
            </a:r>
            <a:r>
              <a:rPr sz="2200" spc="-5" dirty="0">
                <a:latin typeface="Calibri"/>
                <a:cs typeface="Calibri"/>
              </a:rPr>
              <a:t>should </a:t>
            </a:r>
            <a:r>
              <a:rPr sz="2200" spc="-10" dirty="0">
                <a:latin typeface="Calibri"/>
                <a:cs typeface="Calibri"/>
              </a:rPr>
              <a:t>see at </a:t>
            </a:r>
            <a:r>
              <a:rPr sz="2200" spc="-5" dirty="0">
                <a:latin typeface="Calibri"/>
                <a:cs typeface="Calibri"/>
              </a:rPr>
              <a:t>a given </a:t>
            </a:r>
            <a:r>
              <a:rPr sz="2200" spc="-10" dirty="0">
                <a:latin typeface="Calibri"/>
                <a:cs typeface="Calibri"/>
              </a:rPr>
              <a:t>point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surface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an object.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calculations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based</a:t>
            </a:r>
            <a:r>
              <a:rPr sz="2200" dirty="0">
                <a:latin typeface="Calibri"/>
                <a:cs typeface="Calibri"/>
              </a:rPr>
              <a:t> 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optical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properties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surfaces,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background lighting conditions </a:t>
            </a:r>
            <a:r>
              <a:rPr sz="2200" spc="-5" dirty="0">
                <a:latin typeface="Calibri"/>
                <a:cs typeface="Calibri"/>
              </a:rPr>
              <a:t>and the </a:t>
            </a:r>
            <a:r>
              <a:rPr sz="2200" spc="-10" dirty="0">
                <a:latin typeface="Calibri"/>
                <a:cs typeface="Calibri"/>
              </a:rPr>
              <a:t>light source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specifications.</a:t>
            </a:r>
            <a:r>
              <a:rPr sz="2200" spc="-5" dirty="0">
                <a:latin typeface="Calibri"/>
                <a:cs typeface="Calibri"/>
              </a:rPr>
              <a:t> 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light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considered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point 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sources</a:t>
            </a:r>
            <a:r>
              <a:rPr sz="2200" spc="-10" dirty="0">
                <a:latin typeface="Calibri"/>
                <a:cs typeface="Calibri"/>
              </a:rPr>
              <a:t>, specified </a:t>
            </a:r>
            <a:r>
              <a:rPr sz="2200" spc="-5" dirty="0">
                <a:latin typeface="Calibri"/>
                <a:cs typeface="Calibri"/>
              </a:rPr>
              <a:t>with a </a:t>
            </a:r>
            <a:r>
              <a:rPr sz="2200" spc="-15" dirty="0">
                <a:latin typeface="Calibri"/>
                <a:cs typeface="Calibri"/>
              </a:rPr>
              <a:t>co-ordinate </a:t>
            </a:r>
            <a:r>
              <a:rPr sz="2200" spc="-5" dirty="0">
                <a:latin typeface="Calibri"/>
                <a:cs typeface="Calibri"/>
              </a:rPr>
              <a:t>position and </a:t>
            </a:r>
            <a:r>
              <a:rPr sz="2200" spc="-10" dirty="0">
                <a:latin typeface="Calibri"/>
                <a:cs typeface="Calibri"/>
              </a:rPr>
              <a:t>an intensity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(color).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illumination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are: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latin typeface="Calibri"/>
                <a:cs typeface="Calibri"/>
              </a:rPr>
              <a:t>Ambient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Light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latin typeface="Calibri"/>
                <a:cs typeface="Calibri"/>
              </a:rPr>
              <a:t>Diffuse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Reflection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52538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5" dirty="0">
                <a:latin typeface="Calibri"/>
                <a:cs typeface="Calibri"/>
              </a:rPr>
              <a:t>Specular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Reflection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phong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2255</Words>
  <Application>Microsoft Office PowerPoint</Application>
  <PresentationFormat>Custom</PresentationFormat>
  <Paragraphs>249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Microsoft YaHei UI</vt:lpstr>
      <vt:lpstr>Arial MT</vt:lpstr>
      <vt:lpstr>Calibri</vt:lpstr>
      <vt:lpstr>Cambria</vt:lpstr>
      <vt:lpstr>Cambria Math</vt:lpstr>
      <vt:lpstr>Times New Roman</vt:lpstr>
      <vt:lpstr>Wingdings</vt:lpstr>
      <vt:lpstr>Office Theme</vt:lpstr>
      <vt:lpstr>Illumination models</vt:lpstr>
      <vt:lpstr>Illumination and surface rendering model</vt:lpstr>
      <vt:lpstr>Illumination And Rendering</vt:lpstr>
      <vt:lpstr>Light Source</vt:lpstr>
      <vt:lpstr>Light Source..</vt:lpstr>
      <vt:lpstr>Reflection of light:</vt:lpstr>
      <vt:lpstr>Distributed light source</vt:lpstr>
      <vt:lpstr>Light Source..</vt:lpstr>
      <vt:lpstr>Illumination models:</vt:lpstr>
      <vt:lpstr>Some useful concept</vt:lpstr>
      <vt:lpstr>1. Ambient light:</vt:lpstr>
      <vt:lpstr>1. Ambient light:</vt:lpstr>
      <vt:lpstr>1. Ambient light …</vt:lpstr>
      <vt:lpstr>1. Ambient light …</vt:lpstr>
      <vt:lpstr>2. Diffuse Reflection</vt:lpstr>
      <vt:lpstr>2. Diffuse Reflection…</vt:lpstr>
      <vt:lpstr>2. Diffuse Reflection…</vt:lpstr>
      <vt:lpstr>2. Diffuse Reflection…</vt:lpstr>
      <vt:lpstr>2. Diffuse Reflection…</vt:lpstr>
      <vt:lpstr>Lambert’s Cosine     Law:    </vt:lpstr>
      <vt:lpstr>3. Specular reflection and phong model</vt:lpstr>
      <vt:lpstr>PowerPoint Presentation</vt:lpstr>
      <vt:lpstr>3. Specular reflection and phong model</vt:lpstr>
      <vt:lpstr>3. Specular reflection and phong model</vt:lpstr>
      <vt:lpstr>3. Specular reflection and phong model</vt:lpstr>
      <vt:lpstr>3. Specular reflection and phong model</vt:lpstr>
      <vt:lpstr>3. Specular reflection and phong model</vt:lpstr>
      <vt:lpstr>PowerPoint Presentation</vt:lpstr>
      <vt:lpstr>PowerPoint Presentation</vt:lpstr>
      <vt:lpstr>PowerPoint Presentation</vt:lpstr>
      <vt:lpstr>Polygon Rendering          Method</vt:lpstr>
      <vt:lpstr>1. Constant Intensity Shading</vt:lpstr>
      <vt:lpstr>2. Gouraud Shading</vt:lpstr>
      <vt:lpstr>2. Gouraud Shading…..</vt:lpstr>
      <vt:lpstr>2. Gouraud Shading…..</vt:lpstr>
      <vt:lpstr>Surface Rendering</vt:lpstr>
      <vt:lpstr>PowerPoint Presentation</vt:lpstr>
      <vt:lpstr>3.Phong Shading</vt:lpstr>
      <vt:lpstr>3.Phong Shading</vt:lpstr>
      <vt:lpstr>3.Phong Shading</vt:lpstr>
      <vt:lpstr>Gouraud Vs Phong Shading</vt:lpstr>
      <vt:lpstr>Gouraud Vs Phong Shading</vt:lpstr>
      <vt:lpstr>Color models: RGB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Illumination models and surface rendering methods</dc:title>
  <dc:creator>Nipun Thapa</dc:creator>
  <cp:lastModifiedBy>ZEAL INSTITUTE</cp:lastModifiedBy>
  <cp:revision>5</cp:revision>
  <dcterms:created xsi:type="dcterms:W3CDTF">2023-01-10T06:37:16Z</dcterms:created>
  <dcterms:modified xsi:type="dcterms:W3CDTF">2023-01-11T08:26:37Z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2023-01-10T00:00:00Z</vt:filetime>
  </property>
</Properties>
</file>