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6" r:id="rId2"/>
    <p:sldId id="329" r:id="rId3"/>
    <p:sldId id="330" r:id="rId4"/>
    <p:sldId id="331" r:id="rId5"/>
    <p:sldId id="332" r:id="rId6"/>
    <p:sldId id="333" r:id="rId7"/>
    <p:sldId id="365" r:id="rId8"/>
    <p:sldId id="334" r:id="rId9"/>
    <p:sldId id="335" r:id="rId10"/>
    <p:sldId id="336" r:id="rId11"/>
    <p:sldId id="337" r:id="rId12"/>
    <p:sldId id="338" r:id="rId13"/>
    <p:sldId id="340" r:id="rId14"/>
    <p:sldId id="341" r:id="rId15"/>
    <p:sldId id="343" r:id="rId16"/>
    <p:sldId id="345" r:id="rId17"/>
    <p:sldId id="366" r:id="rId18"/>
    <p:sldId id="375" r:id="rId19"/>
    <p:sldId id="367" r:id="rId20"/>
    <p:sldId id="368" r:id="rId21"/>
    <p:sldId id="369" r:id="rId22"/>
    <p:sldId id="370" r:id="rId23"/>
    <p:sldId id="371" r:id="rId24"/>
    <p:sldId id="372" r:id="rId25"/>
    <p:sldId id="373" r:id="rId26"/>
    <p:sldId id="374" r:id="rId27"/>
    <p:sldId id="346" r:id="rId28"/>
    <p:sldId id="347" r:id="rId29"/>
    <p:sldId id="348" r:id="rId30"/>
    <p:sldId id="349" r:id="rId31"/>
    <p:sldId id="350" r:id="rId32"/>
    <p:sldId id="351" r:id="rId33"/>
    <p:sldId id="352" r:id="rId34"/>
    <p:sldId id="353" r:id="rId35"/>
    <p:sldId id="354" r:id="rId36"/>
    <p:sldId id="359" r:id="rId37"/>
    <p:sldId id="360" r:id="rId38"/>
    <p:sldId id="361" r:id="rId39"/>
    <p:sldId id="362"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27" r:id="rId53"/>
    <p:sldId id="311" r:id="rId54"/>
    <p:sldId id="312"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5B036-0C6C-4976-9555-EE85CB806E18}"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998B-FD7B-49D3-BBC7-8724874855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5B036-0C6C-4976-9555-EE85CB806E18}"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998B-FD7B-49D3-BBC7-8724874855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5B036-0C6C-4976-9555-EE85CB806E18}"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998B-FD7B-49D3-BBC7-8724874855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5B036-0C6C-4976-9555-EE85CB806E18}"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998B-FD7B-49D3-BBC7-8724874855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75B036-0C6C-4976-9555-EE85CB806E18}"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F998B-FD7B-49D3-BBC7-8724874855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75B036-0C6C-4976-9555-EE85CB806E18}"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F998B-FD7B-49D3-BBC7-8724874855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75B036-0C6C-4976-9555-EE85CB806E18}" type="datetimeFigureOut">
              <a:rPr lang="en-US" smtClean="0"/>
              <a:pPr/>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F998B-FD7B-49D3-BBC7-8724874855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75B036-0C6C-4976-9555-EE85CB806E18}" type="datetimeFigureOut">
              <a:rPr lang="en-US" smtClean="0"/>
              <a:pPr/>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F998B-FD7B-49D3-BBC7-8724874855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5B036-0C6C-4976-9555-EE85CB806E18}" type="datetimeFigureOut">
              <a:rPr lang="en-US" smtClean="0"/>
              <a:pPr/>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F998B-FD7B-49D3-BBC7-8724874855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75B036-0C6C-4976-9555-EE85CB806E18}"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F998B-FD7B-49D3-BBC7-8724874855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75B036-0C6C-4976-9555-EE85CB806E18}"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F998B-FD7B-49D3-BBC7-8724874855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5B036-0C6C-4976-9555-EE85CB806E18}" type="datetimeFigureOut">
              <a:rPr lang="en-US" smtClean="0"/>
              <a:pPr/>
              <a:t>12/27/2021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998B-FD7B-49D3-BBC7-8724874855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 Id="rId5" Type="http://schemas.openxmlformats.org/officeDocument/2006/relationships/image" Target="../media/image40.jpeg"/><Relationship Id="rId4" Type="http://schemas.openxmlformats.org/officeDocument/2006/relationships/image" Target="../media/image39.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image" Target="../media/image54.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1.xml"/><Relationship Id="rId5" Type="http://schemas.openxmlformats.org/officeDocument/2006/relationships/image" Target="../media/image62.jpeg"/><Relationship Id="rId4" Type="http://schemas.openxmlformats.org/officeDocument/2006/relationships/image" Target="../media/image6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p:cNvSpPr txBox="1"/>
          <p:nvPr/>
        </p:nvSpPr>
        <p:spPr>
          <a:xfrm>
            <a:off x="1142974" y="2357373"/>
            <a:ext cx="7343775" cy="2243455"/>
          </a:xfrm>
          <a:prstGeom prst="rect">
            <a:avLst/>
          </a:prstGeom>
          <a:ln w="12700">
            <a:solidFill>
              <a:schemeClr val="tx1"/>
            </a:solidFill>
          </a:ln>
        </p:spPr>
        <p:txBody>
          <a:bodyPr vert="horz" wrap="square" lIns="0" tIns="415290" rIns="0" bIns="0" rtlCol="0">
            <a:spAutoFit/>
          </a:bodyPr>
          <a:lstStyle/>
          <a:p>
            <a:pPr marL="2513965" marR="110489" indent="-2397760">
              <a:lnSpc>
                <a:spcPct val="100000"/>
              </a:lnSpc>
              <a:spcBef>
                <a:spcPts val="3270"/>
              </a:spcBef>
            </a:pPr>
            <a:r>
              <a:rPr sz="4400" spc="-5" dirty="0">
                <a:latin typeface="Calibri"/>
                <a:cs typeface="Calibri"/>
              </a:rPr>
              <a:t>INTRODUCTION</a:t>
            </a:r>
            <a:r>
              <a:rPr sz="4400" spc="-25" dirty="0">
                <a:latin typeface="Calibri"/>
                <a:cs typeface="Calibri"/>
              </a:rPr>
              <a:t> </a:t>
            </a:r>
            <a:r>
              <a:rPr sz="4400" spc="-65" dirty="0">
                <a:latin typeface="Calibri"/>
                <a:cs typeface="Calibri"/>
              </a:rPr>
              <a:t>TO</a:t>
            </a:r>
            <a:r>
              <a:rPr sz="4400" spc="-25" dirty="0">
                <a:latin typeface="Calibri"/>
                <a:cs typeface="Calibri"/>
              </a:rPr>
              <a:t> </a:t>
            </a:r>
            <a:r>
              <a:rPr sz="4400" spc="-10">
                <a:latin typeface="Calibri"/>
                <a:cs typeface="Calibri"/>
              </a:rPr>
              <a:t>COMPUTER </a:t>
            </a:r>
            <a:r>
              <a:rPr sz="4400" spc="-980">
                <a:latin typeface="Calibri"/>
                <a:cs typeface="Calibri"/>
              </a:rPr>
              <a:t> </a:t>
            </a:r>
            <a:r>
              <a:rPr sz="4400" smtClean="0">
                <a:latin typeface="Calibri"/>
                <a:cs typeface="Calibri"/>
              </a:rPr>
              <a:t>GRAPHICS</a:t>
            </a:r>
            <a:endParaRPr sz="44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79525" y="922274"/>
          <a:ext cx="6785609" cy="4678680"/>
        </p:xfrm>
        <a:graphic>
          <a:graphicData uri="http://schemas.openxmlformats.org/drawingml/2006/table">
            <a:tbl>
              <a:tblPr firstRow="1" bandRow="1">
                <a:tableStyleId>{2D5ABB26-0587-4C30-8999-92F81FD0307C}</a:tableStyleId>
              </a:tblPr>
              <a:tblGrid>
                <a:gridCol w="2261870"/>
                <a:gridCol w="2261870"/>
                <a:gridCol w="2261869"/>
              </a:tblGrid>
              <a:tr h="822960">
                <a:tc>
                  <a:txBody>
                    <a:bodyPr/>
                    <a:lstStyle/>
                    <a:p>
                      <a:pPr marL="91440">
                        <a:lnSpc>
                          <a:spcPct val="100000"/>
                        </a:lnSpc>
                        <a:spcBef>
                          <a:spcPts val="204"/>
                        </a:spcBef>
                      </a:pPr>
                      <a:r>
                        <a:rPr sz="2400" b="1" spc="-5" dirty="0">
                          <a:latin typeface="Calibri"/>
                          <a:cs typeface="Calibri"/>
                        </a:rPr>
                        <a:t>Resolution</a:t>
                      </a:r>
                      <a:endParaRPr sz="2400">
                        <a:latin typeface="Calibri"/>
                        <a:cs typeface="Calibri"/>
                      </a:endParaRPr>
                    </a:p>
                  </a:txBody>
                  <a:tcPr marL="0" marR="0" marT="26034" marB="0">
                    <a:lnL w="12700">
                      <a:solidFill>
                        <a:srgbClr val="68007E"/>
                      </a:solidFill>
                      <a:prstDash val="solid"/>
                    </a:lnL>
                    <a:lnR w="12700">
                      <a:solidFill>
                        <a:srgbClr val="68007E"/>
                      </a:solidFill>
                      <a:prstDash val="solid"/>
                    </a:lnR>
                    <a:lnT w="12700">
                      <a:solidFill>
                        <a:srgbClr val="68007E"/>
                      </a:solidFill>
                      <a:prstDash val="solid"/>
                    </a:lnT>
                    <a:lnB w="28575">
                      <a:solidFill>
                        <a:srgbClr val="68007E"/>
                      </a:solidFill>
                      <a:prstDash val="solid"/>
                    </a:lnB>
                  </a:tcPr>
                </a:tc>
                <a:tc>
                  <a:txBody>
                    <a:bodyPr/>
                    <a:lstStyle/>
                    <a:p>
                      <a:pPr marL="91440">
                        <a:lnSpc>
                          <a:spcPct val="100000"/>
                        </a:lnSpc>
                        <a:spcBef>
                          <a:spcPts val="204"/>
                        </a:spcBef>
                      </a:pPr>
                      <a:r>
                        <a:rPr sz="2400" b="1" spc="-5" dirty="0">
                          <a:latin typeface="Calibri"/>
                          <a:cs typeface="Calibri"/>
                        </a:rPr>
                        <a:t>Number</a:t>
                      </a:r>
                      <a:r>
                        <a:rPr sz="2400" b="1" spc="-55" dirty="0">
                          <a:latin typeface="Calibri"/>
                          <a:cs typeface="Calibri"/>
                        </a:rPr>
                        <a:t> </a:t>
                      </a:r>
                      <a:r>
                        <a:rPr sz="2400" b="1" dirty="0">
                          <a:latin typeface="Calibri"/>
                          <a:cs typeface="Calibri"/>
                        </a:rPr>
                        <a:t>of</a:t>
                      </a:r>
                      <a:endParaRPr sz="2400">
                        <a:latin typeface="Calibri"/>
                        <a:cs typeface="Calibri"/>
                      </a:endParaRPr>
                    </a:p>
                    <a:p>
                      <a:pPr marL="91440">
                        <a:lnSpc>
                          <a:spcPct val="100000"/>
                        </a:lnSpc>
                      </a:pPr>
                      <a:r>
                        <a:rPr sz="2400" b="1" spc="-20" dirty="0">
                          <a:latin typeface="Calibri"/>
                          <a:cs typeface="Calibri"/>
                        </a:rPr>
                        <a:t>Pixels</a:t>
                      </a:r>
                      <a:endParaRPr sz="2400">
                        <a:latin typeface="Calibri"/>
                        <a:cs typeface="Calibri"/>
                      </a:endParaRPr>
                    </a:p>
                  </a:txBody>
                  <a:tcPr marL="0" marR="0" marT="26034" marB="0">
                    <a:lnL w="12700">
                      <a:solidFill>
                        <a:srgbClr val="68007E"/>
                      </a:solidFill>
                      <a:prstDash val="solid"/>
                    </a:lnL>
                    <a:lnR w="12700">
                      <a:solidFill>
                        <a:srgbClr val="68007E"/>
                      </a:solidFill>
                      <a:prstDash val="solid"/>
                    </a:lnR>
                    <a:lnT w="12700">
                      <a:solidFill>
                        <a:srgbClr val="68007E"/>
                      </a:solidFill>
                      <a:prstDash val="solid"/>
                    </a:lnT>
                    <a:lnB w="28575">
                      <a:solidFill>
                        <a:srgbClr val="68007E"/>
                      </a:solidFill>
                      <a:prstDash val="solid"/>
                    </a:lnB>
                  </a:tcPr>
                </a:tc>
                <a:tc>
                  <a:txBody>
                    <a:bodyPr/>
                    <a:lstStyle/>
                    <a:p>
                      <a:pPr marL="92075">
                        <a:lnSpc>
                          <a:spcPct val="100000"/>
                        </a:lnSpc>
                        <a:spcBef>
                          <a:spcPts val="204"/>
                        </a:spcBef>
                      </a:pPr>
                      <a:r>
                        <a:rPr sz="2400" b="1" spc="-5" dirty="0">
                          <a:latin typeface="Calibri"/>
                          <a:cs typeface="Calibri"/>
                        </a:rPr>
                        <a:t>Aspect</a:t>
                      </a:r>
                      <a:r>
                        <a:rPr sz="2400" b="1" spc="-55" dirty="0">
                          <a:latin typeface="Calibri"/>
                          <a:cs typeface="Calibri"/>
                        </a:rPr>
                        <a:t> </a:t>
                      </a:r>
                      <a:r>
                        <a:rPr sz="2400" b="1" spc="-5" dirty="0">
                          <a:latin typeface="Calibri"/>
                          <a:cs typeface="Calibri"/>
                        </a:rPr>
                        <a:t>Ratio</a:t>
                      </a:r>
                      <a:endParaRPr sz="2400">
                        <a:latin typeface="Calibri"/>
                        <a:cs typeface="Calibri"/>
                      </a:endParaRPr>
                    </a:p>
                  </a:txBody>
                  <a:tcPr marL="0" marR="0" marT="26034" marB="0">
                    <a:lnL w="12700">
                      <a:solidFill>
                        <a:srgbClr val="68007E"/>
                      </a:solidFill>
                      <a:prstDash val="solid"/>
                    </a:lnL>
                    <a:lnR w="12700">
                      <a:solidFill>
                        <a:srgbClr val="68007E"/>
                      </a:solidFill>
                      <a:prstDash val="solid"/>
                    </a:lnR>
                    <a:lnT w="12700">
                      <a:solidFill>
                        <a:srgbClr val="68007E"/>
                      </a:solidFill>
                      <a:prstDash val="solid"/>
                    </a:lnT>
                    <a:lnB w="28575">
                      <a:solidFill>
                        <a:srgbClr val="68007E"/>
                      </a:solidFill>
                      <a:prstDash val="solid"/>
                    </a:lnB>
                  </a:tcPr>
                </a:tc>
              </a:tr>
              <a:tr h="642620">
                <a:tc>
                  <a:txBody>
                    <a:bodyPr/>
                    <a:lstStyle/>
                    <a:p>
                      <a:pPr marL="91440">
                        <a:lnSpc>
                          <a:spcPct val="100000"/>
                        </a:lnSpc>
                        <a:spcBef>
                          <a:spcPts val="240"/>
                        </a:spcBef>
                      </a:pPr>
                      <a:r>
                        <a:rPr sz="1800" dirty="0">
                          <a:latin typeface="Calibri"/>
                          <a:cs typeface="Calibri"/>
                        </a:rPr>
                        <a:t>320*200</a:t>
                      </a:r>
                      <a:endParaRPr sz="1800">
                        <a:latin typeface="Calibri"/>
                        <a:cs typeface="Calibri"/>
                      </a:endParaRPr>
                    </a:p>
                  </a:txBody>
                  <a:tcPr marL="0" marR="0" marT="30480" marB="0">
                    <a:lnL w="12700">
                      <a:solidFill>
                        <a:srgbClr val="68007E"/>
                      </a:solidFill>
                      <a:prstDash val="solid"/>
                    </a:lnL>
                    <a:lnR w="12700">
                      <a:solidFill>
                        <a:srgbClr val="68007E"/>
                      </a:solidFill>
                      <a:prstDash val="solid"/>
                    </a:lnR>
                    <a:lnT w="28575">
                      <a:solidFill>
                        <a:srgbClr val="68007E"/>
                      </a:solidFill>
                      <a:prstDash val="solid"/>
                    </a:lnT>
                    <a:lnB w="12700">
                      <a:solidFill>
                        <a:srgbClr val="68007E"/>
                      </a:solidFill>
                      <a:prstDash val="solid"/>
                    </a:lnB>
                    <a:solidFill>
                      <a:srgbClr val="E0CCE5"/>
                    </a:solidFill>
                  </a:tcPr>
                </a:tc>
                <a:tc>
                  <a:txBody>
                    <a:bodyPr/>
                    <a:lstStyle/>
                    <a:p>
                      <a:pPr marL="91440">
                        <a:lnSpc>
                          <a:spcPct val="100000"/>
                        </a:lnSpc>
                        <a:spcBef>
                          <a:spcPts val="240"/>
                        </a:spcBef>
                      </a:pPr>
                      <a:r>
                        <a:rPr sz="1800" spc="-5" dirty="0">
                          <a:latin typeface="Calibri"/>
                          <a:cs typeface="Calibri"/>
                        </a:rPr>
                        <a:t>64000</a:t>
                      </a:r>
                      <a:endParaRPr sz="1800">
                        <a:latin typeface="Calibri"/>
                        <a:cs typeface="Calibri"/>
                      </a:endParaRPr>
                    </a:p>
                  </a:txBody>
                  <a:tcPr marL="0" marR="0" marT="30480" marB="0">
                    <a:lnL w="12700">
                      <a:solidFill>
                        <a:srgbClr val="68007E"/>
                      </a:solidFill>
                      <a:prstDash val="solid"/>
                    </a:lnL>
                    <a:lnR w="12700">
                      <a:solidFill>
                        <a:srgbClr val="68007E"/>
                      </a:solidFill>
                      <a:prstDash val="solid"/>
                    </a:lnR>
                    <a:lnT w="28575">
                      <a:solidFill>
                        <a:srgbClr val="68007E"/>
                      </a:solidFill>
                      <a:prstDash val="solid"/>
                    </a:lnT>
                    <a:lnB w="12700">
                      <a:solidFill>
                        <a:srgbClr val="68007E"/>
                      </a:solidFill>
                      <a:prstDash val="solid"/>
                    </a:lnB>
                    <a:solidFill>
                      <a:srgbClr val="E0CCE5"/>
                    </a:solidFill>
                  </a:tcPr>
                </a:tc>
                <a:tc>
                  <a:txBody>
                    <a:bodyPr/>
                    <a:lstStyle/>
                    <a:p>
                      <a:pPr marL="92075">
                        <a:lnSpc>
                          <a:spcPct val="100000"/>
                        </a:lnSpc>
                        <a:spcBef>
                          <a:spcPts val="240"/>
                        </a:spcBef>
                      </a:pPr>
                      <a:r>
                        <a:rPr sz="1800" dirty="0">
                          <a:latin typeface="Calibri"/>
                          <a:cs typeface="Calibri"/>
                        </a:rPr>
                        <a:t>8:5</a:t>
                      </a:r>
                      <a:endParaRPr sz="1800">
                        <a:latin typeface="Calibri"/>
                        <a:cs typeface="Calibri"/>
                      </a:endParaRPr>
                    </a:p>
                  </a:txBody>
                  <a:tcPr marL="0" marR="0" marT="30480" marB="0">
                    <a:lnL w="12700">
                      <a:solidFill>
                        <a:srgbClr val="68007E"/>
                      </a:solidFill>
                      <a:prstDash val="solid"/>
                    </a:lnL>
                    <a:lnR w="12700">
                      <a:solidFill>
                        <a:srgbClr val="68007E"/>
                      </a:solidFill>
                      <a:prstDash val="solid"/>
                    </a:lnR>
                    <a:lnT w="28575">
                      <a:solidFill>
                        <a:srgbClr val="68007E"/>
                      </a:solidFill>
                      <a:prstDash val="solid"/>
                    </a:lnT>
                    <a:lnB w="12700">
                      <a:solidFill>
                        <a:srgbClr val="68007E"/>
                      </a:solidFill>
                      <a:prstDash val="solid"/>
                    </a:lnB>
                    <a:solidFill>
                      <a:srgbClr val="E0CCE5"/>
                    </a:solidFill>
                  </a:tcPr>
                </a:tc>
              </a:tr>
              <a:tr h="642620">
                <a:tc>
                  <a:txBody>
                    <a:bodyPr/>
                    <a:lstStyle/>
                    <a:p>
                      <a:pPr marL="91440">
                        <a:lnSpc>
                          <a:spcPct val="100000"/>
                        </a:lnSpc>
                        <a:spcBef>
                          <a:spcPts val="240"/>
                        </a:spcBef>
                      </a:pPr>
                      <a:r>
                        <a:rPr sz="1800" dirty="0">
                          <a:latin typeface="Calibri"/>
                          <a:cs typeface="Calibri"/>
                        </a:rPr>
                        <a:t>640*480</a:t>
                      </a:r>
                      <a:endParaRPr sz="1800">
                        <a:latin typeface="Calibri"/>
                        <a:cs typeface="Calibri"/>
                      </a:endParaRPr>
                    </a:p>
                  </a:txBody>
                  <a:tcPr marL="0" marR="0" marT="30480"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tcPr>
                </a:tc>
                <a:tc>
                  <a:txBody>
                    <a:bodyPr/>
                    <a:lstStyle/>
                    <a:p>
                      <a:pPr marL="91440">
                        <a:lnSpc>
                          <a:spcPct val="100000"/>
                        </a:lnSpc>
                        <a:spcBef>
                          <a:spcPts val="240"/>
                        </a:spcBef>
                      </a:pPr>
                      <a:r>
                        <a:rPr sz="1800" spc="-5" dirty="0">
                          <a:latin typeface="Calibri"/>
                          <a:cs typeface="Calibri"/>
                        </a:rPr>
                        <a:t>307200</a:t>
                      </a:r>
                      <a:endParaRPr sz="1800">
                        <a:latin typeface="Calibri"/>
                        <a:cs typeface="Calibri"/>
                      </a:endParaRPr>
                    </a:p>
                  </a:txBody>
                  <a:tcPr marL="0" marR="0" marT="30480"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tcPr>
                </a:tc>
                <a:tc>
                  <a:txBody>
                    <a:bodyPr/>
                    <a:lstStyle/>
                    <a:p>
                      <a:pPr marL="92075">
                        <a:lnSpc>
                          <a:spcPct val="100000"/>
                        </a:lnSpc>
                        <a:spcBef>
                          <a:spcPts val="240"/>
                        </a:spcBef>
                      </a:pPr>
                      <a:r>
                        <a:rPr sz="1800" dirty="0">
                          <a:latin typeface="Calibri"/>
                          <a:cs typeface="Calibri"/>
                        </a:rPr>
                        <a:t>4:3</a:t>
                      </a:r>
                      <a:endParaRPr sz="1800">
                        <a:latin typeface="Calibri"/>
                        <a:cs typeface="Calibri"/>
                      </a:endParaRPr>
                    </a:p>
                  </a:txBody>
                  <a:tcPr marL="0" marR="0" marT="30480"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tcPr>
                </a:tc>
              </a:tr>
              <a:tr h="642620">
                <a:tc>
                  <a:txBody>
                    <a:bodyPr/>
                    <a:lstStyle/>
                    <a:p>
                      <a:pPr marL="91440">
                        <a:lnSpc>
                          <a:spcPct val="100000"/>
                        </a:lnSpc>
                        <a:spcBef>
                          <a:spcPts val="245"/>
                        </a:spcBef>
                      </a:pPr>
                      <a:r>
                        <a:rPr sz="1800" dirty="0">
                          <a:latin typeface="Calibri"/>
                          <a:cs typeface="Calibri"/>
                        </a:rPr>
                        <a:t>800*600</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solidFill>
                      <a:srgbClr val="E0CCE5"/>
                    </a:solidFill>
                  </a:tcPr>
                </a:tc>
                <a:tc>
                  <a:txBody>
                    <a:bodyPr/>
                    <a:lstStyle/>
                    <a:p>
                      <a:pPr marL="91440">
                        <a:lnSpc>
                          <a:spcPct val="100000"/>
                        </a:lnSpc>
                        <a:spcBef>
                          <a:spcPts val="245"/>
                        </a:spcBef>
                      </a:pPr>
                      <a:r>
                        <a:rPr sz="1800" spc="-5" dirty="0">
                          <a:latin typeface="Calibri"/>
                          <a:cs typeface="Calibri"/>
                        </a:rPr>
                        <a:t>480000</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solidFill>
                      <a:srgbClr val="E0CCE5"/>
                    </a:solidFill>
                  </a:tcPr>
                </a:tc>
                <a:tc>
                  <a:txBody>
                    <a:bodyPr/>
                    <a:lstStyle/>
                    <a:p>
                      <a:pPr marL="92075">
                        <a:lnSpc>
                          <a:spcPct val="100000"/>
                        </a:lnSpc>
                        <a:spcBef>
                          <a:spcPts val="245"/>
                        </a:spcBef>
                      </a:pPr>
                      <a:r>
                        <a:rPr sz="1800" dirty="0">
                          <a:latin typeface="Calibri"/>
                          <a:cs typeface="Calibri"/>
                        </a:rPr>
                        <a:t>4:3</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solidFill>
                      <a:srgbClr val="E0CCE5"/>
                    </a:solidFill>
                  </a:tcPr>
                </a:tc>
              </a:tr>
              <a:tr h="642620">
                <a:tc>
                  <a:txBody>
                    <a:bodyPr/>
                    <a:lstStyle/>
                    <a:p>
                      <a:pPr marL="91440">
                        <a:lnSpc>
                          <a:spcPct val="100000"/>
                        </a:lnSpc>
                        <a:spcBef>
                          <a:spcPts val="245"/>
                        </a:spcBef>
                      </a:pPr>
                      <a:r>
                        <a:rPr sz="1800" dirty="0">
                          <a:latin typeface="Calibri"/>
                          <a:cs typeface="Calibri"/>
                        </a:rPr>
                        <a:t>1024*768</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tcPr>
                </a:tc>
                <a:tc>
                  <a:txBody>
                    <a:bodyPr/>
                    <a:lstStyle/>
                    <a:p>
                      <a:pPr marL="91440">
                        <a:lnSpc>
                          <a:spcPct val="100000"/>
                        </a:lnSpc>
                        <a:spcBef>
                          <a:spcPts val="245"/>
                        </a:spcBef>
                      </a:pPr>
                      <a:r>
                        <a:rPr sz="1800" spc="-5" dirty="0">
                          <a:latin typeface="Calibri"/>
                          <a:cs typeface="Calibri"/>
                        </a:rPr>
                        <a:t>786432</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tcPr>
                </a:tc>
                <a:tc>
                  <a:txBody>
                    <a:bodyPr/>
                    <a:lstStyle/>
                    <a:p>
                      <a:pPr marL="92075">
                        <a:lnSpc>
                          <a:spcPct val="100000"/>
                        </a:lnSpc>
                        <a:spcBef>
                          <a:spcPts val="245"/>
                        </a:spcBef>
                      </a:pPr>
                      <a:r>
                        <a:rPr sz="1800" dirty="0">
                          <a:latin typeface="Calibri"/>
                          <a:cs typeface="Calibri"/>
                        </a:rPr>
                        <a:t>4:3</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tcPr>
                </a:tc>
              </a:tr>
              <a:tr h="642620">
                <a:tc>
                  <a:txBody>
                    <a:bodyPr/>
                    <a:lstStyle/>
                    <a:p>
                      <a:pPr marL="91440">
                        <a:lnSpc>
                          <a:spcPct val="100000"/>
                        </a:lnSpc>
                        <a:spcBef>
                          <a:spcPts val="245"/>
                        </a:spcBef>
                      </a:pPr>
                      <a:r>
                        <a:rPr sz="1800" dirty="0">
                          <a:latin typeface="Calibri"/>
                          <a:cs typeface="Calibri"/>
                        </a:rPr>
                        <a:t>1280*1024</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solidFill>
                      <a:srgbClr val="E0CCE5"/>
                    </a:solidFill>
                  </a:tcPr>
                </a:tc>
                <a:tc>
                  <a:txBody>
                    <a:bodyPr/>
                    <a:lstStyle/>
                    <a:p>
                      <a:pPr marL="91440">
                        <a:lnSpc>
                          <a:spcPct val="100000"/>
                        </a:lnSpc>
                        <a:spcBef>
                          <a:spcPts val="245"/>
                        </a:spcBef>
                      </a:pPr>
                      <a:r>
                        <a:rPr sz="1800" spc="-5" dirty="0">
                          <a:latin typeface="Calibri"/>
                          <a:cs typeface="Calibri"/>
                        </a:rPr>
                        <a:t>1310720</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solidFill>
                      <a:srgbClr val="E0CCE5"/>
                    </a:solidFill>
                  </a:tcPr>
                </a:tc>
                <a:tc>
                  <a:txBody>
                    <a:bodyPr/>
                    <a:lstStyle/>
                    <a:p>
                      <a:pPr marL="92075">
                        <a:lnSpc>
                          <a:spcPct val="100000"/>
                        </a:lnSpc>
                        <a:spcBef>
                          <a:spcPts val="245"/>
                        </a:spcBef>
                      </a:pPr>
                      <a:r>
                        <a:rPr sz="1800" dirty="0">
                          <a:latin typeface="Calibri"/>
                          <a:cs typeface="Calibri"/>
                        </a:rPr>
                        <a:t>5:4</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solidFill>
                      <a:srgbClr val="E0CCE5"/>
                    </a:solidFill>
                  </a:tcPr>
                </a:tc>
              </a:tr>
              <a:tr h="642620">
                <a:tc>
                  <a:txBody>
                    <a:bodyPr/>
                    <a:lstStyle/>
                    <a:p>
                      <a:pPr marL="91440">
                        <a:lnSpc>
                          <a:spcPct val="100000"/>
                        </a:lnSpc>
                        <a:spcBef>
                          <a:spcPts val="245"/>
                        </a:spcBef>
                      </a:pPr>
                      <a:r>
                        <a:rPr sz="1800" dirty="0">
                          <a:latin typeface="Calibri"/>
                          <a:cs typeface="Calibri"/>
                        </a:rPr>
                        <a:t>1600*1200</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tcPr>
                </a:tc>
                <a:tc>
                  <a:txBody>
                    <a:bodyPr/>
                    <a:lstStyle/>
                    <a:p>
                      <a:pPr marL="91440">
                        <a:lnSpc>
                          <a:spcPct val="100000"/>
                        </a:lnSpc>
                        <a:spcBef>
                          <a:spcPts val="245"/>
                        </a:spcBef>
                      </a:pPr>
                      <a:r>
                        <a:rPr sz="1800" spc="-5" dirty="0">
                          <a:latin typeface="Calibri"/>
                          <a:cs typeface="Calibri"/>
                        </a:rPr>
                        <a:t>1920000</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tcPr>
                </a:tc>
                <a:tc>
                  <a:txBody>
                    <a:bodyPr/>
                    <a:lstStyle/>
                    <a:p>
                      <a:pPr marL="92075">
                        <a:lnSpc>
                          <a:spcPct val="100000"/>
                        </a:lnSpc>
                        <a:spcBef>
                          <a:spcPts val="245"/>
                        </a:spcBef>
                      </a:pPr>
                      <a:r>
                        <a:rPr sz="1800" dirty="0">
                          <a:latin typeface="Calibri"/>
                          <a:cs typeface="Calibri"/>
                        </a:rPr>
                        <a:t>4:3</a:t>
                      </a:r>
                      <a:endParaRPr sz="1800">
                        <a:latin typeface="Calibri"/>
                        <a:cs typeface="Calibri"/>
                      </a:endParaRPr>
                    </a:p>
                  </a:txBody>
                  <a:tcPr marL="0" marR="0" marT="31115" marB="0">
                    <a:lnL w="12700">
                      <a:solidFill>
                        <a:srgbClr val="68007E"/>
                      </a:solidFill>
                      <a:prstDash val="solid"/>
                    </a:lnL>
                    <a:lnR w="12700">
                      <a:solidFill>
                        <a:srgbClr val="68007E"/>
                      </a:solidFill>
                      <a:prstDash val="solid"/>
                    </a:lnR>
                    <a:lnT w="12700">
                      <a:solidFill>
                        <a:srgbClr val="68007E"/>
                      </a:solidFill>
                      <a:prstDash val="solid"/>
                    </a:lnT>
                    <a:lnB w="12700">
                      <a:solidFill>
                        <a:srgbClr val="68007E"/>
                      </a:solidFill>
                      <a:prstDash val="solid"/>
                    </a:lnB>
                  </a:tcPr>
                </a:tc>
              </a:tr>
            </a:tbl>
          </a:graphicData>
        </a:graphic>
      </p:graphicFrame>
      <p:sp>
        <p:nvSpPr>
          <p:cNvPr id="3" name="object 3"/>
          <p:cNvSpPr txBox="1"/>
          <p:nvPr/>
        </p:nvSpPr>
        <p:spPr>
          <a:xfrm>
            <a:off x="1105611" y="5876950"/>
            <a:ext cx="7254875" cy="574040"/>
          </a:xfrm>
          <a:prstGeom prst="rect">
            <a:avLst/>
          </a:prstGeom>
        </p:spPr>
        <p:txBody>
          <a:bodyPr vert="horz" wrap="square" lIns="0" tIns="12700" rIns="0" bIns="0" rtlCol="0">
            <a:spAutoFit/>
          </a:bodyPr>
          <a:lstStyle/>
          <a:p>
            <a:pPr marL="821690" marR="5080" indent="-809625">
              <a:lnSpc>
                <a:spcPct val="100000"/>
              </a:lnSpc>
              <a:spcBef>
                <a:spcPts val="100"/>
              </a:spcBef>
            </a:pPr>
            <a:r>
              <a:rPr sz="1800" b="1" spc="-30" dirty="0">
                <a:latin typeface="Calibri"/>
                <a:cs typeface="Calibri"/>
              </a:rPr>
              <a:t>Table</a:t>
            </a:r>
            <a:r>
              <a:rPr sz="1800" b="1" spc="-15" dirty="0">
                <a:latin typeface="Calibri"/>
                <a:cs typeface="Calibri"/>
              </a:rPr>
              <a:t> </a:t>
            </a:r>
            <a:r>
              <a:rPr sz="1800" b="1" dirty="0">
                <a:latin typeface="Calibri"/>
                <a:cs typeface="Calibri"/>
              </a:rPr>
              <a:t>1:</a:t>
            </a:r>
            <a:r>
              <a:rPr sz="1800" b="1" spc="15" dirty="0">
                <a:latin typeface="Calibri"/>
                <a:cs typeface="Calibri"/>
              </a:rPr>
              <a:t> </a:t>
            </a:r>
            <a:r>
              <a:rPr sz="1800" spc="-5" dirty="0">
                <a:latin typeface="Calibri"/>
                <a:cs typeface="Calibri"/>
              </a:rPr>
              <a:t>Common</a:t>
            </a:r>
            <a:r>
              <a:rPr sz="1800" spc="15" dirty="0">
                <a:latin typeface="Calibri"/>
                <a:cs typeface="Calibri"/>
              </a:rPr>
              <a:t> </a:t>
            </a:r>
            <a:r>
              <a:rPr sz="1800" spc="-10" dirty="0">
                <a:latin typeface="Calibri"/>
                <a:cs typeface="Calibri"/>
              </a:rPr>
              <a:t>resolution,</a:t>
            </a:r>
            <a:r>
              <a:rPr sz="1800" spc="5" dirty="0">
                <a:latin typeface="Calibri"/>
                <a:cs typeface="Calibri"/>
              </a:rPr>
              <a:t> </a:t>
            </a:r>
            <a:r>
              <a:rPr sz="1800" spc="-10" dirty="0">
                <a:latin typeface="Calibri"/>
                <a:cs typeface="Calibri"/>
              </a:rPr>
              <a:t>respective</a:t>
            </a:r>
            <a:r>
              <a:rPr sz="1800" spc="20" dirty="0">
                <a:latin typeface="Calibri"/>
                <a:cs typeface="Calibri"/>
              </a:rPr>
              <a:t> </a:t>
            </a:r>
            <a:r>
              <a:rPr sz="1800" dirty="0">
                <a:latin typeface="Calibri"/>
                <a:cs typeface="Calibri"/>
              </a:rPr>
              <a:t>number</a:t>
            </a:r>
            <a:r>
              <a:rPr sz="1800" spc="5" dirty="0">
                <a:latin typeface="Calibri"/>
                <a:cs typeface="Calibri"/>
              </a:rPr>
              <a:t> </a:t>
            </a:r>
            <a:r>
              <a:rPr sz="1800" spc="-5" dirty="0">
                <a:latin typeface="Calibri"/>
                <a:cs typeface="Calibri"/>
              </a:rPr>
              <a:t>of</a:t>
            </a:r>
            <a:r>
              <a:rPr sz="1800" spc="5" dirty="0">
                <a:latin typeface="Calibri"/>
                <a:cs typeface="Calibri"/>
              </a:rPr>
              <a:t> </a:t>
            </a:r>
            <a:r>
              <a:rPr sz="1800" spc="-15" dirty="0">
                <a:latin typeface="Calibri"/>
                <a:cs typeface="Calibri"/>
              </a:rPr>
              <a:t>pixels</a:t>
            </a:r>
            <a:r>
              <a:rPr sz="1800" spc="5" dirty="0">
                <a:latin typeface="Calibri"/>
                <a:cs typeface="Calibri"/>
              </a:rPr>
              <a:t> </a:t>
            </a:r>
            <a:r>
              <a:rPr sz="1800" dirty="0">
                <a:latin typeface="Calibri"/>
                <a:cs typeface="Calibri"/>
              </a:rPr>
              <a:t>and</a:t>
            </a:r>
            <a:r>
              <a:rPr sz="1800" spc="15" dirty="0">
                <a:latin typeface="Calibri"/>
                <a:cs typeface="Calibri"/>
              </a:rPr>
              <a:t> </a:t>
            </a:r>
            <a:r>
              <a:rPr sz="1800" spc="-10" dirty="0">
                <a:latin typeface="Calibri"/>
                <a:cs typeface="Calibri"/>
              </a:rPr>
              <a:t>standard</a:t>
            </a:r>
            <a:r>
              <a:rPr sz="1800" spc="-5" dirty="0">
                <a:latin typeface="Calibri"/>
                <a:cs typeface="Calibri"/>
              </a:rPr>
              <a:t> </a:t>
            </a:r>
            <a:r>
              <a:rPr sz="1800" dirty="0">
                <a:latin typeface="Calibri"/>
                <a:cs typeface="Calibri"/>
              </a:rPr>
              <a:t>aspect </a:t>
            </a:r>
            <a:r>
              <a:rPr sz="1800" spc="-390" dirty="0">
                <a:latin typeface="Calibri"/>
                <a:cs typeface="Calibri"/>
              </a:rPr>
              <a:t> </a:t>
            </a:r>
            <a:r>
              <a:rPr sz="1800" spc="-15" dirty="0">
                <a:latin typeface="Calibri"/>
                <a:cs typeface="Calibri"/>
              </a:rPr>
              <a:t>ratios.</a:t>
            </a:r>
            <a:endParaRPr sz="180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642" y="289940"/>
            <a:ext cx="8063865" cy="574040"/>
          </a:xfrm>
          <a:prstGeom prst="rect">
            <a:avLst/>
          </a:prstGeom>
        </p:spPr>
        <p:txBody>
          <a:bodyPr vert="horz" wrap="square" lIns="0" tIns="12700" rIns="0" bIns="0" rtlCol="0">
            <a:spAutoFit/>
          </a:bodyPr>
          <a:lstStyle/>
          <a:p>
            <a:pPr marL="12700">
              <a:lnSpc>
                <a:spcPct val="100000"/>
              </a:lnSpc>
              <a:spcBef>
                <a:spcPts val="100"/>
              </a:spcBef>
            </a:pPr>
            <a:r>
              <a:rPr sz="3600" b="0" u="sng" dirty="0">
                <a:solidFill>
                  <a:srgbClr val="FF388B"/>
                </a:solidFill>
                <a:uFill>
                  <a:solidFill>
                    <a:srgbClr val="FF388B"/>
                  </a:solidFill>
                </a:uFill>
                <a:latin typeface="Calibri"/>
                <a:cs typeface="Calibri"/>
              </a:rPr>
              <a:t>Bit</a:t>
            </a:r>
            <a:r>
              <a:rPr sz="3600" b="0" u="sng" spc="-30" dirty="0">
                <a:solidFill>
                  <a:srgbClr val="FF388B"/>
                </a:solidFill>
                <a:uFill>
                  <a:solidFill>
                    <a:srgbClr val="FF388B"/>
                  </a:solidFill>
                </a:uFill>
                <a:latin typeface="Calibri"/>
                <a:cs typeface="Calibri"/>
              </a:rPr>
              <a:t> </a:t>
            </a:r>
            <a:r>
              <a:rPr sz="3600" b="0" u="sng" dirty="0">
                <a:solidFill>
                  <a:srgbClr val="FF388B"/>
                </a:solidFill>
                <a:uFill>
                  <a:solidFill>
                    <a:srgbClr val="FF388B"/>
                  </a:solidFill>
                </a:uFill>
                <a:latin typeface="Calibri"/>
                <a:cs typeface="Calibri"/>
              </a:rPr>
              <a:t>Planes,</a:t>
            </a:r>
            <a:r>
              <a:rPr sz="3600" b="0" u="sng" spc="-5" dirty="0">
                <a:solidFill>
                  <a:srgbClr val="FF388B"/>
                </a:solidFill>
                <a:uFill>
                  <a:solidFill>
                    <a:srgbClr val="FF388B"/>
                  </a:solidFill>
                </a:uFill>
                <a:latin typeface="Calibri"/>
                <a:cs typeface="Calibri"/>
              </a:rPr>
              <a:t> </a:t>
            </a:r>
            <a:r>
              <a:rPr sz="3600" b="0" u="sng" spc="-10">
                <a:solidFill>
                  <a:srgbClr val="FF388B"/>
                </a:solidFill>
                <a:uFill>
                  <a:solidFill>
                    <a:srgbClr val="FF388B"/>
                  </a:solidFill>
                </a:uFill>
                <a:latin typeface="Calibri"/>
                <a:cs typeface="Calibri"/>
              </a:rPr>
              <a:t>Colour</a:t>
            </a:r>
            <a:r>
              <a:rPr sz="3600" b="0" u="sng" spc="-15">
                <a:solidFill>
                  <a:srgbClr val="FF388B"/>
                </a:solidFill>
                <a:uFill>
                  <a:solidFill>
                    <a:srgbClr val="FF388B"/>
                  </a:solidFill>
                </a:uFill>
                <a:latin typeface="Calibri"/>
                <a:cs typeface="Calibri"/>
              </a:rPr>
              <a:t> </a:t>
            </a:r>
            <a:r>
              <a:rPr sz="3600" b="0" u="sng" spc="-10" smtClean="0">
                <a:solidFill>
                  <a:srgbClr val="FF388B"/>
                </a:solidFill>
                <a:uFill>
                  <a:solidFill>
                    <a:srgbClr val="FF388B"/>
                  </a:solidFill>
                </a:uFill>
                <a:latin typeface="Calibri"/>
                <a:cs typeface="Calibri"/>
              </a:rPr>
              <a:t>Depth</a:t>
            </a:r>
            <a:endParaRPr sz="3600">
              <a:latin typeface="Calibri"/>
              <a:cs typeface="Calibri"/>
            </a:endParaRPr>
          </a:p>
        </p:txBody>
      </p:sp>
      <p:pic>
        <p:nvPicPr>
          <p:cNvPr id="3" name="object 3"/>
          <p:cNvPicPr/>
          <p:nvPr/>
        </p:nvPicPr>
        <p:blipFill>
          <a:blip r:embed="rId2" cstate="print"/>
          <a:stretch>
            <a:fillRect/>
          </a:stretch>
        </p:blipFill>
        <p:spPr>
          <a:xfrm>
            <a:off x="520039" y="968502"/>
            <a:ext cx="152400" cy="149352"/>
          </a:xfrm>
          <a:prstGeom prst="rect">
            <a:avLst/>
          </a:prstGeom>
        </p:spPr>
      </p:pic>
      <p:sp>
        <p:nvSpPr>
          <p:cNvPr id="4" name="object 4"/>
          <p:cNvSpPr txBox="1"/>
          <p:nvPr/>
        </p:nvSpPr>
        <p:spPr>
          <a:xfrm>
            <a:off x="507288" y="875157"/>
            <a:ext cx="7730490" cy="3448050"/>
          </a:xfrm>
          <a:prstGeom prst="rect">
            <a:avLst/>
          </a:prstGeom>
        </p:spPr>
        <p:txBody>
          <a:bodyPr vert="horz" wrap="square" lIns="0" tIns="12700" rIns="0" bIns="0" rtlCol="0">
            <a:spAutoFit/>
          </a:bodyPr>
          <a:lstStyle/>
          <a:p>
            <a:pPr marL="172720">
              <a:lnSpc>
                <a:spcPct val="100000"/>
              </a:lnSpc>
              <a:spcBef>
                <a:spcPts val="100"/>
              </a:spcBef>
            </a:pPr>
            <a:r>
              <a:rPr sz="1800" spc="-15" dirty="0">
                <a:latin typeface="Calibri"/>
                <a:cs typeface="Calibri"/>
              </a:rPr>
              <a:t>NOTE:</a:t>
            </a:r>
            <a:endParaRPr sz="1800">
              <a:latin typeface="Calibri"/>
              <a:cs typeface="Calibri"/>
            </a:endParaRPr>
          </a:p>
          <a:p>
            <a:pPr>
              <a:lnSpc>
                <a:spcPct val="100000"/>
              </a:lnSpc>
              <a:spcBef>
                <a:spcPts val="30"/>
              </a:spcBef>
            </a:pPr>
            <a:endParaRPr sz="1400">
              <a:latin typeface="Calibri"/>
              <a:cs typeface="Calibri"/>
            </a:endParaRPr>
          </a:p>
          <a:p>
            <a:pPr marL="12700" marR="464820">
              <a:lnSpc>
                <a:spcPct val="100000"/>
              </a:lnSpc>
              <a:spcBef>
                <a:spcPts val="5"/>
              </a:spcBef>
              <a:tabLst>
                <a:tab pos="927100" algn="l"/>
              </a:tabLst>
            </a:pPr>
            <a:r>
              <a:rPr sz="2400" dirty="0">
                <a:latin typeface="Wingdings"/>
                <a:cs typeface="Wingdings"/>
              </a:rPr>
              <a:t></a:t>
            </a:r>
            <a:r>
              <a:rPr sz="2400" dirty="0">
                <a:latin typeface="Times New Roman"/>
                <a:cs typeface="Times New Roman"/>
              </a:rPr>
              <a:t>	</a:t>
            </a:r>
            <a:r>
              <a:rPr sz="2400" spc="-5" dirty="0">
                <a:latin typeface="Calibri"/>
                <a:cs typeface="Calibri"/>
              </a:rPr>
              <a:t>The appearance </a:t>
            </a:r>
            <a:r>
              <a:rPr sz="2400" dirty="0">
                <a:latin typeface="Calibri"/>
                <a:cs typeface="Calibri"/>
              </a:rPr>
              <a:t>and </a:t>
            </a:r>
            <a:r>
              <a:rPr sz="2400" spc="-10" dirty="0">
                <a:latin typeface="Calibri"/>
                <a:cs typeface="Calibri"/>
              </a:rPr>
              <a:t>colour </a:t>
            </a:r>
            <a:r>
              <a:rPr sz="2400" spc="-5" dirty="0">
                <a:latin typeface="Calibri"/>
                <a:cs typeface="Calibri"/>
              </a:rPr>
              <a:t>of </a:t>
            </a:r>
            <a:r>
              <a:rPr sz="2400" dirty="0">
                <a:latin typeface="Calibri"/>
                <a:cs typeface="Calibri"/>
              </a:rPr>
              <a:t>a </a:t>
            </a:r>
            <a:r>
              <a:rPr sz="2400" spc="-15" dirty="0">
                <a:latin typeface="Calibri"/>
                <a:cs typeface="Calibri"/>
              </a:rPr>
              <a:t>pixel </a:t>
            </a:r>
            <a:r>
              <a:rPr sz="2400" spc="-5" dirty="0">
                <a:latin typeface="Calibri"/>
                <a:cs typeface="Calibri"/>
              </a:rPr>
              <a:t>of </a:t>
            </a:r>
            <a:r>
              <a:rPr sz="2400" dirty="0">
                <a:latin typeface="Calibri"/>
                <a:cs typeface="Calibri"/>
              </a:rPr>
              <a:t>an </a:t>
            </a:r>
            <a:r>
              <a:rPr sz="2400" spc="-5" dirty="0">
                <a:latin typeface="Calibri"/>
                <a:cs typeface="Calibri"/>
              </a:rPr>
              <a:t>image </a:t>
            </a:r>
            <a:r>
              <a:rPr sz="2400" dirty="0">
                <a:latin typeface="Calibri"/>
                <a:cs typeface="Calibri"/>
              </a:rPr>
              <a:t>is </a:t>
            </a:r>
            <a:r>
              <a:rPr sz="2400" spc="-530" dirty="0">
                <a:latin typeface="Calibri"/>
                <a:cs typeface="Calibri"/>
              </a:rPr>
              <a:t> </a:t>
            </a:r>
            <a:r>
              <a:rPr sz="2400" spc="-10" dirty="0">
                <a:latin typeface="Calibri"/>
                <a:cs typeface="Calibri"/>
              </a:rPr>
              <a:t>result </a:t>
            </a:r>
            <a:r>
              <a:rPr sz="2400" spc="-5" dirty="0">
                <a:latin typeface="Calibri"/>
                <a:cs typeface="Calibri"/>
              </a:rPr>
              <a:t>of </a:t>
            </a:r>
            <a:r>
              <a:rPr sz="2400" spc="-10" dirty="0">
                <a:latin typeface="Calibri"/>
                <a:cs typeface="Calibri"/>
              </a:rPr>
              <a:t>interaction</a:t>
            </a:r>
            <a:r>
              <a:rPr sz="2400" spc="-15" dirty="0">
                <a:latin typeface="Calibri"/>
                <a:cs typeface="Calibri"/>
              </a:rPr>
              <a:t> </a:t>
            </a:r>
            <a:r>
              <a:rPr sz="2400" spc="-5" dirty="0">
                <a:latin typeface="Calibri"/>
                <a:cs typeface="Calibri"/>
              </a:rPr>
              <a:t>of </a:t>
            </a:r>
            <a:r>
              <a:rPr sz="2400" spc="-10" dirty="0">
                <a:latin typeface="Calibri"/>
                <a:cs typeface="Calibri"/>
              </a:rPr>
              <a:t>three</a:t>
            </a:r>
            <a:r>
              <a:rPr sz="2400" spc="10" dirty="0">
                <a:latin typeface="Calibri"/>
                <a:cs typeface="Calibri"/>
              </a:rPr>
              <a:t> </a:t>
            </a:r>
            <a:r>
              <a:rPr sz="2400" spc="-5" dirty="0">
                <a:latin typeface="Calibri"/>
                <a:cs typeface="Calibri"/>
              </a:rPr>
              <a:t>primary</a:t>
            </a:r>
            <a:r>
              <a:rPr sz="2400" spc="-20" dirty="0">
                <a:latin typeface="Calibri"/>
                <a:cs typeface="Calibri"/>
              </a:rPr>
              <a:t> </a:t>
            </a:r>
            <a:r>
              <a:rPr sz="2400" spc="-45" dirty="0">
                <a:latin typeface="Calibri"/>
                <a:cs typeface="Calibri"/>
              </a:rPr>
              <a:t>colour.</a:t>
            </a:r>
            <a:endParaRPr sz="2400">
              <a:latin typeface="Calibri"/>
              <a:cs typeface="Calibri"/>
            </a:endParaRPr>
          </a:p>
          <a:p>
            <a:pPr marL="12700">
              <a:lnSpc>
                <a:spcPct val="100000"/>
              </a:lnSpc>
              <a:tabLst>
                <a:tab pos="927100" algn="l"/>
              </a:tabLst>
            </a:pPr>
            <a:r>
              <a:rPr sz="2400" dirty="0">
                <a:latin typeface="Wingdings"/>
                <a:cs typeface="Wingdings"/>
              </a:rPr>
              <a:t></a:t>
            </a:r>
            <a:r>
              <a:rPr sz="2400" dirty="0">
                <a:latin typeface="Times New Roman"/>
                <a:cs typeface="Times New Roman"/>
              </a:rPr>
              <a:t>	</a:t>
            </a:r>
            <a:r>
              <a:rPr sz="2400" dirty="0">
                <a:latin typeface="Calibri"/>
                <a:cs typeface="Calibri"/>
              </a:rPr>
              <a:t>When</a:t>
            </a:r>
            <a:r>
              <a:rPr sz="2400" spc="-25" dirty="0">
                <a:latin typeface="Calibri"/>
                <a:cs typeface="Calibri"/>
              </a:rPr>
              <a:t> </a:t>
            </a:r>
            <a:r>
              <a:rPr sz="2400" dirty="0">
                <a:latin typeface="Calibri"/>
                <a:cs typeface="Calibri"/>
              </a:rPr>
              <a:t>the</a:t>
            </a:r>
            <a:r>
              <a:rPr sz="2400" spc="-5" dirty="0">
                <a:latin typeface="Calibri"/>
                <a:cs typeface="Calibri"/>
              </a:rPr>
              <a:t> intensity</a:t>
            </a:r>
            <a:r>
              <a:rPr sz="2400" spc="-15"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all</a:t>
            </a:r>
            <a:r>
              <a:rPr sz="2400" spc="-5"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3 </a:t>
            </a:r>
            <a:r>
              <a:rPr sz="2400" spc="-5" dirty="0">
                <a:latin typeface="Calibri"/>
                <a:cs typeface="Calibri"/>
              </a:rPr>
              <a:t>electron</a:t>
            </a:r>
            <a:r>
              <a:rPr sz="2400" spc="-25" dirty="0">
                <a:latin typeface="Calibri"/>
                <a:cs typeface="Calibri"/>
              </a:rPr>
              <a:t> </a:t>
            </a:r>
            <a:r>
              <a:rPr sz="2400" dirty="0">
                <a:latin typeface="Calibri"/>
                <a:cs typeface="Calibri"/>
              </a:rPr>
              <a:t>beam</a:t>
            </a:r>
            <a:r>
              <a:rPr sz="2400" spc="-20" dirty="0">
                <a:latin typeface="Calibri"/>
                <a:cs typeface="Calibri"/>
              </a:rPr>
              <a:t> </a:t>
            </a:r>
            <a:r>
              <a:rPr sz="2400" dirty="0">
                <a:latin typeface="Calibri"/>
                <a:cs typeface="Calibri"/>
              </a:rPr>
              <a:t>is </a:t>
            </a:r>
            <a:r>
              <a:rPr sz="2400" spc="-5" dirty="0">
                <a:latin typeface="Calibri"/>
                <a:cs typeface="Calibri"/>
              </a:rPr>
              <a:t>high</a:t>
            </a:r>
            <a:r>
              <a:rPr sz="2400" spc="-10" dirty="0">
                <a:latin typeface="Calibri"/>
                <a:cs typeface="Calibri"/>
              </a:rPr>
              <a:t> </a:t>
            </a:r>
            <a:r>
              <a:rPr sz="2400" dirty="0">
                <a:latin typeface="Calibri"/>
                <a:cs typeface="Calibri"/>
              </a:rPr>
              <a:t>it</a:t>
            </a:r>
            <a:endParaRPr sz="2400">
              <a:latin typeface="Calibri"/>
              <a:cs typeface="Calibri"/>
            </a:endParaRPr>
          </a:p>
          <a:p>
            <a:pPr marL="12700">
              <a:lnSpc>
                <a:spcPct val="100000"/>
              </a:lnSpc>
            </a:pPr>
            <a:r>
              <a:rPr sz="2400" spc="-5" dirty="0">
                <a:latin typeface="Calibri"/>
                <a:cs typeface="Calibri"/>
              </a:rPr>
              <a:t>results</a:t>
            </a:r>
            <a:r>
              <a:rPr sz="2400" spc="-25" dirty="0">
                <a:latin typeface="Calibri"/>
                <a:cs typeface="Calibri"/>
              </a:rPr>
              <a:t> </a:t>
            </a:r>
            <a:r>
              <a:rPr sz="2400" dirty="0">
                <a:latin typeface="Calibri"/>
                <a:cs typeface="Calibri"/>
              </a:rPr>
              <a:t>in</a:t>
            </a:r>
            <a:r>
              <a:rPr sz="2400" spc="-15" dirty="0">
                <a:latin typeface="Calibri"/>
                <a:cs typeface="Calibri"/>
              </a:rPr>
              <a:t> </a:t>
            </a:r>
            <a:r>
              <a:rPr sz="2400" dirty="0">
                <a:latin typeface="Calibri"/>
                <a:cs typeface="Calibri"/>
              </a:rPr>
              <a:t>a</a:t>
            </a:r>
            <a:r>
              <a:rPr sz="2400" spc="-25" dirty="0">
                <a:latin typeface="Calibri"/>
                <a:cs typeface="Calibri"/>
              </a:rPr>
              <a:t> </a:t>
            </a:r>
            <a:r>
              <a:rPr sz="2400" spc="-5" dirty="0">
                <a:latin typeface="Calibri"/>
                <a:cs typeface="Calibri"/>
              </a:rPr>
              <a:t>white</a:t>
            </a:r>
            <a:r>
              <a:rPr sz="2400" spc="-10" dirty="0">
                <a:latin typeface="Calibri"/>
                <a:cs typeface="Calibri"/>
              </a:rPr>
              <a:t> </a:t>
            </a:r>
            <a:r>
              <a:rPr sz="2400" spc="-15" dirty="0">
                <a:latin typeface="Calibri"/>
                <a:cs typeface="Calibri"/>
              </a:rPr>
              <a:t>pixel.</a:t>
            </a:r>
            <a:endParaRPr sz="2400">
              <a:latin typeface="Calibri"/>
              <a:cs typeface="Calibri"/>
            </a:endParaRPr>
          </a:p>
          <a:p>
            <a:pPr marL="12700" marR="101600">
              <a:lnSpc>
                <a:spcPct val="100000"/>
              </a:lnSpc>
              <a:tabLst>
                <a:tab pos="994410" algn="l"/>
              </a:tabLst>
            </a:pPr>
            <a:r>
              <a:rPr sz="2400" dirty="0">
                <a:latin typeface="Wingdings"/>
                <a:cs typeface="Wingdings"/>
              </a:rPr>
              <a:t></a:t>
            </a:r>
            <a:r>
              <a:rPr sz="2400" dirty="0">
                <a:latin typeface="Times New Roman"/>
                <a:cs typeface="Times New Roman"/>
              </a:rPr>
              <a:t>	</a:t>
            </a:r>
            <a:r>
              <a:rPr sz="2400" dirty="0">
                <a:latin typeface="Calibri"/>
                <a:cs typeface="Calibri"/>
              </a:rPr>
              <a:t>When the </a:t>
            </a:r>
            <a:r>
              <a:rPr sz="2400" spc="-10" dirty="0">
                <a:latin typeface="Calibri"/>
                <a:cs typeface="Calibri"/>
              </a:rPr>
              <a:t>intensity </a:t>
            </a:r>
            <a:r>
              <a:rPr sz="2400" spc="-5" dirty="0">
                <a:latin typeface="Calibri"/>
                <a:cs typeface="Calibri"/>
              </a:rPr>
              <a:t>of </a:t>
            </a:r>
            <a:r>
              <a:rPr sz="2400" dirty="0">
                <a:latin typeface="Calibri"/>
                <a:cs typeface="Calibri"/>
              </a:rPr>
              <a:t>all the 3 </a:t>
            </a:r>
            <a:r>
              <a:rPr sz="2400" spc="-5" dirty="0">
                <a:latin typeface="Calibri"/>
                <a:cs typeface="Calibri"/>
              </a:rPr>
              <a:t>electron </a:t>
            </a:r>
            <a:r>
              <a:rPr sz="2400" dirty="0">
                <a:latin typeface="Calibri"/>
                <a:cs typeface="Calibri"/>
              </a:rPr>
              <a:t>beam is </a:t>
            </a:r>
            <a:r>
              <a:rPr sz="2400" spc="-10" dirty="0">
                <a:latin typeface="Calibri"/>
                <a:cs typeface="Calibri"/>
              </a:rPr>
              <a:t>low </a:t>
            </a:r>
            <a:r>
              <a:rPr sz="2400" dirty="0">
                <a:latin typeface="Calibri"/>
                <a:cs typeface="Calibri"/>
              </a:rPr>
              <a:t>it </a:t>
            </a:r>
            <a:r>
              <a:rPr sz="2400" spc="-530" dirty="0">
                <a:latin typeface="Calibri"/>
                <a:cs typeface="Calibri"/>
              </a:rPr>
              <a:t> </a:t>
            </a:r>
            <a:r>
              <a:rPr sz="2400" spc="-5" dirty="0">
                <a:latin typeface="Calibri"/>
                <a:cs typeface="Calibri"/>
              </a:rPr>
              <a:t>results</a:t>
            </a:r>
            <a:r>
              <a:rPr sz="2400" spc="-15" dirty="0">
                <a:latin typeface="Calibri"/>
                <a:cs typeface="Calibri"/>
              </a:rPr>
              <a:t> </a:t>
            </a:r>
            <a:r>
              <a:rPr sz="2400" dirty="0">
                <a:latin typeface="Calibri"/>
                <a:cs typeface="Calibri"/>
              </a:rPr>
              <a:t>in a</a:t>
            </a:r>
            <a:r>
              <a:rPr sz="2400" spc="-10" dirty="0">
                <a:latin typeface="Calibri"/>
                <a:cs typeface="Calibri"/>
              </a:rPr>
              <a:t> </a:t>
            </a:r>
            <a:r>
              <a:rPr sz="2400" spc="-5" dirty="0">
                <a:latin typeface="Calibri"/>
                <a:cs typeface="Calibri"/>
              </a:rPr>
              <a:t>black</a:t>
            </a:r>
            <a:r>
              <a:rPr sz="2400" spc="-10" dirty="0">
                <a:latin typeface="Calibri"/>
                <a:cs typeface="Calibri"/>
              </a:rPr>
              <a:t> pixel.</a:t>
            </a:r>
            <a:endParaRPr sz="2400">
              <a:latin typeface="Calibri"/>
              <a:cs typeface="Calibri"/>
            </a:endParaRPr>
          </a:p>
          <a:p>
            <a:pPr marL="12700">
              <a:lnSpc>
                <a:spcPct val="100000"/>
              </a:lnSpc>
              <a:tabLst>
                <a:tab pos="1038225" algn="l"/>
              </a:tabLst>
            </a:pPr>
            <a:r>
              <a:rPr sz="2400" dirty="0">
                <a:latin typeface="Wingdings"/>
                <a:cs typeface="Wingdings"/>
              </a:rPr>
              <a:t></a:t>
            </a:r>
            <a:r>
              <a:rPr sz="2400" dirty="0">
                <a:latin typeface="Times New Roman"/>
                <a:cs typeface="Times New Roman"/>
              </a:rPr>
              <a:t>	</a:t>
            </a:r>
            <a:r>
              <a:rPr sz="2400" dirty="0">
                <a:latin typeface="Calibri"/>
                <a:cs typeface="Calibri"/>
              </a:rPr>
              <a:t>When the</a:t>
            </a:r>
            <a:r>
              <a:rPr sz="2400" spc="-10" dirty="0">
                <a:latin typeface="Calibri"/>
                <a:cs typeface="Calibri"/>
              </a:rPr>
              <a:t> </a:t>
            </a:r>
            <a:r>
              <a:rPr sz="2400" spc="-5" dirty="0">
                <a:latin typeface="Calibri"/>
                <a:cs typeface="Calibri"/>
              </a:rPr>
              <a:t>intensity</a:t>
            </a:r>
            <a:r>
              <a:rPr sz="2400" spc="-15" dirty="0">
                <a:latin typeface="Calibri"/>
                <a:cs typeface="Calibri"/>
              </a:rPr>
              <a:t> </a:t>
            </a:r>
            <a:r>
              <a:rPr sz="2400" spc="-5" dirty="0">
                <a:latin typeface="Calibri"/>
                <a:cs typeface="Calibri"/>
              </a:rPr>
              <a:t>of </a:t>
            </a:r>
            <a:r>
              <a:rPr sz="2400" dirty="0">
                <a:latin typeface="Calibri"/>
                <a:cs typeface="Calibri"/>
              </a:rPr>
              <a:t>all</a:t>
            </a:r>
            <a:r>
              <a:rPr sz="2400" spc="-20" dirty="0">
                <a:latin typeface="Calibri"/>
                <a:cs typeface="Calibri"/>
              </a:rPr>
              <a:t> </a:t>
            </a:r>
            <a:r>
              <a:rPr sz="2400" dirty="0">
                <a:latin typeface="Calibri"/>
                <a:cs typeface="Calibri"/>
              </a:rPr>
              <a:t>the 3</a:t>
            </a:r>
            <a:r>
              <a:rPr sz="2400" spc="-20" dirty="0">
                <a:latin typeface="Calibri"/>
                <a:cs typeface="Calibri"/>
              </a:rPr>
              <a:t> </a:t>
            </a:r>
            <a:r>
              <a:rPr sz="2400" spc="-5" dirty="0">
                <a:latin typeface="Calibri"/>
                <a:cs typeface="Calibri"/>
              </a:rPr>
              <a:t>electron</a:t>
            </a:r>
            <a:r>
              <a:rPr sz="2400" spc="-20" dirty="0">
                <a:latin typeface="Calibri"/>
                <a:cs typeface="Calibri"/>
              </a:rPr>
              <a:t> </a:t>
            </a:r>
            <a:r>
              <a:rPr sz="2400" dirty="0">
                <a:latin typeface="Calibri"/>
                <a:cs typeface="Calibri"/>
              </a:rPr>
              <a:t>beam</a:t>
            </a:r>
            <a:r>
              <a:rPr sz="2400" spc="-20" dirty="0">
                <a:latin typeface="Calibri"/>
                <a:cs typeface="Calibri"/>
              </a:rPr>
              <a:t> </a:t>
            </a:r>
            <a:r>
              <a:rPr sz="2400" dirty="0">
                <a:latin typeface="Calibri"/>
                <a:cs typeface="Calibri"/>
              </a:rPr>
              <a:t>is </a:t>
            </a:r>
            <a:r>
              <a:rPr sz="2400" spc="-5" dirty="0">
                <a:latin typeface="Calibri"/>
                <a:cs typeface="Calibri"/>
              </a:rPr>
              <a:t>in</a:t>
            </a:r>
            <a:r>
              <a:rPr sz="2400" spc="-10" dirty="0">
                <a:latin typeface="Calibri"/>
                <a:cs typeface="Calibri"/>
              </a:rPr>
              <a:t> </a:t>
            </a:r>
            <a:r>
              <a:rPr sz="2400" spc="-20" dirty="0">
                <a:latin typeface="Calibri"/>
                <a:cs typeface="Calibri"/>
              </a:rPr>
              <a:t>any</a:t>
            </a:r>
            <a:endParaRPr sz="2400">
              <a:latin typeface="Calibri"/>
              <a:cs typeface="Calibri"/>
            </a:endParaRPr>
          </a:p>
          <a:p>
            <a:pPr marL="12700">
              <a:lnSpc>
                <a:spcPct val="100000"/>
              </a:lnSpc>
            </a:pPr>
            <a:r>
              <a:rPr sz="2400" spc="-5" dirty="0">
                <a:latin typeface="Calibri"/>
                <a:cs typeface="Calibri"/>
              </a:rPr>
              <a:t>other</a:t>
            </a:r>
            <a:r>
              <a:rPr sz="2400" spc="-15" dirty="0">
                <a:latin typeface="Calibri"/>
                <a:cs typeface="Calibri"/>
              </a:rPr>
              <a:t> </a:t>
            </a:r>
            <a:r>
              <a:rPr sz="2400" spc="-10" dirty="0">
                <a:latin typeface="Calibri"/>
                <a:cs typeface="Calibri"/>
              </a:rPr>
              <a:t>combination</a:t>
            </a:r>
            <a:r>
              <a:rPr sz="2400" spc="-15" dirty="0">
                <a:latin typeface="Calibri"/>
                <a:cs typeface="Calibri"/>
              </a:rPr>
              <a:t> </a:t>
            </a:r>
            <a:r>
              <a:rPr sz="2400" dirty="0">
                <a:latin typeface="Calibri"/>
                <a:cs typeface="Calibri"/>
              </a:rPr>
              <a:t>it</a:t>
            </a:r>
            <a:r>
              <a:rPr sz="2400" spc="-10" dirty="0">
                <a:latin typeface="Calibri"/>
                <a:cs typeface="Calibri"/>
              </a:rPr>
              <a:t> </a:t>
            </a:r>
            <a:r>
              <a:rPr sz="2400" spc="-5" dirty="0">
                <a:latin typeface="Calibri"/>
                <a:cs typeface="Calibri"/>
              </a:rPr>
              <a:t>results</a:t>
            </a:r>
            <a:r>
              <a:rPr sz="2400" dirty="0">
                <a:latin typeface="Calibri"/>
                <a:cs typeface="Calibri"/>
              </a:rPr>
              <a:t> in</a:t>
            </a:r>
            <a:r>
              <a:rPr sz="2400" spc="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intermediate</a:t>
            </a:r>
            <a:r>
              <a:rPr sz="2400" spc="-20" dirty="0">
                <a:latin typeface="Calibri"/>
                <a:cs typeface="Calibri"/>
              </a:rPr>
              <a:t> </a:t>
            </a:r>
            <a:r>
              <a:rPr sz="2400" spc="-10" dirty="0">
                <a:latin typeface="Calibri"/>
                <a:cs typeface="Calibri"/>
              </a:rPr>
              <a:t>coloured</a:t>
            </a:r>
            <a:r>
              <a:rPr sz="2400" spc="10" dirty="0">
                <a:latin typeface="Calibri"/>
                <a:cs typeface="Calibri"/>
              </a:rPr>
              <a:t> </a:t>
            </a:r>
            <a:r>
              <a:rPr sz="2400" spc="-15" dirty="0">
                <a:latin typeface="Calibri"/>
                <a:cs typeface="Calibri"/>
              </a:rPr>
              <a:t>pixel.</a:t>
            </a:r>
            <a:endParaRPr sz="2400">
              <a:latin typeface="Calibri"/>
              <a:cs typeface="Calibri"/>
            </a:endParaRPr>
          </a:p>
        </p:txBody>
      </p:sp>
      <p:pic>
        <p:nvPicPr>
          <p:cNvPr id="5" name="object 5"/>
          <p:cNvPicPr/>
          <p:nvPr/>
        </p:nvPicPr>
        <p:blipFill>
          <a:blip r:embed="rId3" cstate="print"/>
          <a:stretch>
            <a:fillRect/>
          </a:stretch>
        </p:blipFill>
        <p:spPr>
          <a:xfrm>
            <a:off x="2010580" y="4439226"/>
            <a:ext cx="4255233" cy="230359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7164" y="4557014"/>
            <a:ext cx="202692" cy="199136"/>
          </a:xfrm>
          <a:prstGeom prst="rect">
            <a:avLst/>
          </a:prstGeom>
        </p:spPr>
      </p:pic>
      <p:sp>
        <p:nvSpPr>
          <p:cNvPr id="3" name="object 3"/>
          <p:cNvSpPr txBox="1"/>
          <p:nvPr/>
        </p:nvSpPr>
        <p:spPr>
          <a:xfrm>
            <a:off x="364642" y="653287"/>
            <a:ext cx="8079740" cy="5093970"/>
          </a:xfrm>
          <a:prstGeom prst="rect">
            <a:avLst/>
          </a:prstGeom>
        </p:spPr>
        <p:txBody>
          <a:bodyPr vert="horz" wrap="square" lIns="0" tIns="11430" rIns="0" bIns="0" rtlCol="0">
            <a:spAutoFit/>
          </a:bodyPr>
          <a:lstStyle/>
          <a:p>
            <a:pPr marL="12700" marR="139065">
              <a:lnSpc>
                <a:spcPct val="100200"/>
              </a:lnSpc>
              <a:spcBef>
                <a:spcPts val="90"/>
              </a:spcBef>
              <a:tabLst>
                <a:tab pos="2315210" algn="l"/>
              </a:tabLst>
            </a:pPr>
            <a:r>
              <a:rPr sz="2800" spc="-10" dirty="0">
                <a:solidFill>
                  <a:srgbClr val="9C007E"/>
                </a:solidFill>
                <a:latin typeface="Arial"/>
                <a:cs typeface="Arial"/>
              </a:rPr>
              <a:t>•</a:t>
            </a:r>
            <a:r>
              <a:rPr sz="2800" spc="-10" dirty="0">
                <a:solidFill>
                  <a:srgbClr val="9C007E"/>
                </a:solidFill>
                <a:latin typeface="Calibri"/>
                <a:cs typeface="Calibri"/>
              </a:rPr>
              <a:t>Colour</a:t>
            </a:r>
            <a:r>
              <a:rPr sz="2800" spc="-5" dirty="0">
                <a:solidFill>
                  <a:srgbClr val="9C007E"/>
                </a:solidFill>
                <a:latin typeface="Calibri"/>
                <a:cs typeface="Calibri"/>
              </a:rPr>
              <a:t> </a:t>
            </a:r>
            <a:r>
              <a:rPr sz="2800" spc="-10" dirty="0">
                <a:solidFill>
                  <a:srgbClr val="9C007E"/>
                </a:solidFill>
                <a:latin typeface="Calibri"/>
                <a:cs typeface="Calibri"/>
              </a:rPr>
              <a:t>Depth:	</a:t>
            </a:r>
            <a:r>
              <a:rPr sz="2400" spc="-5" dirty="0">
                <a:latin typeface="Calibri"/>
                <a:cs typeface="Calibri"/>
              </a:rPr>
              <a:t>The number of </a:t>
            </a:r>
            <a:r>
              <a:rPr sz="2400" dirty="0">
                <a:latin typeface="Calibri"/>
                <a:cs typeface="Calibri"/>
              </a:rPr>
              <a:t>memory </a:t>
            </a:r>
            <a:r>
              <a:rPr sz="2400" spc="-5" dirty="0">
                <a:latin typeface="Calibri"/>
                <a:cs typeface="Calibri"/>
              </a:rPr>
              <a:t>bits </a:t>
            </a:r>
            <a:r>
              <a:rPr sz="2400" spc="-10" dirty="0">
                <a:latin typeface="Calibri"/>
                <a:cs typeface="Calibri"/>
              </a:rPr>
              <a:t>required </a:t>
            </a:r>
            <a:r>
              <a:rPr sz="2400" spc="-15" dirty="0">
                <a:latin typeface="Calibri"/>
                <a:cs typeface="Calibri"/>
              </a:rPr>
              <a:t>to </a:t>
            </a:r>
            <a:r>
              <a:rPr sz="2400" spc="-20" dirty="0">
                <a:latin typeface="Calibri"/>
                <a:cs typeface="Calibri"/>
              </a:rPr>
              <a:t>store </a:t>
            </a:r>
            <a:r>
              <a:rPr sz="2400" spc="-525" dirty="0">
                <a:latin typeface="Calibri"/>
                <a:cs typeface="Calibri"/>
              </a:rPr>
              <a:t> </a:t>
            </a:r>
            <a:r>
              <a:rPr sz="2400" spc="-10" dirty="0">
                <a:latin typeface="Calibri"/>
                <a:cs typeface="Calibri"/>
              </a:rPr>
              <a:t>colour</a:t>
            </a:r>
            <a:r>
              <a:rPr sz="2400" spc="-15" dirty="0">
                <a:latin typeface="Calibri"/>
                <a:cs typeface="Calibri"/>
              </a:rPr>
              <a:t> </a:t>
            </a:r>
            <a:r>
              <a:rPr sz="2400" spc="-10" dirty="0">
                <a:latin typeface="Calibri"/>
                <a:cs typeface="Calibri"/>
              </a:rPr>
              <a:t>information(intensity</a:t>
            </a:r>
            <a:r>
              <a:rPr sz="2400" spc="-30" dirty="0">
                <a:latin typeface="Calibri"/>
                <a:cs typeface="Calibri"/>
              </a:rPr>
              <a:t> </a:t>
            </a:r>
            <a:r>
              <a:rPr sz="2400" spc="-10" dirty="0">
                <a:latin typeface="Calibri"/>
                <a:cs typeface="Calibri"/>
              </a:rPr>
              <a:t>value</a:t>
            </a:r>
            <a:r>
              <a:rPr sz="2400" spc="15" dirty="0">
                <a:latin typeface="Calibri"/>
                <a:cs typeface="Calibri"/>
              </a:rPr>
              <a:t> </a:t>
            </a:r>
            <a:r>
              <a:rPr sz="2400" spc="-20" dirty="0">
                <a:latin typeface="Calibri"/>
                <a:cs typeface="Calibri"/>
              </a:rPr>
              <a:t>for</a:t>
            </a:r>
            <a:r>
              <a:rPr sz="2400" spc="-5" dirty="0">
                <a:latin typeface="Calibri"/>
                <a:cs typeface="Calibri"/>
              </a:rPr>
              <a:t> </a:t>
            </a:r>
            <a:r>
              <a:rPr sz="2400" dirty="0">
                <a:latin typeface="Calibri"/>
                <a:cs typeface="Calibri"/>
              </a:rPr>
              <a:t>all</a:t>
            </a:r>
            <a:r>
              <a:rPr sz="2400" spc="-15" dirty="0">
                <a:latin typeface="Calibri"/>
                <a:cs typeface="Calibri"/>
              </a:rPr>
              <a:t> </a:t>
            </a:r>
            <a:r>
              <a:rPr sz="2400" spc="-10" dirty="0">
                <a:latin typeface="Calibri"/>
                <a:cs typeface="Calibri"/>
              </a:rPr>
              <a:t>three</a:t>
            </a:r>
            <a:r>
              <a:rPr sz="2400" spc="5" dirty="0">
                <a:latin typeface="Calibri"/>
                <a:cs typeface="Calibri"/>
              </a:rPr>
              <a:t> </a:t>
            </a:r>
            <a:r>
              <a:rPr sz="2400" spc="-5" dirty="0">
                <a:latin typeface="Calibri"/>
                <a:cs typeface="Calibri"/>
              </a:rPr>
              <a:t>primary</a:t>
            </a:r>
            <a:r>
              <a:rPr sz="2400" spc="-20" dirty="0">
                <a:latin typeface="Calibri"/>
                <a:cs typeface="Calibri"/>
              </a:rPr>
              <a:t> </a:t>
            </a:r>
            <a:r>
              <a:rPr sz="2400" spc="-10" dirty="0">
                <a:latin typeface="Calibri"/>
                <a:cs typeface="Calibri"/>
              </a:rPr>
              <a:t>colour </a:t>
            </a:r>
            <a:r>
              <a:rPr sz="2400" spc="-5" dirty="0">
                <a:latin typeface="Calibri"/>
                <a:cs typeface="Calibri"/>
              </a:rPr>
              <a:t> </a:t>
            </a:r>
            <a:r>
              <a:rPr sz="2400" spc="-10" dirty="0">
                <a:latin typeface="Calibri"/>
                <a:cs typeface="Calibri"/>
              </a:rPr>
              <a:t>component) </a:t>
            </a:r>
            <a:r>
              <a:rPr sz="2400" dirty="0">
                <a:latin typeface="Calibri"/>
                <a:cs typeface="Calibri"/>
              </a:rPr>
              <a:t>about a </a:t>
            </a:r>
            <a:r>
              <a:rPr sz="2400" spc="-15" dirty="0">
                <a:latin typeface="Calibri"/>
                <a:cs typeface="Calibri"/>
              </a:rPr>
              <a:t>pixel </a:t>
            </a:r>
            <a:r>
              <a:rPr sz="2400" dirty="0">
                <a:latin typeface="Calibri"/>
                <a:cs typeface="Calibri"/>
              </a:rPr>
              <a:t>is </a:t>
            </a:r>
            <a:r>
              <a:rPr sz="2400" spc="-5" dirty="0">
                <a:latin typeface="Calibri"/>
                <a:cs typeface="Calibri"/>
              </a:rPr>
              <a:t>called </a:t>
            </a:r>
            <a:r>
              <a:rPr sz="2400" spc="-10" dirty="0">
                <a:latin typeface="Calibri"/>
                <a:cs typeface="Calibri"/>
              </a:rPr>
              <a:t>colour </a:t>
            </a:r>
            <a:r>
              <a:rPr sz="2400" spc="-5" dirty="0">
                <a:latin typeface="Calibri"/>
                <a:cs typeface="Calibri"/>
              </a:rPr>
              <a:t>depth or bit depth. </a:t>
            </a:r>
            <a:r>
              <a:rPr sz="2400" dirty="0">
                <a:latin typeface="Calibri"/>
                <a:cs typeface="Calibri"/>
              </a:rPr>
              <a:t> </a:t>
            </a:r>
            <a:r>
              <a:rPr sz="2400" spc="-5" dirty="0">
                <a:latin typeface="Calibri"/>
                <a:cs typeface="Calibri"/>
              </a:rPr>
              <a:t>Corresponding </a:t>
            </a:r>
            <a:r>
              <a:rPr sz="2400" spc="-15" dirty="0">
                <a:latin typeface="Calibri"/>
                <a:cs typeface="Calibri"/>
              </a:rPr>
              <a:t>to </a:t>
            </a:r>
            <a:r>
              <a:rPr sz="2400" spc="-5" dirty="0">
                <a:latin typeface="Calibri"/>
                <a:cs typeface="Calibri"/>
              </a:rPr>
              <a:t>the </a:t>
            </a:r>
            <a:r>
              <a:rPr sz="2400" spc="-10" dirty="0">
                <a:latin typeface="Calibri"/>
                <a:cs typeface="Calibri"/>
              </a:rPr>
              <a:t>intensity value </a:t>
            </a:r>
            <a:r>
              <a:rPr sz="2400" dirty="0">
                <a:latin typeface="Calibri"/>
                <a:cs typeface="Calibri"/>
              </a:rPr>
              <a:t>0 </a:t>
            </a:r>
            <a:r>
              <a:rPr sz="2400" spc="-5" dirty="0">
                <a:latin typeface="Calibri"/>
                <a:cs typeface="Calibri"/>
              </a:rPr>
              <a:t>or </a:t>
            </a:r>
            <a:r>
              <a:rPr sz="2400" spc="-10" dirty="0">
                <a:latin typeface="Calibri"/>
                <a:cs typeface="Calibri"/>
              </a:rPr>
              <a:t>1,pixel can </a:t>
            </a:r>
            <a:r>
              <a:rPr sz="2400" spc="-5" dirty="0">
                <a:latin typeface="Calibri"/>
                <a:cs typeface="Calibri"/>
              </a:rPr>
              <a:t>be black or </a:t>
            </a:r>
            <a:r>
              <a:rPr sz="2400" dirty="0">
                <a:latin typeface="Calibri"/>
                <a:cs typeface="Calibri"/>
              </a:rPr>
              <a:t> </a:t>
            </a:r>
            <a:r>
              <a:rPr sz="2400" spc="-5" dirty="0">
                <a:latin typeface="Calibri"/>
                <a:cs typeface="Calibri"/>
              </a:rPr>
              <a:t>white.</a:t>
            </a:r>
            <a:endParaRPr sz="2400">
              <a:latin typeface="Calibri"/>
              <a:cs typeface="Calibri"/>
            </a:endParaRPr>
          </a:p>
          <a:p>
            <a:pPr>
              <a:lnSpc>
                <a:spcPct val="100000"/>
              </a:lnSpc>
              <a:spcBef>
                <a:spcPts val="25"/>
              </a:spcBef>
            </a:pPr>
            <a:endParaRPr sz="2300">
              <a:latin typeface="Calibri"/>
              <a:cs typeface="Calibri"/>
            </a:endParaRPr>
          </a:p>
          <a:p>
            <a:pPr marL="12700" marR="5080">
              <a:lnSpc>
                <a:spcPct val="100499"/>
              </a:lnSpc>
            </a:pPr>
            <a:r>
              <a:rPr sz="2800" spc="-5" dirty="0">
                <a:solidFill>
                  <a:srgbClr val="9C007E"/>
                </a:solidFill>
                <a:latin typeface="Arial"/>
                <a:cs typeface="Arial"/>
              </a:rPr>
              <a:t>•</a:t>
            </a:r>
            <a:r>
              <a:rPr sz="2800" spc="-5" dirty="0">
                <a:solidFill>
                  <a:srgbClr val="9C007E"/>
                </a:solidFill>
                <a:latin typeface="Calibri"/>
                <a:cs typeface="Calibri"/>
              </a:rPr>
              <a:t>Bit </a:t>
            </a:r>
            <a:r>
              <a:rPr sz="2800" spc="-10" dirty="0">
                <a:solidFill>
                  <a:srgbClr val="9C007E"/>
                </a:solidFill>
                <a:latin typeface="Calibri"/>
                <a:cs typeface="Calibri"/>
              </a:rPr>
              <a:t>plane </a:t>
            </a:r>
            <a:r>
              <a:rPr sz="2800" spc="-5" dirty="0">
                <a:solidFill>
                  <a:srgbClr val="9C007E"/>
                </a:solidFill>
                <a:latin typeface="Calibri"/>
                <a:cs typeface="Calibri"/>
              </a:rPr>
              <a:t>or bitmap: </a:t>
            </a:r>
            <a:r>
              <a:rPr sz="2400" spc="-5" dirty="0">
                <a:latin typeface="Calibri"/>
                <a:cs typeface="Calibri"/>
              </a:rPr>
              <a:t>The block of </a:t>
            </a:r>
            <a:r>
              <a:rPr sz="2400" dirty="0">
                <a:latin typeface="Calibri"/>
                <a:cs typeface="Calibri"/>
              </a:rPr>
              <a:t>memory which </a:t>
            </a:r>
            <a:r>
              <a:rPr sz="2400" spc="-20" dirty="0">
                <a:latin typeface="Calibri"/>
                <a:cs typeface="Calibri"/>
              </a:rPr>
              <a:t>stores </a:t>
            </a:r>
            <a:r>
              <a:rPr sz="2400" spc="5" dirty="0">
                <a:latin typeface="Calibri"/>
                <a:cs typeface="Calibri"/>
              </a:rPr>
              <a:t>bi- </a:t>
            </a:r>
            <a:r>
              <a:rPr sz="2400" spc="10" dirty="0">
                <a:latin typeface="Calibri"/>
                <a:cs typeface="Calibri"/>
              </a:rPr>
              <a:t> </a:t>
            </a:r>
            <a:r>
              <a:rPr sz="2400" spc="-10" dirty="0">
                <a:latin typeface="Calibri"/>
                <a:cs typeface="Calibri"/>
              </a:rPr>
              <a:t>level intensity</a:t>
            </a:r>
            <a:r>
              <a:rPr sz="2400" spc="-5" dirty="0">
                <a:latin typeface="Calibri"/>
                <a:cs typeface="Calibri"/>
              </a:rPr>
              <a:t> </a:t>
            </a:r>
            <a:r>
              <a:rPr sz="2400" spc="-10" dirty="0">
                <a:latin typeface="Calibri"/>
                <a:cs typeface="Calibri"/>
              </a:rPr>
              <a:t>values</a:t>
            </a:r>
            <a:r>
              <a:rPr sz="2400" dirty="0">
                <a:latin typeface="Calibri"/>
                <a:cs typeface="Calibri"/>
              </a:rPr>
              <a:t> </a:t>
            </a:r>
            <a:r>
              <a:rPr sz="2400" spc="-20" dirty="0">
                <a:latin typeface="Calibri"/>
                <a:cs typeface="Calibri"/>
              </a:rPr>
              <a:t>for</a:t>
            </a:r>
            <a:r>
              <a:rPr sz="2400" dirty="0">
                <a:latin typeface="Calibri"/>
                <a:cs typeface="Calibri"/>
              </a:rPr>
              <a:t> each</a:t>
            </a:r>
            <a:r>
              <a:rPr sz="2400" spc="-5" dirty="0">
                <a:latin typeface="Calibri"/>
                <a:cs typeface="Calibri"/>
              </a:rPr>
              <a:t> </a:t>
            </a:r>
            <a:r>
              <a:rPr sz="2400" spc="-15" dirty="0">
                <a:latin typeface="Calibri"/>
                <a:cs typeface="Calibri"/>
              </a:rPr>
              <a:t>pixel</a:t>
            </a:r>
            <a:r>
              <a:rPr sz="2400" spc="-10" dirty="0">
                <a:latin typeface="Calibri"/>
                <a:cs typeface="Calibri"/>
              </a:rPr>
              <a:t> </a:t>
            </a:r>
            <a:r>
              <a:rPr sz="2400" spc="-5" dirty="0">
                <a:latin typeface="Calibri"/>
                <a:cs typeface="Calibri"/>
              </a:rPr>
              <a:t>of</a:t>
            </a:r>
            <a:r>
              <a:rPr sz="2400" dirty="0">
                <a:latin typeface="Calibri"/>
                <a:cs typeface="Calibri"/>
              </a:rPr>
              <a:t> a </a:t>
            </a:r>
            <a:r>
              <a:rPr sz="2400" spc="-5" dirty="0">
                <a:latin typeface="Calibri"/>
                <a:cs typeface="Calibri"/>
              </a:rPr>
              <a:t>full</a:t>
            </a:r>
            <a:r>
              <a:rPr sz="2400" spc="-15" dirty="0">
                <a:latin typeface="Calibri"/>
                <a:cs typeface="Calibri"/>
              </a:rPr>
              <a:t> </a:t>
            </a:r>
            <a:r>
              <a:rPr sz="2400" spc="-10" dirty="0">
                <a:latin typeface="Calibri"/>
                <a:cs typeface="Calibri"/>
              </a:rPr>
              <a:t>screen</a:t>
            </a:r>
            <a:r>
              <a:rPr sz="2400" dirty="0">
                <a:latin typeface="Calibri"/>
                <a:cs typeface="Calibri"/>
              </a:rPr>
              <a:t> </a:t>
            </a:r>
            <a:r>
              <a:rPr sz="2400" spc="-15" dirty="0">
                <a:latin typeface="Calibri"/>
                <a:cs typeface="Calibri"/>
              </a:rPr>
              <a:t>pure</a:t>
            </a:r>
            <a:r>
              <a:rPr sz="2400" spc="5" dirty="0">
                <a:latin typeface="Calibri"/>
                <a:cs typeface="Calibri"/>
              </a:rPr>
              <a:t> </a:t>
            </a:r>
            <a:r>
              <a:rPr sz="2400" spc="-5" dirty="0">
                <a:latin typeface="Calibri"/>
                <a:cs typeface="Calibri"/>
              </a:rPr>
              <a:t>black</a:t>
            </a:r>
            <a:r>
              <a:rPr sz="2400" spc="-15" dirty="0">
                <a:latin typeface="Calibri"/>
                <a:cs typeface="Calibri"/>
              </a:rPr>
              <a:t> </a:t>
            </a:r>
            <a:r>
              <a:rPr sz="2400" dirty="0">
                <a:latin typeface="Calibri"/>
                <a:cs typeface="Calibri"/>
              </a:rPr>
              <a:t>and </a:t>
            </a:r>
            <a:r>
              <a:rPr sz="2400" spc="-525" dirty="0">
                <a:latin typeface="Calibri"/>
                <a:cs typeface="Calibri"/>
              </a:rPr>
              <a:t> </a:t>
            </a:r>
            <a:r>
              <a:rPr sz="2400" spc="-5" dirty="0">
                <a:latin typeface="Calibri"/>
                <a:cs typeface="Calibri"/>
              </a:rPr>
              <a:t>white</a:t>
            </a:r>
            <a:r>
              <a:rPr sz="2400" spc="-25" dirty="0">
                <a:latin typeface="Calibri"/>
                <a:cs typeface="Calibri"/>
              </a:rPr>
              <a:t> </a:t>
            </a:r>
            <a:r>
              <a:rPr sz="2400" spc="-5" dirty="0">
                <a:latin typeface="Calibri"/>
                <a:cs typeface="Calibri"/>
              </a:rPr>
              <a:t>image</a:t>
            </a:r>
            <a:r>
              <a:rPr sz="2400" spc="-10" dirty="0">
                <a:latin typeface="Calibri"/>
                <a:cs typeface="Calibri"/>
              </a:rPr>
              <a:t> </a:t>
            </a:r>
            <a:r>
              <a:rPr sz="2400" dirty="0">
                <a:latin typeface="Calibri"/>
                <a:cs typeface="Calibri"/>
              </a:rPr>
              <a:t>is </a:t>
            </a:r>
            <a:r>
              <a:rPr sz="2400" spc="-5" dirty="0">
                <a:latin typeface="Calibri"/>
                <a:cs typeface="Calibri"/>
              </a:rPr>
              <a:t>called</a:t>
            </a:r>
            <a:r>
              <a:rPr sz="2400" spc="-25" dirty="0">
                <a:latin typeface="Calibri"/>
                <a:cs typeface="Calibri"/>
              </a:rPr>
              <a:t> </a:t>
            </a:r>
            <a:r>
              <a:rPr sz="2400" dirty="0">
                <a:latin typeface="Calibri"/>
                <a:cs typeface="Calibri"/>
              </a:rPr>
              <a:t>a</a:t>
            </a:r>
            <a:r>
              <a:rPr sz="2400" spc="-5" dirty="0">
                <a:latin typeface="Calibri"/>
                <a:cs typeface="Calibri"/>
              </a:rPr>
              <a:t> bit</a:t>
            </a:r>
            <a:r>
              <a:rPr sz="2400" spc="-20" dirty="0">
                <a:latin typeface="Calibri"/>
                <a:cs typeface="Calibri"/>
              </a:rPr>
              <a:t> </a:t>
            </a:r>
            <a:r>
              <a:rPr sz="2400" dirty="0">
                <a:latin typeface="Calibri"/>
                <a:cs typeface="Calibri"/>
              </a:rPr>
              <a:t>map</a:t>
            </a:r>
            <a:r>
              <a:rPr sz="2400" spc="-10" dirty="0">
                <a:latin typeface="Calibri"/>
                <a:cs typeface="Calibri"/>
              </a:rPr>
              <a:t> </a:t>
            </a:r>
            <a:r>
              <a:rPr sz="2400" spc="-5" dirty="0">
                <a:latin typeface="Calibri"/>
                <a:cs typeface="Calibri"/>
              </a:rPr>
              <a:t>or</a:t>
            </a:r>
            <a:r>
              <a:rPr sz="2400" spc="-10" dirty="0">
                <a:latin typeface="Calibri"/>
                <a:cs typeface="Calibri"/>
              </a:rPr>
              <a:t> </a:t>
            </a:r>
            <a:r>
              <a:rPr sz="2400" spc="-5" dirty="0">
                <a:latin typeface="Calibri"/>
                <a:cs typeface="Calibri"/>
              </a:rPr>
              <a:t>bit</a:t>
            </a:r>
            <a:r>
              <a:rPr sz="2400" spc="-10" dirty="0">
                <a:latin typeface="Calibri"/>
                <a:cs typeface="Calibri"/>
              </a:rPr>
              <a:t> </a:t>
            </a:r>
            <a:r>
              <a:rPr sz="2400" spc="-5" dirty="0">
                <a:latin typeface="Calibri"/>
                <a:cs typeface="Calibri"/>
              </a:rPr>
              <a:t>plane.</a:t>
            </a:r>
            <a:endParaRPr sz="2400">
              <a:latin typeface="Calibri"/>
              <a:cs typeface="Calibri"/>
            </a:endParaRPr>
          </a:p>
          <a:p>
            <a:pPr>
              <a:lnSpc>
                <a:spcPct val="100000"/>
              </a:lnSpc>
              <a:spcBef>
                <a:spcPts val="10"/>
              </a:spcBef>
            </a:pPr>
            <a:endParaRPr sz="2350">
              <a:latin typeface="Calibri"/>
              <a:cs typeface="Calibri"/>
            </a:endParaRPr>
          </a:p>
          <a:p>
            <a:pPr marL="497205">
              <a:lnSpc>
                <a:spcPct val="100000"/>
              </a:lnSpc>
            </a:pPr>
            <a:r>
              <a:rPr sz="2400" b="1" spc="-15" dirty="0">
                <a:solidFill>
                  <a:srgbClr val="00349E"/>
                </a:solidFill>
                <a:latin typeface="Calibri"/>
                <a:cs typeface="Calibri"/>
              </a:rPr>
              <a:t>NOTE:</a:t>
            </a:r>
            <a:endParaRPr sz="2400">
              <a:latin typeface="Calibri"/>
              <a:cs typeface="Calibri"/>
            </a:endParaRPr>
          </a:p>
          <a:p>
            <a:pPr marL="12700" marR="25400" indent="1157605">
              <a:lnSpc>
                <a:spcPct val="103600"/>
              </a:lnSpc>
              <a:spcBef>
                <a:spcPts val="525"/>
              </a:spcBef>
            </a:pPr>
            <a:r>
              <a:rPr sz="1800" spc="-5" dirty="0">
                <a:latin typeface="Calibri"/>
                <a:cs typeface="Calibri"/>
              </a:rPr>
              <a:t>Colour</a:t>
            </a:r>
            <a:r>
              <a:rPr sz="1800" spc="15" dirty="0">
                <a:latin typeface="Calibri"/>
                <a:cs typeface="Calibri"/>
              </a:rPr>
              <a:t> </a:t>
            </a:r>
            <a:r>
              <a:rPr sz="1800" spc="-5" dirty="0">
                <a:latin typeface="Calibri"/>
                <a:cs typeface="Calibri"/>
              </a:rPr>
              <a:t>or</a:t>
            </a:r>
            <a:r>
              <a:rPr sz="1800" spc="5" dirty="0">
                <a:latin typeface="Calibri"/>
                <a:cs typeface="Calibri"/>
              </a:rPr>
              <a:t> </a:t>
            </a:r>
            <a:r>
              <a:rPr sz="1800" spc="-10" dirty="0">
                <a:latin typeface="Calibri"/>
                <a:cs typeface="Calibri"/>
              </a:rPr>
              <a:t>grey</a:t>
            </a:r>
            <a:r>
              <a:rPr sz="1800" spc="5" dirty="0">
                <a:latin typeface="Calibri"/>
                <a:cs typeface="Calibri"/>
              </a:rPr>
              <a:t> </a:t>
            </a:r>
            <a:r>
              <a:rPr sz="1800" spc="-5" dirty="0">
                <a:latin typeface="Calibri"/>
                <a:cs typeface="Calibri"/>
              </a:rPr>
              <a:t>levels</a:t>
            </a:r>
            <a:r>
              <a:rPr sz="1800" spc="5" dirty="0">
                <a:latin typeface="Calibri"/>
                <a:cs typeface="Calibri"/>
              </a:rPr>
              <a:t> </a:t>
            </a:r>
            <a:r>
              <a:rPr sz="1800" spc="-10" dirty="0">
                <a:latin typeface="Calibri"/>
                <a:cs typeface="Calibri"/>
              </a:rPr>
              <a:t>can</a:t>
            </a:r>
            <a:r>
              <a:rPr sz="1800" spc="5"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achieved</a:t>
            </a:r>
            <a:r>
              <a:rPr sz="1800" spc="20" dirty="0">
                <a:latin typeface="Calibri"/>
                <a:cs typeface="Calibri"/>
              </a:rPr>
              <a:t> </a:t>
            </a:r>
            <a:r>
              <a:rPr sz="1800" spc="-5" dirty="0">
                <a:latin typeface="Calibri"/>
                <a:cs typeface="Calibri"/>
              </a:rPr>
              <a:t>using</a:t>
            </a:r>
            <a:r>
              <a:rPr sz="1800" dirty="0">
                <a:latin typeface="Calibri"/>
                <a:cs typeface="Calibri"/>
              </a:rPr>
              <a:t> </a:t>
            </a:r>
            <a:r>
              <a:rPr sz="1800" spc="-5" dirty="0">
                <a:latin typeface="Calibri"/>
                <a:cs typeface="Calibri"/>
              </a:rPr>
              <a:t>additional</a:t>
            </a:r>
            <a:r>
              <a:rPr sz="1800" spc="20" dirty="0">
                <a:latin typeface="Calibri"/>
                <a:cs typeface="Calibri"/>
              </a:rPr>
              <a:t> </a:t>
            </a:r>
            <a:r>
              <a:rPr sz="1800" spc="-5" dirty="0">
                <a:latin typeface="Calibri"/>
                <a:cs typeface="Calibri"/>
              </a:rPr>
              <a:t>bit</a:t>
            </a:r>
            <a:r>
              <a:rPr sz="1800" spc="5" dirty="0">
                <a:latin typeface="Calibri"/>
                <a:cs typeface="Calibri"/>
              </a:rPr>
              <a:t> </a:t>
            </a:r>
            <a:r>
              <a:rPr sz="1800" spc="-5" dirty="0">
                <a:latin typeface="Calibri"/>
                <a:cs typeface="Calibri"/>
              </a:rPr>
              <a:t>planes.</a:t>
            </a:r>
            <a:r>
              <a:rPr sz="1800" dirty="0">
                <a:latin typeface="Calibri"/>
                <a:cs typeface="Calibri"/>
              </a:rPr>
              <a:t> </a:t>
            </a:r>
            <a:r>
              <a:rPr sz="1800" spc="-5" dirty="0">
                <a:latin typeface="Calibri"/>
                <a:cs typeface="Calibri"/>
              </a:rPr>
              <a:t>Hence</a:t>
            </a:r>
            <a:r>
              <a:rPr sz="1800" spc="30" dirty="0">
                <a:latin typeface="Calibri"/>
                <a:cs typeface="Calibri"/>
              </a:rPr>
              <a:t> </a:t>
            </a:r>
            <a:r>
              <a:rPr sz="1800" spc="20" dirty="0">
                <a:latin typeface="Calibri"/>
                <a:cs typeface="Calibri"/>
              </a:rPr>
              <a:t>n- </a:t>
            </a:r>
            <a:r>
              <a:rPr sz="1800" spc="-390" dirty="0">
                <a:latin typeface="Calibri"/>
                <a:cs typeface="Calibri"/>
              </a:rPr>
              <a:t> </a:t>
            </a:r>
            <a:r>
              <a:rPr sz="1800" spc="-5" dirty="0">
                <a:latin typeface="Calibri"/>
                <a:cs typeface="Calibri"/>
              </a:rPr>
              <a:t>bits</a:t>
            </a:r>
            <a:r>
              <a:rPr sz="1800" spc="-10" dirty="0">
                <a:latin typeface="Calibri"/>
                <a:cs typeface="Calibri"/>
              </a:rPr>
              <a:t> </a:t>
            </a:r>
            <a:r>
              <a:rPr sz="1800" spc="-5" dirty="0">
                <a:latin typeface="Calibri"/>
                <a:cs typeface="Calibri"/>
              </a:rPr>
              <a:t>per</a:t>
            </a:r>
            <a:r>
              <a:rPr sz="1800" spc="5" dirty="0">
                <a:latin typeface="Calibri"/>
                <a:cs typeface="Calibri"/>
              </a:rPr>
              <a:t> </a:t>
            </a:r>
            <a:r>
              <a:rPr sz="1800" spc="-15" dirty="0">
                <a:latin typeface="Calibri"/>
                <a:cs typeface="Calibri"/>
              </a:rPr>
              <a:t>pixel</a:t>
            </a:r>
            <a:r>
              <a:rPr sz="1800" spc="10" dirty="0">
                <a:latin typeface="Calibri"/>
                <a:cs typeface="Calibri"/>
              </a:rPr>
              <a:t> </a:t>
            </a:r>
            <a:r>
              <a:rPr sz="1800" dirty="0">
                <a:latin typeface="Calibri"/>
                <a:cs typeface="Calibri"/>
              </a:rPr>
              <a:t>means</a:t>
            </a:r>
            <a:r>
              <a:rPr sz="1800" spc="-10" dirty="0">
                <a:latin typeface="Calibri"/>
                <a:cs typeface="Calibri"/>
              </a:rPr>
              <a:t> colour</a:t>
            </a:r>
            <a:r>
              <a:rPr sz="1800" spc="20" dirty="0">
                <a:latin typeface="Calibri"/>
                <a:cs typeface="Calibri"/>
              </a:rPr>
              <a:t> </a:t>
            </a:r>
            <a:r>
              <a:rPr sz="1800" spc="-5" dirty="0">
                <a:latin typeface="Calibri"/>
                <a:cs typeface="Calibri"/>
              </a:rPr>
              <a:t>depth=n</a:t>
            </a:r>
            <a:r>
              <a:rPr sz="1800" spc="20"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it</a:t>
            </a:r>
            <a:r>
              <a:rPr sz="1800" spc="5" dirty="0">
                <a:latin typeface="Calibri"/>
                <a:cs typeface="Calibri"/>
              </a:rPr>
              <a:t> </a:t>
            </a:r>
            <a:r>
              <a:rPr sz="1800" spc="-5" dirty="0">
                <a:latin typeface="Calibri"/>
                <a:cs typeface="Calibri"/>
              </a:rPr>
              <a:t>is</a:t>
            </a:r>
            <a:r>
              <a:rPr sz="1800" dirty="0">
                <a:latin typeface="Calibri"/>
                <a:cs typeface="Calibri"/>
              </a:rPr>
              <a:t> a</a:t>
            </a:r>
            <a:r>
              <a:rPr sz="1800" spc="-5" dirty="0">
                <a:latin typeface="Calibri"/>
                <a:cs typeface="Calibri"/>
              </a:rPr>
              <a:t> collection</a:t>
            </a:r>
            <a:r>
              <a:rPr sz="1800" spc="40" dirty="0">
                <a:latin typeface="Calibri"/>
                <a:cs typeface="Calibri"/>
              </a:rPr>
              <a:t> </a:t>
            </a:r>
            <a:r>
              <a:rPr sz="1800" spc="-5" dirty="0">
                <a:latin typeface="Calibri"/>
                <a:cs typeface="Calibri"/>
              </a:rPr>
              <a:t>of </a:t>
            </a:r>
            <a:r>
              <a:rPr sz="1800" dirty="0">
                <a:latin typeface="Calibri"/>
                <a:cs typeface="Calibri"/>
              </a:rPr>
              <a:t>n</a:t>
            </a:r>
            <a:r>
              <a:rPr sz="1800" spc="15" dirty="0">
                <a:latin typeface="Calibri"/>
                <a:cs typeface="Calibri"/>
              </a:rPr>
              <a:t> </a:t>
            </a:r>
            <a:r>
              <a:rPr sz="1800" spc="-5" dirty="0">
                <a:latin typeface="Calibri"/>
                <a:cs typeface="Calibri"/>
              </a:rPr>
              <a:t>bit</a:t>
            </a:r>
            <a:r>
              <a:rPr sz="1800" dirty="0">
                <a:latin typeface="Calibri"/>
                <a:cs typeface="Calibri"/>
              </a:rPr>
              <a:t> </a:t>
            </a:r>
            <a:r>
              <a:rPr sz="1800" spc="-5" dirty="0">
                <a:latin typeface="Calibri"/>
                <a:cs typeface="Calibri"/>
              </a:rPr>
              <a:t>planes</a:t>
            </a:r>
            <a:r>
              <a:rPr sz="1800" dirty="0">
                <a:latin typeface="Calibri"/>
                <a:cs typeface="Calibri"/>
              </a:rPr>
              <a:t> </a:t>
            </a:r>
            <a:r>
              <a:rPr sz="1800" spc="-10" dirty="0">
                <a:latin typeface="Calibri"/>
                <a:cs typeface="Calibri"/>
              </a:rPr>
              <a:t>allowing</a:t>
            </a:r>
            <a:r>
              <a:rPr sz="1800" spc="30" dirty="0">
                <a:latin typeface="Calibri"/>
                <a:cs typeface="Calibri"/>
              </a:rPr>
              <a:t> </a:t>
            </a:r>
            <a:r>
              <a:rPr sz="1800" dirty="0">
                <a:latin typeface="Calibri"/>
                <a:cs typeface="Calibri"/>
              </a:rPr>
              <a:t>2^n </a:t>
            </a:r>
            <a:r>
              <a:rPr sz="1800" spc="5" dirty="0">
                <a:latin typeface="Calibri"/>
                <a:cs typeface="Calibri"/>
              </a:rPr>
              <a:t> </a:t>
            </a:r>
            <a:r>
              <a:rPr sz="1800" spc="-15" dirty="0">
                <a:latin typeface="Calibri"/>
                <a:cs typeface="Calibri"/>
              </a:rPr>
              <a:t>colours</a:t>
            </a:r>
            <a:r>
              <a:rPr sz="1800" spc="-5" dirty="0">
                <a:latin typeface="Calibri"/>
                <a:cs typeface="Calibri"/>
              </a:rPr>
              <a:t> </a:t>
            </a:r>
            <a:r>
              <a:rPr sz="1800" spc="-10" dirty="0">
                <a:latin typeface="Calibri"/>
                <a:cs typeface="Calibri"/>
              </a:rPr>
              <a:t>at</a:t>
            </a:r>
            <a:r>
              <a:rPr sz="1800" dirty="0">
                <a:latin typeface="Calibri"/>
                <a:cs typeface="Calibri"/>
              </a:rPr>
              <a:t> </a:t>
            </a:r>
            <a:r>
              <a:rPr sz="1800" spc="-5" dirty="0">
                <a:latin typeface="Calibri"/>
                <a:cs typeface="Calibri"/>
              </a:rPr>
              <a:t>every</a:t>
            </a:r>
            <a:r>
              <a:rPr sz="1800" dirty="0">
                <a:latin typeface="Calibri"/>
                <a:cs typeface="Calibri"/>
              </a:rPr>
              <a:t> </a:t>
            </a:r>
            <a:r>
              <a:rPr sz="1800" spc="-10" dirty="0">
                <a:latin typeface="Calibri"/>
                <a:cs typeface="Calibri"/>
              </a:rPr>
              <a:t>pixel.</a:t>
            </a:r>
            <a:endParaRPr sz="180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7164" y="563244"/>
            <a:ext cx="202692" cy="199136"/>
          </a:xfrm>
          <a:prstGeom prst="rect">
            <a:avLst/>
          </a:prstGeom>
        </p:spPr>
      </p:pic>
      <p:sp>
        <p:nvSpPr>
          <p:cNvPr id="3" name="object 3"/>
          <p:cNvSpPr txBox="1">
            <a:spLocks noGrp="1"/>
          </p:cNvSpPr>
          <p:nvPr>
            <p:ph type="title"/>
          </p:nvPr>
        </p:nvSpPr>
        <p:spPr>
          <a:xfrm>
            <a:off x="364642" y="340487"/>
            <a:ext cx="7118350" cy="1137920"/>
          </a:xfrm>
          <a:prstGeom prst="rect">
            <a:avLst/>
          </a:prstGeom>
        </p:spPr>
        <p:txBody>
          <a:bodyPr vert="horz" wrap="square" lIns="0" tIns="114300" rIns="0" bIns="0" rtlCol="0">
            <a:spAutoFit/>
          </a:bodyPr>
          <a:lstStyle/>
          <a:p>
            <a:pPr marL="428625">
              <a:lnSpc>
                <a:spcPct val="100000"/>
              </a:lnSpc>
              <a:spcBef>
                <a:spcPts val="900"/>
              </a:spcBef>
            </a:pPr>
            <a:r>
              <a:rPr u="none" spc="-10" dirty="0">
                <a:solidFill>
                  <a:srgbClr val="00349E"/>
                </a:solidFill>
              </a:rPr>
              <a:t>Note:</a:t>
            </a:r>
          </a:p>
          <a:p>
            <a:pPr marL="12700" marR="5080" indent="339725">
              <a:lnSpc>
                <a:spcPct val="107200"/>
              </a:lnSpc>
              <a:spcBef>
                <a:spcPts val="445"/>
              </a:spcBef>
            </a:pPr>
            <a:r>
              <a:rPr sz="1800" b="0" u="none" spc="-5" dirty="0">
                <a:solidFill>
                  <a:srgbClr val="000000"/>
                </a:solidFill>
                <a:latin typeface="Calibri"/>
                <a:cs typeface="Calibri"/>
              </a:rPr>
              <a:t>The</a:t>
            </a:r>
            <a:r>
              <a:rPr sz="1800" b="0" u="none" dirty="0">
                <a:solidFill>
                  <a:srgbClr val="000000"/>
                </a:solidFill>
                <a:latin typeface="Calibri"/>
                <a:cs typeface="Calibri"/>
              </a:rPr>
              <a:t> </a:t>
            </a:r>
            <a:r>
              <a:rPr sz="1800" b="0" u="none" spc="-10" dirty="0">
                <a:solidFill>
                  <a:srgbClr val="000000"/>
                </a:solidFill>
                <a:latin typeface="Calibri"/>
                <a:cs typeface="Calibri"/>
              </a:rPr>
              <a:t>more</a:t>
            </a:r>
            <a:r>
              <a:rPr sz="1800" b="0" u="none" spc="20" dirty="0">
                <a:solidFill>
                  <a:srgbClr val="000000"/>
                </a:solidFill>
                <a:latin typeface="Calibri"/>
                <a:cs typeface="Calibri"/>
              </a:rPr>
              <a:t> </a:t>
            </a:r>
            <a:r>
              <a:rPr sz="1800" b="0" u="none" dirty="0">
                <a:solidFill>
                  <a:srgbClr val="000000"/>
                </a:solidFill>
                <a:latin typeface="Calibri"/>
                <a:cs typeface="Calibri"/>
              </a:rPr>
              <a:t>the </a:t>
            </a:r>
            <a:r>
              <a:rPr sz="1800" b="0" u="none" spc="-5" dirty="0">
                <a:solidFill>
                  <a:srgbClr val="000000"/>
                </a:solidFill>
                <a:latin typeface="Calibri"/>
                <a:cs typeface="Calibri"/>
              </a:rPr>
              <a:t>number</a:t>
            </a:r>
            <a:r>
              <a:rPr sz="1800" b="0" u="none" spc="15" dirty="0">
                <a:solidFill>
                  <a:srgbClr val="000000"/>
                </a:solidFill>
                <a:latin typeface="Calibri"/>
                <a:cs typeface="Calibri"/>
              </a:rPr>
              <a:t> </a:t>
            </a:r>
            <a:r>
              <a:rPr sz="1800" b="0" u="none" spc="-5" dirty="0">
                <a:solidFill>
                  <a:srgbClr val="000000"/>
                </a:solidFill>
                <a:latin typeface="Calibri"/>
                <a:cs typeface="Calibri"/>
              </a:rPr>
              <a:t>of</a:t>
            </a:r>
            <a:r>
              <a:rPr sz="1800" b="0" u="none" spc="15" dirty="0">
                <a:solidFill>
                  <a:srgbClr val="000000"/>
                </a:solidFill>
                <a:latin typeface="Calibri"/>
                <a:cs typeface="Calibri"/>
              </a:rPr>
              <a:t> </a:t>
            </a:r>
            <a:r>
              <a:rPr sz="1800" b="0" u="none" spc="-5" dirty="0">
                <a:solidFill>
                  <a:srgbClr val="000000"/>
                </a:solidFill>
                <a:latin typeface="Calibri"/>
                <a:cs typeface="Calibri"/>
              </a:rPr>
              <a:t>bits</a:t>
            </a:r>
            <a:r>
              <a:rPr sz="1800" b="0" u="none" dirty="0">
                <a:solidFill>
                  <a:srgbClr val="000000"/>
                </a:solidFill>
                <a:latin typeface="Calibri"/>
                <a:cs typeface="Calibri"/>
              </a:rPr>
              <a:t> </a:t>
            </a:r>
            <a:r>
              <a:rPr sz="1800" b="0" u="none" spc="-5" dirty="0">
                <a:solidFill>
                  <a:srgbClr val="000000"/>
                </a:solidFill>
                <a:latin typeface="Calibri"/>
                <a:cs typeface="Calibri"/>
              </a:rPr>
              <a:t>used</a:t>
            </a:r>
            <a:r>
              <a:rPr sz="1800" b="0" u="none" spc="10" dirty="0">
                <a:solidFill>
                  <a:srgbClr val="000000"/>
                </a:solidFill>
                <a:latin typeface="Calibri"/>
                <a:cs typeface="Calibri"/>
              </a:rPr>
              <a:t> </a:t>
            </a:r>
            <a:r>
              <a:rPr sz="1800" b="0" u="none" spc="-5" dirty="0">
                <a:solidFill>
                  <a:srgbClr val="000000"/>
                </a:solidFill>
                <a:latin typeface="Calibri"/>
                <a:cs typeface="Calibri"/>
              </a:rPr>
              <a:t>per</a:t>
            </a:r>
            <a:r>
              <a:rPr sz="1800" b="0" u="none" dirty="0">
                <a:solidFill>
                  <a:srgbClr val="000000"/>
                </a:solidFill>
                <a:latin typeface="Calibri"/>
                <a:cs typeface="Calibri"/>
              </a:rPr>
              <a:t> </a:t>
            </a:r>
            <a:r>
              <a:rPr sz="1800" b="0" u="none" spc="-15" dirty="0">
                <a:solidFill>
                  <a:srgbClr val="000000"/>
                </a:solidFill>
                <a:latin typeface="Calibri"/>
                <a:cs typeface="Calibri"/>
              </a:rPr>
              <a:t>pixel,</a:t>
            </a:r>
            <a:r>
              <a:rPr sz="1800" b="0" u="none" spc="20" dirty="0">
                <a:solidFill>
                  <a:srgbClr val="000000"/>
                </a:solidFill>
                <a:latin typeface="Calibri"/>
                <a:cs typeface="Calibri"/>
              </a:rPr>
              <a:t> </a:t>
            </a:r>
            <a:r>
              <a:rPr sz="1800" b="0" u="none" dirty="0">
                <a:solidFill>
                  <a:srgbClr val="000000"/>
                </a:solidFill>
                <a:latin typeface="Calibri"/>
                <a:cs typeface="Calibri"/>
              </a:rPr>
              <a:t>the</a:t>
            </a:r>
            <a:r>
              <a:rPr sz="1800" b="0" u="none" spc="5" dirty="0">
                <a:solidFill>
                  <a:srgbClr val="000000"/>
                </a:solidFill>
                <a:latin typeface="Calibri"/>
                <a:cs typeface="Calibri"/>
              </a:rPr>
              <a:t> </a:t>
            </a:r>
            <a:r>
              <a:rPr sz="1800" b="0" u="none" spc="-5" dirty="0">
                <a:solidFill>
                  <a:srgbClr val="000000"/>
                </a:solidFill>
                <a:latin typeface="Calibri"/>
                <a:cs typeface="Calibri"/>
              </a:rPr>
              <a:t>finer</a:t>
            </a:r>
            <a:r>
              <a:rPr sz="1800" b="0" u="none" spc="5" dirty="0">
                <a:solidFill>
                  <a:srgbClr val="000000"/>
                </a:solidFill>
                <a:latin typeface="Calibri"/>
                <a:cs typeface="Calibri"/>
              </a:rPr>
              <a:t> </a:t>
            </a:r>
            <a:r>
              <a:rPr sz="1800" b="0" u="none" dirty="0">
                <a:solidFill>
                  <a:srgbClr val="000000"/>
                </a:solidFill>
                <a:latin typeface="Calibri"/>
                <a:cs typeface="Calibri"/>
              </a:rPr>
              <a:t>the</a:t>
            </a:r>
            <a:r>
              <a:rPr sz="1800" b="0" u="none" spc="15" dirty="0">
                <a:solidFill>
                  <a:srgbClr val="000000"/>
                </a:solidFill>
                <a:latin typeface="Calibri"/>
                <a:cs typeface="Calibri"/>
              </a:rPr>
              <a:t> </a:t>
            </a:r>
            <a:r>
              <a:rPr sz="1800" b="0" u="none" spc="-10" dirty="0">
                <a:solidFill>
                  <a:srgbClr val="000000"/>
                </a:solidFill>
                <a:latin typeface="Calibri"/>
                <a:cs typeface="Calibri"/>
              </a:rPr>
              <a:t>colour</a:t>
            </a:r>
            <a:r>
              <a:rPr sz="1800" b="0" u="none" spc="10" dirty="0">
                <a:solidFill>
                  <a:srgbClr val="000000"/>
                </a:solidFill>
                <a:latin typeface="Calibri"/>
                <a:cs typeface="Calibri"/>
              </a:rPr>
              <a:t> </a:t>
            </a:r>
            <a:r>
              <a:rPr sz="1800" b="0" u="none" spc="-10" dirty="0">
                <a:solidFill>
                  <a:srgbClr val="000000"/>
                </a:solidFill>
                <a:latin typeface="Calibri"/>
                <a:cs typeface="Calibri"/>
              </a:rPr>
              <a:t>detail</a:t>
            </a:r>
            <a:r>
              <a:rPr sz="1800" b="0" u="none" spc="10" dirty="0">
                <a:solidFill>
                  <a:srgbClr val="000000"/>
                </a:solidFill>
                <a:latin typeface="Calibri"/>
                <a:cs typeface="Calibri"/>
              </a:rPr>
              <a:t> </a:t>
            </a:r>
            <a:r>
              <a:rPr sz="1800" b="0" u="none" spc="-5" dirty="0">
                <a:solidFill>
                  <a:srgbClr val="000000"/>
                </a:solidFill>
                <a:latin typeface="Calibri"/>
                <a:cs typeface="Calibri"/>
              </a:rPr>
              <a:t>of </a:t>
            </a:r>
            <a:r>
              <a:rPr sz="1800" b="0" u="none" spc="-390" dirty="0">
                <a:solidFill>
                  <a:srgbClr val="000000"/>
                </a:solidFill>
                <a:latin typeface="Calibri"/>
                <a:cs typeface="Calibri"/>
              </a:rPr>
              <a:t> </a:t>
            </a:r>
            <a:r>
              <a:rPr sz="1800" b="0" u="none" dirty="0">
                <a:solidFill>
                  <a:srgbClr val="000000"/>
                </a:solidFill>
                <a:latin typeface="Calibri"/>
                <a:cs typeface="Calibri"/>
              </a:rPr>
              <a:t>the</a:t>
            </a:r>
            <a:r>
              <a:rPr sz="1800" b="0" u="none" spc="-5" dirty="0">
                <a:solidFill>
                  <a:srgbClr val="000000"/>
                </a:solidFill>
                <a:latin typeface="Calibri"/>
                <a:cs typeface="Calibri"/>
              </a:rPr>
              <a:t> </a:t>
            </a:r>
            <a:r>
              <a:rPr sz="1800" b="0" u="none" dirty="0">
                <a:solidFill>
                  <a:srgbClr val="000000"/>
                </a:solidFill>
                <a:latin typeface="Calibri"/>
                <a:cs typeface="Calibri"/>
              </a:rPr>
              <a:t>image.</a:t>
            </a:r>
            <a:r>
              <a:rPr sz="1800" b="0" u="none" spc="-10" dirty="0">
                <a:solidFill>
                  <a:srgbClr val="000000"/>
                </a:solidFill>
                <a:latin typeface="Calibri"/>
                <a:cs typeface="Calibri"/>
              </a:rPr>
              <a:t> However</a:t>
            </a:r>
            <a:r>
              <a:rPr sz="1800" b="0" u="none" spc="10" dirty="0">
                <a:solidFill>
                  <a:srgbClr val="000000"/>
                </a:solidFill>
                <a:latin typeface="Calibri"/>
                <a:cs typeface="Calibri"/>
              </a:rPr>
              <a:t> </a:t>
            </a:r>
            <a:r>
              <a:rPr sz="1800" b="0" u="none" spc="-10" dirty="0">
                <a:solidFill>
                  <a:srgbClr val="000000"/>
                </a:solidFill>
                <a:latin typeface="Calibri"/>
                <a:cs typeface="Calibri"/>
              </a:rPr>
              <a:t>more</a:t>
            </a:r>
            <a:r>
              <a:rPr sz="1800" b="0" u="none" spc="15" dirty="0">
                <a:solidFill>
                  <a:srgbClr val="000000"/>
                </a:solidFill>
                <a:latin typeface="Calibri"/>
                <a:cs typeface="Calibri"/>
              </a:rPr>
              <a:t> </a:t>
            </a:r>
            <a:r>
              <a:rPr sz="1800" b="0" u="none" dirty="0">
                <a:solidFill>
                  <a:srgbClr val="000000"/>
                </a:solidFill>
                <a:latin typeface="Calibri"/>
                <a:cs typeface="Calibri"/>
              </a:rPr>
              <a:t>memory</a:t>
            </a:r>
            <a:r>
              <a:rPr sz="1800" b="0" u="none" spc="-10" dirty="0">
                <a:solidFill>
                  <a:srgbClr val="000000"/>
                </a:solidFill>
                <a:latin typeface="Calibri"/>
                <a:cs typeface="Calibri"/>
              </a:rPr>
              <a:t> </a:t>
            </a:r>
            <a:r>
              <a:rPr sz="1800" b="0" u="none" spc="-5" dirty="0">
                <a:solidFill>
                  <a:srgbClr val="000000"/>
                </a:solidFill>
                <a:latin typeface="Calibri"/>
                <a:cs typeface="Calibri"/>
              </a:rPr>
              <a:t>is</a:t>
            </a:r>
            <a:r>
              <a:rPr sz="1800" b="0" u="none" spc="15" dirty="0">
                <a:solidFill>
                  <a:srgbClr val="000000"/>
                </a:solidFill>
                <a:latin typeface="Calibri"/>
                <a:cs typeface="Calibri"/>
              </a:rPr>
              <a:t> </a:t>
            </a:r>
            <a:r>
              <a:rPr sz="1800" b="0" u="none" spc="-5" dirty="0">
                <a:solidFill>
                  <a:srgbClr val="000000"/>
                </a:solidFill>
                <a:latin typeface="Calibri"/>
                <a:cs typeface="Calibri"/>
              </a:rPr>
              <a:t>used</a:t>
            </a:r>
            <a:r>
              <a:rPr sz="1800" b="0" u="none" dirty="0">
                <a:solidFill>
                  <a:srgbClr val="000000"/>
                </a:solidFill>
                <a:latin typeface="Calibri"/>
                <a:cs typeface="Calibri"/>
              </a:rPr>
              <a:t> </a:t>
            </a:r>
            <a:r>
              <a:rPr sz="1800" b="0" u="none" spc="-15" dirty="0">
                <a:solidFill>
                  <a:srgbClr val="000000"/>
                </a:solidFill>
                <a:latin typeface="Calibri"/>
                <a:cs typeface="Calibri"/>
              </a:rPr>
              <a:t>for</a:t>
            </a:r>
            <a:r>
              <a:rPr sz="1800" b="0" u="none" spc="-5" dirty="0">
                <a:solidFill>
                  <a:srgbClr val="000000"/>
                </a:solidFill>
                <a:latin typeface="Calibri"/>
                <a:cs typeface="Calibri"/>
              </a:rPr>
              <a:t> </a:t>
            </a:r>
            <a:r>
              <a:rPr sz="1800" b="0" u="none" spc="-15" dirty="0">
                <a:solidFill>
                  <a:srgbClr val="000000"/>
                </a:solidFill>
                <a:latin typeface="Calibri"/>
                <a:cs typeface="Calibri"/>
              </a:rPr>
              <a:t>storage.</a:t>
            </a:r>
            <a:endParaRPr sz="1800">
              <a:latin typeface="Calibri"/>
              <a:cs typeface="Calibri"/>
            </a:endParaRPr>
          </a:p>
        </p:txBody>
      </p:sp>
      <p:graphicFrame>
        <p:nvGraphicFramePr>
          <p:cNvPr id="4" name="object 4"/>
          <p:cNvGraphicFramePr>
            <a:graphicFrameLocks noGrp="1"/>
          </p:cNvGraphicFramePr>
          <p:nvPr/>
        </p:nvGraphicFramePr>
        <p:xfrm>
          <a:off x="636562" y="2351023"/>
          <a:ext cx="7287256" cy="2990215"/>
        </p:xfrm>
        <a:graphic>
          <a:graphicData uri="http://schemas.openxmlformats.org/drawingml/2006/table">
            <a:tbl>
              <a:tblPr firstRow="1" bandRow="1">
                <a:tableStyleId>{2D5ABB26-0587-4C30-8999-92F81FD0307C}</a:tableStyleId>
              </a:tblPr>
              <a:tblGrid>
                <a:gridCol w="1821814"/>
                <a:gridCol w="1821814"/>
                <a:gridCol w="1821814"/>
                <a:gridCol w="1821814"/>
              </a:tblGrid>
              <a:tr h="714375">
                <a:tc>
                  <a:txBody>
                    <a:bodyPr/>
                    <a:lstStyle/>
                    <a:p>
                      <a:pPr marL="298450">
                        <a:lnSpc>
                          <a:spcPct val="100000"/>
                        </a:lnSpc>
                        <a:spcBef>
                          <a:spcPts val="240"/>
                        </a:spcBef>
                      </a:pPr>
                      <a:r>
                        <a:rPr sz="1800" b="1" spc="-5" dirty="0">
                          <a:solidFill>
                            <a:srgbClr val="FFFFFF"/>
                          </a:solidFill>
                          <a:latin typeface="Calibri"/>
                          <a:cs typeface="Calibri"/>
                        </a:rPr>
                        <a:t>Colour</a:t>
                      </a:r>
                      <a:r>
                        <a:rPr sz="1800" b="1" spc="-60" dirty="0">
                          <a:solidFill>
                            <a:srgbClr val="FFFFFF"/>
                          </a:solidFill>
                          <a:latin typeface="Calibri"/>
                          <a:cs typeface="Calibri"/>
                        </a:rPr>
                        <a:t> </a:t>
                      </a:r>
                      <a:r>
                        <a:rPr sz="1800" b="1" spc="-5" dirty="0">
                          <a:solidFill>
                            <a:srgbClr val="FFFFFF"/>
                          </a:solidFill>
                          <a:latin typeface="Calibri"/>
                          <a:cs typeface="Calibri"/>
                        </a:rPr>
                        <a:t>Depth</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388B"/>
                    </a:solidFill>
                  </a:tcPr>
                </a:tc>
                <a:tc>
                  <a:txBody>
                    <a:bodyPr/>
                    <a:lstStyle/>
                    <a:p>
                      <a:pPr marL="91440" marR="151130" indent="207010">
                        <a:lnSpc>
                          <a:spcPct val="100000"/>
                        </a:lnSpc>
                        <a:spcBef>
                          <a:spcPts val="240"/>
                        </a:spcBef>
                      </a:pPr>
                      <a:r>
                        <a:rPr sz="1800" b="1" dirty="0">
                          <a:solidFill>
                            <a:srgbClr val="FFFFFF"/>
                          </a:solidFill>
                          <a:latin typeface="Calibri"/>
                          <a:cs typeface="Calibri"/>
                        </a:rPr>
                        <a:t>Number of </a:t>
                      </a:r>
                      <a:r>
                        <a:rPr sz="1800" b="1" spc="5" dirty="0">
                          <a:solidFill>
                            <a:srgbClr val="FFFFFF"/>
                          </a:solidFill>
                          <a:latin typeface="Calibri"/>
                          <a:cs typeface="Calibri"/>
                        </a:rPr>
                        <a:t> </a:t>
                      </a:r>
                      <a:r>
                        <a:rPr sz="1800" b="1" dirty="0">
                          <a:solidFill>
                            <a:srgbClr val="FFFFFF"/>
                          </a:solidFill>
                          <a:latin typeface="Calibri"/>
                          <a:cs typeface="Calibri"/>
                        </a:rPr>
                        <a:t>Dis</a:t>
                      </a:r>
                      <a:r>
                        <a:rPr sz="1800" b="1" spc="5" dirty="0">
                          <a:solidFill>
                            <a:srgbClr val="FFFFFF"/>
                          </a:solidFill>
                          <a:latin typeface="Calibri"/>
                          <a:cs typeface="Calibri"/>
                        </a:rPr>
                        <a:t>p</a:t>
                      </a:r>
                      <a:r>
                        <a:rPr sz="1800" b="1" dirty="0">
                          <a:solidFill>
                            <a:srgbClr val="FFFFFF"/>
                          </a:solidFill>
                          <a:latin typeface="Calibri"/>
                          <a:cs typeface="Calibri"/>
                        </a:rPr>
                        <a:t>l</a:t>
                      </a:r>
                      <a:r>
                        <a:rPr sz="1800" b="1" spc="-40" dirty="0">
                          <a:solidFill>
                            <a:srgbClr val="FFFFFF"/>
                          </a:solidFill>
                          <a:latin typeface="Calibri"/>
                          <a:cs typeface="Calibri"/>
                        </a:rPr>
                        <a:t>a</a:t>
                      </a:r>
                      <a:r>
                        <a:rPr sz="1800" b="1" spc="-25" dirty="0">
                          <a:solidFill>
                            <a:srgbClr val="FFFFFF"/>
                          </a:solidFill>
                          <a:latin typeface="Calibri"/>
                          <a:cs typeface="Calibri"/>
                        </a:rPr>
                        <a:t>y</a:t>
                      </a:r>
                      <a:r>
                        <a:rPr sz="1800" b="1" dirty="0">
                          <a:solidFill>
                            <a:srgbClr val="FFFFFF"/>
                          </a:solidFill>
                          <a:latin typeface="Calibri"/>
                          <a:cs typeface="Calibri"/>
                        </a:rPr>
                        <a:t>ed</a:t>
                      </a:r>
                      <a:r>
                        <a:rPr sz="1800" b="1" spc="-55" dirty="0">
                          <a:solidFill>
                            <a:srgbClr val="FFFFFF"/>
                          </a:solidFill>
                          <a:latin typeface="Calibri"/>
                          <a:cs typeface="Calibri"/>
                        </a:rPr>
                        <a:t> </a:t>
                      </a:r>
                      <a:r>
                        <a:rPr sz="1800" b="1" spc="-10" dirty="0">
                          <a:solidFill>
                            <a:srgbClr val="FFFFFF"/>
                          </a:solidFill>
                          <a:latin typeface="Calibri"/>
                          <a:cs typeface="Calibri"/>
                        </a:rPr>
                        <a:t>c</a:t>
                      </a:r>
                      <a:r>
                        <a:rPr sz="1800" b="1" dirty="0">
                          <a:solidFill>
                            <a:srgbClr val="FFFFFF"/>
                          </a:solidFill>
                          <a:latin typeface="Calibri"/>
                          <a:cs typeface="Calibri"/>
                        </a:rPr>
                        <a:t>ol</a:t>
                      </a:r>
                      <a:r>
                        <a:rPr sz="1800" b="1" spc="5" dirty="0">
                          <a:solidFill>
                            <a:srgbClr val="FFFFFF"/>
                          </a:solidFill>
                          <a:latin typeface="Calibri"/>
                          <a:cs typeface="Calibri"/>
                        </a:rPr>
                        <a:t>o</a:t>
                      </a:r>
                      <a:r>
                        <a:rPr sz="1800" b="1" dirty="0">
                          <a:solidFill>
                            <a:srgbClr val="FFFFFF"/>
                          </a:solidFill>
                          <a:latin typeface="Calibri"/>
                          <a:cs typeface="Calibri"/>
                        </a:rPr>
                        <a:t>ur</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388B"/>
                    </a:solidFill>
                  </a:tcPr>
                </a:tc>
                <a:tc>
                  <a:txBody>
                    <a:bodyPr/>
                    <a:lstStyle/>
                    <a:p>
                      <a:pPr marL="92075" marR="187325">
                        <a:lnSpc>
                          <a:spcPct val="100000"/>
                        </a:lnSpc>
                        <a:spcBef>
                          <a:spcPts val="240"/>
                        </a:spcBef>
                      </a:pPr>
                      <a:r>
                        <a:rPr sz="1800" b="1" spc="-10" dirty="0">
                          <a:solidFill>
                            <a:srgbClr val="FFFFFF"/>
                          </a:solidFill>
                          <a:latin typeface="Calibri"/>
                          <a:cs typeface="Calibri"/>
                        </a:rPr>
                        <a:t>Bytes</a:t>
                      </a:r>
                      <a:r>
                        <a:rPr sz="1800" b="1" spc="-60" dirty="0">
                          <a:solidFill>
                            <a:srgbClr val="FFFFFF"/>
                          </a:solidFill>
                          <a:latin typeface="Calibri"/>
                          <a:cs typeface="Calibri"/>
                        </a:rPr>
                        <a:t> </a:t>
                      </a:r>
                      <a:r>
                        <a:rPr sz="1800" b="1" dirty="0">
                          <a:solidFill>
                            <a:srgbClr val="FFFFFF"/>
                          </a:solidFill>
                          <a:latin typeface="Calibri"/>
                          <a:cs typeface="Calibri"/>
                        </a:rPr>
                        <a:t>of</a:t>
                      </a:r>
                      <a:r>
                        <a:rPr sz="1800" b="1" spc="-25" dirty="0">
                          <a:solidFill>
                            <a:srgbClr val="FFFFFF"/>
                          </a:solidFill>
                          <a:latin typeface="Calibri"/>
                          <a:cs typeface="Calibri"/>
                        </a:rPr>
                        <a:t> </a:t>
                      </a:r>
                      <a:r>
                        <a:rPr sz="1800" b="1" spc="-15" dirty="0">
                          <a:solidFill>
                            <a:srgbClr val="FFFFFF"/>
                          </a:solidFill>
                          <a:latin typeface="Calibri"/>
                          <a:cs typeface="Calibri"/>
                        </a:rPr>
                        <a:t>Storage </a:t>
                      </a:r>
                      <a:r>
                        <a:rPr sz="1800" b="1" spc="-390" dirty="0">
                          <a:solidFill>
                            <a:srgbClr val="FFFFFF"/>
                          </a:solidFill>
                          <a:latin typeface="Calibri"/>
                          <a:cs typeface="Calibri"/>
                        </a:rPr>
                        <a:t> </a:t>
                      </a:r>
                      <a:r>
                        <a:rPr sz="1800" b="1" spc="-10" dirty="0">
                          <a:solidFill>
                            <a:srgbClr val="FFFFFF"/>
                          </a:solidFill>
                          <a:latin typeface="Calibri"/>
                          <a:cs typeface="Calibri"/>
                        </a:rPr>
                        <a:t>Per</a:t>
                      </a:r>
                      <a:r>
                        <a:rPr sz="1800" b="1" spc="-35" dirty="0">
                          <a:solidFill>
                            <a:srgbClr val="FFFFFF"/>
                          </a:solidFill>
                          <a:latin typeface="Calibri"/>
                          <a:cs typeface="Calibri"/>
                        </a:rPr>
                        <a:t> </a:t>
                      </a:r>
                      <a:r>
                        <a:rPr sz="1800" b="1" spc="-15" dirty="0">
                          <a:solidFill>
                            <a:srgbClr val="FFFFFF"/>
                          </a:solidFill>
                          <a:latin typeface="Calibri"/>
                          <a:cs typeface="Calibri"/>
                        </a:rPr>
                        <a:t>Pixel</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388B"/>
                    </a:solidFill>
                  </a:tcPr>
                </a:tc>
                <a:tc>
                  <a:txBody>
                    <a:bodyPr/>
                    <a:lstStyle/>
                    <a:p>
                      <a:pPr marL="92075" marR="138430">
                        <a:lnSpc>
                          <a:spcPct val="100000"/>
                        </a:lnSpc>
                        <a:spcBef>
                          <a:spcPts val="240"/>
                        </a:spcBef>
                      </a:pPr>
                      <a:r>
                        <a:rPr sz="1800" b="1" spc="-5" dirty="0">
                          <a:solidFill>
                            <a:srgbClr val="FFFFFF"/>
                          </a:solidFill>
                          <a:latin typeface="Calibri"/>
                          <a:cs typeface="Calibri"/>
                        </a:rPr>
                        <a:t>Common </a:t>
                      </a:r>
                      <a:r>
                        <a:rPr sz="1800" b="1" dirty="0">
                          <a:solidFill>
                            <a:srgbClr val="FFFFFF"/>
                          </a:solidFill>
                          <a:latin typeface="Calibri"/>
                          <a:cs typeface="Calibri"/>
                        </a:rPr>
                        <a:t>Name </a:t>
                      </a:r>
                      <a:r>
                        <a:rPr sz="1800" b="1" spc="5" dirty="0">
                          <a:solidFill>
                            <a:srgbClr val="FFFFFF"/>
                          </a:solidFill>
                          <a:latin typeface="Calibri"/>
                          <a:cs typeface="Calibri"/>
                        </a:rPr>
                        <a:t> </a:t>
                      </a:r>
                      <a:r>
                        <a:rPr sz="1800" b="1" spc="-10" dirty="0">
                          <a:solidFill>
                            <a:srgbClr val="FFFFFF"/>
                          </a:solidFill>
                          <a:latin typeface="Calibri"/>
                          <a:cs typeface="Calibri"/>
                        </a:rPr>
                        <a:t>for</a:t>
                      </a:r>
                      <a:r>
                        <a:rPr sz="1800" b="1" spc="-45" dirty="0">
                          <a:solidFill>
                            <a:srgbClr val="FFFFFF"/>
                          </a:solidFill>
                          <a:latin typeface="Calibri"/>
                          <a:cs typeface="Calibri"/>
                        </a:rPr>
                        <a:t> </a:t>
                      </a:r>
                      <a:r>
                        <a:rPr sz="1800" b="1" spc="-5" dirty="0">
                          <a:solidFill>
                            <a:srgbClr val="FFFFFF"/>
                          </a:solidFill>
                          <a:latin typeface="Calibri"/>
                          <a:cs typeface="Calibri"/>
                        </a:rPr>
                        <a:t>Colour</a:t>
                      </a:r>
                      <a:r>
                        <a:rPr sz="1800" b="1" spc="-65" dirty="0">
                          <a:solidFill>
                            <a:srgbClr val="FFFFFF"/>
                          </a:solidFill>
                          <a:latin typeface="Calibri"/>
                          <a:cs typeface="Calibri"/>
                        </a:rPr>
                        <a:t> </a:t>
                      </a:r>
                      <a:r>
                        <a:rPr sz="1800" b="1" spc="-5" dirty="0">
                          <a:solidFill>
                            <a:srgbClr val="FFFFFF"/>
                          </a:solidFill>
                          <a:latin typeface="Calibri"/>
                          <a:cs typeface="Calibri"/>
                        </a:rPr>
                        <a:t>Depth</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388B"/>
                    </a:solidFill>
                  </a:tcPr>
                </a:tc>
              </a:tr>
              <a:tr h="568960">
                <a:tc>
                  <a:txBody>
                    <a:bodyPr/>
                    <a:lstStyle/>
                    <a:p>
                      <a:pPr marL="91440">
                        <a:lnSpc>
                          <a:spcPct val="100000"/>
                        </a:lnSpc>
                        <a:spcBef>
                          <a:spcPts val="245"/>
                        </a:spcBef>
                      </a:pPr>
                      <a:r>
                        <a:rPr sz="1800" spc="-5" dirty="0">
                          <a:latin typeface="Calibri"/>
                          <a:cs typeface="Calibri"/>
                        </a:rPr>
                        <a:t>4-Bit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CEDB"/>
                    </a:solidFill>
                  </a:tcPr>
                </a:tc>
                <a:tc>
                  <a:txBody>
                    <a:bodyPr/>
                    <a:lstStyle/>
                    <a:p>
                      <a:pPr marL="91440">
                        <a:lnSpc>
                          <a:spcPct val="100000"/>
                        </a:lnSpc>
                        <a:spcBef>
                          <a:spcPts val="245"/>
                        </a:spcBef>
                      </a:pPr>
                      <a:r>
                        <a:rPr sz="1800" spc="-5" dirty="0">
                          <a:latin typeface="Calibri"/>
                          <a:cs typeface="Calibri"/>
                        </a:rPr>
                        <a:t>16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CEDB"/>
                    </a:solidFill>
                  </a:tcPr>
                </a:tc>
                <a:tc>
                  <a:txBody>
                    <a:bodyPr/>
                    <a:lstStyle/>
                    <a:p>
                      <a:pPr marL="92075">
                        <a:lnSpc>
                          <a:spcPct val="100000"/>
                        </a:lnSpc>
                        <a:spcBef>
                          <a:spcPts val="245"/>
                        </a:spcBef>
                      </a:pPr>
                      <a:r>
                        <a:rPr sz="1800" dirty="0">
                          <a:latin typeface="Calibri"/>
                          <a:cs typeface="Calibri"/>
                        </a:rPr>
                        <a:t>0.5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CEDB"/>
                    </a:solidFill>
                  </a:tcPr>
                </a:tc>
                <a:tc>
                  <a:txBody>
                    <a:bodyPr/>
                    <a:lstStyle/>
                    <a:p>
                      <a:pPr marL="92075">
                        <a:lnSpc>
                          <a:spcPct val="100000"/>
                        </a:lnSpc>
                        <a:spcBef>
                          <a:spcPts val="245"/>
                        </a:spcBef>
                      </a:pPr>
                      <a:r>
                        <a:rPr sz="1800" spc="-10" dirty="0">
                          <a:latin typeface="Calibri"/>
                          <a:cs typeface="Calibri"/>
                        </a:rPr>
                        <a:t>Standard</a:t>
                      </a:r>
                      <a:r>
                        <a:rPr sz="1800" spc="-40" dirty="0">
                          <a:latin typeface="Calibri"/>
                          <a:cs typeface="Calibri"/>
                        </a:rPr>
                        <a:t> </a:t>
                      </a:r>
                      <a:r>
                        <a:rPr sz="1800" spc="-10" dirty="0">
                          <a:latin typeface="Calibri"/>
                          <a:cs typeface="Calibri"/>
                        </a:rPr>
                        <a:t>VGA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CEDB"/>
                    </a:solidFill>
                  </a:tcPr>
                </a:tc>
              </a:tr>
              <a:tr h="568960">
                <a:tc>
                  <a:txBody>
                    <a:bodyPr/>
                    <a:lstStyle/>
                    <a:p>
                      <a:pPr marL="91440">
                        <a:lnSpc>
                          <a:spcPct val="100000"/>
                        </a:lnSpc>
                        <a:spcBef>
                          <a:spcPts val="244"/>
                        </a:spcBef>
                      </a:pPr>
                      <a:r>
                        <a:rPr sz="1800" spc="-5" dirty="0">
                          <a:latin typeface="Calibri"/>
                          <a:cs typeface="Calibri"/>
                        </a:rPr>
                        <a:t>8-Bit</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8ED"/>
                    </a:solidFill>
                  </a:tcPr>
                </a:tc>
                <a:tc>
                  <a:txBody>
                    <a:bodyPr/>
                    <a:lstStyle/>
                    <a:p>
                      <a:pPr marL="91440">
                        <a:lnSpc>
                          <a:spcPct val="100000"/>
                        </a:lnSpc>
                        <a:spcBef>
                          <a:spcPts val="244"/>
                        </a:spcBef>
                      </a:pPr>
                      <a:r>
                        <a:rPr sz="1800" spc="-5" dirty="0">
                          <a:latin typeface="Calibri"/>
                          <a:cs typeface="Calibri"/>
                        </a:rPr>
                        <a:t>256</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8ED"/>
                    </a:solidFill>
                  </a:tcPr>
                </a:tc>
                <a:tc>
                  <a:txBody>
                    <a:bodyPr/>
                    <a:lstStyle/>
                    <a:p>
                      <a:pPr marL="92075">
                        <a:lnSpc>
                          <a:spcPct val="100000"/>
                        </a:lnSpc>
                        <a:spcBef>
                          <a:spcPts val="244"/>
                        </a:spcBef>
                      </a:pPr>
                      <a:r>
                        <a:rPr sz="1800" dirty="0">
                          <a:latin typeface="Calibri"/>
                          <a:cs typeface="Calibri"/>
                        </a:rPr>
                        <a:t>1.0</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8ED"/>
                    </a:solidFill>
                  </a:tcPr>
                </a:tc>
                <a:tc>
                  <a:txBody>
                    <a:bodyPr/>
                    <a:lstStyle/>
                    <a:p>
                      <a:pPr marL="92075">
                        <a:lnSpc>
                          <a:spcPct val="100000"/>
                        </a:lnSpc>
                        <a:spcBef>
                          <a:spcPts val="244"/>
                        </a:spcBef>
                      </a:pPr>
                      <a:r>
                        <a:rPr sz="1800" spc="-5" dirty="0">
                          <a:latin typeface="Calibri"/>
                          <a:cs typeface="Calibri"/>
                        </a:rPr>
                        <a:t>256-Colour</a:t>
                      </a:r>
                      <a:r>
                        <a:rPr sz="1800" spc="-45" dirty="0">
                          <a:latin typeface="Calibri"/>
                          <a:cs typeface="Calibri"/>
                        </a:rPr>
                        <a:t> </a:t>
                      </a:r>
                      <a:r>
                        <a:rPr sz="1800" dirty="0">
                          <a:latin typeface="Calibri"/>
                          <a:cs typeface="Calibri"/>
                        </a:rPr>
                        <a:t>Mode</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8ED"/>
                    </a:solidFill>
                  </a:tcPr>
                </a:tc>
              </a:tr>
              <a:tr h="568960">
                <a:tc>
                  <a:txBody>
                    <a:bodyPr/>
                    <a:lstStyle/>
                    <a:p>
                      <a:pPr marL="91440">
                        <a:lnSpc>
                          <a:spcPct val="100000"/>
                        </a:lnSpc>
                        <a:spcBef>
                          <a:spcPts val="245"/>
                        </a:spcBef>
                      </a:pPr>
                      <a:r>
                        <a:rPr sz="1800" spc="-5" dirty="0">
                          <a:latin typeface="Calibri"/>
                          <a:cs typeface="Calibri"/>
                        </a:rPr>
                        <a:t>16-Bit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CEDB"/>
                    </a:solidFill>
                  </a:tcPr>
                </a:tc>
                <a:tc>
                  <a:txBody>
                    <a:bodyPr/>
                    <a:lstStyle/>
                    <a:p>
                      <a:pPr marL="91440">
                        <a:lnSpc>
                          <a:spcPct val="100000"/>
                        </a:lnSpc>
                        <a:spcBef>
                          <a:spcPts val="245"/>
                        </a:spcBef>
                      </a:pPr>
                      <a:r>
                        <a:rPr sz="1800" spc="-5" dirty="0">
                          <a:latin typeface="Calibri"/>
                          <a:cs typeface="Calibri"/>
                        </a:rPr>
                        <a:t>65536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CEDB"/>
                    </a:solidFill>
                  </a:tcPr>
                </a:tc>
                <a:tc>
                  <a:txBody>
                    <a:bodyPr/>
                    <a:lstStyle/>
                    <a:p>
                      <a:pPr marL="92075">
                        <a:lnSpc>
                          <a:spcPct val="100000"/>
                        </a:lnSpc>
                        <a:spcBef>
                          <a:spcPts val="245"/>
                        </a:spcBef>
                      </a:pPr>
                      <a:r>
                        <a:rPr sz="1800" dirty="0">
                          <a:latin typeface="Calibri"/>
                          <a:cs typeface="Calibri"/>
                        </a:rPr>
                        <a:t>2.0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CEDB"/>
                    </a:solidFill>
                  </a:tcPr>
                </a:tc>
                <a:tc>
                  <a:txBody>
                    <a:bodyPr/>
                    <a:lstStyle/>
                    <a:p>
                      <a:pPr marL="92075">
                        <a:lnSpc>
                          <a:spcPct val="100000"/>
                        </a:lnSpc>
                        <a:spcBef>
                          <a:spcPts val="245"/>
                        </a:spcBef>
                      </a:pPr>
                      <a:r>
                        <a:rPr sz="1800" spc="-5" dirty="0">
                          <a:latin typeface="Calibri"/>
                          <a:cs typeface="Calibri"/>
                        </a:rPr>
                        <a:t>High</a:t>
                      </a:r>
                      <a:r>
                        <a:rPr sz="1800" spc="-25" dirty="0">
                          <a:latin typeface="Calibri"/>
                          <a:cs typeface="Calibri"/>
                        </a:rPr>
                        <a:t> </a:t>
                      </a:r>
                      <a:r>
                        <a:rPr sz="1800" spc="-10" dirty="0">
                          <a:latin typeface="Calibri"/>
                          <a:cs typeface="Calibri"/>
                        </a:rPr>
                        <a:t>Colour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CEDB"/>
                    </a:solidFill>
                  </a:tcPr>
                </a:tc>
              </a:tr>
              <a:tr h="568960">
                <a:tc>
                  <a:txBody>
                    <a:bodyPr/>
                    <a:lstStyle/>
                    <a:p>
                      <a:pPr marL="91440">
                        <a:lnSpc>
                          <a:spcPct val="100000"/>
                        </a:lnSpc>
                        <a:spcBef>
                          <a:spcPts val="245"/>
                        </a:spcBef>
                      </a:pPr>
                      <a:r>
                        <a:rPr sz="1800" spc="-5" dirty="0">
                          <a:latin typeface="Calibri"/>
                          <a:cs typeface="Calibri"/>
                        </a:rPr>
                        <a:t>24-Bit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8ED"/>
                    </a:solidFill>
                  </a:tcPr>
                </a:tc>
                <a:tc>
                  <a:txBody>
                    <a:bodyPr/>
                    <a:lstStyle/>
                    <a:p>
                      <a:pPr marL="91440">
                        <a:lnSpc>
                          <a:spcPct val="100000"/>
                        </a:lnSpc>
                        <a:spcBef>
                          <a:spcPts val="245"/>
                        </a:spcBef>
                      </a:pPr>
                      <a:r>
                        <a:rPr sz="1800" spc="-5" dirty="0">
                          <a:latin typeface="Calibri"/>
                          <a:cs typeface="Calibri"/>
                        </a:rPr>
                        <a:t>1,67,77,216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8ED"/>
                    </a:solidFill>
                  </a:tcPr>
                </a:tc>
                <a:tc>
                  <a:txBody>
                    <a:bodyPr/>
                    <a:lstStyle/>
                    <a:p>
                      <a:pPr marL="92075">
                        <a:lnSpc>
                          <a:spcPct val="100000"/>
                        </a:lnSpc>
                        <a:spcBef>
                          <a:spcPts val="245"/>
                        </a:spcBef>
                      </a:pPr>
                      <a:r>
                        <a:rPr sz="1800" dirty="0">
                          <a:latin typeface="Calibri"/>
                          <a:cs typeface="Calibri"/>
                        </a:rPr>
                        <a:t>3.0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8ED"/>
                    </a:solidFill>
                  </a:tcPr>
                </a:tc>
                <a:tc>
                  <a:txBody>
                    <a:bodyPr/>
                    <a:lstStyle/>
                    <a:p>
                      <a:pPr marL="92075">
                        <a:lnSpc>
                          <a:spcPct val="100000"/>
                        </a:lnSpc>
                        <a:spcBef>
                          <a:spcPts val="245"/>
                        </a:spcBef>
                      </a:pPr>
                      <a:r>
                        <a:rPr sz="1800" spc="-30" dirty="0">
                          <a:latin typeface="Calibri"/>
                          <a:cs typeface="Calibri"/>
                        </a:rPr>
                        <a:t>True</a:t>
                      </a:r>
                      <a:r>
                        <a:rPr sz="1800" spc="-40" dirty="0">
                          <a:latin typeface="Calibri"/>
                          <a:cs typeface="Calibri"/>
                        </a:rPr>
                        <a:t> </a:t>
                      </a:r>
                      <a:r>
                        <a:rPr sz="1800" spc="-10" dirty="0">
                          <a:latin typeface="Calibri"/>
                          <a:cs typeface="Calibri"/>
                        </a:rPr>
                        <a:t>Colour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8ED"/>
                    </a:solidFill>
                  </a:tcPr>
                </a:tc>
              </a:tr>
            </a:tbl>
          </a:graphicData>
        </a:graphic>
      </p:graphicFrame>
      <p:sp>
        <p:nvSpPr>
          <p:cNvPr id="5" name="object 5"/>
          <p:cNvSpPr txBox="1"/>
          <p:nvPr/>
        </p:nvSpPr>
        <p:spPr>
          <a:xfrm>
            <a:off x="1892300" y="5662371"/>
            <a:ext cx="3871595" cy="299720"/>
          </a:xfrm>
          <a:prstGeom prst="rect">
            <a:avLst/>
          </a:prstGeom>
        </p:spPr>
        <p:txBody>
          <a:bodyPr vert="horz" wrap="square" lIns="0" tIns="12700" rIns="0" bIns="0" rtlCol="0">
            <a:spAutoFit/>
          </a:bodyPr>
          <a:lstStyle/>
          <a:p>
            <a:pPr marL="12700">
              <a:lnSpc>
                <a:spcPct val="100000"/>
              </a:lnSpc>
              <a:spcBef>
                <a:spcPts val="100"/>
              </a:spcBef>
            </a:pPr>
            <a:r>
              <a:rPr sz="1800" b="1" i="1" spc="-25" dirty="0">
                <a:latin typeface="Calibri"/>
                <a:cs typeface="Calibri"/>
              </a:rPr>
              <a:t>Table:</a:t>
            </a:r>
            <a:r>
              <a:rPr sz="1800" b="1" i="1" spc="-15" dirty="0">
                <a:latin typeface="Calibri"/>
                <a:cs typeface="Calibri"/>
              </a:rPr>
              <a:t> </a:t>
            </a:r>
            <a:r>
              <a:rPr sz="1800" i="1" spc="-5" dirty="0">
                <a:latin typeface="Calibri"/>
                <a:cs typeface="Calibri"/>
              </a:rPr>
              <a:t>Common</a:t>
            </a:r>
            <a:r>
              <a:rPr sz="1800" i="1" spc="5" dirty="0">
                <a:latin typeface="Calibri"/>
                <a:cs typeface="Calibri"/>
              </a:rPr>
              <a:t> </a:t>
            </a:r>
            <a:r>
              <a:rPr sz="1800" i="1" spc="-10" dirty="0">
                <a:latin typeface="Calibri"/>
                <a:cs typeface="Calibri"/>
              </a:rPr>
              <a:t>colour</a:t>
            </a:r>
            <a:r>
              <a:rPr sz="1800" i="1" spc="-5" dirty="0">
                <a:latin typeface="Calibri"/>
                <a:cs typeface="Calibri"/>
              </a:rPr>
              <a:t> depths used</a:t>
            </a:r>
            <a:r>
              <a:rPr sz="1800" i="1" spc="5" dirty="0">
                <a:latin typeface="Calibri"/>
                <a:cs typeface="Calibri"/>
              </a:rPr>
              <a:t> </a:t>
            </a:r>
            <a:r>
              <a:rPr sz="1800" i="1" spc="-5" dirty="0">
                <a:latin typeface="Calibri"/>
                <a:cs typeface="Calibri"/>
              </a:rPr>
              <a:t>in</a:t>
            </a:r>
            <a:r>
              <a:rPr sz="1800" i="1" spc="5" dirty="0">
                <a:latin typeface="Calibri"/>
                <a:cs typeface="Calibri"/>
              </a:rPr>
              <a:t> </a:t>
            </a:r>
            <a:r>
              <a:rPr sz="1800" i="1" spc="-10" dirty="0">
                <a:latin typeface="Calibri"/>
                <a:cs typeface="Calibri"/>
              </a:rPr>
              <a:t>PCs</a:t>
            </a:r>
            <a:endParaRPr sz="1800">
              <a:latin typeface="Calibri"/>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8602" y="908938"/>
            <a:ext cx="202692" cy="199136"/>
          </a:xfrm>
          <a:prstGeom prst="rect">
            <a:avLst/>
          </a:prstGeom>
        </p:spPr>
      </p:pic>
      <p:pic>
        <p:nvPicPr>
          <p:cNvPr id="3" name="object 3"/>
          <p:cNvPicPr/>
          <p:nvPr/>
        </p:nvPicPr>
        <p:blipFill>
          <a:blip r:embed="rId2" cstate="print"/>
          <a:stretch>
            <a:fillRect/>
          </a:stretch>
        </p:blipFill>
        <p:spPr>
          <a:xfrm>
            <a:off x="448602" y="1640458"/>
            <a:ext cx="202692" cy="199136"/>
          </a:xfrm>
          <a:prstGeom prst="rect">
            <a:avLst/>
          </a:prstGeom>
        </p:spPr>
      </p:pic>
      <p:pic>
        <p:nvPicPr>
          <p:cNvPr id="4" name="object 4"/>
          <p:cNvPicPr/>
          <p:nvPr/>
        </p:nvPicPr>
        <p:blipFill>
          <a:blip r:embed="rId2" cstate="print"/>
          <a:stretch>
            <a:fillRect/>
          </a:stretch>
        </p:blipFill>
        <p:spPr>
          <a:xfrm>
            <a:off x="448602" y="2371979"/>
            <a:ext cx="202692" cy="199136"/>
          </a:xfrm>
          <a:prstGeom prst="rect">
            <a:avLst/>
          </a:prstGeom>
        </p:spPr>
      </p:pic>
      <p:pic>
        <p:nvPicPr>
          <p:cNvPr id="5" name="object 5"/>
          <p:cNvPicPr/>
          <p:nvPr/>
        </p:nvPicPr>
        <p:blipFill>
          <a:blip r:embed="rId2" cstate="print"/>
          <a:stretch>
            <a:fillRect/>
          </a:stretch>
        </p:blipFill>
        <p:spPr>
          <a:xfrm>
            <a:off x="448602" y="2737739"/>
            <a:ext cx="202692" cy="199136"/>
          </a:xfrm>
          <a:prstGeom prst="rect">
            <a:avLst/>
          </a:prstGeom>
        </p:spPr>
      </p:pic>
      <p:pic>
        <p:nvPicPr>
          <p:cNvPr id="6" name="object 6"/>
          <p:cNvPicPr/>
          <p:nvPr/>
        </p:nvPicPr>
        <p:blipFill>
          <a:blip r:embed="rId2" cstate="print"/>
          <a:stretch>
            <a:fillRect/>
          </a:stretch>
        </p:blipFill>
        <p:spPr>
          <a:xfrm>
            <a:off x="448602" y="3103498"/>
            <a:ext cx="202692" cy="199136"/>
          </a:xfrm>
          <a:prstGeom prst="rect">
            <a:avLst/>
          </a:prstGeom>
        </p:spPr>
      </p:pic>
      <p:sp>
        <p:nvSpPr>
          <p:cNvPr id="7" name="object 7"/>
          <p:cNvSpPr txBox="1"/>
          <p:nvPr/>
        </p:nvSpPr>
        <p:spPr>
          <a:xfrm>
            <a:off x="435965" y="787653"/>
            <a:ext cx="7882890" cy="2952115"/>
          </a:xfrm>
          <a:prstGeom prst="rect">
            <a:avLst/>
          </a:prstGeom>
        </p:spPr>
        <p:txBody>
          <a:bodyPr vert="horz" wrap="square" lIns="0" tIns="12700" rIns="0" bIns="0" rtlCol="0">
            <a:spAutoFit/>
          </a:bodyPr>
          <a:lstStyle/>
          <a:p>
            <a:pPr marL="12700" marR="5080" indent="1029969">
              <a:lnSpc>
                <a:spcPct val="100000"/>
              </a:lnSpc>
              <a:spcBef>
                <a:spcPts val="100"/>
              </a:spcBef>
            </a:pPr>
            <a:r>
              <a:rPr sz="2400" spc="-35" dirty="0">
                <a:latin typeface="Calibri"/>
                <a:cs typeface="Calibri"/>
              </a:rPr>
              <a:t>F</a:t>
            </a:r>
            <a:r>
              <a:rPr sz="2400" spc="-5" dirty="0">
                <a:latin typeface="Calibri"/>
                <a:cs typeface="Calibri"/>
              </a:rPr>
              <a:t>o</a:t>
            </a:r>
            <a:r>
              <a:rPr sz="2400" dirty="0">
                <a:latin typeface="Calibri"/>
                <a:cs typeface="Calibri"/>
              </a:rPr>
              <a:t>r</a:t>
            </a:r>
            <a:r>
              <a:rPr sz="2400" spc="-125" dirty="0">
                <a:latin typeface="Calibri"/>
                <a:cs typeface="Calibri"/>
              </a:rPr>
              <a:t> </a:t>
            </a:r>
            <a:r>
              <a:rPr sz="2400" i="1" spc="-130" dirty="0">
                <a:solidFill>
                  <a:srgbClr val="C00000"/>
                </a:solidFill>
                <a:latin typeface="Calibri"/>
                <a:cs typeface="Calibri"/>
              </a:rPr>
              <a:t>T</a:t>
            </a:r>
            <a:r>
              <a:rPr sz="2400" i="1" dirty="0">
                <a:solidFill>
                  <a:srgbClr val="C00000"/>
                </a:solidFill>
                <a:latin typeface="Calibri"/>
                <a:cs typeface="Calibri"/>
              </a:rPr>
              <a:t>r</a:t>
            </a:r>
            <a:r>
              <a:rPr sz="2400" i="1" spc="5" dirty="0">
                <a:solidFill>
                  <a:srgbClr val="C00000"/>
                </a:solidFill>
                <a:latin typeface="Calibri"/>
                <a:cs typeface="Calibri"/>
              </a:rPr>
              <a:t>u</a:t>
            </a:r>
            <a:r>
              <a:rPr sz="2400" i="1" dirty="0">
                <a:solidFill>
                  <a:srgbClr val="C00000"/>
                </a:solidFill>
                <a:latin typeface="Calibri"/>
                <a:cs typeface="Calibri"/>
              </a:rPr>
              <a:t>e</a:t>
            </a:r>
            <a:r>
              <a:rPr sz="2400" i="1" spc="10" dirty="0">
                <a:solidFill>
                  <a:srgbClr val="C00000"/>
                </a:solidFill>
                <a:latin typeface="Calibri"/>
                <a:cs typeface="Calibri"/>
              </a:rPr>
              <a:t> </a:t>
            </a:r>
            <a:r>
              <a:rPr sz="2400" i="1" dirty="0">
                <a:solidFill>
                  <a:srgbClr val="C00000"/>
                </a:solidFill>
                <a:latin typeface="Calibri"/>
                <a:cs typeface="Calibri"/>
              </a:rPr>
              <a:t>C</a:t>
            </a:r>
            <a:r>
              <a:rPr sz="2400" i="1" spc="-5" dirty="0">
                <a:solidFill>
                  <a:srgbClr val="C00000"/>
                </a:solidFill>
                <a:latin typeface="Calibri"/>
                <a:cs typeface="Calibri"/>
              </a:rPr>
              <a:t>ol</a:t>
            </a:r>
            <a:r>
              <a:rPr sz="2400" i="1" spc="5" dirty="0">
                <a:solidFill>
                  <a:srgbClr val="C00000"/>
                </a:solidFill>
                <a:latin typeface="Calibri"/>
                <a:cs typeface="Calibri"/>
              </a:rPr>
              <a:t>o</a:t>
            </a:r>
            <a:r>
              <a:rPr sz="2400" i="1" spc="-5" dirty="0">
                <a:solidFill>
                  <a:srgbClr val="C00000"/>
                </a:solidFill>
                <a:latin typeface="Calibri"/>
                <a:cs typeface="Calibri"/>
              </a:rPr>
              <a:t>u</a:t>
            </a:r>
            <a:r>
              <a:rPr sz="2400" i="1" dirty="0">
                <a:solidFill>
                  <a:srgbClr val="C00000"/>
                </a:solidFill>
                <a:latin typeface="Calibri"/>
                <a:cs typeface="Calibri"/>
              </a:rPr>
              <a:t>r </a:t>
            </a:r>
            <a:r>
              <a:rPr sz="2400" dirty="0">
                <a:latin typeface="Calibri"/>
                <a:cs typeface="Calibri"/>
              </a:rPr>
              <a:t>th</a:t>
            </a:r>
            <a:r>
              <a:rPr sz="2400" spc="-35" dirty="0">
                <a:latin typeface="Calibri"/>
                <a:cs typeface="Calibri"/>
              </a:rPr>
              <a:t>r</a:t>
            </a:r>
            <a:r>
              <a:rPr sz="2400" dirty="0">
                <a:latin typeface="Calibri"/>
                <a:cs typeface="Calibri"/>
              </a:rPr>
              <a:t>ee</a:t>
            </a:r>
            <a:r>
              <a:rPr sz="2400" spc="-10" dirty="0">
                <a:latin typeface="Calibri"/>
                <a:cs typeface="Calibri"/>
              </a:rPr>
              <a:t> </a:t>
            </a:r>
            <a:r>
              <a:rPr sz="2400" spc="-15" dirty="0">
                <a:latin typeface="Calibri"/>
                <a:cs typeface="Calibri"/>
              </a:rPr>
              <a:t>b</a:t>
            </a:r>
            <a:r>
              <a:rPr sz="2400" spc="15" dirty="0">
                <a:latin typeface="Calibri"/>
                <a:cs typeface="Calibri"/>
              </a:rPr>
              <a:t>y</a:t>
            </a:r>
            <a:r>
              <a:rPr sz="2400" spc="-25" dirty="0">
                <a:latin typeface="Calibri"/>
                <a:cs typeface="Calibri"/>
              </a:rPr>
              <a:t>t</a:t>
            </a:r>
            <a:r>
              <a:rPr sz="2400" dirty="0">
                <a:latin typeface="Calibri"/>
                <a:cs typeface="Calibri"/>
              </a:rPr>
              <a:t>es </a:t>
            </a:r>
            <a:r>
              <a:rPr sz="2400" spc="-5" dirty="0">
                <a:latin typeface="Calibri"/>
                <a:cs typeface="Calibri"/>
              </a:rPr>
              <a:t>o</a:t>
            </a:r>
            <a:r>
              <a:rPr sz="2400" dirty="0">
                <a:latin typeface="Calibri"/>
                <a:cs typeface="Calibri"/>
              </a:rPr>
              <a:t>f</a:t>
            </a:r>
            <a:r>
              <a:rPr sz="2400" spc="-10" dirty="0">
                <a:latin typeface="Calibri"/>
                <a:cs typeface="Calibri"/>
              </a:rPr>
              <a:t> </a:t>
            </a:r>
            <a:r>
              <a:rPr sz="2400" dirty="0">
                <a:latin typeface="Calibri"/>
                <a:cs typeface="Calibri"/>
              </a:rPr>
              <a:t>i</a:t>
            </a:r>
            <a:r>
              <a:rPr sz="2400" spc="-15" dirty="0">
                <a:latin typeface="Calibri"/>
                <a:cs typeface="Calibri"/>
              </a:rPr>
              <a:t>n</a:t>
            </a:r>
            <a:r>
              <a:rPr sz="2400" spc="-50" dirty="0">
                <a:latin typeface="Calibri"/>
                <a:cs typeface="Calibri"/>
              </a:rPr>
              <a:t>f</a:t>
            </a:r>
            <a:r>
              <a:rPr sz="2400" spc="-5" dirty="0">
                <a:latin typeface="Calibri"/>
                <a:cs typeface="Calibri"/>
              </a:rPr>
              <a:t>orm</a:t>
            </a:r>
            <a:r>
              <a:rPr sz="2400" spc="-25" dirty="0">
                <a:latin typeface="Calibri"/>
                <a:cs typeface="Calibri"/>
              </a:rPr>
              <a:t>a</a:t>
            </a:r>
            <a:r>
              <a:rPr sz="2400" dirty="0">
                <a:latin typeface="Calibri"/>
                <a:cs typeface="Calibri"/>
              </a:rPr>
              <a:t>tion</a:t>
            </a:r>
            <a:r>
              <a:rPr sz="2400" spc="-20" dirty="0">
                <a:latin typeface="Calibri"/>
                <a:cs typeface="Calibri"/>
              </a:rPr>
              <a:t> </a:t>
            </a:r>
            <a:r>
              <a:rPr sz="2400" dirty="0">
                <a:latin typeface="Calibri"/>
                <a:cs typeface="Calibri"/>
              </a:rPr>
              <a:t>is </a:t>
            </a:r>
            <a:r>
              <a:rPr sz="2400" spc="-5" dirty="0">
                <a:latin typeface="Calibri"/>
                <a:cs typeface="Calibri"/>
              </a:rPr>
              <a:t>u</a:t>
            </a:r>
            <a:r>
              <a:rPr sz="2400" spc="-10" dirty="0">
                <a:latin typeface="Calibri"/>
                <a:cs typeface="Calibri"/>
              </a:rPr>
              <a:t>s</a:t>
            </a:r>
            <a:r>
              <a:rPr sz="2400" dirty="0">
                <a:latin typeface="Calibri"/>
                <a:cs typeface="Calibri"/>
              </a:rPr>
              <a:t>e</a:t>
            </a:r>
            <a:r>
              <a:rPr sz="2400" spc="5" dirty="0">
                <a:latin typeface="Calibri"/>
                <a:cs typeface="Calibri"/>
              </a:rPr>
              <a:t>d</a:t>
            </a:r>
            <a:r>
              <a:rPr sz="2400" dirty="0">
                <a:latin typeface="Calibri"/>
                <a:cs typeface="Calibri"/>
              </a:rPr>
              <a:t>-</a:t>
            </a:r>
            <a:r>
              <a:rPr sz="2400" spc="5" dirty="0">
                <a:latin typeface="Calibri"/>
                <a:cs typeface="Calibri"/>
              </a:rPr>
              <a:t> </a:t>
            </a:r>
            <a:r>
              <a:rPr sz="2400" spc="-35" dirty="0">
                <a:solidFill>
                  <a:srgbClr val="FF0000"/>
                </a:solidFill>
                <a:latin typeface="Calibri"/>
                <a:cs typeface="Calibri"/>
              </a:rPr>
              <a:t>R</a:t>
            </a:r>
            <a:r>
              <a:rPr sz="2400" dirty="0">
                <a:solidFill>
                  <a:srgbClr val="FF0000"/>
                </a:solidFill>
                <a:latin typeface="Calibri"/>
                <a:cs typeface="Calibri"/>
              </a:rPr>
              <a:t>ed</a:t>
            </a:r>
            <a:r>
              <a:rPr sz="2400" dirty="0">
                <a:latin typeface="Calibri"/>
                <a:cs typeface="Calibri"/>
              </a:rPr>
              <a:t>,  </a:t>
            </a:r>
            <a:r>
              <a:rPr sz="2400" spc="-10" dirty="0">
                <a:solidFill>
                  <a:srgbClr val="68007E"/>
                </a:solidFill>
                <a:latin typeface="Calibri"/>
                <a:cs typeface="Calibri"/>
              </a:rPr>
              <a:t>Green</a:t>
            </a:r>
            <a:r>
              <a:rPr sz="2400" spc="-20" dirty="0">
                <a:solidFill>
                  <a:srgbClr val="68007E"/>
                </a:solidFill>
                <a:latin typeface="Calibri"/>
                <a:cs typeface="Calibri"/>
              </a:rPr>
              <a:t> </a:t>
            </a:r>
            <a:r>
              <a:rPr sz="2400" dirty="0">
                <a:latin typeface="Calibri"/>
                <a:cs typeface="Calibri"/>
              </a:rPr>
              <a:t>and</a:t>
            </a:r>
            <a:r>
              <a:rPr sz="2400" spc="-5" dirty="0">
                <a:latin typeface="Calibri"/>
                <a:cs typeface="Calibri"/>
              </a:rPr>
              <a:t> </a:t>
            </a:r>
            <a:r>
              <a:rPr sz="2400" dirty="0">
                <a:solidFill>
                  <a:srgbClr val="E90061"/>
                </a:solidFill>
                <a:latin typeface="Calibri"/>
                <a:cs typeface="Calibri"/>
              </a:rPr>
              <a:t>Blue</a:t>
            </a:r>
            <a:r>
              <a:rPr sz="2400" spc="-15" dirty="0">
                <a:solidFill>
                  <a:srgbClr val="E90061"/>
                </a:solidFill>
                <a:latin typeface="Calibri"/>
                <a:cs typeface="Calibri"/>
              </a:rPr>
              <a:t> </a:t>
            </a:r>
            <a:r>
              <a:rPr sz="2400" dirty="0">
                <a:solidFill>
                  <a:srgbClr val="E90061"/>
                </a:solidFill>
                <a:latin typeface="Calibri"/>
                <a:cs typeface="Calibri"/>
              </a:rPr>
              <a:t>.</a:t>
            </a:r>
            <a:endParaRPr sz="2400">
              <a:latin typeface="Calibri"/>
              <a:cs typeface="Calibri"/>
            </a:endParaRPr>
          </a:p>
          <a:p>
            <a:pPr marL="12700" marR="133350" indent="914400">
              <a:lnSpc>
                <a:spcPct val="100000"/>
              </a:lnSpc>
            </a:pPr>
            <a:r>
              <a:rPr sz="2400" dirty="0">
                <a:latin typeface="Calibri"/>
                <a:cs typeface="Calibri"/>
              </a:rPr>
              <a:t>A </a:t>
            </a:r>
            <a:r>
              <a:rPr sz="2400" spc="-10" dirty="0">
                <a:latin typeface="Calibri"/>
                <a:cs typeface="Calibri"/>
              </a:rPr>
              <a:t>byte can </a:t>
            </a:r>
            <a:r>
              <a:rPr sz="2400" spc="-5" dirty="0">
                <a:latin typeface="Calibri"/>
                <a:cs typeface="Calibri"/>
              </a:rPr>
              <a:t>hold 256 </a:t>
            </a:r>
            <a:r>
              <a:rPr sz="2400" spc="-20" dirty="0">
                <a:latin typeface="Calibri"/>
                <a:cs typeface="Calibri"/>
              </a:rPr>
              <a:t>different </a:t>
            </a:r>
            <a:r>
              <a:rPr sz="2400" spc="-10" dirty="0">
                <a:latin typeface="Calibri"/>
                <a:cs typeface="Calibri"/>
              </a:rPr>
              <a:t>values </a:t>
            </a:r>
            <a:r>
              <a:rPr sz="2400" dirty="0">
                <a:latin typeface="Calibri"/>
                <a:cs typeface="Calibri"/>
              </a:rPr>
              <a:t>and </a:t>
            </a:r>
            <a:r>
              <a:rPr sz="2400" spc="-5" dirty="0">
                <a:latin typeface="Calibri"/>
                <a:cs typeface="Calibri"/>
              </a:rPr>
              <a:t>so 256 </a:t>
            </a:r>
            <a:r>
              <a:rPr sz="2400" spc="-15" dirty="0">
                <a:latin typeface="Calibri"/>
                <a:cs typeface="Calibri"/>
              </a:rPr>
              <a:t>voltage </a:t>
            </a:r>
            <a:r>
              <a:rPr sz="2400" spc="-530" dirty="0">
                <a:latin typeface="Calibri"/>
                <a:cs typeface="Calibri"/>
              </a:rPr>
              <a:t> </a:t>
            </a:r>
            <a:r>
              <a:rPr sz="2400" spc="-10" dirty="0">
                <a:latin typeface="Calibri"/>
                <a:cs typeface="Calibri"/>
              </a:rPr>
              <a:t>settings</a:t>
            </a:r>
            <a:r>
              <a:rPr sz="2400" spc="-40" dirty="0">
                <a:latin typeface="Calibri"/>
                <a:cs typeface="Calibri"/>
              </a:rPr>
              <a:t> </a:t>
            </a:r>
            <a:r>
              <a:rPr sz="2400" spc="-15" dirty="0">
                <a:latin typeface="Calibri"/>
                <a:cs typeface="Calibri"/>
              </a:rPr>
              <a:t>are</a:t>
            </a:r>
            <a:r>
              <a:rPr sz="2400" dirty="0">
                <a:latin typeface="Calibri"/>
                <a:cs typeface="Calibri"/>
              </a:rPr>
              <a:t> </a:t>
            </a:r>
            <a:r>
              <a:rPr sz="2400" spc="-5" dirty="0">
                <a:latin typeface="Calibri"/>
                <a:cs typeface="Calibri"/>
              </a:rPr>
              <a:t>possible</a:t>
            </a:r>
            <a:r>
              <a:rPr sz="2400" dirty="0">
                <a:latin typeface="Calibri"/>
                <a:cs typeface="Calibri"/>
              </a:rPr>
              <a:t> </a:t>
            </a:r>
            <a:r>
              <a:rPr sz="2400" spc="-20" dirty="0">
                <a:latin typeface="Calibri"/>
                <a:cs typeface="Calibri"/>
              </a:rPr>
              <a:t>for</a:t>
            </a:r>
            <a:r>
              <a:rPr sz="2400" spc="-5" dirty="0">
                <a:latin typeface="Calibri"/>
                <a:cs typeface="Calibri"/>
              </a:rPr>
              <a:t> </a:t>
            </a:r>
            <a:r>
              <a:rPr sz="2400" dirty="0">
                <a:latin typeface="Calibri"/>
                <a:cs typeface="Calibri"/>
              </a:rPr>
              <a:t>each</a:t>
            </a:r>
            <a:r>
              <a:rPr sz="2400" spc="5" dirty="0">
                <a:latin typeface="Calibri"/>
                <a:cs typeface="Calibri"/>
              </a:rPr>
              <a:t> </a:t>
            </a:r>
            <a:r>
              <a:rPr sz="2400" spc="-5" dirty="0">
                <a:latin typeface="Calibri"/>
                <a:cs typeface="Calibri"/>
              </a:rPr>
              <a:t>electron.</a:t>
            </a:r>
            <a:endParaRPr sz="2400">
              <a:latin typeface="Calibri"/>
              <a:cs typeface="Calibri"/>
            </a:endParaRPr>
          </a:p>
          <a:p>
            <a:pPr marL="927100" marR="1182370">
              <a:lnSpc>
                <a:spcPct val="100000"/>
              </a:lnSpc>
            </a:pPr>
            <a:r>
              <a:rPr sz="2400" spc="-5" dirty="0">
                <a:latin typeface="Calibri"/>
                <a:cs typeface="Calibri"/>
              </a:rPr>
              <a:t>Hence </a:t>
            </a:r>
            <a:r>
              <a:rPr sz="2400" dirty="0">
                <a:latin typeface="Calibri"/>
                <a:cs typeface="Calibri"/>
              </a:rPr>
              <a:t>each </a:t>
            </a:r>
            <a:r>
              <a:rPr sz="2400" spc="-5" dirty="0">
                <a:latin typeface="Calibri"/>
                <a:cs typeface="Calibri"/>
              </a:rPr>
              <a:t>primary </a:t>
            </a:r>
            <a:r>
              <a:rPr sz="2400" spc="-10" dirty="0">
                <a:latin typeface="Calibri"/>
                <a:cs typeface="Calibri"/>
              </a:rPr>
              <a:t>colour </a:t>
            </a:r>
            <a:r>
              <a:rPr sz="2400" spc="-5" dirty="0">
                <a:latin typeface="Calibri"/>
                <a:cs typeface="Calibri"/>
              </a:rPr>
              <a:t>has 256 intensities. </a:t>
            </a:r>
            <a:r>
              <a:rPr sz="2400" spc="-530" dirty="0">
                <a:latin typeface="Calibri"/>
                <a:cs typeface="Calibri"/>
              </a:rPr>
              <a:t> </a:t>
            </a:r>
            <a:r>
              <a:rPr sz="2400" dirty="0">
                <a:solidFill>
                  <a:srgbClr val="C00000"/>
                </a:solidFill>
                <a:latin typeface="Calibri"/>
                <a:cs typeface="Calibri"/>
              </a:rPr>
              <a:t>16</a:t>
            </a:r>
            <a:r>
              <a:rPr sz="2400" spc="-30" dirty="0">
                <a:solidFill>
                  <a:srgbClr val="C00000"/>
                </a:solidFill>
                <a:latin typeface="Calibri"/>
                <a:cs typeface="Calibri"/>
              </a:rPr>
              <a:t> </a:t>
            </a:r>
            <a:r>
              <a:rPr sz="2400" dirty="0">
                <a:solidFill>
                  <a:srgbClr val="C00000"/>
                </a:solidFill>
                <a:latin typeface="Calibri"/>
                <a:cs typeface="Calibri"/>
              </a:rPr>
              <a:t>million</a:t>
            </a:r>
            <a:r>
              <a:rPr sz="2400" spc="-15" dirty="0">
                <a:solidFill>
                  <a:srgbClr val="C00000"/>
                </a:solidFill>
                <a:latin typeface="Calibri"/>
                <a:cs typeface="Calibri"/>
              </a:rPr>
              <a:t> </a:t>
            </a:r>
            <a:r>
              <a:rPr sz="2400" spc="-10" dirty="0">
                <a:latin typeface="Calibri"/>
                <a:cs typeface="Calibri"/>
              </a:rPr>
              <a:t>colour</a:t>
            </a:r>
            <a:r>
              <a:rPr sz="2400" spc="-5" dirty="0">
                <a:latin typeface="Calibri"/>
                <a:cs typeface="Calibri"/>
              </a:rPr>
              <a:t> </a:t>
            </a:r>
            <a:r>
              <a:rPr sz="2400" spc="-10" dirty="0">
                <a:latin typeface="Calibri"/>
                <a:cs typeface="Calibri"/>
              </a:rPr>
              <a:t>possibilities.</a:t>
            </a:r>
            <a:endParaRPr sz="2400">
              <a:latin typeface="Calibri"/>
              <a:cs typeface="Calibri"/>
            </a:endParaRPr>
          </a:p>
          <a:p>
            <a:pPr marL="12700" marR="397510" indent="914400">
              <a:lnSpc>
                <a:spcPct val="100000"/>
              </a:lnSpc>
              <a:spcBef>
                <a:spcPts val="5"/>
              </a:spcBef>
            </a:pPr>
            <a:r>
              <a:rPr sz="2400" spc="-40" dirty="0">
                <a:latin typeface="Calibri"/>
                <a:cs typeface="Calibri"/>
              </a:rPr>
              <a:t>True</a:t>
            </a:r>
            <a:r>
              <a:rPr sz="2400" spc="-15" dirty="0">
                <a:latin typeface="Calibri"/>
                <a:cs typeface="Calibri"/>
              </a:rPr>
              <a:t> </a:t>
            </a:r>
            <a:r>
              <a:rPr sz="2400" spc="-10" dirty="0">
                <a:latin typeface="Calibri"/>
                <a:cs typeface="Calibri"/>
              </a:rPr>
              <a:t>colour</a:t>
            </a:r>
            <a:r>
              <a:rPr sz="2400" spc="-5" dirty="0">
                <a:latin typeface="Calibri"/>
                <a:cs typeface="Calibri"/>
              </a:rPr>
              <a:t> </a:t>
            </a:r>
            <a:r>
              <a:rPr sz="2400" dirty="0">
                <a:latin typeface="Calibri"/>
                <a:cs typeface="Calibri"/>
              </a:rPr>
              <a:t>is</a:t>
            </a:r>
            <a:r>
              <a:rPr sz="2400" spc="-5" dirty="0">
                <a:latin typeface="Calibri"/>
                <a:cs typeface="Calibri"/>
              </a:rPr>
              <a:t> necessary</a:t>
            </a:r>
            <a:r>
              <a:rPr sz="2400" spc="-10" dirty="0">
                <a:latin typeface="Calibri"/>
                <a:cs typeface="Calibri"/>
              </a:rPr>
              <a:t> </a:t>
            </a:r>
            <a:r>
              <a:rPr sz="2400" spc="-20" dirty="0">
                <a:latin typeface="Calibri"/>
                <a:cs typeface="Calibri"/>
              </a:rPr>
              <a:t>for</a:t>
            </a:r>
            <a:r>
              <a:rPr sz="2400" spc="-10" dirty="0">
                <a:latin typeface="Calibri"/>
                <a:cs typeface="Calibri"/>
              </a:rPr>
              <a:t> </a:t>
            </a:r>
            <a:r>
              <a:rPr sz="2400" spc="-5" dirty="0">
                <a:latin typeface="Calibri"/>
                <a:cs typeface="Calibri"/>
              </a:rPr>
              <a:t>doing</a:t>
            </a:r>
            <a:r>
              <a:rPr sz="2400" dirty="0">
                <a:latin typeface="Calibri"/>
                <a:cs typeface="Calibri"/>
              </a:rPr>
              <a:t> </a:t>
            </a:r>
            <a:r>
              <a:rPr sz="2400" spc="-5" dirty="0">
                <a:latin typeface="Calibri"/>
                <a:cs typeface="Calibri"/>
              </a:rPr>
              <a:t>high</a:t>
            </a:r>
            <a:r>
              <a:rPr sz="2400" spc="-30" dirty="0">
                <a:latin typeface="Calibri"/>
                <a:cs typeface="Calibri"/>
              </a:rPr>
              <a:t> </a:t>
            </a:r>
            <a:r>
              <a:rPr sz="2400" spc="-5" dirty="0">
                <a:latin typeface="Calibri"/>
                <a:cs typeface="Calibri"/>
              </a:rPr>
              <a:t>quality</a:t>
            </a:r>
            <a:r>
              <a:rPr sz="2400" spc="-15" dirty="0">
                <a:latin typeface="Calibri"/>
                <a:cs typeface="Calibri"/>
              </a:rPr>
              <a:t> </a:t>
            </a:r>
            <a:r>
              <a:rPr sz="2400" spc="-5" dirty="0">
                <a:latin typeface="Calibri"/>
                <a:cs typeface="Calibri"/>
              </a:rPr>
              <a:t>photo- </a:t>
            </a:r>
            <a:r>
              <a:rPr sz="2400" spc="-530" dirty="0">
                <a:latin typeface="Calibri"/>
                <a:cs typeface="Calibri"/>
              </a:rPr>
              <a:t> </a:t>
            </a:r>
            <a:r>
              <a:rPr sz="2400" dirty="0">
                <a:latin typeface="Calibri"/>
                <a:cs typeface="Calibri"/>
              </a:rPr>
              <a:t>editing,</a:t>
            </a:r>
            <a:r>
              <a:rPr sz="2400" spc="-20" dirty="0">
                <a:latin typeface="Calibri"/>
                <a:cs typeface="Calibri"/>
              </a:rPr>
              <a:t> </a:t>
            </a:r>
            <a:r>
              <a:rPr sz="2400" spc="-10" dirty="0">
                <a:latin typeface="Calibri"/>
                <a:cs typeface="Calibri"/>
              </a:rPr>
              <a:t>graphical</a:t>
            </a:r>
            <a:r>
              <a:rPr sz="2400" spc="-25" dirty="0">
                <a:latin typeface="Calibri"/>
                <a:cs typeface="Calibri"/>
              </a:rPr>
              <a:t> </a:t>
            </a:r>
            <a:r>
              <a:rPr sz="2400" spc="-5" dirty="0">
                <a:latin typeface="Calibri"/>
                <a:cs typeface="Calibri"/>
              </a:rPr>
              <a:t>design </a:t>
            </a:r>
            <a:r>
              <a:rPr sz="2400" spc="-10" dirty="0">
                <a:latin typeface="Calibri"/>
                <a:cs typeface="Calibri"/>
              </a:rPr>
              <a:t>etc.</a:t>
            </a:r>
            <a:endParaRPr sz="2400">
              <a:latin typeface="Calibri"/>
              <a:cs typeface="Calibri"/>
            </a:endParaRPr>
          </a:p>
        </p:txBody>
      </p:sp>
      <p:pic>
        <p:nvPicPr>
          <p:cNvPr id="8" name="object 8"/>
          <p:cNvPicPr/>
          <p:nvPr/>
        </p:nvPicPr>
        <p:blipFill>
          <a:blip r:embed="rId3" cstate="print"/>
          <a:stretch>
            <a:fillRect/>
          </a:stretch>
        </p:blipFill>
        <p:spPr>
          <a:xfrm>
            <a:off x="4500498" y="3786225"/>
            <a:ext cx="1928749" cy="1928749"/>
          </a:xfrm>
          <a:prstGeom prst="rect">
            <a:avLst/>
          </a:prstGeom>
        </p:spPr>
      </p:pic>
      <p:sp>
        <p:nvSpPr>
          <p:cNvPr id="9" name="object 9"/>
          <p:cNvSpPr txBox="1"/>
          <p:nvPr/>
        </p:nvSpPr>
        <p:spPr>
          <a:xfrm>
            <a:off x="4794250" y="6019596"/>
            <a:ext cx="149987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Primary</a:t>
            </a:r>
            <a:r>
              <a:rPr sz="1800" spc="-75" dirty="0">
                <a:latin typeface="Calibri"/>
                <a:cs typeface="Calibri"/>
              </a:rPr>
              <a:t> </a:t>
            </a:r>
            <a:r>
              <a:rPr sz="1800" spc="-10" dirty="0">
                <a:latin typeface="Calibri"/>
                <a:cs typeface="Calibri"/>
              </a:rPr>
              <a:t>Colours</a:t>
            </a:r>
            <a:endParaRPr sz="1800">
              <a:latin typeface="Calibri"/>
              <a:cs typeface="Calibri"/>
            </a:endParaRPr>
          </a:p>
        </p:txBody>
      </p:sp>
      <p:sp>
        <p:nvSpPr>
          <p:cNvPr id="10" name="object 10"/>
          <p:cNvSpPr txBox="1">
            <a:spLocks noGrp="1"/>
          </p:cNvSpPr>
          <p:nvPr>
            <p:ph type="title"/>
          </p:nvPr>
        </p:nvSpPr>
        <p:spPr>
          <a:xfrm>
            <a:off x="650240" y="367411"/>
            <a:ext cx="1751330" cy="452120"/>
          </a:xfrm>
          <a:prstGeom prst="rect">
            <a:avLst/>
          </a:prstGeom>
        </p:spPr>
        <p:txBody>
          <a:bodyPr vert="horz" wrap="square" lIns="0" tIns="12065" rIns="0" bIns="0" rtlCol="0">
            <a:spAutoFit/>
          </a:bodyPr>
          <a:lstStyle/>
          <a:p>
            <a:pPr marL="12700">
              <a:lnSpc>
                <a:spcPct val="100000"/>
              </a:lnSpc>
              <a:spcBef>
                <a:spcPts val="95"/>
              </a:spcBef>
            </a:pPr>
            <a:r>
              <a:rPr sz="2800" b="0" u="sng" spc="-45" dirty="0">
                <a:solidFill>
                  <a:srgbClr val="FF87B9"/>
                </a:solidFill>
                <a:uFill>
                  <a:solidFill>
                    <a:srgbClr val="FF87B9"/>
                  </a:solidFill>
                </a:uFill>
                <a:latin typeface="Calibri"/>
                <a:cs typeface="Calibri"/>
              </a:rPr>
              <a:t>True</a:t>
            </a:r>
            <a:r>
              <a:rPr sz="2800" b="0" u="sng" spc="-90" dirty="0">
                <a:solidFill>
                  <a:srgbClr val="FF87B9"/>
                </a:solidFill>
                <a:uFill>
                  <a:solidFill>
                    <a:srgbClr val="FF87B9"/>
                  </a:solidFill>
                </a:uFill>
                <a:latin typeface="Calibri"/>
                <a:cs typeface="Calibri"/>
              </a:rPr>
              <a:t> </a:t>
            </a:r>
            <a:r>
              <a:rPr sz="2800" b="0" u="sng" spc="-10" dirty="0">
                <a:solidFill>
                  <a:srgbClr val="FF87B9"/>
                </a:solidFill>
                <a:uFill>
                  <a:solidFill>
                    <a:srgbClr val="FF87B9"/>
                  </a:solidFill>
                </a:uFill>
                <a:latin typeface="Calibri"/>
                <a:cs typeface="Calibri"/>
              </a:rPr>
              <a:t>colour:</a:t>
            </a:r>
            <a:endParaRPr sz="280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7164" y="786130"/>
            <a:ext cx="202692" cy="199136"/>
          </a:xfrm>
          <a:prstGeom prst="rect">
            <a:avLst/>
          </a:prstGeom>
        </p:spPr>
      </p:pic>
      <p:pic>
        <p:nvPicPr>
          <p:cNvPr id="3" name="object 3"/>
          <p:cNvPicPr/>
          <p:nvPr/>
        </p:nvPicPr>
        <p:blipFill>
          <a:blip r:embed="rId2" cstate="print"/>
          <a:stretch>
            <a:fillRect/>
          </a:stretch>
        </p:blipFill>
        <p:spPr>
          <a:xfrm>
            <a:off x="377164" y="1517650"/>
            <a:ext cx="202692" cy="199136"/>
          </a:xfrm>
          <a:prstGeom prst="rect">
            <a:avLst/>
          </a:prstGeom>
        </p:spPr>
      </p:pic>
      <p:pic>
        <p:nvPicPr>
          <p:cNvPr id="4" name="object 4"/>
          <p:cNvPicPr/>
          <p:nvPr/>
        </p:nvPicPr>
        <p:blipFill>
          <a:blip r:embed="rId2" cstate="print"/>
          <a:stretch>
            <a:fillRect/>
          </a:stretch>
        </p:blipFill>
        <p:spPr>
          <a:xfrm>
            <a:off x="377164" y="2249170"/>
            <a:ext cx="202692" cy="199136"/>
          </a:xfrm>
          <a:prstGeom prst="rect">
            <a:avLst/>
          </a:prstGeom>
        </p:spPr>
      </p:pic>
      <p:pic>
        <p:nvPicPr>
          <p:cNvPr id="5" name="object 5"/>
          <p:cNvPicPr/>
          <p:nvPr/>
        </p:nvPicPr>
        <p:blipFill>
          <a:blip r:embed="rId2" cstate="print"/>
          <a:stretch>
            <a:fillRect/>
          </a:stretch>
        </p:blipFill>
        <p:spPr>
          <a:xfrm>
            <a:off x="377164" y="2980689"/>
            <a:ext cx="202692" cy="199136"/>
          </a:xfrm>
          <a:prstGeom prst="rect">
            <a:avLst/>
          </a:prstGeom>
        </p:spPr>
      </p:pic>
      <p:sp>
        <p:nvSpPr>
          <p:cNvPr id="6" name="object 6"/>
          <p:cNvSpPr/>
          <p:nvPr/>
        </p:nvSpPr>
        <p:spPr>
          <a:xfrm>
            <a:off x="377164" y="4360926"/>
            <a:ext cx="67310" cy="22860"/>
          </a:xfrm>
          <a:custGeom>
            <a:avLst/>
            <a:gdLst/>
            <a:ahLst/>
            <a:cxnLst/>
            <a:rect l="l" t="t" r="r" b="b"/>
            <a:pathLst>
              <a:path w="67309" h="22860">
                <a:moveTo>
                  <a:pt x="67056" y="0"/>
                </a:moveTo>
                <a:lnTo>
                  <a:pt x="0" y="0"/>
                </a:lnTo>
                <a:lnTo>
                  <a:pt x="0" y="22860"/>
                </a:lnTo>
                <a:lnTo>
                  <a:pt x="67056" y="22860"/>
                </a:lnTo>
                <a:lnTo>
                  <a:pt x="67056" y="0"/>
                </a:lnTo>
                <a:close/>
              </a:path>
            </a:pathLst>
          </a:custGeom>
          <a:solidFill>
            <a:srgbClr val="000000"/>
          </a:solidFill>
        </p:spPr>
        <p:txBody>
          <a:bodyPr wrap="square" lIns="0" tIns="0" rIns="0" bIns="0" rtlCol="0"/>
          <a:lstStyle/>
          <a:p>
            <a:endParaRPr/>
          </a:p>
        </p:txBody>
      </p:sp>
      <p:sp>
        <p:nvSpPr>
          <p:cNvPr id="7" name="object 7"/>
          <p:cNvSpPr/>
          <p:nvPr/>
        </p:nvSpPr>
        <p:spPr>
          <a:xfrm>
            <a:off x="2132838" y="4360926"/>
            <a:ext cx="81280" cy="22860"/>
          </a:xfrm>
          <a:custGeom>
            <a:avLst/>
            <a:gdLst/>
            <a:ahLst/>
            <a:cxnLst/>
            <a:rect l="l" t="t" r="r" b="b"/>
            <a:pathLst>
              <a:path w="81280" h="22860">
                <a:moveTo>
                  <a:pt x="80772" y="0"/>
                </a:moveTo>
                <a:lnTo>
                  <a:pt x="0" y="0"/>
                </a:lnTo>
                <a:lnTo>
                  <a:pt x="0" y="22860"/>
                </a:lnTo>
                <a:lnTo>
                  <a:pt x="80772" y="22860"/>
                </a:lnTo>
                <a:lnTo>
                  <a:pt x="80772" y="0"/>
                </a:lnTo>
                <a:close/>
              </a:path>
            </a:pathLst>
          </a:custGeom>
          <a:solidFill>
            <a:srgbClr val="000000"/>
          </a:solidFill>
        </p:spPr>
        <p:txBody>
          <a:bodyPr wrap="square" lIns="0" tIns="0" rIns="0" bIns="0" rtlCol="0"/>
          <a:lstStyle/>
          <a:p>
            <a:endParaRPr/>
          </a:p>
        </p:txBody>
      </p:sp>
      <p:pic>
        <p:nvPicPr>
          <p:cNvPr id="8" name="object 8"/>
          <p:cNvPicPr/>
          <p:nvPr/>
        </p:nvPicPr>
        <p:blipFill>
          <a:blip r:embed="rId2" cstate="print"/>
          <a:stretch>
            <a:fillRect/>
          </a:stretch>
        </p:blipFill>
        <p:spPr>
          <a:xfrm>
            <a:off x="377164" y="4870450"/>
            <a:ext cx="202692" cy="199136"/>
          </a:xfrm>
          <a:prstGeom prst="rect">
            <a:avLst/>
          </a:prstGeom>
        </p:spPr>
      </p:pic>
      <p:pic>
        <p:nvPicPr>
          <p:cNvPr id="9" name="object 9"/>
          <p:cNvPicPr/>
          <p:nvPr/>
        </p:nvPicPr>
        <p:blipFill>
          <a:blip r:embed="rId2" cstate="print"/>
          <a:stretch>
            <a:fillRect/>
          </a:stretch>
        </p:blipFill>
        <p:spPr>
          <a:xfrm>
            <a:off x="377164" y="5236209"/>
            <a:ext cx="202692" cy="199135"/>
          </a:xfrm>
          <a:prstGeom prst="rect">
            <a:avLst/>
          </a:prstGeom>
        </p:spPr>
      </p:pic>
      <p:pic>
        <p:nvPicPr>
          <p:cNvPr id="10" name="object 10"/>
          <p:cNvPicPr/>
          <p:nvPr/>
        </p:nvPicPr>
        <p:blipFill>
          <a:blip r:embed="rId2" cstate="print"/>
          <a:stretch>
            <a:fillRect/>
          </a:stretch>
        </p:blipFill>
        <p:spPr>
          <a:xfrm>
            <a:off x="377164" y="5601944"/>
            <a:ext cx="202692" cy="199135"/>
          </a:xfrm>
          <a:prstGeom prst="rect">
            <a:avLst/>
          </a:prstGeom>
        </p:spPr>
      </p:pic>
      <p:pic>
        <p:nvPicPr>
          <p:cNvPr id="11" name="object 11"/>
          <p:cNvPicPr/>
          <p:nvPr/>
        </p:nvPicPr>
        <p:blipFill>
          <a:blip r:embed="rId2" cstate="print"/>
          <a:stretch>
            <a:fillRect/>
          </a:stretch>
        </p:blipFill>
        <p:spPr>
          <a:xfrm>
            <a:off x="377164" y="6333464"/>
            <a:ext cx="202692" cy="199136"/>
          </a:xfrm>
          <a:prstGeom prst="rect">
            <a:avLst/>
          </a:prstGeom>
        </p:spPr>
      </p:pic>
      <p:sp>
        <p:nvSpPr>
          <p:cNvPr id="12" name="object 12"/>
          <p:cNvSpPr txBox="1"/>
          <p:nvPr/>
        </p:nvSpPr>
        <p:spPr>
          <a:xfrm>
            <a:off x="364642" y="664845"/>
            <a:ext cx="8406130" cy="5940425"/>
          </a:xfrm>
          <a:prstGeom prst="rect">
            <a:avLst/>
          </a:prstGeom>
        </p:spPr>
        <p:txBody>
          <a:bodyPr vert="horz" wrap="square" lIns="0" tIns="12700" rIns="0" bIns="0" rtlCol="0">
            <a:spAutoFit/>
          </a:bodyPr>
          <a:lstStyle/>
          <a:p>
            <a:pPr marL="12700" marR="268605" indent="913765">
              <a:lnSpc>
                <a:spcPct val="100000"/>
              </a:lnSpc>
              <a:spcBef>
                <a:spcPts val="100"/>
              </a:spcBef>
            </a:pPr>
            <a:r>
              <a:rPr sz="2400" spc="-15" dirty="0">
                <a:latin typeface="Calibri"/>
                <a:cs typeface="Calibri"/>
              </a:rPr>
              <a:t>For </a:t>
            </a:r>
            <a:r>
              <a:rPr sz="2400" i="1" spc="-5" dirty="0">
                <a:solidFill>
                  <a:srgbClr val="9C007E"/>
                </a:solidFill>
                <a:latin typeface="Calibri"/>
                <a:cs typeface="Calibri"/>
              </a:rPr>
              <a:t>High </a:t>
            </a:r>
            <a:r>
              <a:rPr sz="2400" i="1" dirty="0">
                <a:solidFill>
                  <a:srgbClr val="9C007E"/>
                </a:solidFill>
                <a:latin typeface="Calibri"/>
                <a:cs typeface="Calibri"/>
              </a:rPr>
              <a:t>Colour </a:t>
            </a:r>
            <a:r>
              <a:rPr sz="2400" spc="-10" dirty="0">
                <a:latin typeface="Calibri"/>
                <a:cs typeface="Calibri"/>
              </a:rPr>
              <a:t>two </a:t>
            </a:r>
            <a:r>
              <a:rPr sz="2400" spc="-5" dirty="0">
                <a:latin typeface="Calibri"/>
                <a:cs typeface="Calibri"/>
              </a:rPr>
              <a:t>bytes of </a:t>
            </a:r>
            <a:r>
              <a:rPr sz="2400" spc="-10" dirty="0">
                <a:latin typeface="Calibri"/>
                <a:cs typeface="Calibri"/>
              </a:rPr>
              <a:t>information </a:t>
            </a:r>
            <a:r>
              <a:rPr sz="2400" spc="-15" dirty="0">
                <a:latin typeface="Calibri"/>
                <a:cs typeface="Calibri"/>
              </a:rPr>
              <a:t>are </a:t>
            </a:r>
            <a:r>
              <a:rPr sz="2400" spc="-5" dirty="0">
                <a:latin typeface="Calibri"/>
                <a:cs typeface="Calibri"/>
              </a:rPr>
              <a:t>used </a:t>
            </a:r>
            <a:r>
              <a:rPr sz="2400" spc="-15" dirty="0">
                <a:latin typeface="Calibri"/>
                <a:cs typeface="Calibri"/>
              </a:rPr>
              <a:t>to </a:t>
            </a:r>
            <a:r>
              <a:rPr sz="2400" spc="-25" dirty="0">
                <a:latin typeface="Calibri"/>
                <a:cs typeface="Calibri"/>
              </a:rPr>
              <a:t>store </a:t>
            </a:r>
            <a:r>
              <a:rPr sz="2400" spc="-530" dirty="0">
                <a:latin typeface="Calibri"/>
                <a:cs typeface="Calibri"/>
              </a:rPr>
              <a:t> </a:t>
            </a:r>
            <a:r>
              <a:rPr sz="2400" dirty="0">
                <a:latin typeface="Calibri"/>
                <a:cs typeface="Calibri"/>
              </a:rPr>
              <a:t>the</a:t>
            </a:r>
            <a:r>
              <a:rPr sz="2400" spc="-15" dirty="0">
                <a:latin typeface="Calibri"/>
                <a:cs typeface="Calibri"/>
              </a:rPr>
              <a:t> </a:t>
            </a:r>
            <a:r>
              <a:rPr sz="2400" spc="-10" dirty="0">
                <a:latin typeface="Calibri"/>
                <a:cs typeface="Calibri"/>
              </a:rPr>
              <a:t>intensity values</a:t>
            </a:r>
            <a:r>
              <a:rPr sz="2400" spc="-5" dirty="0">
                <a:latin typeface="Calibri"/>
                <a:cs typeface="Calibri"/>
              </a:rPr>
              <a:t> </a:t>
            </a:r>
            <a:r>
              <a:rPr sz="2400" spc="-20" dirty="0">
                <a:latin typeface="Calibri"/>
                <a:cs typeface="Calibri"/>
              </a:rPr>
              <a:t>for</a:t>
            </a:r>
            <a:r>
              <a:rPr sz="2400" spc="-5" dirty="0">
                <a:latin typeface="Calibri"/>
                <a:cs typeface="Calibri"/>
              </a:rPr>
              <a:t> </a:t>
            </a:r>
            <a:r>
              <a:rPr sz="2400" dirty="0">
                <a:latin typeface="Calibri"/>
                <a:cs typeface="Calibri"/>
              </a:rPr>
              <a:t>all</a:t>
            </a:r>
            <a:r>
              <a:rPr sz="2400" spc="-20" dirty="0">
                <a:latin typeface="Calibri"/>
                <a:cs typeface="Calibri"/>
              </a:rPr>
              <a:t> </a:t>
            </a:r>
            <a:r>
              <a:rPr sz="2400" spc="-10" dirty="0">
                <a:latin typeface="Calibri"/>
                <a:cs typeface="Calibri"/>
              </a:rPr>
              <a:t>three</a:t>
            </a:r>
            <a:r>
              <a:rPr sz="2400" spc="5" dirty="0">
                <a:latin typeface="Calibri"/>
                <a:cs typeface="Calibri"/>
              </a:rPr>
              <a:t> </a:t>
            </a:r>
            <a:r>
              <a:rPr sz="2400" spc="-15" dirty="0">
                <a:latin typeface="Calibri"/>
                <a:cs typeface="Calibri"/>
              </a:rPr>
              <a:t>colours.</a:t>
            </a:r>
            <a:endParaRPr sz="2400">
              <a:latin typeface="Calibri"/>
              <a:cs typeface="Calibri"/>
            </a:endParaRPr>
          </a:p>
          <a:p>
            <a:pPr marL="926465">
              <a:lnSpc>
                <a:spcPct val="100000"/>
              </a:lnSpc>
            </a:pPr>
            <a:r>
              <a:rPr sz="2400" spc="-5" dirty="0">
                <a:latin typeface="Calibri"/>
                <a:cs typeface="Calibri"/>
              </a:rPr>
              <a:t>This is done</a:t>
            </a:r>
            <a:r>
              <a:rPr sz="2400" dirty="0">
                <a:latin typeface="Calibri"/>
                <a:cs typeface="Calibri"/>
              </a:rPr>
              <a:t> </a:t>
            </a:r>
            <a:r>
              <a:rPr sz="2400" spc="-10" dirty="0">
                <a:latin typeface="Calibri"/>
                <a:cs typeface="Calibri"/>
              </a:rPr>
              <a:t>by</a:t>
            </a:r>
            <a:r>
              <a:rPr sz="2400" dirty="0">
                <a:latin typeface="Calibri"/>
                <a:cs typeface="Calibri"/>
              </a:rPr>
              <a:t> </a:t>
            </a:r>
            <a:r>
              <a:rPr sz="2400" spc="-5" dirty="0">
                <a:latin typeface="Calibri"/>
                <a:cs typeface="Calibri"/>
              </a:rPr>
              <a:t>dividing</a:t>
            </a:r>
            <a:r>
              <a:rPr sz="2400" spc="-15" dirty="0">
                <a:latin typeface="Calibri"/>
                <a:cs typeface="Calibri"/>
              </a:rPr>
              <a:t> </a:t>
            </a:r>
            <a:r>
              <a:rPr sz="2400" dirty="0">
                <a:latin typeface="Calibri"/>
                <a:cs typeface="Calibri"/>
              </a:rPr>
              <a:t>16</a:t>
            </a:r>
            <a:r>
              <a:rPr sz="2400" spc="-20" dirty="0">
                <a:latin typeface="Calibri"/>
                <a:cs typeface="Calibri"/>
              </a:rPr>
              <a:t> </a:t>
            </a:r>
            <a:r>
              <a:rPr sz="2400" spc="-5" dirty="0">
                <a:latin typeface="Calibri"/>
                <a:cs typeface="Calibri"/>
              </a:rPr>
              <a:t>bits</a:t>
            </a:r>
            <a:r>
              <a:rPr sz="2400" spc="-15" dirty="0">
                <a:latin typeface="Calibri"/>
                <a:cs typeface="Calibri"/>
              </a:rPr>
              <a:t> into</a:t>
            </a:r>
            <a:r>
              <a:rPr sz="2400" spc="-25" dirty="0">
                <a:latin typeface="Calibri"/>
                <a:cs typeface="Calibri"/>
              </a:rPr>
              <a:t> </a:t>
            </a:r>
            <a:r>
              <a:rPr sz="2400" dirty="0">
                <a:latin typeface="Calibri"/>
                <a:cs typeface="Calibri"/>
              </a:rPr>
              <a:t>5</a:t>
            </a:r>
            <a:r>
              <a:rPr sz="2400" spc="-10" dirty="0">
                <a:latin typeface="Calibri"/>
                <a:cs typeface="Calibri"/>
              </a:rPr>
              <a:t> </a:t>
            </a:r>
            <a:r>
              <a:rPr sz="2400" spc="-5" dirty="0">
                <a:latin typeface="Calibri"/>
                <a:cs typeface="Calibri"/>
              </a:rPr>
              <a:t>bits</a:t>
            </a:r>
            <a:r>
              <a:rPr sz="2400" spc="-15" dirty="0">
                <a:latin typeface="Calibri"/>
                <a:cs typeface="Calibri"/>
              </a:rPr>
              <a:t> </a:t>
            </a:r>
            <a:r>
              <a:rPr sz="2400" spc="-20" dirty="0">
                <a:latin typeface="Calibri"/>
                <a:cs typeface="Calibri"/>
              </a:rPr>
              <a:t>for</a:t>
            </a:r>
            <a:r>
              <a:rPr sz="2400" spc="-15" dirty="0">
                <a:latin typeface="Calibri"/>
                <a:cs typeface="Calibri"/>
              </a:rPr>
              <a:t> </a:t>
            </a:r>
            <a:r>
              <a:rPr sz="2400" spc="-5" dirty="0">
                <a:latin typeface="Calibri"/>
                <a:cs typeface="Calibri"/>
              </a:rPr>
              <a:t>blue </a:t>
            </a:r>
            <a:r>
              <a:rPr sz="2400" dirty="0">
                <a:latin typeface="Calibri"/>
                <a:cs typeface="Calibri"/>
              </a:rPr>
              <a:t>5</a:t>
            </a:r>
            <a:r>
              <a:rPr sz="2400" spc="-10" dirty="0">
                <a:latin typeface="Calibri"/>
                <a:cs typeface="Calibri"/>
              </a:rPr>
              <a:t> </a:t>
            </a:r>
            <a:r>
              <a:rPr sz="2400" spc="-5" dirty="0">
                <a:latin typeface="Calibri"/>
                <a:cs typeface="Calibri"/>
              </a:rPr>
              <a:t>bits</a:t>
            </a:r>
            <a:r>
              <a:rPr sz="2400" spc="-25" dirty="0">
                <a:latin typeface="Calibri"/>
                <a:cs typeface="Calibri"/>
              </a:rPr>
              <a:t> </a:t>
            </a:r>
            <a:r>
              <a:rPr sz="2400" spc="-20" dirty="0">
                <a:latin typeface="Calibri"/>
                <a:cs typeface="Calibri"/>
              </a:rPr>
              <a:t>for</a:t>
            </a:r>
            <a:endParaRPr sz="2400">
              <a:latin typeface="Calibri"/>
              <a:cs typeface="Calibri"/>
            </a:endParaRPr>
          </a:p>
          <a:p>
            <a:pPr marL="12700">
              <a:lnSpc>
                <a:spcPct val="100000"/>
              </a:lnSpc>
            </a:pPr>
            <a:r>
              <a:rPr sz="2400" spc="-15" dirty="0">
                <a:latin typeface="Calibri"/>
                <a:cs typeface="Calibri"/>
              </a:rPr>
              <a:t>red</a:t>
            </a:r>
            <a:r>
              <a:rPr sz="2400" spc="-25" dirty="0">
                <a:latin typeface="Calibri"/>
                <a:cs typeface="Calibri"/>
              </a:rPr>
              <a:t> </a:t>
            </a:r>
            <a:r>
              <a:rPr sz="2400" dirty="0">
                <a:latin typeface="Calibri"/>
                <a:cs typeface="Calibri"/>
              </a:rPr>
              <a:t>and</a:t>
            </a:r>
            <a:r>
              <a:rPr sz="2400" spc="-15" dirty="0">
                <a:latin typeface="Calibri"/>
                <a:cs typeface="Calibri"/>
              </a:rPr>
              <a:t> </a:t>
            </a:r>
            <a:r>
              <a:rPr sz="2400" dirty="0">
                <a:latin typeface="Calibri"/>
                <a:cs typeface="Calibri"/>
              </a:rPr>
              <a:t>6</a:t>
            </a:r>
            <a:r>
              <a:rPr sz="2400" spc="-20" dirty="0">
                <a:latin typeface="Calibri"/>
                <a:cs typeface="Calibri"/>
              </a:rPr>
              <a:t> </a:t>
            </a:r>
            <a:r>
              <a:rPr sz="2400" spc="-5" dirty="0">
                <a:latin typeface="Calibri"/>
                <a:cs typeface="Calibri"/>
              </a:rPr>
              <a:t>bits</a:t>
            </a:r>
            <a:r>
              <a:rPr sz="2400" spc="-20" dirty="0">
                <a:latin typeface="Calibri"/>
                <a:cs typeface="Calibri"/>
              </a:rPr>
              <a:t> for</a:t>
            </a:r>
            <a:r>
              <a:rPr sz="2400" spc="-15" dirty="0">
                <a:latin typeface="Calibri"/>
                <a:cs typeface="Calibri"/>
              </a:rPr>
              <a:t> </a:t>
            </a:r>
            <a:r>
              <a:rPr sz="2400" spc="-10" dirty="0">
                <a:latin typeface="Calibri"/>
                <a:cs typeface="Calibri"/>
              </a:rPr>
              <a:t>green.</a:t>
            </a:r>
            <a:endParaRPr sz="2400">
              <a:latin typeface="Calibri"/>
              <a:cs typeface="Calibri"/>
            </a:endParaRPr>
          </a:p>
          <a:p>
            <a:pPr marL="12700" marR="586105" indent="913765">
              <a:lnSpc>
                <a:spcPct val="100000"/>
              </a:lnSpc>
            </a:pPr>
            <a:r>
              <a:rPr sz="2400" spc="-5" dirty="0">
                <a:latin typeface="Calibri"/>
                <a:cs typeface="Calibri"/>
              </a:rPr>
              <a:t>Hence </a:t>
            </a:r>
            <a:r>
              <a:rPr sz="2400" dirty="0">
                <a:latin typeface="Calibri"/>
                <a:cs typeface="Calibri"/>
              </a:rPr>
              <a:t>it </a:t>
            </a:r>
            <a:r>
              <a:rPr sz="2400" spc="-5" dirty="0">
                <a:latin typeface="Calibri"/>
                <a:cs typeface="Calibri"/>
              </a:rPr>
              <a:t>has reduced </a:t>
            </a:r>
            <a:r>
              <a:rPr sz="2400" spc="-10" dirty="0">
                <a:latin typeface="Calibri"/>
                <a:cs typeface="Calibri"/>
              </a:rPr>
              <a:t>colour </a:t>
            </a:r>
            <a:r>
              <a:rPr sz="2400" spc="-5" dirty="0">
                <a:latin typeface="Calibri"/>
                <a:cs typeface="Calibri"/>
              </a:rPr>
              <a:t>precision </a:t>
            </a:r>
            <a:r>
              <a:rPr sz="2400" dirty="0">
                <a:latin typeface="Calibri"/>
                <a:cs typeface="Calibri"/>
              </a:rPr>
              <a:t>and </a:t>
            </a:r>
            <a:r>
              <a:rPr sz="2400" spc="-5" dirty="0">
                <a:latin typeface="Calibri"/>
                <a:cs typeface="Calibri"/>
              </a:rPr>
              <a:t>loss of </a:t>
            </a:r>
            <a:r>
              <a:rPr sz="2400" dirty="0">
                <a:latin typeface="Calibri"/>
                <a:cs typeface="Calibri"/>
              </a:rPr>
              <a:t>visible </a:t>
            </a:r>
            <a:r>
              <a:rPr sz="2400" spc="-530" dirty="0">
                <a:latin typeface="Calibri"/>
                <a:cs typeface="Calibri"/>
              </a:rPr>
              <a:t> </a:t>
            </a:r>
            <a:r>
              <a:rPr sz="2400" spc="-10" dirty="0">
                <a:latin typeface="Calibri"/>
                <a:cs typeface="Calibri"/>
              </a:rPr>
              <a:t>picture</a:t>
            </a:r>
            <a:r>
              <a:rPr sz="2400" spc="-25" dirty="0">
                <a:latin typeface="Calibri"/>
                <a:cs typeface="Calibri"/>
              </a:rPr>
              <a:t> quality.</a:t>
            </a:r>
            <a:endParaRPr sz="2400">
              <a:latin typeface="Calibri"/>
              <a:cs typeface="Calibri"/>
            </a:endParaRPr>
          </a:p>
          <a:p>
            <a:pPr marL="926465">
              <a:lnSpc>
                <a:spcPct val="100000"/>
              </a:lnSpc>
            </a:pPr>
            <a:r>
              <a:rPr sz="2400" dirty="0">
                <a:latin typeface="Calibri"/>
                <a:cs typeface="Calibri"/>
              </a:rPr>
              <a:t>It</a:t>
            </a:r>
            <a:r>
              <a:rPr sz="2400" spc="-40" dirty="0">
                <a:latin typeface="Calibri"/>
                <a:cs typeface="Calibri"/>
              </a:rPr>
              <a:t> </a:t>
            </a:r>
            <a:r>
              <a:rPr sz="2400" dirty="0">
                <a:latin typeface="Calibri"/>
                <a:cs typeface="Calibri"/>
              </a:rPr>
              <a:t>is </a:t>
            </a:r>
            <a:r>
              <a:rPr sz="2400" spc="-5" dirty="0">
                <a:latin typeface="Calibri"/>
                <a:cs typeface="Calibri"/>
              </a:rPr>
              <a:t>sometimes</a:t>
            </a:r>
            <a:r>
              <a:rPr sz="2400" spc="-15" dirty="0">
                <a:latin typeface="Calibri"/>
                <a:cs typeface="Calibri"/>
              </a:rPr>
              <a:t> </a:t>
            </a:r>
            <a:r>
              <a:rPr sz="2400" spc="-20" dirty="0">
                <a:latin typeface="Calibri"/>
                <a:cs typeface="Calibri"/>
              </a:rPr>
              <a:t>preferred</a:t>
            </a:r>
            <a:r>
              <a:rPr sz="2400" spc="10" dirty="0">
                <a:latin typeface="Calibri"/>
                <a:cs typeface="Calibri"/>
              </a:rPr>
              <a:t> </a:t>
            </a:r>
            <a:r>
              <a:rPr sz="2400" dirty="0">
                <a:latin typeface="Calibri"/>
                <a:cs typeface="Calibri"/>
              </a:rPr>
              <a:t>as</a:t>
            </a:r>
            <a:r>
              <a:rPr sz="2400" spc="-20" dirty="0">
                <a:latin typeface="Calibri"/>
                <a:cs typeface="Calibri"/>
              </a:rPr>
              <a:t> </a:t>
            </a:r>
            <a:r>
              <a:rPr sz="2400" dirty="0">
                <a:latin typeface="Calibri"/>
                <a:cs typeface="Calibri"/>
              </a:rPr>
              <a:t>it </a:t>
            </a:r>
            <a:r>
              <a:rPr sz="2400" spc="-5" dirty="0">
                <a:latin typeface="Calibri"/>
                <a:cs typeface="Calibri"/>
              </a:rPr>
              <a:t>uses</a:t>
            </a:r>
            <a:r>
              <a:rPr sz="2400" dirty="0">
                <a:latin typeface="Calibri"/>
                <a:cs typeface="Calibri"/>
              </a:rPr>
              <a:t> </a:t>
            </a:r>
            <a:r>
              <a:rPr sz="2400" spc="-5" dirty="0">
                <a:latin typeface="Calibri"/>
                <a:cs typeface="Calibri"/>
              </a:rPr>
              <a:t>33%</a:t>
            </a:r>
            <a:r>
              <a:rPr sz="2400" spc="-10" dirty="0">
                <a:latin typeface="Calibri"/>
                <a:cs typeface="Calibri"/>
              </a:rPr>
              <a:t> </a:t>
            </a:r>
            <a:r>
              <a:rPr sz="2400" dirty="0">
                <a:latin typeface="Calibri"/>
                <a:cs typeface="Calibri"/>
              </a:rPr>
              <a:t>less</a:t>
            </a:r>
            <a:r>
              <a:rPr sz="2400" spc="-25" dirty="0">
                <a:latin typeface="Calibri"/>
                <a:cs typeface="Calibri"/>
              </a:rPr>
              <a:t> </a:t>
            </a:r>
            <a:r>
              <a:rPr sz="2400" dirty="0">
                <a:latin typeface="Calibri"/>
                <a:cs typeface="Calibri"/>
              </a:rPr>
              <a:t>memory</a:t>
            </a:r>
            <a:r>
              <a:rPr sz="2400" spc="-10" dirty="0">
                <a:latin typeface="Calibri"/>
                <a:cs typeface="Calibri"/>
              </a:rPr>
              <a:t> </a:t>
            </a:r>
            <a:r>
              <a:rPr sz="2400" dirty="0">
                <a:latin typeface="Calibri"/>
                <a:cs typeface="Calibri"/>
              </a:rPr>
              <a:t>than</a:t>
            </a:r>
            <a:r>
              <a:rPr sz="2400" spc="-20" dirty="0">
                <a:latin typeface="Calibri"/>
                <a:cs typeface="Calibri"/>
              </a:rPr>
              <a:t> </a:t>
            </a:r>
            <a:r>
              <a:rPr sz="2400" dirty="0">
                <a:latin typeface="Calibri"/>
                <a:cs typeface="Calibri"/>
              </a:rPr>
              <a:t>in</a:t>
            </a:r>
            <a:endParaRPr sz="2400">
              <a:latin typeface="Calibri"/>
              <a:cs typeface="Calibri"/>
            </a:endParaRPr>
          </a:p>
          <a:p>
            <a:pPr marL="12700">
              <a:lnSpc>
                <a:spcPct val="100000"/>
              </a:lnSpc>
              <a:spcBef>
                <a:spcPts val="5"/>
              </a:spcBef>
            </a:pPr>
            <a:r>
              <a:rPr sz="2400" dirty="0">
                <a:latin typeface="Calibri"/>
                <a:cs typeface="Calibri"/>
              </a:rPr>
              <a:t>true</a:t>
            </a:r>
            <a:r>
              <a:rPr sz="2400" spc="-55" dirty="0">
                <a:latin typeface="Calibri"/>
                <a:cs typeface="Calibri"/>
              </a:rPr>
              <a:t> </a:t>
            </a:r>
            <a:r>
              <a:rPr sz="2400" spc="-45" dirty="0">
                <a:latin typeface="Calibri"/>
                <a:cs typeface="Calibri"/>
              </a:rPr>
              <a:t>colour.</a:t>
            </a:r>
            <a:endParaRPr sz="2400">
              <a:latin typeface="Calibri"/>
              <a:cs typeface="Calibri"/>
            </a:endParaRPr>
          </a:p>
          <a:p>
            <a:pPr>
              <a:lnSpc>
                <a:spcPct val="100000"/>
              </a:lnSpc>
              <a:spcBef>
                <a:spcPts val="40"/>
              </a:spcBef>
            </a:pPr>
            <a:endParaRPr sz="2300">
              <a:latin typeface="Calibri"/>
              <a:cs typeface="Calibri"/>
            </a:endParaRPr>
          </a:p>
          <a:p>
            <a:pPr marL="79375">
              <a:lnSpc>
                <a:spcPct val="100000"/>
              </a:lnSpc>
              <a:spcBef>
                <a:spcPts val="5"/>
              </a:spcBef>
            </a:pPr>
            <a:r>
              <a:rPr sz="2800" u="sng" spc="-10" dirty="0">
                <a:solidFill>
                  <a:srgbClr val="00AFEF"/>
                </a:solidFill>
                <a:uFill>
                  <a:solidFill>
                    <a:srgbClr val="00AFEF"/>
                  </a:solidFill>
                </a:uFill>
                <a:latin typeface="Calibri"/>
                <a:cs typeface="Calibri"/>
              </a:rPr>
              <a:t>256-Colour</a:t>
            </a:r>
            <a:r>
              <a:rPr sz="2800" spc="20" dirty="0">
                <a:solidFill>
                  <a:srgbClr val="00AFEF"/>
                </a:solidFill>
                <a:latin typeface="Calibri"/>
                <a:cs typeface="Calibri"/>
              </a:rPr>
              <a:t> </a:t>
            </a:r>
            <a:r>
              <a:rPr sz="2800" u="sng" spc="-5" dirty="0">
                <a:solidFill>
                  <a:srgbClr val="00AFEF"/>
                </a:solidFill>
                <a:uFill>
                  <a:solidFill>
                    <a:srgbClr val="00AFEF"/>
                  </a:solidFill>
                </a:uFill>
                <a:latin typeface="Calibri"/>
                <a:cs typeface="Calibri"/>
              </a:rPr>
              <a:t>Mode:</a:t>
            </a:r>
            <a:endParaRPr sz="2800">
              <a:latin typeface="Calibri"/>
              <a:cs typeface="Calibri"/>
            </a:endParaRPr>
          </a:p>
          <a:p>
            <a:pPr>
              <a:lnSpc>
                <a:spcPct val="100000"/>
              </a:lnSpc>
              <a:spcBef>
                <a:spcPts val="40"/>
              </a:spcBef>
            </a:pPr>
            <a:endParaRPr sz="2350">
              <a:latin typeface="Calibri"/>
              <a:cs typeface="Calibri"/>
            </a:endParaRPr>
          </a:p>
          <a:p>
            <a:pPr marL="906780">
              <a:lnSpc>
                <a:spcPct val="100000"/>
              </a:lnSpc>
            </a:pPr>
            <a:r>
              <a:rPr sz="2400" dirty="0">
                <a:latin typeface="Calibri"/>
                <a:cs typeface="Calibri"/>
              </a:rPr>
              <a:t>In</a:t>
            </a:r>
            <a:r>
              <a:rPr sz="2400" spc="-20" dirty="0">
                <a:latin typeface="Calibri"/>
                <a:cs typeface="Calibri"/>
              </a:rPr>
              <a:t> </a:t>
            </a:r>
            <a:r>
              <a:rPr sz="2400" i="1" spc="-10" dirty="0">
                <a:solidFill>
                  <a:srgbClr val="C00000"/>
                </a:solidFill>
                <a:latin typeface="Calibri"/>
                <a:cs typeface="Calibri"/>
              </a:rPr>
              <a:t>265-colour</a:t>
            </a:r>
            <a:r>
              <a:rPr sz="2400" i="1" spc="15" dirty="0">
                <a:solidFill>
                  <a:srgbClr val="C00000"/>
                </a:solidFill>
                <a:latin typeface="Calibri"/>
                <a:cs typeface="Calibri"/>
              </a:rPr>
              <a:t> </a:t>
            </a:r>
            <a:r>
              <a:rPr sz="2400" dirty="0">
                <a:latin typeface="Calibri"/>
                <a:cs typeface="Calibri"/>
              </a:rPr>
              <a:t>mode</a:t>
            </a:r>
            <a:r>
              <a:rPr sz="2400" spc="-5"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PC</a:t>
            </a:r>
            <a:r>
              <a:rPr sz="2400" spc="-20" dirty="0">
                <a:latin typeface="Calibri"/>
                <a:cs typeface="Calibri"/>
              </a:rPr>
              <a:t> </a:t>
            </a:r>
            <a:r>
              <a:rPr sz="2400" spc="-5" dirty="0">
                <a:latin typeface="Calibri"/>
                <a:cs typeface="Calibri"/>
              </a:rPr>
              <a:t>uses</a:t>
            </a:r>
            <a:r>
              <a:rPr sz="2400" dirty="0">
                <a:latin typeface="Calibri"/>
                <a:cs typeface="Calibri"/>
              </a:rPr>
              <a:t> </a:t>
            </a:r>
            <a:r>
              <a:rPr sz="2400" spc="-5" dirty="0">
                <a:latin typeface="Calibri"/>
                <a:cs typeface="Calibri"/>
              </a:rPr>
              <a:t>only</a:t>
            </a:r>
            <a:r>
              <a:rPr sz="2400" spc="-25" dirty="0">
                <a:latin typeface="Calibri"/>
                <a:cs typeface="Calibri"/>
              </a:rPr>
              <a:t> </a:t>
            </a:r>
            <a:r>
              <a:rPr sz="2400" dirty="0">
                <a:latin typeface="Calibri"/>
                <a:cs typeface="Calibri"/>
              </a:rPr>
              <a:t>8</a:t>
            </a:r>
            <a:r>
              <a:rPr sz="2400" spc="-15" dirty="0">
                <a:latin typeface="Calibri"/>
                <a:cs typeface="Calibri"/>
              </a:rPr>
              <a:t> </a:t>
            </a:r>
            <a:r>
              <a:rPr sz="2400" spc="-5" dirty="0">
                <a:latin typeface="Calibri"/>
                <a:cs typeface="Calibri"/>
              </a:rPr>
              <a:t>bits.</a:t>
            </a:r>
            <a:endParaRPr sz="2400">
              <a:latin typeface="Calibri"/>
              <a:cs typeface="Calibri"/>
            </a:endParaRPr>
          </a:p>
          <a:p>
            <a:pPr marL="906780">
              <a:lnSpc>
                <a:spcPct val="100000"/>
              </a:lnSpc>
            </a:pPr>
            <a:r>
              <a:rPr sz="2400" dirty="0">
                <a:latin typeface="Calibri"/>
                <a:cs typeface="Calibri"/>
              </a:rPr>
              <a:t>It</a:t>
            </a:r>
            <a:r>
              <a:rPr sz="2400" spc="-25" dirty="0">
                <a:latin typeface="Calibri"/>
                <a:cs typeface="Calibri"/>
              </a:rPr>
              <a:t> </a:t>
            </a:r>
            <a:r>
              <a:rPr sz="2400" spc="-15" dirty="0">
                <a:latin typeface="Calibri"/>
                <a:cs typeface="Calibri"/>
              </a:rPr>
              <a:t>may </a:t>
            </a:r>
            <a:r>
              <a:rPr sz="2400" spc="-5" dirty="0">
                <a:latin typeface="Calibri"/>
                <a:cs typeface="Calibri"/>
              </a:rPr>
              <a:t>use</a:t>
            </a:r>
            <a:r>
              <a:rPr sz="2400" spc="-10" dirty="0">
                <a:latin typeface="Calibri"/>
                <a:cs typeface="Calibri"/>
              </a:rPr>
              <a:t> </a:t>
            </a:r>
            <a:r>
              <a:rPr sz="2400" dirty="0">
                <a:latin typeface="Calibri"/>
                <a:cs typeface="Calibri"/>
              </a:rPr>
              <a:t>2</a:t>
            </a:r>
            <a:r>
              <a:rPr sz="2400" spc="-15" dirty="0">
                <a:latin typeface="Calibri"/>
                <a:cs typeface="Calibri"/>
              </a:rPr>
              <a:t> </a:t>
            </a:r>
            <a:r>
              <a:rPr sz="2400" spc="-5" dirty="0">
                <a:latin typeface="Calibri"/>
                <a:cs typeface="Calibri"/>
              </a:rPr>
              <a:t>bits</a:t>
            </a:r>
            <a:r>
              <a:rPr sz="2400" spc="-10" dirty="0">
                <a:latin typeface="Calibri"/>
                <a:cs typeface="Calibri"/>
              </a:rPr>
              <a:t> </a:t>
            </a:r>
            <a:r>
              <a:rPr sz="2400" spc="-20" dirty="0">
                <a:latin typeface="Calibri"/>
                <a:cs typeface="Calibri"/>
              </a:rPr>
              <a:t>for</a:t>
            </a:r>
            <a:r>
              <a:rPr sz="2400" spc="-10" dirty="0">
                <a:latin typeface="Calibri"/>
                <a:cs typeface="Calibri"/>
              </a:rPr>
              <a:t> </a:t>
            </a:r>
            <a:r>
              <a:rPr sz="2400" spc="-5" dirty="0">
                <a:latin typeface="Calibri"/>
                <a:cs typeface="Calibri"/>
              </a:rPr>
              <a:t>blue,</a:t>
            </a:r>
            <a:r>
              <a:rPr sz="2400" spc="-10" dirty="0">
                <a:latin typeface="Calibri"/>
                <a:cs typeface="Calibri"/>
              </a:rPr>
              <a:t> </a:t>
            </a:r>
            <a:r>
              <a:rPr sz="2400" dirty="0">
                <a:latin typeface="Calibri"/>
                <a:cs typeface="Calibri"/>
              </a:rPr>
              <a:t>3</a:t>
            </a:r>
            <a:r>
              <a:rPr sz="2400" spc="-15" dirty="0">
                <a:latin typeface="Calibri"/>
                <a:cs typeface="Calibri"/>
              </a:rPr>
              <a:t> </a:t>
            </a:r>
            <a:r>
              <a:rPr sz="2400" spc="-5" dirty="0">
                <a:latin typeface="Calibri"/>
                <a:cs typeface="Calibri"/>
              </a:rPr>
              <a:t>bits</a:t>
            </a:r>
            <a:r>
              <a:rPr sz="2400" spc="-25" dirty="0">
                <a:latin typeface="Calibri"/>
                <a:cs typeface="Calibri"/>
              </a:rPr>
              <a:t> </a:t>
            </a:r>
            <a:r>
              <a:rPr sz="2400" spc="-20" dirty="0">
                <a:latin typeface="Calibri"/>
                <a:cs typeface="Calibri"/>
              </a:rPr>
              <a:t>for</a:t>
            </a:r>
            <a:r>
              <a:rPr sz="2400" spc="-10" dirty="0">
                <a:latin typeface="Calibri"/>
                <a:cs typeface="Calibri"/>
              </a:rPr>
              <a:t> green </a:t>
            </a:r>
            <a:r>
              <a:rPr sz="2400" dirty="0">
                <a:latin typeface="Calibri"/>
                <a:cs typeface="Calibri"/>
              </a:rPr>
              <a:t>and</a:t>
            </a:r>
            <a:r>
              <a:rPr sz="2400" spc="-10" dirty="0">
                <a:latin typeface="Calibri"/>
                <a:cs typeface="Calibri"/>
              </a:rPr>
              <a:t> red.</a:t>
            </a:r>
            <a:endParaRPr sz="2400">
              <a:latin typeface="Calibri"/>
              <a:cs typeface="Calibri"/>
            </a:endParaRPr>
          </a:p>
          <a:p>
            <a:pPr marL="12700" marR="471805" indent="894080">
              <a:lnSpc>
                <a:spcPct val="100000"/>
              </a:lnSpc>
            </a:pPr>
            <a:r>
              <a:rPr sz="2400" spc="-10" dirty="0">
                <a:latin typeface="Calibri"/>
                <a:cs typeface="Calibri"/>
              </a:rPr>
              <a:t>There </a:t>
            </a:r>
            <a:r>
              <a:rPr sz="2400" dirty="0">
                <a:latin typeface="Calibri"/>
                <a:cs typeface="Calibri"/>
              </a:rPr>
              <a:t>is chances </a:t>
            </a:r>
            <a:r>
              <a:rPr sz="2400" spc="-10" dirty="0">
                <a:latin typeface="Calibri"/>
                <a:cs typeface="Calibri"/>
              </a:rPr>
              <a:t>that most </a:t>
            </a:r>
            <a:r>
              <a:rPr sz="2400" spc="-5" dirty="0">
                <a:latin typeface="Calibri"/>
                <a:cs typeface="Calibri"/>
              </a:rPr>
              <a:t>of </a:t>
            </a:r>
            <a:r>
              <a:rPr sz="2400" dirty="0">
                <a:latin typeface="Calibri"/>
                <a:cs typeface="Calibri"/>
              </a:rPr>
              <a:t>the </a:t>
            </a:r>
            <a:r>
              <a:rPr sz="2400" spc="-15" dirty="0">
                <a:latin typeface="Calibri"/>
                <a:cs typeface="Calibri"/>
              </a:rPr>
              <a:t>colours </a:t>
            </a:r>
            <a:r>
              <a:rPr sz="2400" spc="-5" dirty="0">
                <a:latin typeface="Calibri"/>
                <a:cs typeface="Calibri"/>
              </a:rPr>
              <a:t>of </a:t>
            </a:r>
            <a:r>
              <a:rPr sz="2400" dirty="0">
                <a:latin typeface="Calibri"/>
                <a:cs typeface="Calibri"/>
              </a:rPr>
              <a:t>a </a:t>
            </a:r>
            <a:r>
              <a:rPr sz="2400" spc="-10" dirty="0">
                <a:latin typeface="Calibri"/>
                <a:cs typeface="Calibri"/>
              </a:rPr>
              <a:t>picture </a:t>
            </a:r>
            <a:r>
              <a:rPr sz="2400" spc="-15" dirty="0">
                <a:latin typeface="Calibri"/>
                <a:cs typeface="Calibri"/>
              </a:rPr>
              <a:t>are </a:t>
            </a:r>
            <a:r>
              <a:rPr sz="2400" spc="-530" dirty="0">
                <a:latin typeface="Calibri"/>
                <a:cs typeface="Calibri"/>
              </a:rPr>
              <a:t> </a:t>
            </a:r>
            <a:r>
              <a:rPr sz="2400" spc="-5" dirty="0">
                <a:latin typeface="Calibri"/>
                <a:cs typeface="Calibri"/>
              </a:rPr>
              <a:t>not</a:t>
            </a:r>
            <a:r>
              <a:rPr sz="2400" spc="-30" dirty="0">
                <a:latin typeface="Calibri"/>
                <a:cs typeface="Calibri"/>
              </a:rPr>
              <a:t> </a:t>
            </a:r>
            <a:r>
              <a:rPr sz="2400" spc="-10" dirty="0">
                <a:latin typeface="Calibri"/>
                <a:cs typeface="Calibri"/>
              </a:rPr>
              <a:t>present.</a:t>
            </a:r>
            <a:endParaRPr sz="2400">
              <a:latin typeface="Calibri"/>
              <a:cs typeface="Calibri"/>
            </a:endParaRPr>
          </a:p>
          <a:p>
            <a:pPr marL="906780">
              <a:lnSpc>
                <a:spcPct val="100000"/>
              </a:lnSpc>
            </a:pPr>
            <a:r>
              <a:rPr sz="2400" dirty="0">
                <a:latin typeface="Calibri"/>
                <a:cs typeface="Calibri"/>
              </a:rPr>
              <a:t>In</a:t>
            </a:r>
            <a:r>
              <a:rPr sz="2400" spc="-15" dirty="0">
                <a:latin typeface="Calibri"/>
                <a:cs typeface="Calibri"/>
              </a:rPr>
              <a:t> </a:t>
            </a:r>
            <a:r>
              <a:rPr sz="2400" spc="-5" dirty="0">
                <a:latin typeface="Calibri"/>
                <a:cs typeface="Calibri"/>
              </a:rPr>
              <a:t>such</a:t>
            </a:r>
            <a:r>
              <a:rPr sz="2400" spc="-10" dirty="0">
                <a:latin typeface="Calibri"/>
                <a:cs typeface="Calibri"/>
              </a:rPr>
              <a:t> </a:t>
            </a:r>
            <a:r>
              <a:rPr sz="2400" spc="-5" dirty="0">
                <a:latin typeface="Calibri"/>
                <a:cs typeface="Calibri"/>
              </a:rPr>
              <a:t>cases</a:t>
            </a:r>
            <a:r>
              <a:rPr sz="2400" spc="-20" dirty="0">
                <a:latin typeface="Calibri"/>
                <a:cs typeface="Calibri"/>
              </a:rPr>
              <a:t> </a:t>
            </a:r>
            <a:r>
              <a:rPr sz="2400" spc="-15" dirty="0">
                <a:latin typeface="Calibri"/>
                <a:cs typeface="Calibri"/>
              </a:rPr>
              <a:t>we</a:t>
            </a:r>
            <a:r>
              <a:rPr sz="2400" spc="-5" dirty="0">
                <a:latin typeface="Calibri"/>
                <a:cs typeface="Calibri"/>
              </a:rPr>
              <a:t> use </a:t>
            </a:r>
            <a:r>
              <a:rPr sz="2400" dirty="0">
                <a:latin typeface="Calibri"/>
                <a:cs typeface="Calibri"/>
              </a:rPr>
              <a:t>a</a:t>
            </a:r>
            <a:r>
              <a:rPr sz="2400" spc="-5" dirty="0">
                <a:latin typeface="Calibri"/>
                <a:cs typeface="Calibri"/>
              </a:rPr>
              <a:t> </a:t>
            </a:r>
            <a:r>
              <a:rPr sz="2400" i="1" spc="-15" dirty="0">
                <a:solidFill>
                  <a:srgbClr val="00AFEF"/>
                </a:solidFill>
                <a:latin typeface="Calibri"/>
                <a:cs typeface="Calibri"/>
              </a:rPr>
              <a:t>palette</a:t>
            </a:r>
            <a:r>
              <a:rPr sz="2400" i="1" spc="-10" dirty="0">
                <a:solidFill>
                  <a:srgbClr val="00AFEF"/>
                </a:solidFill>
                <a:latin typeface="Calibri"/>
                <a:cs typeface="Calibri"/>
              </a:rPr>
              <a:t> </a:t>
            </a:r>
            <a:r>
              <a:rPr sz="2400" i="1" spc="-5" dirty="0">
                <a:solidFill>
                  <a:srgbClr val="00AFEF"/>
                </a:solidFill>
                <a:latin typeface="Calibri"/>
                <a:cs typeface="Calibri"/>
              </a:rPr>
              <a:t>or</a:t>
            </a:r>
            <a:r>
              <a:rPr sz="2400" i="1" spc="-15" dirty="0">
                <a:solidFill>
                  <a:srgbClr val="00AFEF"/>
                </a:solidFill>
                <a:latin typeface="Calibri"/>
                <a:cs typeface="Calibri"/>
              </a:rPr>
              <a:t> </a:t>
            </a:r>
            <a:r>
              <a:rPr sz="2400" i="1" dirty="0">
                <a:solidFill>
                  <a:srgbClr val="00AFEF"/>
                </a:solidFill>
                <a:latin typeface="Calibri"/>
                <a:cs typeface="Calibri"/>
              </a:rPr>
              <a:t>look-up</a:t>
            </a:r>
            <a:r>
              <a:rPr sz="2400" i="1" spc="5" dirty="0">
                <a:solidFill>
                  <a:srgbClr val="00AFEF"/>
                </a:solidFill>
                <a:latin typeface="Calibri"/>
                <a:cs typeface="Calibri"/>
              </a:rPr>
              <a:t> </a:t>
            </a:r>
            <a:r>
              <a:rPr sz="2400" i="1" spc="-10" dirty="0">
                <a:solidFill>
                  <a:srgbClr val="00AFEF"/>
                </a:solidFill>
                <a:latin typeface="Calibri"/>
                <a:cs typeface="Calibri"/>
              </a:rPr>
              <a:t>table.</a:t>
            </a:r>
            <a:endParaRPr sz="2400">
              <a:latin typeface="Calibri"/>
              <a:cs typeface="Calibri"/>
            </a:endParaRPr>
          </a:p>
        </p:txBody>
      </p:sp>
      <p:sp>
        <p:nvSpPr>
          <p:cNvPr id="13" name="object 13"/>
          <p:cNvSpPr txBox="1">
            <a:spLocks noGrp="1"/>
          </p:cNvSpPr>
          <p:nvPr>
            <p:ph type="title"/>
          </p:nvPr>
        </p:nvSpPr>
        <p:spPr>
          <a:xfrm>
            <a:off x="435965" y="10160"/>
            <a:ext cx="1811020" cy="452120"/>
          </a:xfrm>
          <a:prstGeom prst="rect">
            <a:avLst/>
          </a:prstGeom>
        </p:spPr>
        <p:txBody>
          <a:bodyPr vert="horz" wrap="square" lIns="0" tIns="12065" rIns="0" bIns="0" rtlCol="0">
            <a:spAutoFit/>
          </a:bodyPr>
          <a:lstStyle/>
          <a:p>
            <a:pPr marL="12700">
              <a:lnSpc>
                <a:spcPct val="100000"/>
              </a:lnSpc>
              <a:spcBef>
                <a:spcPts val="95"/>
              </a:spcBef>
            </a:pPr>
            <a:r>
              <a:rPr sz="2800" b="0" u="sng" spc="-10" dirty="0">
                <a:solidFill>
                  <a:srgbClr val="FF87B9"/>
                </a:solidFill>
                <a:uFill>
                  <a:solidFill>
                    <a:srgbClr val="FF87B9"/>
                  </a:solidFill>
                </a:uFill>
                <a:latin typeface="Calibri"/>
                <a:cs typeface="Calibri"/>
              </a:rPr>
              <a:t>High</a:t>
            </a:r>
            <a:r>
              <a:rPr sz="2800" b="0" u="sng" spc="-50" dirty="0">
                <a:solidFill>
                  <a:srgbClr val="FF87B9"/>
                </a:solidFill>
                <a:uFill>
                  <a:solidFill>
                    <a:srgbClr val="FF87B9"/>
                  </a:solidFill>
                </a:uFill>
                <a:latin typeface="Calibri"/>
                <a:cs typeface="Calibri"/>
              </a:rPr>
              <a:t> </a:t>
            </a:r>
            <a:r>
              <a:rPr sz="2800" b="0" u="sng" spc="-10" dirty="0">
                <a:solidFill>
                  <a:srgbClr val="FF87B9"/>
                </a:solidFill>
                <a:uFill>
                  <a:solidFill>
                    <a:srgbClr val="FF87B9"/>
                  </a:solidFill>
                </a:uFill>
                <a:latin typeface="Calibri"/>
                <a:cs typeface="Calibri"/>
              </a:rPr>
              <a:t>Colour:</a:t>
            </a:r>
            <a:endParaRPr sz="280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965" y="510286"/>
            <a:ext cx="2075814" cy="452120"/>
          </a:xfrm>
          <a:prstGeom prst="rect">
            <a:avLst/>
          </a:prstGeom>
        </p:spPr>
        <p:txBody>
          <a:bodyPr vert="horz" wrap="square" lIns="0" tIns="12065" rIns="0" bIns="0" rtlCol="0">
            <a:spAutoFit/>
          </a:bodyPr>
          <a:lstStyle/>
          <a:p>
            <a:pPr marL="12700">
              <a:lnSpc>
                <a:spcPct val="100000"/>
              </a:lnSpc>
              <a:spcBef>
                <a:spcPts val="95"/>
              </a:spcBef>
            </a:pPr>
            <a:r>
              <a:rPr sz="2800" b="0" u="sng" spc="-20" dirty="0">
                <a:solidFill>
                  <a:srgbClr val="FF388B"/>
                </a:solidFill>
                <a:uFill>
                  <a:solidFill>
                    <a:srgbClr val="FF388B"/>
                  </a:solidFill>
                </a:uFill>
                <a:latin typeface="Calibri"/>
                <a:cs typeface="Calibri"/>
              </a:rPr>
              <a:t>Frame</a:t>
            </a:r>
            <a:r>
              <a:rPr sz="2800" b="0" u="sng" spc="-45" dirty="0">
                <a:solidFill>
                  <a:srgbClr val="FF388B"/>
                </a:solidFill>
                <a:uFill>
                  <a:solidFill>
                    <a:srgbClr val="FF388B"/>
                  </a:solidFill>
                </a:uFill>
                <a:latin typeface="Calibri"/>
                <a:cs typeface="Calibri"/>
              </a:rPr>
              <a:t> </a:t>
            </a:r>
            <a:r>
              <a:rPr sz="2800" b="0" u="sng" spc="-20" dirty="0">
                <a:solidFill>
                  <a:srgbClr val="FF388B"/>
                </a:solidFill>
                <a:uFill>
                  <a:solidFill>
                    <a:srgbClr val="FF388B"/>
                  </a:solidFill>
                </a:uFill>
                <a:latin typeface="Calibri"/>
                <a:cs typeface="Calibri"/>
              </a:rPr>
              <a:t>Buffer</a:t>
            </a:r>
            <a:r>
              <a:rPr sz="2800" b="0" u="sng" spc="-30" dirty="0">
                <a:solidFill>
                  <a:srgbClr val="FF388B"/>
                </a:solidFill>
                <a:uFill>
                  <a:solidFill>
                    <a:srgbClr val="FF388B"/>
                  </a:solidFill>
                </a:uFill>
                <a:latin typeface="Calibri"/>
                <a:cs typeface="Calibri"/>
              </a:rPr>
              <a:t> </a:t>
            </a:r>
            <a:r>
              <a:rPr sz="2800" b="0" u="sng" spc="-5" dirty="0">
                <a:solidFill>
                  <a:srgbClr val="FF388B"/>
                </a:solidFill>
                <a:uFill>
                  <a:solidFill>
                    <a:srgbClr val="FF388B"/>
                  </a:solidFill>
                </a:uFill>
                <a:latin typeface="Calibri"/>
                <a:cs typeface="Calibri"/>
              </a:rPr>
              <a:t>:</a:t>
            </a:r>
            <a:endParaRPr sz="2800">
              <a:latin typeface="Calibri"/>
              <a:cs typeface="Calibri"/>
            </a:endParaRPr>
          </a:p>
        </p:txBody>
      </p:sp>
      <p:pic>
        <p:nvPicPr>
          <p:cNvPr id="3" name="object 3"/>
          <p:cNvPicPr/>
          <p:nvPr/>
        </p:nvPicPr>
        <p:blipFill>
          <a:blip r:embed="rId2" cstate="print"/>
          <a:stretch>
            <a:fillRect/>
          </a:stretch>
        </p:blipFill>
        <p:spPr>
          <a:xfrm>
            <a:off x="448602" y="1383919"/>
            <a:ext cx="152400" cy="149352"/>
          </a:xfrm>
          <a:prstGeom prst="rect">
            <a:avLst/>
          </a:prstGeom>
        </p:spPr>
      </p:pic>
      <p:pic>
        <p:nvPicPr>
          <p:cNvPr id="4" name="object 4"/>
          <p:cNvPicPr/>
          <p:nvPr/>
        </p:nvPicPr>
        <p:blipFill>
          <a:blip r:embed="rId2" cstate="print"/>
          <a:stretch>
            <a:fillRect/>
          </a:stretch>
        </p:blipFill>
        <p:spPr>
          <a:xfrm>
            <a:off x="448602" y="2067179"/>
            <a:ext cx="202692" cy="199136"/>
          </a:xfrm>
          <a:prstGeom prst="rect">
            <a:avLst/>
          </a:prstGeom>
        </p:spPr>
      </p:pic>
      <p:pic>
        <p:nvPicPr>
          <p:cNvPr id="5" name="object 5"/>
          <p:cNvPicPr/>
          <p:nvPr/>
        </p:nvPicPr>
        <p:blipFill>
          <a:blip r:embed="rId2" cstate="print"/>
          <a:stretch>
            <a:fillRect/>
          </a:stretch>
        </p:blipFill>
        <p:spPr>
          <a:xfrm>
            <a:off x="448602" y="3164458"/>
            <a:ext cx="202692" cy="199136"/>
          </a:xfrm>
          <a:prstGeom prst="rect">
            <a:avLst/>
          </a:prstGeom>
        </p:spPr>
      </p:pic>
      <p:sp>
        <p:nvSpPr>
          <p:cNvPr id="6" name="object 6"/>
          <p:cNvSpPr txBox="1"/>
          <p:nvPr/>
        </p:nvSpPr>
        <p:spPr>
          <a:xfrm>
            <a:off x="435965" y="1214450"/>
            <a:ext cx="8138159" cy="2586355"/>
          </a:xfrm>
          <a:prstGeom prst="rect">
            <a:avLst/>
          </a:prstGeom>
        </p:spPr>
        <p:txBody>
          <a:bodyPr vert="horz" wrap="square" lIns="0" tIns="12700" rIns="0" bIns="0" rtlCol="0">
            <a:spAutoFit/>
          </a:bodyPr>
          <a:lstStyle/>
          <a:p>
            <a:pPr marL="927100">
              <a:lnSpc>
                <a:spcPct val="100000"/>
              </a:lnSpc>
              <a:spcBef>
                <a:spcPts val="100"/>
              </a:spcBef>
              <a:tabLst>
                <a:tab pos="3152140" algn="l"/>
              </a:tabLst>
            </a:pPr>
            <a:r>
              <a:rPr sz="2400" spc="-5" dirty="0">
                <a:latin typeface="Calibri"/>
                <a:cs typeface="Calibri"/>
              </a:rPr>
              <a:t>The</a:t>
            </a:r>
            <a:r>
              <a:rPr sz="2400" spc="5" dirty="0">
                <a:latin typeface="Calibri"/>
                <a:cs typeface="Calibri"/>
              </a:rPr>
              <a:t> </a:t>
            </a:r>
            <a:r>
              <a:rPr sz="2400" spc="-10" dirty="0">
                <a:latin typeface="Calibri"/>
                <a:cs typeface="Calibri"/>
              </a:rPr>
              <a:t>frame</a:t>
            </a:r>
            <a:r>
              <a:rPr sz="2400" spc="-5" dirty="0">
                <a:latin typeface="Calibri"/>
                <a:cs typeface="Calibri"/>
              </a:rPr>
              <a:t> </a:t>
            </a:r>
            <a:r>
              <a:rPr sz="2400" spc="-20" dirty="0">
                <a:latin typeface="Calibri"/>
                <a:cs typeface="Calibri"/>
              </a:rPr>
              <a:t>buffer	</a:t>
            </a:r>
            <a:r>
              <a:rPr sz="2400" dirty="0">
                <a:latin typeface="Calibri"/>
                <a:cs typeface="Calibri"/>
              </a:rPr>
              <a:t>is</a:t>
            </a:r>
            <a:r>
              <a:rPr sz="2400" spc="-10" dirty="0">
                <a:latin typeface="Calibri"/>
                <a:cs typeface="Calibri"/>
              </a:rPr>
              <a:t> </a:t>
            </a:r>
            <a:r>
              <a:rPr sz="2400" dirty="0">
                <a:latin typeface="Calibri"/>
                <a:cs typeface="Calibri"/>
              </a:rPr>
              <a:t>the</a:t>
            </a:r>
            <a:r>
              <a:rPr sz="2400" spc="-20" dirty="0">
                <a:latin typeface="Calibri"/>
                <a:cs typeface="Calibri"/>
              </a:rPr>
              <a:t> </a:t>
            </a:r>
            <a:r>
              <a:rPr sz="2400" spc="-5" dirty="0">
                <a:latin typeface="Calibri"/>
                <a:cs typeface="Calibri"/>
              </a:rPr>
              <a:t>video</a:t>
            </a:r>
            <a:r>
              <a:rPr sz="2400" dirty="0">
                <a:latin typeface="Calibri"/>
                <a:cs typeface="Calibri"/>
              </a:rPr>
              <a:t> memory</a:t>
            </a:r>
            <a:r>
              <a:rPr sz="2400" spc="-30" dirty="0">
                <a:latin typeface="Calibri"/>
                <a:cs typeface="Calibri"/>
              </a:rPr>
              <a:t> </a:t>
            </a:r>
            <a:r>
              <a:rPr sz="2400" spc="-10" dirty="0">
                <a:latin typeface="Calibri"/>
                <a:cs typeface="Calibri"/>
              </a:rPr>
              <a:t>that</a:t>
            </a:r>
            <a:r>
              <a:rPr sz="2400" spc="-20" dirty="0">
                <a:latin typeface="Calibri"/>
                <a:cs typeface="Calibri"/>
              </a:rPr>
              <a:t> </a:t>
            </a:r>
            <a:r>
              <a:rPr sz="2400" dirty="0">
                <a:latin typeface="Calibri"/>
                <a:cs typeface="Calibri"/>
              </a:rPr>
              <a:t>is</a:t>
            </a:r>
            <a:r>
              <a:rPr sz="2400" spc="-5" dirty="0">
                <a:latin typeface="Calibri"/>
                <a:cs typeface="Calibri"/>
              </a:rPr>
              <a:t> used </a:t>
            </a:r>
            <a:r>
              <a:rPr sz="2400" spc="-15" dirty="0">
                <a:latin typeface="Calibri"/>
                <a:cs typeface="Calibri"/>
              </a:rPr>
              <a:t>to</a:t>
            </a:r>
            <a:r>
              <a:rPr sz="2400" spc="-20" dirty="0">
                <a:latin typeface="Calibri"/>
                <a:cs typeface="Calibri"/>
              </a:rPr>
              <a:t> </a:t>
            </a:r>
            <a:r>
              <a:rPr sz="2400" spc="-5" dirty="0">
                <a:latin typeface="Calibri"/>
                <a:cs typeface="Calibri"/>
              </a:rPr>
              <a:t>hold</a:t>
            </a:r>
            <a:endParaRPr sz="2400">
              <a:latin typeface="Calibri"/>
              <a:cs typeface="Calibri"/>
            </a:endParaRPr>
          </a:p>
          <a:p>
            <a:pPr marL="12700">
              <a:lnSpc>
                <a:spcPct val="100000"/>
              </a:lnSpc>
            </a:pPr>
            <a:r>
              <a:rPr sz="2400" spc="-5" dirty="0">
                <a:latin typeface="Calibri"/>
                <a:cs typeface="Calibri"/>
              </a:rPr>
              <a:t>or</a:t>
            </a:r>
            <a:r>
              <a:rPr sz="2400" spc="-25" dirty="0">
                <a:latin typeface="Calibri"/>
                <a:cs typeface="Calibri"/>
              </a:rPr>
              <a:t> </a:t>
            </a:r>
            <a:r>
              <a:rPr sz="2400" dirty="0">
                <a:latin typeface="Calibri"/>
                <a:cs typeface="Calibri"/>
              </a:rPr>
              <a:t>map</a:t>
            </a:r>
            <a:r>
              <a:rPr sz="2400" spc="-15" dirty="0">
                <a:latin typeface="Calibri"/>
                <a:cs typeface="Calibri"/>
              </a:rPr>
              <a:t> </a:t>
            </a:r>
            <a:r>
              <a:rPr sz="2400" dirty="0">
                <a:latin typeface="Calibri"/>
                <a:cs typeface="Calibri"/>
              </a:rPr>
              <a:t>the </a:t>
            </a:r>
            <a:r>
              <a:rPr sz="2400" spc="-5" dirty="0">
                <a:latin typeface="Calibri"/>
                <a:cs typeface="Calibri"/>
              </a:rPr>
              <a:t>image</a:t>
            </a:r>
            <a:r>
              <a:rPr sz="2400" spc="-15" dirty="0">
                <a:latin typeface="Calibri"/>
                <a:cs typeface="Calibri"/>
              </a:rPr>
              <a:t> displayed</a:t>
            </a:r>
            <a:r>
              <a:rPr sz="2400" spc="-10" dirty="0">
                <a:latin typeface="Calibri"/>
                <a:cs typeface="Calibri"/>
              </a:rPr>
              <a:t> </a:t>
            </a:r>
            <a:r>
              <a:rPr sz="2400" spc="-5" dirty="0">
                <a:latin typeface="Calibri"/>
                <a:cs typeface="Calibri"/>
              </a:rPr>
              <a:t>on</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screen.</a:t>
            </a:r>
            <a:endParaRPr sz="2400">
              <a:latin typeface="Calibri"/>
              <a:cs typeface="Calibri"/>
            </a:endParaRPr>
          </a:p>
          <a:p>
            <a:pPr marL="12700" marR="273685" indent="914400">
              <a:lnSpc>
                <a:spcPct val="100000"/>
              </a:lnSpc>
            </a:pPr>
            <a:r>
              <a:rPr sz="2400" spc="-5" dirty="0">
                <a:latin typeface="Calibri"/>
                <a:cs typeface="Calibri"/>
              </a:rPr>
              <a:t>The amount of </a:t>
            </a:r>
            <a:r>
              <a:rPr sz="2400" dirty="0">
                <a:latin typeface="Calibri"/>
                <a:cs typeface="Calibri"/>
              </a:rPr>
              <a:t>memory </a:t>
            </a:r>
            <a:r>
              <a:rPr sz="2400" spc="-10" dirty="0">
                <a:latin typeface="Calibri"/>
                <a:cs typeface="Calibri"/>
              </a:rPr>
              <a:t>required </a:t>
            </a:r>
            <a:r>
              <a:rPr sz="2400" spc="-15" dirty="0">
                <a:latin typeface="Calibri"/>
                <a:cs typeface="Calibri"/>
              </a:rPr>
              <a:t>to </a:t>
            </a:r>
            <a:r>
              <a:rPr sz="2400" spc="-5" dirty="0">
                <a:latin typeface="Calibri"/>
                <a:cs typeface="Calibri"/>
              </a:rPr>
              <a:t>hold </a:t>
            </a:r>
            <a:r>
              <a:rPr sz="2400" dirty="0">
                <a:latin typeface="Calibri"/>
                <a:cs typeface="Calibri"/>
              </a:rPr>
              <a:t>the </a:t>
            </a:r>
            <a:r>
              <a:rPr sz="2400" spc="-5" dirty="0">
                <a:latin typeface="Calibri"/>
                <a:cs typeface="Calibri"/>
              </a:rPr>
              <a:t>image </a:t>
            </a:r>
            <a:r>
              <a:rPr sz="2400" dirty="0">
                <a:latin typeface="Calibri"/>
                <a:cs typeface="Calibri"/>
              </a:rPr>
              <a:t> </a:t>
            </a:r>
            <a:r>
              <a:rPr sz="2400" spc="-5" dirty="0">
                <a:latin typeface="Calibri"/>
                <a:cs typeface="Calibri"/>
              </a:rPr>
              <a:t>depend primarily on </a:t>
            </a:r>
            <a:r>
              <a:rPr sz="2400" dirty="0">
                <a:latin typeface="Calibri"/>
                <a:cs typeface="Calibri"/>
              </a:rPr>
              <a:t>the </a:t>
            </a:r>
            <a:r>
              <a:rPr sz="2400" spc="-5" dirty="0">
                <a:latin typeface="Calibri"/>
                <a:cs typeface="Calibri"/>
              </a:rPr>
              <a:t>resolution of </a:t>
            </a:r>
            <a:r>
              <a:rPr sz="2400" dirty="0">
                <a:latin typeface="Calibri"/>
                <a:cs typeface="Calibri"/>
              </a:rPr>
              <a:t>the </a:t>
            </a:r>
            <a:r>
              <a:rPr sz="2400" spc="-10" dirty="0">
                <a:latin typeface="Calibri"/>
                <a:cs typeface="Calibri"/>
              </a:rPr>
              <a:t>screen </a:t>
            </a:r>
            <a:r>
              <a:rPr sz="2400" spc="-5" dirty="0">
                <a:latin typeface="Calibri"/>
                <a:cs typeface="Calibri"/>
              </a:rPr>
              <a:t>image </a:t>
            </a:r>
            <a:r>
              <a:rPr sz="2400" dirty="0">
                <a:latin typeface="Calibri"/>
                <a:cs typeface="Calibri"/>
              </a:rPr>
              <a:t>and the </a:t>
            </a:r>
            <a:r>
              <a:rPr sz="2400" spc="-530" dirty="0">
                <a:latin typeface="Calibri"/>
                <a:cs typeface="Calibri"/>
              </a:rPr>
              <a:t> </a:t>
            </a:r>
            <a:r>
              <a:rPr sz="2400" spc="-10" dirty="0">
                <a:latin typeface="Calibri"/>
                <a:cs typeface="Calibri"/>
              </a:rPr>
              <a:t>colour</a:t>
            </a:r>
            <a:r>
              <a:rPr sz="2400" spc="-25" dirty="0">
                <a:latin typeface="Calibri"/>
                <a:cs typeface="Calibri"/>
              </a:rPr>
              <a:t> </a:t>
            </a:r>
            <a:r>
              <a:rPr sz="2400" spc="-5" dirty="0">
                <a:latin typeface="Calibri"/>
                <a:cs typeface="Calibri"/>
              </a:rPr>
              <a:t>depth.</a:t>
            </a:r>
            <a:endParaRPr sz="2400">
              <a:latin typeface="Calibri"/>
              <a:cs typeface="Calibri"/>
            </a:endParaRPr>
          </a:p>
          <a:p>
            <a:pPr marL="12700" marR="726440" indent="914400">
              <a:lnSpc>
                <a:spcPct val="100000"/>
              </a:lnSpc>
              <a:spcBef>
                <a:spcPts val="5"/>
              </a:spcBef>
            </a:pPr>
            <a:r>
              <a:rPr sz="2400" spc="-5" dirty="0">
                <a:latin typeface="Calibri"/>
                <a:cs typeface="Calibri"/>
              </a:rPr>
              <a:t>The </a:t>
            </a:r>
            <a:r>
              <a:rPr sz="2400" spc="-15" dirty="0">
                <a:latin typeface="Calibri"/>
                <a:cs typeface="Calibri"/>
              </a:rPr>
              <a:t>formula to </a:t>
            </a:r>
            <a:r>
              <a:rPr sz="2400" spc="-10" dirty="0">
                <a:latin typeface="Calibri"/>
                <a:cs typeface="Calibri"/>
              </a:rPr>
              <a:t>calculate how </a:t>
            </a:r>
            <a:r>
              <a:rPr sz="2400" dirty="0">
                <a:latin typeface="Calibri"/>
                <a:cs typeface="Calibri"/>
              </a:rPr>
              <a:t>much video memory is </a:t>
            </a:r>
            <a:r>
              <a:rPr sz="2400" spc="-530" dirty="0">
                <a:latin typeface="Calibri"/>
                <a:cs typeface="Calibri"/>
              </a:rPr>
              <a:t> </a:t>
            </a:r>
            <a:r>
              <a:rPr sz="2400" spc="-10" dirty="0">
                <a:latin typeface="Calibri"/>
                <a:cs typeface="Calibri"/>
              </a:rPr>
              <a:t>required</a:t>
            </a:r>
            <a:r>
              <a:rPr sz="2400" spc="-5" dirty="0">
                <a:latin typeface="Calibri"/>
                <a:cs typeface="Calibri"/>
              </a:rPr>
              <a:t> </a:t>
            </a:r>
            <a:r>
              <a:rPr sz="2400" spc="-10" dirty="0">
                <a:latin typeface="Calibri"/>
                <a:cs typeface="Calibri"/>
              </a:rPr>
              <a:t>at</a:t>
            </a:r>
            <a:r>
              <a:rPr sz="2400" spc="-1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given</a:t>
            </a:r>
            <a:r>
              <a:rPr sz="2400" dirty="0">
                <a:latin typeface="Calibri"/>
                <a:cs typeface="Calibri"/>
              </a:rPr>
              <a:t> </a:t>
            </a:r>
            <a:r>
              <a:rPr sz="2400" spc="-5" dirty="0">
                <a:latin typeface="Calibri"/>
                <a:cs typeface="Calibri"/>
              </a:rPr>
              <a:t>resolution</a:t>
            </a:r>
            <a:r>
              <a:rPr sz="2400" spc="-15" dirty="0">
                <a:latin typeface="Calibri"/>
                <a:cs typeface="Calibri"/>
              </a:rPr>
              <a:t> </a:t>
            </a:r>
            <a:r>
              <a:rPr sz="2400" dirty="0">
                <a:latin typeface="Calibri"/>
                <a:cs typeface="Calibri"/>
              </a:rPr>
              <a:t>and</a:t>
            </a:r>
            <a:r>
              <a:rPr sz="2400" spc="-5" dirty="0">
                <a:latin typeface="Calibri"/>
                <a:cs typeface="Calibri"/>
              </a:rPr>
              <a:t> bit depth</a:t>
            </a:r>
            <a:r>
              <a:rPr sz="2400" dirty="0">
                <a:latin typeface="Calibri"/>
                <a:cs typeface="Calibri"/>
              </a:rPr>
              <a:t> is</a:t>
            </a:r>
            <a:r>
              <a:rPr sz="2400" spc="-5" dirty="0">
                <a:latin typeface="Calibri"/>
                <a:cs typeface="Calibri"/>
              </a:rPr>
              <a:t> </a:t>
            </a:r>
            <a:r>
              <a:rPr sz="2400" spc="-10" dirty="0">
                <a:latin typeface="Calibri"/>
                <a:cs typeface="Calibri"/>
              </a:rPr>
              <a:t>given</a:t>
            </a:r>
            <a:r>
              <a:rPr sz="2400" dirty="0">
                <a:latin typeface="Calibri"/>
                <a:cs typeface="Calibri"/>
              </a:rPr>
              <a:t> </a:t>
            </a:r>
            <a:r>
              <a:rPr sz="2400" spc="-35" dirty="0">
                <a:latin typeface="Calibri"/>
                <a:cs typeface="Calibri"/>
              </a:rPr>
              <a:t>below.</a:t>
            </a:r>
            <a:endParaRPr sz="2400">
              <a:latin typeface="Calibri"/>
              <a:cs typeface="Calibri"/>
            </a:endParaRPr>
          </a:p>
        </p:txBody>
      </p:sp>
      <p:sp>
        <p:nvSpPr>
          <p:cNvPr id="7" name="object 7"/>
          <p:cNvSpPr txBox="1"/>
          <p:nvPr/>
        </p:nvSpPr>
        <p:spPr>
          <a:xfrm>
            <a:off x="651357" y="4141089"/>
            <a:ext cx="2088514" cy="391160"/>
          </a:xfrm>
          <a:prstGeom prst="rect">
            <a:avLst/>
          </a:prstGeom>
        </p:spPr>
        <p:txBody>
          <a:bodyPr vert="horz" wrap="square" lIns="0" tIns="12700" rIns="0" bIns="0" rtlCol="0">
            <a:spAutoFit/>
          </a:bodyPr>
          <a:lstStyle/>
          <a:p>
            <a:pPr>
              <a:lnSpc>
                <a:spcPct val="100000"/>
              </a:lnSpc>
              <a:spcBef>
                <a:spcPts val="100"/>
              </a:spcBef>
            </a:pPr>
            <a:r>
              <a:rPr sz="2400" u="sng" dirty="0">
                <a:solidFill>
                  <a:srgbClr val="C00000"/>
                </a:solidFill>
                <a:uFill>
                  <a:solidFill>
                    <a:srgbClr val="C00000"/>
                  </a:solidFill>
                </a:uFill>
                <a:latin typeface="Calibri"/>
                <a:cs typeface="Calibri"/>
              </a:rPr>
              <a:t>Memory</a:t>
            </a:r>
            <a:r>
              <a:rPr sz="2400" u="sng" spc="-45" dirty="0">
                <a:solidFill>
                  <a:srgbClr val="C00000"/>
                </a:solidFill>
                <a:uFill>
                  <a:solidFill>
                    <a:srgbClr val="C00000"/>
                  </a:solidFill>
                </a:uFill>
                <a:latin typeface="Calibri"/>
                <a:cs typeface="Calibri"/>
              </a:rPr>
              <a:t> </a:t>
            </a:r>
            <a:r>
              <a:rPr sz="2400" u="sng" dirty="0">
                <a:solidFill>
                  <a:srgbClr val="C00000"/>
                </a:solidFill>
                <a:uFill>
                  <a:solidFill>
                    <a:srgbClr val="C00000"/>
                  </a:solidFill>
                </a:uFill>
                <a:latin typeface="Calibri"/>
                <a:cs typeface="Calibri"/>
              </a:rPr>
              <a:t>in</a:t>
            </a:r>
            <a:r>
              <a:rPr sz="2400" u="sng" spc="-30" dirty="0">
                <a:solidFill>
                  <a:srgbClr val="C00000"/>
                </a:solidFill>
                <a:uFill>
                  <a:solidFill>
                    <a:srgbClr val="C00000"/>
                  </a:solidFill>
                </a:uFill>
                <a:latin typeface="Calibri"/>
                <a:cs typeface="Calibri"/>
              </a:rPr>
              <a:t> </a:t>
            </a:r>
            <a:r>
              <a:rPr sz="2400" u="sng" dirty="0">
                <a:solidFill>
                  <a:srgbClr val="C00000"/>
                </a:solidFill>
                <a:uFill>
                  <a:solidFill>
                    <a:srgbClr val="C00000"/>
                  </a:solidFill>
                </a:uFill>
                <a:latin typeface="Calibri"/>
                <a:cs typeface="Calibri"/>
              </a:rPr>
              <a:t>MB</a:t>
            </a:r>
            <a:r>
              <a:rPr sz="2400" spc="-40" dirty="0">
                <a:solidFill>
                  <a:srgbClr val="C00000"/>
                </a:solidFill>
                <a:latin typeface="Calibri"/>
                <a:cs typeface="Calibri"/>
              </a:rPr>
              <a:t> </a:t>
            </a:r>
            <a:r>
              <a:rPr sz="2400" dirty="0">
                <a:solidFill>
                  <a:srgbClr val="C00000"/>
                </a:solidFill>
                <a:latin typeface="Calibri"/>
                <a:cs typeface="Calibri"/>
              </a:rPr>
              <a:t>=</a:t>
            </a:r>
            <a:endParaRPr sz="2400">
              <a:latin typeface="Calibri"/>
              <a:cs typeface="Calibri"/>
            </a:endParaRPr>
          </a:p>
        </p:txBody>
      </p:sp>
      <p:sp>
        <p:nvSpPr>
          <p:cNvPr id="8" name="object 8"/>
          <p:cNvSpPr txBox="1"/>
          <p:nvPr/>
        </p:nvSpPr>
        <p:spPr>
          <a:xfrm>
            <a:off x="3000716" y="4141089"/>
            <a:ext cx="4243705" cy="757555"/>
          </a:xfrm>
          <a:prstGeom prst="rect">
            <a:avLst/>
          </a:prstGeom>
        </p:spPr>
        <p:txBody>
          <a:bodyPr vert="horz" wrap="square" lIns="0" tIns="12700" rIns="0" bIns="0" rtlCol="0">
            <a:spAutoFit/>
          </a:bodyPr>
          <a:lstStyle/>
          <a:p>
            <a:pPr marL="1106170" marR="5080" indent="-1106805">
              <a:lnSpc>
                <a:spcPct val="100000"/>
              </a:lnSpc>
              <a:spcBef>
                <a:spcPts val="100"/>
              </a:spcBef>
            </a:pPr>
            <a:r>
              <a:rPr sz="2400" spc="-5" dirty="0">
                <a:solidFill>
                  <a:srgbClr val="C00000"/>
                </a:solidFill>
                <a:latin typeface="Calibri"/>
                <a:cs typeface="Calibri"/>
              </a:rPr>
              <a:t>(X-resolution*Y-resolution*Bit per </a:t>
            </a:r>
            <a:r>
              <a:rPr sz="2400" spc="-530" dirty="0">
                <a:solidFill>
                  <a:srgbClr val="C00000"/>
                </a:solidFill>
                <a:latin typeface="Calibri"/>
                <a:cs typeface="Calibri"/>
              </a:rPr>
              <a:t> </a:t>
            </a:r>
            <a:r>
              <a:rPr sz="2400" spc="-10" dirty="0">
                <a:solidFill>
                  <a:srgbClr val="C00000"/>
                </a:solidFill>
                <a:latin typeface="Calibri"/>
                <a:cs typeface="Calibri"/>
              </a:rPr>
              <a:t>pixel)/(8*1024*1024)</a:t>
            </a:r>
            <a:endParaRPr sz="2400">
              <a:latin typeface="Calibri"/>
              <a:cs typeface="Calibri"/>
            </a:endParaRPr>
          </a:p>
        </p:txBody>
      </p:sp>
      <p:grpSp>
        <p:nvGrpSpPr>
          <p:cNvPr id="9" name="object 9"/>
          <p:cNvGrpSpPr/>
          <p:nvPr/>
        </p:nvGrpSpPr>
        <p:grpSpPr>
          <a:xfrm>
            <a:off x="487337" y="3916426"/>
            <a:ext cx="7026909" cy="1454150"/>
            <a:chOff x="487337" y="3916426"/>
            <a:chExt cx="7026909" cy="1454150"/>
          </a:xfrm>
        </p:grpSpPr>
        <p:sp>
          <p:nvSpPr>
            <p:cNvPr id="10" name="object 10"/>
            <p:cNvSpPr/>
            <p:nvPr/>
          </p:nvSpPr>
          <p:spPr>
            <a:xfrm>
              <a:off x="500037" y="3929379"/>
              <a:ext cx="7001509" cy="1428750"/>
            </a:xfrm>
            <a:custGeom>
              <a:avLst/>
              <a:gdLst/>
              <a:ahLst/>
              <a:cxnLst/>
              <a:rect l="l" t="t" r="r" b="b"/>
              <a:pathLst>
                <a:path w="7001509" h="1428750">
                  <a:moveTo>
                    <a:pt x="7000964" y="0"/>
                  </a:moveTo>
                  <a:lnTo>
                    <a:pt x="0" y="0"/>
                  </a:lnTo>
                  <a:lnTo>
                    <a:pt x="0" y="43180"/>
                  </a:lnTo>
                  <a:lnTo>
                    <a:pt x="0" y="1384300"/>
                  </a:lnTo>
                  <a:lnTo>
                    <a:pt x="0" y="1428750"/>
                  </a:lnTo>
                  <a:lnTo>
                    <a:pt x="7000964" y="1428750"/>
                  </a:lnTo>
                  <a:lnTo>
                    <a:pt x="7000964" y="1384808"/>
                  </a:lnTo>
                  <a:lnTo>
                    <a:pt x="7000964" y="1384300"/>
                  </a:lnTo>
                  <a:lnTo>
                    <a:pt x="7000964" y="43307"/>
                  </a:lnTo>
                  <a:lnTo>
                    <a:pt x="6957276" y="43307"/>
                  </a:lnTo>
                  <a:lnTo>
                    <a:pt x="6957276" y="1384300"/>
                  </a:lnTo>
                  <a:lnTo>
                    <a:pt x="43675" y="1384300"/>
                  </a:lnTo>
                  <a:lnTo>
                    <a:pt x="43675" y="43180"/>
                  </a:lnTo>
                  <a:lnTo>
                    <a:pt x="7000964" y="43180"/>
                  </a:lnTo>
                  <a:lnTo>
                    <a:pt x="7000964" y="0"/>
                  </a:lnTo>
                  <a:close/>
                </a:path>
              </a:pathLst>
            </a:custGeom>
            <a:solidFill>
              <a:srgbClr val="FF388B"/>
            </a:solidFill>
          </p:spPr>
          <p:txBody>
            <a:bodyPr wrap="square" lIns="0" tIns="0" rIns="0" bIns="0" rtlCol="0"/>
            <a:lstStyle/>
            <a:p>
              <a:endParaRPr/>
            </a:p>
          </p:txBody>
        </p:sp>
        <p:sp>
          <p:nvSpPr>
            <p:cNvPr id="11" name="object 11"/>
            <p:cNvSpPr/>
            <p:nvPr/>
          </p:nvSpPr>
          <p:spPr>
            <a:xfrm>
              <a:off x="500037" y="3929126"/>
              <a:ext cx="7001509" cy="1428750"/>
            </a:xfrm>
            <a:custGeom>
              <a:avLst/>
              <a:gdLst/>
              <a:ahLst/>
              <a:cxnLst/>
              <a:rect l="l" t="t" r="r" b="b"/>
              <a:pathLst>
                <a:path w="7001509" h="1428750">
                  <a:moveTo>
                    <a:pt x="0" y="0"/>
                  </a:moveTo>
                  <a:lnTo>
                    <a:pt x="7000963" y="0"/>
                  </a:lnTo>
                  <a:lnTo>
                    <a:pt x="7000963" y="1428750"/>
                  </a:lnTo>
                  <a:lnTo>
                    <a:pt x="0" y="1428750"/>
                  </a:lnTo>
                  <a:lnTo>
                    <a:pt x="0" y="0"/>
                  </a:lnTo>
                  <a:close/>
                </a:path>
                <a:path w="7001509" h="1428750">
                  <a:moveTo>
                    <a:pt x="43675" y="43561"/>
                  </a:moveTo>
                  <a:lnTo>
                    <a:pt x="43675" y="1385062"/>
                  </a:lnTo>
                  <a:lnTo>
                    <a:pt x="6957275" y="1385062"/>
                  </a:lnTo>
                  <a:lnTo>
                    <a:pt x="6957275" y="43561"/>
                  </a:lnTo>
                  <a:lnTo>
                    <a:pt x="43675" y="43561"/>
                  </a:lnTo>
                  <a:close/>
                </a:path>
              </a:pathLst>
            </a:custGeom>
            <a:ln w="25400">
              <a:solidFill>
                <a:srgbClr val="BB2564"/>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normAutofit fontScale="90000"/>
          </a:bodyPr>
          <a:lstStyle/>
          <a:p>
            <a:r>
              <a:rPr lang="en-US" dirty="0" smtClean="0"/>
              <a:t>Primitives: Point, Lines, Line segments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76500" y="685800"/>
            <a:ext cx="4162425" cy="105727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39700" y="1763013"/>
            <a:ext cx="8777605" cy="4295407"/>
          </a:xfrm>
          <a:prstGeom prst="rect">
            <a:avLst/>
          </a:prstGeom>
        </p:spPr>
        <p:txBody>
          <a:bodyPr vert="horz" wrap="square" lIns="0" tIns="12065" rIns="0" bIns="0" rtlCol="0">
            <a:spAutoFit/>
          </a:bodyPr>
          <a:lstStyle/>
          <a:p>
            <a:pPr marL="12700" algn="just">
              <a:lnSpc>
                <a:spcPct val="100000"/>
              </a:lnSpc>
              <a:spcBef>
                <a:spcPts val="95"/>
              </a:spcBef>
            </a:pPr>
            <a:r>
              <a:rPr sz="2800" b="1" spc="-114" smtClean="0">
                <a:latin typeface="Times New Roman"/>
                <a:cs typeface="Times New Roman"/>
              </a:rPr>
              <a:t> </a:t>
            </a:r>
            <a:r>
              <a:rPr sz="2800" b="1" spc="130" dirty="0">
                <a:latin typeface="Times New Roman"/>
                <a:cs typeface="Times New Roman"/>
              </a:rPr>
              <a:t>Primitives</a:t>
            </a:r>
            <a:endParaRPr sz="2800">
              <a:latin typeface="Times New Roman"/>
              <a:cs typeface="Times New Roman"/>
            </a:endParaRPr>
          </a:p>
          <a:p>
            <a:pPr marL="12700" marR="5080" algn="just">
              <a:lnSpc>
                <a:spcPct val="99600"/>
              </a:lnSpc>
              <a:spcBef>
                <a:spcPts val="40"/>
              </a:spcBef>
              <a:buChar char="●"/>
              <a:tabLst>
                <a:tab pos="322580" algn="l"/>
              </a:tabLst>
            </a:pPr>
            <a:r>
              <a:rPr sz="2800" spc="80" dirty="0">
                <a:latin typeface="Times New Roman"/>
                <a:cs typeface="Times New Roman"/>
              </a:rPr>
              <a:t>Graphic</a:t>
            </a:r>
            <a:r>
              <a:rPr sz="2800" spc="-30" dirty="0">
                <a:latin typeface="Times New Roman"/>
                <a:cs typeface="Times New Roman"/>
              </a:rPr>
              <a:t> </a:t>
            </a:r>
            <a:r>
              <a:rPr sz="2800" spc="35" dirty="0">
                <a:latin typeface="Times New Roman"/>
                <a:cs typeface="Times New Roman"/>
              </a:rPr>
              <a:t>SW</a:t>
            </a:r>
            <a:r>
              <a:rPr sz="2800" spc="15" dirty="0">
                <a:latin typeface="Times New Roman"/>
                <a:cs typeface="Times New Roman"/>
              </a:rPr>
              <a:t> </a:t>
            </a:r>
            <a:r>
              <a:rPr sz="2800" spc="170" dirty="0">
                <a:latin typeface="Times New Roman"/>
                <a:cs typeface="Times New Roman"/>
              </a:rPr>
              <a:t>and</a:t>
            </a:r>
            <a:r>
              <a:rPr sz="2800" spc="40" dirty="0">
                <a:latin typeface="Times New Roman"/>
                <a:cs typeface="Times New Roman"/>
              </a:rPr>
              <a:t> </a:t>
            </a:r>
            <a:r>
              <a:rPr sz="2800" spc="195" dirty="0">
                <a:latin typeface="Times New Roman"/>
                <a:cs typeface="Times New Roman"/>
              </a:rPr>
              <a:t>HW</a:t>
            </a:r>
            <a:r>
              <a:rPr sz="2800" spc="20" dirty="0">
                <a:latin typeface="Times New Roman"/>
                <a:cs typeface="Times New Roman"/>
              </a:rPr>
              <a:t> </a:t>
            </a:r>
            <a:r>
              <a:rPr sz="2800" spc="80" dirty="0">
                <a:latin typeface="Times New Roman"/>
                <a:cs typeface="Times New Roman"/>
              </a:rPr>
              <a:t>provide</a:t>
            </a:r>
            <a:r>
              <a:rPr sz="2800" spc="-35" dirty="0">
                <a:latin typeface="Times New Roman"/>
                <a:cs typeface="Times New Roman"/>
              </a:rPr>
              <a:t> </a:t>
            </a:r>
            <a:r>
              <a:rPr sz="2800" spc="125" dirty="0">
                <a:latin typeface="Times New Roman"/>
                <a:cs typeface="Times New Roman"/>
              </a:rPr>
              <a:t>subroutines</a:t>
            </a:r>
            <a:r>
              <a:rPr sz="2800" spc="-20" dirty="0">
                <a:latin typeface="Times New Roman"/>
                <a:cs typeface="Times New Roman"/>
              </a:rPr>
              <a:t> </a:t>
            </a:r>
            <a:r>
              <a:rPr sz="2800" spc="140" dirty="0">
                <a:latin typeface="Times New Roman"/>
                <a:cs typeface="Times New Roman"/>
              </a:rPr>
              <a:t>to</a:t>
            </a:r>
            <a:r>
              <a:rPr sz="2800" spc="-35" dirty="0">
                <a:latin typeface="Times New Roman"/>
                <a:cs typeface="Times New Roman"/>
              </a:rPr>
              <a:t> </a:t>
            </a:r>
            <a:r>
              <a:rPr sz="2800" spc="95" dirty="0">
                <a:latin typeface="Times New Roman"/>
                <a:cs typeface="Times New Roman"/>
              </a:rPr>
              <a:t>describe</a:t>
            </a:r>
            <a:r>
              <a:rPr sz="2800" spc="-10" dirty="0">
                <a:latin typeface="Times New Roman"/>
                <a:cs typeface="Times New Roman"/>
              </a:rPr>
              <a:t> </a:t>
            </a:r>
            <a:r>
              <a:rPr sz="2800" spc="100" dirty="0">
                <a:latin typeface="Times New Roman"/>
                <a:cs typeface="Times New Roman"/>
              </a:rPr>
              <a:t>a  </a:t>
            </a:r>
            <a:r>
              <a:rPr sz="2800" spc="90" dirty="0">
                <a:latin typeface="Times New Roman"/>
                <a:cs typeface="Times New Roman"/>
              </a:rPr>
              <a:t>scene </a:t>
            </a:r>
            <a:r>
              <a:rPr sz="2800" spc="110" dirty="0">
                <a:latin typeface="Times New Roman"/>
                <a:cs typeface="Times New Roman"/>
              </a:rPr>
              <a:t>in </a:t>
            </a:r>
            <a:r>
              <a:rPr sz="2800" spc="135" dirty="0">
                <a:latin typeface="Times New Roman"/>
                <a:cs typeface="Times New Roman"/>
              </a:rPr>
              <a:t>terms </a:t>
            </a:r>
            <a:r>
              <a:rPr sz="2800" spc="25" dirty="0">
                <a:latin typeface="Times New Roman"/>
                <a:cs typeface="Times New Roman"/>
              </a:rPr>
              <a:t>of </a:t>
            </a:r>
            <a:r>
              <a:rPr sz="2800" spc="65" dirty="0">
                <a:latin typeface="Times New Roman"/>
                <a:cs typeface="Times New Roman"/>
              </a:rPr>
              <a:t>basic </a:t>
            </a:r>
            <a:r>
              <a:rPr sz="2800" spc="100" dirty="0">
                <a:latin typeface="Times New Roman"/>
                <a:cs typeface="Times New Roman"/>
              </a:rPr>
              <a:t>geometric </a:t>
            </a:r>
            <a:r>
              <a:rPr sz="2800" spc="125" dirty="0">
                <a:latin typeface="Times New Roman"/>
                <a:cs typeface="Times New Roman"/>
              </a:rPr>
              <a:t>structures </a:t>
            </a:r>
            <a:r>
              <a:rPr sz="2800" spc="70">
                <a:latin typeface="Times New Roman"/>
                <a:cs typeface="Times New Roman"/>
              </a:rPr>
              <a:t>called  </a:t>
            </a:r>
            <a:r>
              <a:rPr sz="2800" spc="-114" smtClean="0">
                <a:latin typeface="Times New Roman"/>
                <a:cs typeface="Times New Roman"/>
              </a:rPr>
              <a:t> </a:t>
            </a:r>
            <a:r>
              <a:rPr sz="2800" spc="65" dirty="0">
                <a:latin typeface="Times New Roman"/>
                <a:cs typeface="Times New Roman"/>
              </a:rPr>
              <a:t>primitives.</a:t>
            </a:r>
            <a:endParaRPr sz="2800">
              <a:latin typeface="Times New Roman"/>
              <a:cs typeface="Times New Roman"/>
            </a:endParaRPr>
          </a:p>
          <a:p>
            <a:pPr marL="12700" marR="2327275">
              <a:lnSpc>
                <a:spcPts val="3340"/>
              </a:lnSpc>
              <a:tabLst>
                <a:tab pos="314960" algn="l"/>
              </a:tabLst>
            </a:pPr>
            <a:endParaRPr lang="en-US" sz="2800" spc="-95" dirty="0" smtClean="0">
              <a:latin typeface="Times New Roman"/>
              <a:cs typeface="Times New Roman"/>
            </a:endParaRPr>
          </a:p>
          <a:p>
            <a:pPr marL="12700" marR="2327275">
              <a:lnSpc>
                <a:spcPts val="3340"/>
              </a:lnSpc>
              <a:tabLst>
                <a:tab pos="314960" algn="l"/>
              </a:tabLst>
            </a:pPr>
            <a:r>
              <a:rPr lang="en-US" sz="2800" spc="75" dirty="0" smtClean="0">
                <a:latin typeface="Times New Roman"/>
                <a:cs typeface="Times New Roman"/>
              </a:rPr>
              <a:t>P</a:t>
            </a:r>
            <a:r>
              <a:rPr sz="2800" spc="75" smtClean="0">
                <a:latin typeface="Times New Roman"/>
                <a:cs typeface="Times New Roman"/>
              </a:rPr>
              <a:t>rimitives</a:t>
            </a:r>
            <a:r>
              <a:rPr sz="2800" spc="-125" smtClean="0">
                <a:latin typeface="Times New Roman"/>
                <a:cs typeface="Times New Roman"/>
              </a:rPr>
              <a:t> </a:t>
            </a:r>
            <a:r>
              <a:rPr sz="2800" spc="95" dirty="0">
                <a:latin typeface="Times New Roman"/>
                <a:cs typeface="Times New Roman"/>
              </a:rPr>
              <a:t>are</a:t>
            </a:r>
            <a:r>
              <a:rPr sz="2800" spc="-135" dirty="0">
                <a:latin typeface="Times New Roman"/>
                <a:cs typeface="Times New Roman"/>
              </a:rPr>
              <a:t> </a:t>
            </a:r>
            <a:r>
              <a:rPr sz="2800" spc="125" dirty="0">
                <a:latin typeface="Times New Roman"/>
                <a:cs typeface="Times New Roman"/>
              </a:rPr>
              <a:t>combined</a:t>
            </a:r>
            <a:r>
              <a:rPr sz="2800" spc="-45" dirty="0">
                <a:latin typeface="Times New Roman"/>
                <a:cs typeface="Times New Roman"/>
              </a:rPr>
              <a:t> </a:t>
            </a:r>
            <a:r>
              <a:rPr sz="2800" spc="140" dirty="0">
                <a:latin typeface="Times New Roman"/>
                <a:cs typeface="Times New Roman"/>
              </a:rPr>
              <a:t>to</a:t>
            </a:r>
            <a:r>
              <a:rPr sz="2800" spc="-90" dirty="0">
                <a:latin typeface="Times New Roman"/>
                <a:cs typeface="Times New Roman"/>
              </a:rPr>
              <a:t> </a:t>
            </a:r>
            <a:r>
              <a:rPr sz="2800" spc="95" dirty="0">
                <a:latin typeface="Times New Roman"/>
                <a:cs typeface="Times New Roman"/>
              </a:rPr>
              <a:t>form  </a:t>
            </a:r>
            <a:r>
              <a:rPr sz="2800" spc="75" dirty="0">
                <a:latin typeface="Times New Roman"/>
                <a:cs typeface="Times New Roman"/>
              </a:rPr>
              <a:t>complex</a:t>
            </a:r>
            <a:r>
              <a:rPr sz="2800" spc="-114" dirty="0">
                <a:latin typeface="Times New Roman"/>
                <a:cs typeface="Times New Roman"/>
              </a:rPr>
              <a:t> </a:t>
            </a:r>
            <a:r>
              <a:rPr sz="2800" spc="120" dirty="0">
                <a:latin typeface="Times New Roman"/>
                <a:cs typeface="Times New Roman"/>
              </a:rPr>
              <a:t>structures</a:t>
            </a:r>
            <a:endParaRPr sz="2800">
              <a:latin typeface="Times New Roman"/>
              <a:cs typeface="Times New Roman"/>
            </a:endParaRPr>
          </a:p>
          <a:p>
            <a:pPr marL="314325" indent="-302260">
              <a:lnSpc>
                <a:spcPts val="3260"/>
              </a:lnSpc>
              <a:buChar char="●"/>
              <a:tabLst>
                <a:tab pos="314960" algn="l"/>
              </a:tabLst>
            </a:pPr>
            <a:r>
              <a:rPr sz="2800" spc="80" dirty="0">
                <a:latin typeface="Times New Roman"/>
                <a:cs typeface="Times New Roman"/>
              </a:rPr>
              <a:t>Simplest</a:t>
            </a:r>
            <a:r>
              <a:rPr sz="2800" spc="-114" dirty="0">
                <a:latin typeface="Times New Roman"/>
                <a:cs typeface="Times New Roman"/>
              </a:rPr>
              <a:t> </a:t>
            </a:r>
            <a:r>
              <a:rPr sz="2800" spc="75" dirty="0">
                <a:latin typeface="Times New Roman"/>
                <a:cs typeface="Times New Roman"/>
              </a:rPr>
              <a:t>primitives</a:t>
            </a:r>
            <a:endParaRPr sz="2800">
              <a:latin typeface="Times New Roman"/>
              <a:cs typeface="Times New Roman"/>
            </a:endParaRPr>
          </a:p>
          <a:p>
            <a:pPr marL="277495" indent="-265430">
              <a:lnSpc>
                <a:spcPts val="3350"/>
              </a:lnSpc>
              <a:buChar char="–"/>
              <a:tabLst>
                <a:tab pos="278130" algn="l"/>
              </a:tabLst>
            </a:pPr>
            <a:r>
              <a:rPr sz="2800" spc="110" dirty="0">
                <a:latin typeface="Times New Roman"/>
                <a:cs typeface="Times New Roman"/>
              </a:rPr>
              <a:t>Point</a:t>
            </a:r>
            <a:r>
              <a:rPr sz="2800" spc="-85" dirty="0">
                <a:latin typeface="Times New Roman"/>
                <a:cs typeface="Times New Roman"/>
              </a:rPr>
              <a:t> </a:t>
            </a:r>
            <a:r>
              <a:rPr sz="2800" spc="45" dirty="0">
                <a:latin typeface="Times New Roman"/>
                <a:cs typeface="Times New Roman"/>
              </a:rPr>
              <a:t>(pixel)</a:t>
            </a:r>
            <a:endParaRPr sz="2800">
              <a:latin typeface="Times New Roman"/>
              <a:cs typeface="Times New Roman"/>
            </a:endParaRPr>
          </a:p>
          <a:p>
            <a:pPr marL="277495" indent="-265430">
              <a:lnSpc>
                <a:spcPct val="100000"/>
              </a:lnSpc>
              <a:buChar char="–"/>
              <a:tabLst>
                <a:tab pos="278130" algn="l"/>
              </a:tabLst>
            </a:pPr>
            <a:r>
              <a:rPr sz="2800" spc="45" dirty="0">
                <a:latin typeface="Times New Roman"/>
                <a:cs typeface="Times New Roman"/>
              </a:rPr>
              <a:t>Line</a:t>
            </a:r>
            <a:r>
              <a:rPr sz="2800" spc="-140" dirty="0">
                <a:latin typeface="Times New Roman"/>
                <a:cs typeface="Times New Roman"/>
              </a:rPr>
              <a:t> </a:t>
            </a:r>
            <a:r>
              <a:rPr sz="2800" spc="130" dirty="0">
                <a:latin typeface="Times New Roman"/>
                <a:cs typeface="Times New Roman"/>
              </a:rPr>
              <a:t>segment</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71650" y="609600"/>
            <a:ext cx="5572125" cy="1143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4800" y="1766061"/>
            <a:ext cx="8493125" cy="4331955"/>
          </a:xfrm>
          <a:prstGeom prst="rect">
            <a:avLst/>
          </a:prstGeom>
        </p:spPr>
        <p:txBody>
          <a:bodyPr vert="horz" wrap="square" lIns="0" tIns="27940" rIns="0" bIns="0" rtlCol="0">
            <a:spAutoFit/>
          </a:bodyPr>
          <a:lstStyle/>
          <a:p>
            <a:pPr marL="12700" marR="5080" algn="just">
              <a:lnSpc>
                <a:spcPts val="3340"/>
              </a:lnSpc>
              <a:spcBef>
                <a:spcPts val="220"/>
              </a:spcBef>
              <a:buChar char="●"/>
              <a:tabLst>
                <a:tab pos="314960" algn="l"/>
              </a:tabLst>
            </a:pPr>
            <a:r>
              <a:rPr sz="2800" spc="75" dirty="0">
                <a:latin typeface="Times New Roman"/>
                <a:cs typeface="Times New Roman"/>
              </a:rPr>
              <a:t>Converting</a:t>
            </a:r>
            <a:r>
              <a:rPr sz="2800" spc="-65" dirty="0">
                <a:latin typeface="Times New Roman"/>
                <a:cs typeface="Times New Roman"/>
              </a:rPr>
              <a:t> </a:t>
            </a:r>
            <a:r>
              <a:rPr sz="2800" spc="175" dirty="0">
                <a:latin typeface="Times New Roman"/>
                <a:cs typeface="Times New Roman"/>
              </a:rPr>
              <a:t>output</a:t>
            </a:r>
            <a:r>
              <a:rPr sz="2800" spc="-105" dirty="0">
                <a:latin typeface="Times New Roman"/>
                <a:cs typeface="Times New Roman"/>
              </a:rPr>
              <a:t> </a:t>
            </a:r>
            <a:r>
              <a:rPr sz="2800" spc="75" dirty="0">
                <a:latin typeface="Times New Roman"/>
                <a:cs typeface="Times New Roman"/>
              </a:rPr>
              <a:t>primitives</a:t>
            </a:r>
            <a:r>
              <a:rPr sz="2800" spc="-55" dirty="0">
                <a:latin typeface="Times New Roman"/>
                <a:cs typeface="Times New Roman"/>
              </a:rPr>
              <a:t> </a:t>
            </a:r>
            <a:r>
              <a:rPr sz="2800" spc="130" dirty="0">
                <a:latin typeface="Times New Roman"/>
                <a:cs typeface="Times New Roman"/>
              </a:rPr>
              <a:t>into</a:t>
            </a:r>
            <a:r>
              <a:rPr sz="2800" spc="-100" dirty="0">
                <a:latin typeface="Times New Roman"/>
                <a:cs typeface="Times New Roman"/>
              </a:rPr>
              <a:t> </a:t>
            </a:r>
            <a:r>
              <a:rPr sz="2800" spc="90" dirty="0">
                <a:latin typeface="Times New Roman"/>
                <a:cs typeface="Times New Roman"/>
              </a:rPr>
              <a:t>frame</a:t>
            </a:r>
            <a:r>
              <a:rPr sz="2800" spc="-40" dirty="0">
                <a:latin typeface="Times New Roman"/>
                <a:cs typeface="Times New Roman"/>
              </a:rPr>
              <a:t> </a:t>
            </a:r>
            <a:r>
              <a:rPr sz="2800" spc="65" dirty="0">
                <a:latin typeface="Times New Roman"/>
                <a:cs typeface="Times New Roman"/>
              </a:rPr>
              <a:t>buffer</a:t>
            </a:r>
            <a:r>
              <a:rPr sz="2800" spc="-135" dirty="0">
                <a:latin typeface="Times New Roman"/>
                <a:cs typeface="Times New Roman"/>
              </a:rPr>
              <a:t> </a:t>
            </a:r>
            <a:r>
              <a:rPr sz="2800" spc="110" dirty="0">
                <a:latin typeface="Times New Roman"/>
                <a:cs typeface="Times New Roman"/>
              </a:rPr>
              <a:t>updates.  </a:t>
            </a:r>
            <a:r>
              <a:rPr sz="2800" spc="80" dirty="0">
                <a:latin typeface="Times New Roman"/>
                <a:cs typeface="Times New Roman"/>
              </a:rPr>
              <a:t>Choose</a:t>
            </a:r>
            <a:r>
              <a:rPr sz="2800" spc="-135" dirty="0">
                <a:latin typeface="Times New Roman"/>
                <a:cs typeface="Times New Roman"/>
              </a:rPr>
              <a:t> </a:t>
            </a:r>
            <a:r>
              <a:rPr sz="2800" spc="100" dirty="0">
                <a:latin typeface="Times New Roman"/>
                <a:cs typeface="Times New Roman"/>
              </a:rPr>
              <a:t>which</a:t>
            </a:r>
            <a:r>
              <a:rPr sz="2800" spc="-90" dirty="0">
                <a:latin typeface="Times New Roman"/>
                <a:cs typeface="Times New Roman"/>
              </a:rPr>
              <a:t> </a:t>
            </a:r>
            <a:r>
              <a:rPr sz="2800" spc="30" dirty="0">
                <a:latin typeface="Times New Roman"/>
                <a:cs typeface="Times New Roman"/>
              </a:rPr>
              <a:t>pixels</a:t>
            </a:r>
            <a:r>
              <a:rPr sz="2800" spc="-114" dirty="0">
                <a:latin typeface="Times New Roman"/>
                <a:cs typeface="Times New Roman"/>
              </a:rPr>
              <a:t> </a:t>
            </a:r>
            <a:r>
              <a:rPr sz="2800" spc="125" dirty="0">
                <a:latin typeface="Times New Roman"/>
                <a:cs typeface="Times New Roman"/>
              </a:rPr>
              <a:t>contain</a:t>
            </a:r>
            <a:r>
              <a:rPr sz="2800" spc="-120" dirty="0">
                <a:latin typeface="Times New Roman"/>
                <a:cs typeface="Times New Roman"/>
              </a:rPr>
              <a:t> </a:t>
            </a:r>
            <a:r>
              <a:rPr sz="2800" spc="100" dirty="0">
                <a:latin typeface="Times New Roman"/>
                <a:cs typeface="Times New Roman"/>
              </a:rPr>
              <a:t>which</a:t>
            </a:r>
            <a:r>
              <a:rPr sz="2800" spc="-35" dirty="0">
                <a:latin typeface="Times New Roman"/>
                <a:cs typeface="Times New Roman"/>
              </a:rPr>
              <a:t> </a:t>
            </a:r>
            <a:r>
              <a:rPr sz="2800" spc="100" dirty="0">
                <a:latin typeface="Times New Roman"/>
                <a:cs typeface="Times New Roman"/>
              </a:rPr>
              <a:t>intensity</a:t>
            </a:r>
            <a:r>
              <a:rPr sz="2800" spc="-175" dirty="0">
                <a:latin typeface="Times New Roman"/>
                <a:cs typeface="Times New Roman"/>
              </a:rPr>
              <a:t> </a:t>
            </a:r>
            <a:r>
              <a:rPr sz="2800" spc="55" dirty="0">
                <a:latin typeface="Times New Roman"/>
                <a:cs typeface="Times New Roman"/>
              </a:rPr>
              <a:t>value.</a:t>
            </a:r>
            <a:endParaRPr sz="2800">
              <a:latin typeface="Times New Roman"/>
              <a:cs typeface="Times New Roman"/>
            </a:endParaRPr>
          </a:p>
          <a:p>
            <a:pPr algn="just">
              <a:lnSpc>
                <a:spcPct val="100000"/>
              </a:lnSpc>
              <a:buClr>
                <a:srgbClr val="FFFFFF"/>
              </a:buClr>
              <a:buFont typeface="Times New Roman"/>
              <a:buChar char="●"/>
            </a:pPr>
            <a:endParaRPr sz="2850">
              <a:latin typeface="Times New Roman"/>
              <a:cs typeface="Times New Roman"/>
            </a:endParaRPr>
          </a:p>
          <a:p>
            <a:pPr marL="314325" indent="-302260" algn="just">
              <a:lnSpc>
                <a:spcPts val="3350"/>
              </a:lnSpc>
              <a:buChar char="●"/>
              <a:tabLst>
                <a:tab pos="314960" algn="l"/>
              </a:tabLst>
            </a:pPr>
            <a:r>
              <a:rPr sz="2800" spc="105" dirty="0">
                <a:latin typeface="Times New Roman"/>
                <a:cs typeface="Times New Roman"/>
              </a:rPr>
              <a:t>Constraints</a:t>
            </a:r>
            <a:endParaRPr sz="2800">
              <a:latin typeface="Times New Roman"/>
              <a:cs typeface="Times New Roman"/>
            </a:endParaRPr>
          </a:p>
          <a:p>
            <a:pPr marL="277495" indent="-265430" algn="just">
              <a:lnSpc>
                <a:spcPts val="3350"/>
              </a:lnSpc>
              <a:buChar char="–"/>
              <a:tabLst>
                <a:tab pos="278130" algn="l"/>
              </a:tabLst>
            </a:pPr>
            <a:r>
              <a:rPr sz="2800" spc="85" dirty="0">
                <a:latin typeface="Times New Roman"/>
                <a:cs typeface="Times New Roman"/>
              </a:rPr>
              <a:t>Straight</a:t>
            </a:r>
            <a:r>
              <a:rPr sz="2800" spc="-50" dirty="0">
                <a:latin typeface="Times New Roman"/>
                <a:cs typeface="Times New Roman"/>
              </a:rPr>
              <a:t> </a:t>
            </a:r>
            <a:r>
              <a:rPr sz="2800" spc="75" dirty="0">
                <a:latin typeface="Times New Roman"/>
                <a:cs typeface="Times New Roman"/>
              </a:rPr>
              <a:t>lines</a:t>
            </a:r>
            <a:r>
              <a:rPr sz="2800" spc="-110" dirty="0">
                <a:latin typeface="Times New Roman"/>
                <a:cs typeface="Times New Roman"/>
              </a:rPr>
              <a:t> </a:t>
            </a:r>
            <a:r>
              <a:rPr sz="2800" spc="125" dirty="0">
                <a:latin typeface="Times New Roman"/>
                <a:cs typeface="Times New Roman"/>
              </a:rPr>
              <a:t>should</a:t>
            </a:r>
            <a:r>
              <a:rPr sz="2800" spc="-50" dirty="0">
                <a:latin typeface="Times New Roman"/>
                <a:cs typeface="Times New Roman"/>
              </a:rPr>
              <a:t> </a:t>
            </a:r>
            <a:r>
              <a:rPr sz="2800" spc="125" dirty="0">
                <a:latin typeface="Times New Roman"/>
                <a:cs typeface="Times New Roman"/>
              </a:rPr>
              <a:t>appear</a:t>
            </a:r>
            <a:r>
              <a:rPr sz="2800" spc="-145" dirty="0">
                <a:latin typeface="Times New Roman"/>
                <a:cs typeface="Times New Roman"/>
              </a:rPr>
              <a:t> </a:t>
            </a:r>
            <a:r>
              <a:rPr sz="2800" spc="70" dirty="0">
                <a:latin typeface="Times New Roman"/>
                <a:cs typeface="Times New Roman"/>
              </a:rPr>
              <a:t>as</a:t>
            </a:r>
            <a:r>
              <a:rPr sz="2800" spc="-114" dirty="0">
                <a:latin typeface="Times New Roman"/>
                <a:cs typeface="Times New Roman"/>
              </a:rPr>
              <a:t> </a:t>
            </a:r>
            <a:r>
              <a:rPr sz="2800" spc="95" dirty="0">
                <a:latin typeface="Times New Roman"/>
                <a:cs typeface="Times New Roman"/>
              </a:rPr>
              <a:t>a</a:t>
            </a:r>
            <a:r>
              <a:rPr sz="2800" spc="-114" dirty="0">
                <a:latin typeface="Times New Roman"/>
                <a:cs typeface="Times New Roman"/>
              </a:rPr>
              <a:t> </a:t>
            </a:r>
            <a:r>
              <a:rPr sz="2800" spc="105" dirty="0">
                <a:latin typeface="Times New Roman"/>
                <a:cs typeface="Times New Roman"/>
              </a:rPr>
              <a:t>straight</a:t>
            </a:r>
            <a:r>
              <a:rPr sz="2800" spc="-35" dirty="0">
                <a:latin typeface="Times New Roman"/>
                <a:cs typeface="Times New Roman"/>
              </a:rPr>
              <a:t> </a:t>
            </a:r>
            <a:r>
              <a:rPr sz="2800" spc="85" dirty="0">
                <a:latin typeface="Times New Roman"/>
                <a:cs typeface="Times New Roman"/>
              </a:rPr>
              <a:t>line</a:t>
            </a:r>
            <a:endParaRPr sz="2800">
              <a:latin typeface="Times New Roman"/>
              <a:cs typeface="Times New Roman"/>
            </a:endParaRPr>
          </a:p>
          <a:p>
            <a:pPr marL="277495" indent="-265430" algn="just">
              <a:lnSpc>
                <a:spcPct val="100000"/>
              </a:lnSpc>
              <a:buChar char="–"/>
              <a:tabLst>
                <a:tab pos="278130" algn="l"/>
              </a:tabLst>
            </a:pPr>
            <a:r>
              <a:rPr sz="2800" spc="70" dirty="0">
                <a:latin typeface="Times New Roman"/>
                <a:cs typeface="Times New Roman"/>
              </a:rPr>
              <a:t>Primitives</a:t>
            </a:r>
            <a:r>
              <a:rPr sz="2800" spc="-130" dirty="0">
                <a:latin typeface="Times New Roman"/>
                <a:cs typeface="Times New Roman"/>
              </a:rPr>
              <a:t> </a:t>
            </a:r>
            <a:r>
              <a:rPr sz="2800" spc="125" dirty="0">
                <a:latin typeface="Times New Roman"/>
                <a:cs typeface="Times New Roman"/>
              </a:rPr>
              <a:t>should</a:t>
            </a:r>
            <a:r>
              <a:rPr sz="2800" spc="-25" dirty="0">
                <a:latin typeface="Times New Roman"/>
                <a:cs typeface="Times New Roman"/>
              </a:rPr>
              <a:t> </a:t>
            </a:r>
            <a:r>
              <a:rPr sz="2800" spc="135" dirty="0">
                <a:latin typeface="Times New Roman"/>
                <a:cs typeface="Times New Roman"/>
              </a:rPr>
              <a:t>start</a:t>
            </a:r>
            <a:r>
              <a:rPr sz="2800" spc="-125" dirty="0">
                <a:latin typeface="Times New Roman"/>
                <a:cs typeface="Times New Roman"/>
              </a:rPr>
              <a:t> </a:t>
            </a:r>
            <a:r>
              <a:rPr sz="2800" spc="170" dirty="0">
                <a:latin typeface="Times New Roman"/>
                <a:cs typeface="Times New Roman"/>
              </a:rPr>
              <a:t>and</a:t>
            </a:r>
            <a:r>
              <a:rPr sz="2800" spc="-65" dirty="0">
                <a:latin typeface="Times New Roman"/>
                <a:cs typeface="Times New Roman"/>
              </a:rPr>
              <a:t> </a:t>
            </a:r>
            <a:r>
              <a:rPr sz="2800" spc="170" dirty="0">
                <a:latin typeface="Times New Roman"/>
                <a:cs typeface="Times New Roman"/>
              </a:rPr>
              <a:t>end</a:t>
            </a:r>
            <a:r>
              <a:rPr sz="2800" spc="-80" dirty="0">
                <a:latin typeface="Times New Roman"/>
                <a:cs typeface="Times New Roman"/>
              </a:rPr>
              <a:t> </a:t>
            </a:r>
            <a:r>
              <a:rPr sz="2800" spc="70" dirty="0">
                <a:latin typeface="Times New Roman"/>
                <a:cs typeface="Times New Roman"/>
              </a:rPr>
              <a:t>accurately</a:t>
            </a:r>
            <a:endParaRPr sz="2800">
              <a:latin typeface="Times New Roman"/>
              <a:cs typeface="Times New Roman"/>
            </a:endParaRPr>
          </a:p>
          <a:p>
            <a:pPr marL="12700" marR="1491615" algn="just">
              <a:lnSpc>
                <a:spcPct val="100000"/>
              </a:lnSpc>
              <a:buChar char="–"/>
              <a:tabLst>
                <a:tab pos="278130" algn="l"/>
              </a:tabLst>
            </a:pPr>
            <a:r>
              <a:rPr sz="2800" spc="70" dirty="0">
                <a:latin typeface="Times New Roman"/>
                <a:cs typeface="Times New Roman"/>
              </a:rPr>
              <a:t>Primitives</a:t>
            </a:r>
            <a:r>
              <a:rPr sz="2800" spc="-135" dirty="0">
                <a:latin typeface="Times New Roman"/>
                <a:cs typeface="Times New Roman"/>
              </a:rPr>
              <a:t> </a:t>
            </a:r>
            <a:r>
              <a:rPr sz="2800" spc="125" dirty="0">
                <a:latin typeface="Times New Roman"/>
                <a:cs typeface="Times New Roman"/>
              </a:rPr>
              <a:t>should</a:t>
            </a:r>
            <a:r>
              <a:rPr sz="2800" spc="15" dirty="0">
                <a:latin typeface="Times New Roman"/>
                <a:cs typeface="Times New Roman"/>
              </a:rPr>
              <a:t> </a:t>
            </a:r>
            <a:r>
              <a:rPr sz="2800" spc="55" dirty="0">
                <a:latin typeface="Times New Roman"/>
                <a:cs typeface="Times New Roman"/>
              </a:rPr>
              <a:t>have</a:t>
            </a:r>
            <a:r>
              <a:rPr sz="2800" spc="-140" dirty="0">
                <a:latin typeface="Times New Roman"/>
                <a:cs typeface="Times New Roman"/>
              </a:rPr>
              <a:t> </a:t>
            </a:r>
            <a:r>
              <a:rPr sz="2800" spc="95" dirty="0">
                <a:latin typeface="Times New Roman"/>
                <a:cs typeface="Times New Roman"/>
              </a:rPr>
              <a:t>a</a:t>
            </a:r>
            <a:r>
              <a:rPr sz="2800" spc="-135" dirty="0">
                <a:latin typeface="Times New Roman"/>
                <a:cs typeface="Times New Roman"/>
              </a:rPr>
              <a:t> </a:t>
            </a:r>
            <a:r>
              <a:rPr sz="2800" spc="110">
                <a:latin typeface="Times New Roman"/>
                <a:cs typeface="Times New Roman"/>
              </a:rPr>
              <a:t>consistent</a:t>
            </a:r>
            <a:r>
              <a:rPr sz="2800" spc="-80">
                <a:latin typeface="Times New Roman"/>
                <a:cs typeface="Times New Roman"/>
              </a:rPr>
              <a:t> </a:t>
            </a:r>
            <a:r>
              <a:rPr lang="en-US" sz="2800" spc="-80" dirty="0" smtClean="0">
                <a:latin typeface="Times New Roman"/>
                <a:cs typeface="Times New Roman"/>
              </a:rPr>
              <a:t>      </a:t>
            </a:r>
            <a:r>
              <a:rPr sz="2800" spc="110" smtClean="0">
                <a:latin typeface="Times New Roman"/>
                <a:cs typeface="Times New Roman"/>
              </a:rPr>
              <a:t>brightness  </a:t>
            </a:r>
            <a:r>
              <a:rPr sz="2800" spc="90" dirty="0">
                <a:latin typeface="Times New Roman"/>
                <a:cs typeface="Times New Roman"/>
              </a:rPr>
              <a:t>along </a:t>
            </a:r>
            <a:r>
              <a:rPr sz="2800" spc="130" dirty="0">
                <a:latin typeface="Times New Roman"/>
                <a:cs typeface="Times New Roman"/>
              </a:rPr>
              <a:t>their</a:t>
            </a:r>
            <a:r>
              <a:rPr sz="2800" spc="-229" dirty="0">
                <a:latin typeface="Times New Roman"/>
                <a:cs typeface="Times New Roman"/>
              </a:rPr>
              <a:t> </a:t>
            </a:r>
            <a:r>
              <a:rPr sz="2800" spc="130" dirty="0">
                <a:latin typeface="Times New Roman"/>
                <a:cs typeface="Times New Roman"/>
              </a:rPr>
              <a:t>length</a:t>
            </a:r>
            <a:endParaRPr sz="2800">
              <a:latin typeface="Times New Roman"/>
              <a:cs typeface="Times New Roman"/>
            </a:endParaRPr>
          </a:p>
          <a:p>
            <a:pPr marL="269875" indent="-257810" algn="just">
              <a:lnSpc>
                <a:spcPct val="100000"/>
              </a:lnSpc>
              <a:spcBef>
                <a:spcPts val="5"/>
              </a:spcBef>
              <a:buChar char="–"/>
              <a:tabLst>
                <a:tab pos="270510" algn="l"/>
              </a:tabLst>
            </a:pPr>
            <a:r>
              <a:rPr sz="2800" spc="60" dirty="0">
                <a:latin typeface="Times New Roman"/>
                <a:cs typeface="Times New Roman"/>
              </a:rPr>
              <a:t>They</a:t>
            </a:r>
            <a:r>
              <a:rPr sz="2800" spc="-120" dirty="0">
                <a:latin typeface="Times New Roman"/>
                <a:cs typeface="Times New Roman"/>
              </a:rPr>
              <a:t> </a:t>
            </a:r>
            <a:r>
              <a:rPr sz="2800" spc="125" dirty="0">
                <a:latin typeface="Times New Roman"/>
                <a:cs typeface="Times New Roman"/>
              </a:rPr>
              <a:t>should</a:t>
            </a:r>
            <a:r>
              <a:rPr sz="2800" spc="10" dirty="0">
                <a:latin typeface="Times New Roman"/>
                <a:cs typeface="Times New Roman"/>
              </a:rPr>
              <a:t> </a:t>
            </a:r>
            <a:r>
              <a:rPr sz="2800" spc="125" dirty="0">
                <a:latin typeface="Times New Roman"/>
                <a:cs typeface="Times New Roman"/>
              </a:rPr>
              <a:t>be</a:t>
            </a:r>
            <a:r>
              <a:rPr sz="2800" spc="-135" dirty="0">
                <a:latin typeface="Times New Roman"/>
                <a:cs typeface="Times New Roman"/>
              </a:rPr>
              <a:t> </a:t>
            </a:r>
            <a:r>
              <a:rPr sz="2800" spc="110" dirty="0">
                <a:latin typeface="Times New Roman"/>
                <a:cs typeface="Times New Roman"/>
              </a:rPr>
              <a:t>drawn</a:t>
            </a:r>
            <a:r>
              <a:rPr sz="2800" spc="-60" dirty="0">
                <a:latin typeface="Times New Roman"/>
                <a:cs typeface="Times New Roman"/>
              </a:rPr>
              <a:t> </a:t>
            </a:r>
            <a:r>
              <a:rPr sz="2800" spc="65" dirty="0">
                <a:latin typeface="Times New Roman"/>
                <a:cs typeface="Times New Roman"/>
              </a:rPr>
              <a:t>rapidly</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601" y="287858"/>
            <a:ext cx="5769610" cy="635000"/>
          </a:xfrm>
          <a:prstGeom prst="rect">
            <a:avLst/>
          </a:prstGeom>
        </p:spPr>
        <p:txBody>
          <a:bodyPr vert="horz" wrap="square" lIns="0" tIns="12065" rIns="0" bIns="0" rtlCol="0">
            <a:spAutoFit/>
          </a:bodyPr>
          <a:lstStyle/>
          <a:p>
            <a:pPr marL="12700">
              <a:lnSpc>
                <a:spcPct val="100000"/>
              </a:lnSpc>
              <a:spcBef>
                <a:spcPts val="95"/>
              </a:spcBef>
            </a:pPr>
            <a:r>
              <a:rPr sz="4000" b="0" u="sng" spc="-10" dirty="0">
                <a:solidFill>
                  <a:srgbClr val="006FC0"/>
                </a:solidFill>
                <a:uFill>
                  <a:solidFill>
                    <a:srgbClr val="006FC0"/>
                  </a:solidFill>
                </a:uFill>
                <a:latin typeface="Calibri"/>
                <a:cs typeface="Calibri"/>
              </a:rPr>
              <a:t>What</a:t>
            </a:r>
            <a:r>
              <a:rPr sz="4000" b="0" u="sng" spc="-35" dirty="0">
                <a:solidFill>
                  <a:srgbClr val="006FC0"/>
                </a:solidFill>
                <a:uFill>
                  <a:solidFill>
                    <a:srgbClr val="006FC0"/>
                  </a:solidFill>
                </a:uFill>
                <a:latin typeface="Calibri"/>
                <a:cs typeface="Calibri"/>
              </a:rPr>
              <a:t> </a:t>
            </a:r>
            <a:r>
              <a:rPr sz="4000" b="0" u="sng" spc="-15" dirty="0">
                <a:solidFill>
                  <a:srgbClr val="006FC0"/>
                </a:solidFill>
                <a:uFill>
                  <a:solidFill>
                    <a:srgbClr val="006FC0"/>
                  </a:solidFill>
                </a:uFill>
                <a:latin typeface="Calibri"/>
                <a:cs typeface="Calibri"/>
              </a:rPr>
              <a:t>is</a:t>
            </a:r>
            <a:r>
              <a:rPr sz="4000" b="0" u="sng" spc="-30" dirty="0">
                <a:solidFill>
                  <a:srgbClr val="006FC0"/>
                </a:solidFill>
                <a:uFill>
                  <a:solidFill>
                    <a:srgbClr val="006FC0"/>
                  </a:solidFill>
                </a:uFill>
                <a:latin typeface="Calibri"/>
                <a:cs typeface="Calibri"/>
              </a:rPr>
              <a:t> </a:t>
            </a:r>
            <a:r>
              <a:rPr sz="4000" b="0" u="sng" spc="-15" dirty="0">
                <a:solidFill>
                  <a:srgbClr val="006FC0"/>
                </a:solidFill>
                <a:uFill>
                  <a:solidFill>
                    <a:srgbClr val="006FC0"/>
                  </a:solidFill>
                </a:uFill>
                <a:latin typeface="Calibri"/>
                <a:cs typeface="Calibri"/>
              </a:rPr>
              <a:t>computer</a:t>
            </a:r>
            <a:r>
              <a:rPr sz="4000" b="0" u="sng" spc="-25" dirty="0">
                <a:solidFill>
                  <a:srgbClr val="006FC0"/>
                </a:solidFill>
                <a:uFill>
                  <a:solidFill>
                    <a:srgbClr val="006FC0"/>
                  </a:solidFill>
                </a:uFill>
                <a:latin typeface="Calibri"/>
                <a:cs typeface="Calibri"/>
              </a:rPr>
              <a:t> </a:t>
            </a:r>
            <a:r>
              <a:rPr sz="4000" b="0" u="sng" spc="-10" dirty="0">
                <a:solidFill>
                  <a:srgbClr val="006FC0"/>
                </a:solidFill>
                <a:uFill>
                  <a:solidFill>
                    <a:srgbClr val="006FC0"/>
                  </a:solidFill>
                </a:uFill>
                <a:latin typeface="Calibri"/>
                <a:cs typeface="Calibri"/>
              </a:rPr>
              <a:t>graphics?</a:t>
            </a:r>
            <a:endParaRPr sz="4000">
              <a:latin typeface="Calibri"/>
              <a:cs typeface="Calibri"/>
            </a:endParaRPr>
          </a:p>
        </p:txBody>
      </p:sp>
      <p:pic>
        <p:nvPicPr>
          <p:cNvPr id="3" name="object 3"/>
          <p:cNvPicPr/>
          <p:nvPr/>
        </p:nvPicPr>
        <p:blipFill>
          <a:blip r:embed="rId2" cstate="print"/>
          <a:stretch>
            <a:fillRect/>
          </a:stretch>
        </p:blipFill>
        <p:spPr>
          <a:xfrm>
            <a:off x="548640" y="1290624"/>
            <a:ext cx="240792" cy="231851"/>
          </a:xfrm>
          <a:prstGeom prst="rect">
            <a:avLst/>
          </a:prstGeom>
        </p:spPr>
      </p:pic>
      <p:sp>
        <p:nvSpPr>
          <p:cNvPr id="4" name="object 4"/>
          <p:cNvSpPr txBox="1"/>
          <p:nvPr/>
        </p:nvSpPr>
        <p:spPr>
          <a:xfrm>
            <a:off x="878839" y="1153413"/>
            <a:ext cx="7550784" cy="4549140"/>
          </a:xfrm>
          <a:prstGeom prst="rect">
            <a:avLst/>
          </a:prstGeom>
        </p:spPr>
        <p:txBody>
          <a:bodyPr vert="horz" wrap="square" lIns="0" tIns="12065" rIns="0" bIns="0" rtlCol="0">
            <a:spAutoFit/>
          </a:bodyPr>
          <a:lstStyle/>
          <a:p>
            <a:pPr marL="12700" marR="443230" algn="just">
              <a:lnSpc>
                <a:spcPct val="100000"/>
              </a:lnSpc>
              <a:spcBef>
                <a:spcPts val="95"/>
              </a:spcBef>
            </a:pPr>
            <a:r>
              <a:rPr sz="2800" spc="-10" dirty="0">
                <a:latin typeface="Times New Roman" pitchFamily="18" charset="0"/>
                <a:cs typeface="Times New Roman" pitchFamily="18" charset="0"/>
              </a:rPr>
              <a:t>Computer </a:t>
            </a:r>
            <a:r>
              <a:rPr sz="2800" spc="-15" dirty="0">
                <a:latin typeface="Times New Roman" pitchFamily="18" charset="0"/>
                <a:cs typeface="Times New Roman" pitchFamily="18" charset="0"/>
              </a:rPr>
              <a:t>graphics </a:t>
            </a:r>
            <a:r>
              <a:rPr sz="2800" spc="-35" dirty="0">
                <a:latin typeface="Times New Roman" pitchFamily="18" charset="0"/>
                <a:cs typeface="Times New Roman" pitchFamily="18" charset="0"/>
              </a:rPr>
              <a:t>refers </a:t>
            </a:r>
            <a:r>
              <a:rPr sz="2800" spc="-15" dirty="0">
                <a:latin typeface="Times New Roman" pitchFamily="18" charset="0"/>
                <a:cs typeface="Times New Roman" pitchFamily="18" charset="0"/>
              </a:rPr>
              <a:t>to </a:t>
            </a:r>
            <a:r>
              <a:rPr sz="2800" spc="-5" dirty="0">
                <a:latin typeface="Times New Roman" pitchFamily="18" charset="0"/>
                <a:cs typeface="Times New Roman" pitchFamily="18" charset="0"/>
              </a:rPr>
              <a:t>the </a:t>
            </a:r>
            <a:r>
              <a:rPr sz="2800" u="sng" spc="-10" dirty="0">
                <a:uFill>
                  <a:solidFill>
                    <a:srgbClr val="000000"/>
                  </a:solidFill>
                </a:uFill>
                <a:latin typeface="Times New Roman" pitchFamily="18" charset="0"/>
                <a:cs typeface="Times New Roman" pitchFamily="18" charset="0"/>
              </a:rPr>
              <a:t>creation</a:t>
            </a:r>
            <a:r>
              <a:rPr sz="2800" spc="-10" dirty="0">
                <a:latin typeface="Times New Roman" pitchFamily="18" charset="0"/>
                <a:cs typeface="Times New Roman" pitchFamily="18" charset="0"/>
              </a:rPr>
              <a:t>, </a:t>
            </a:r>
            <a:r>
              <a:rPr sz="2800" u="sng" spc="-25" dirty="0">
                <a:uFill>
                  <a:solidFill>
                    <a:srgbClr val="000000"/>
                  </a:solidFill>
                </a:uFill>
                <a:latin typeface="Times New Roman" pitchFamily="18" charset="0"/>
                <a:cs typeface="Times New Roman" pitchFamily="18" charset="0"/>
              </a:rPr>
              <a:t>storage </a:t>
            </a:r>
            <a:r>
              <a:rPr sz="2800" spc="-620" dirty="0">
                <a:latin typeface="Times New Roman" pitchFamily="18" charset="0"/>
                <a:cs typeface="Times New Roman" pitchFamily="18" charset="0"/>
              </a:rPr>
              <a:t> </a:t>
            </a:r>
            <a:r>
              <a:rPr sz="2800" spc="-5" dirty="0">
                <a:latin typeface="Times New Roman" pitchFamily="18" charset="0"/>
                <a:cs typeface="Times New Roman" pitchFamily="18" charset="0"/>
              </a:rPr>
              <a:t>and </a:t>
            </a:r>
            <a:r>
              <a:rPr sz="2800" u="sng" spc="-10" dirty="0">
                <a:uFill>
                  <a:solidFill>
                    <a:srgbClr val="000000"/>
                  </a:solidFill>
                </a:uFill>
                <a:latin typeface="Times New Roman" pitchFamily="18" charset="0"/>
                <a:cs typeface="Times New Roman" pitchFamily="18" charset="0"/>
              </a:rPr>
              <a:t>manipulation</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of </a:t>
            </a:r>
            <a:r>
              <a:rPr sz="2800" spc="-15" dirty="0">
                <a:latin typeface="Times New Roman" pitchFamily="18" charset="0"/>
                <a:cs typeface="Times New Roman" pitchFamily="18" charset="0"/>
              </a:rPr>
              <a:t>pictures </a:t>
            </a:r>
            <a:r>
              <a:rPr sz="2800" spc="-5" dirty="0">
                <a:latin typeface="Times New Roman" pitchFamily="18" charset="0"/>
                <a:cs typeface="Times New Roman" pitchFamily="18" charset="0"/>
              </a:rPr>
              <a:t>and </a:t>
            </a:r>
            <a:r>
              <a:rPr sz="2800" spc="-15" dirty="0">
                <a:latin typeface="Times New Roman" pitchFamily="18" charset="0"/>
                <a:cs typeface="Times New Roman" pitchFamily="18" charset="0"/>
              </a:rPr>
              <a:t>drawings </a:t>
            </a:r>
            <a:r>
              <a:rPr sz="2800" spc="-10" dirty="0">
                <a:latin typeface="Times New Roman" pitchFamily="18" charset="0"/>
                <a:cs typeface="Times New Roman" pitchFamily="18" charset="0"/>
              </a:rPr>
              <a:t>using </a:t>
            </a:r>
            <a:r>
              <a:rPr sz="2800" spc="-5" dirty="0">
                <a:latin typeface="Times New Roman" pitchFamily="18" charset="0"/>
                <a:cs typeface="Times New Roman" pitchFamily="18" charset="0"/>
              </a:rPr>
              <a:t> </a:t>
            </a:r>
            <a:r>
              <a:rPr sz="2800" spc="-15" dirty="0">
                <a:latin typeface="Times New Roman" pitchFamily="18" charset="0"/>
                <a:cs typeface="Times New Roman" pitchFamily="18" charset="0"/>
              </a:rPr>
              <a:t>digital</a:t>
            </a:r>
            <a:r>
              <a:rPr sz="2800" spc="-10" dirty="0">
                <a:latin typeface="Times New Roman" pitchFamily="18" charset="0"/>
                <a:cs typeface="Times New Roman" pitchFamily="18" charset="0"/>
              </a:rPr>
              <a:t> </a:t>
            </a:r>
            <a:r>
              <a:rPr sz="2800" spc="-20" dirty="0">
                <a:latin typeface="Times New Roman" pitchFamily="18" charset="0"/>
                <a:cs typeface="Times New Roman" pitchFamily="18" charset="0"/>
              </a:rPr>
              <a:t>computers</a:t>
            </a:r>
            <a:endParaRPr sz="2800">
              <a:latin typeface="Times New Roman" pitchFamily="18" charset="0"/>
              <a:cs typeface="Times New Roman" pitchFamily="18" charset="0"/>
            </a:endParaRPr>
          </a:p>
          <a:p>
            <a:pPr marL="12700" algn="just">
              <a:lnSpc>
                <a:spcPct val="100000"/>
              </a:lnSpc>
              <a:spcBef>
                <a:spcPts val="675"/>
              </a:spcBef>
            </a:pPr>
            <a:r>
              <a:rPr sz="2800" spc="-5" dirty="0">
                <a:latin typeface="Times New Roman" pitchFamily="18" charset="0"/>
                <a:cs typeface="Times New Roman" pitchFamily="18" charset="0"/>
              </a:rPr>
              <a:t>Used in</a:t>
            </a:r>
            <a:r>
              <a:rPr sz="2800" dirty="0">
                <a:latin typeface="Times New Roman" pitchFamily="18" charset="0"/>
                <a:cs typeface="Times New Roman" pitchFamily="18" charset="0"/>
              </a:rPr>
              <a:t> </a:t>
            </a:r>
            <a:r>
              <a:rPr sz="2800" spc="-20" dirty="0">
                <a:latin typeface="Times New Roman" pitchFamily="18" charset="0"/>
                <a:cs typeface="Times New Roman" pitchFamily="18" charset="0"/>
              </a:rPr>
              <a:t>diverse</a:t>
            </a:r>
            <a:r>
              <a:rPr sz="2800" spc="20" dirty="0">
                <a:latin typeface="Times New Roman" pitchFamily="18" charset="0"/>
                <a:cs typeface="Times New Roman" pitchFamily="18" charset="0"/>
              </a:rPr>
              <a:t> </a:t>
            </a:r>
            <a:r>
              <a:rPr sz="2800" spc="-10" dirty="0">
                <a:latin typeface="Times New Roman" pitchFamily="18" charset="0"/>
                <a:cs typeface="Times New Roman" pitchFamily="18" charset="0"/>
              </a:rPr>
              <a:t>fields</a:t>
            </a:r>
            <a:r>
              <a:rPr sz="2800" dirty="0">
                <a:latin typeface="Times New Roman" pitchFamily="18" charset="0"/>
                <a:cs typeface="Times New Roman" pitchFamily="18" charset="0"/>
              </a:rPr>
              <a:t> </a:t>
            </a:r>
            <a:r>
              <a:rPr sz="2800" spc="-20" dirty="0">
                <a:latin typeface="Times New Roman" pitchFamily="18" charset="0"/>
                <a:cs typeface="Times New Roman" pitchFamily="18" charset="0"/>
              </a:rPr>
              <a:t>to</a:t>
            </a:r>
            <a:r>
              <a:rPr sz="2800" spc="-5" dirty="0">
                <a:latin typeface="Times New Roman" pitchFamily="18" charset="0"/>
                <a:cs typeface="Times New Roman" pitchFamily="18" charset="0"/>
              </a:rPr>
              <a:t> </a:t>
            </a:r>
            <a:r>
              <a:rPr sz="2800" spc="-15" dirty="0">
                <a:latin typeface="Times New Roman" pitchFamily="18" charset="0"/>
                <a:cs typeface="Times New Roman" pitchFamily="18" charset="0"/>
              </a:rPr>
              <a:t>represent</a:t>
            </a:r>
            <a:r>
              <a:rPr sz="2800" spc="15" dirty="0">
                <a:latin typeface="Times New Roman" pitchFamily="18" charset="0"/>
                <a:cs typeface="Times New Roman" pitchFamily="18" charset="0"/>
              </a:rPr>
              <a:t> </a:t>
            </a:r>
            <a:r>
              <a:rPr sz="2800" spc="-20" dirty="0">
                <a:latin typeface="Times New Roman" pitchFamily="18" charset="0"/>
                <a:cs typeface="Times New Roman" pitchFamily="18" charset="0"/>
              </a:rPr>
              <a:t>data</a:t>
            </a:r>
            <a:r>
              <a:rPr sz="2800" spc="-5" dirty="0">
                <a:latin typeface="Times New Roman" pitchFamily="18" charset="0"/>
                <a:cs typeface="Times New Roman" pitchFamily="18" charset="0"/>
              </a:rPr>
              <a:t> .</a:t>
            </a:r>
            <a:endParaRPr sz="2800">
              <a:latin typeface="Times New Roman" pitchFamily="18" charset="0"/>
              <a:cs typeface="Times New Roman" pitchFamily="18" charset="0"/>
            </a:endParaRPr>
          </a:p>
          <a:p>
            <a:pPr marL="12700" marR="567690" algn="just">
              <a:lnSpc>
                <a:spcPct val="100000"/>
              </a:lnSpc>
              <a:spcBef>
                <a:spcPts val="670"/>
              </a:spcBef>
            </a:pPr>
            <a:r>
              <a:rPr sz="2800" spc="-10" dirty="0">
                <a:latin typeface="Times New Roman" pitchFamily="18" charset="0"/>
                <a:cs typeface="Times New Roman" pitchFamily="18" charset="0"/>
              </a:rPr>
              <a:t>Scientific</a:t>
            </a:r>
            <a:r>
              <a:rPr sz="2800" spc="-5" dirty="0">
                <a:latin typeface="Times New Roman" pitchFamily="18" charset="0"/>
                <a:cs typeface="Times New Roman" pitchFamily="18" charset="0"/>
              </a:rPr>
              <a:t> </a:t>
            </a:r>
            <a:r>
              <a:rPr sz="2800" spc="-10" dirty="0">
                <a:latin typeface="Times New Roman" pitchFamily="18" charset="0"/>
                <a:cs typeface="Times New Roman" pitchFamily="18" charset="0"/>
              </a:rPr>
              <a:t>researches,</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engineering</a:t>
            </a:r>
            <a:r>
              <a:rPr sz="2800" dirty="0">
                <a:latin typeface="Times New Roman" pitchFamily="18" charset="0"/>
                <a:cs typeface="Times New Roman" pitchFamily="18" charset="0"/>
              </a:rPr>
              <a:t> </a:t>
            </a:r>
            <a:r>
              <a:rPr sz="2800" spc="-10" dirty="0">
                <a:latin typeface="Times New Roman" pitchFamily="18" charset="0"/>
                <a:cs typeface="Times New Roman" pitchFamily="18" charset="0"/>
              </a:rPr>
              <a:t>applications, </a:t>
            </a:r>
            <a:r>
              <a:rPr sz="2800" spc="-5" dirty="0">
                <a:latin typeface="Times New Roman" pitchFamily="18" charset="0"/>
                <a:cs typeface="Times New Roman" pitchFamily="18" charset="0"/>
              </a:rPr>
              <a:t> medicine, business,</a:t>
            </a:r>
            <a:r>
              <a:rPr sz="2800" spc="35" dirty="0">
                <a:latin typeface="Times New Roman" pitchFamily="18" charset="0"/>
                <a:cs typeface="Times New Roman" pitchFamily="18" charset="0"/>
              </a:rPr>
              <a:t> </a:t>
            </a:r>
            <a:r>
              <a:rPr sz="2800" spc="-30" dirty="0">
                <a:latin typeface="Times New Roman" pitchFamily="18" charset="0"/>
                <a:cs typeface="Times New Roman" pitchFamily="18" charset="0"/>
              </a:rPr>
              <a:t>industry,</a:t>
            </a:r>
            <a:r>
              <a:rPr sz="2800" spc="40" dirty="0">
                <a:latin typeface="Times New Roman" pitchFamily="18" charset="0"/>
                <a:cs typeface="Times New Roman" pitchFamily="18" charset="0"/>
              </a:rPr>
              <a:t> </a:t>
            </a:r>
            <a:r>
              <a:rPr sz="2800" spc="-15" dirty="0">
                <a:latin typeface="Times New Roman" pitchFamily="18" charset="0"/>
                <a:cs typeface="Times New Roman" pitchFamily="18" charset="0"/>
              </a:rPr>
              <a:t>government,</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art, </a:t>
            </a:r>
            <a:r>
              <a:rPr sz="2800" dirty="0">
                <a:latin typeface="Times New Roman" pitchFamily="18" charset="0"/>
                <a:cs typeface="Times New Roman" pitchFamily="18" charset="0"/>
              </a:rPr>
              <a:t> </a:t>
            </a:r>
            <a:r>
              <a:rPr sz="2800" spc="-15" dirty="0">
                <a:latin typeface="Times New Roman" pitchFamily="18" charset="0"/>
                <a:cs typeface="Times New Roman" pitchFamily="18" charset="0"/>
              </a:rPr>
              <a:t>entertainment,</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advertising,</a:t>
            </a:r>
            <a:r>
              <a:rPr sz="2800" spc="20" dirty="0">
                <a:latin typeface="Times New Roman" pitchFamily="18" charset="0"/>
                <a:cs typeface="Times New Roman" pitchFamily="18" charset="0"/>
              </a:rPr>
              <a:t> </a:t>
            </a:r>
            <a:r>
              <a:rPr sz="2800" spc="-10" dirty="0">
                <a:latin typeface="Times New Roman" pitchFamily="18" charset="0"/>
                <a:cs typeface="Times New Roman" pitchFamily="18" charset="0"/>
              </a:rPr>
              <a:t>education</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and</a:t>
            </a:r>
            <a:r>
              <a:rPr sz="2800" spc="5" dirty="0">
                <a:latin typeface="Times New Roman" pitchFamily="18" charset="0"/>
                <a:cs typeface="Times New Roman" pitchFamily="18" charset="0"/>
              </a:rPr>
              <a:t> </a:t>
            </a:r>
            <a:r>
              <a:rPr sz="2800" spc="-10" dirty="0">
                <a:latin typeface="Times New Roman" pitchFamily="18" charset="0"/>
                <a:cs typeface="Times New Roman" pitchFamily="18" charset="0"/>
              </a:rPr>
              <a:t>other </a:t>
            </a:r>
            <a:r>
              <a:rPr sz="2800" spc="-615" dirty="0">
                <a:latin typeface="Times New Roman" pitchFamily="18" charset="0"/>
                <a:cs typeface="Times New Roman" pitchFamily="18" charset="0"/>
              </a:rPr>
              <a:t> </a:t>
            </a:r>
            <a:r>
              <a:rPr sz="2800" spc="-10" dirty="0">
                <a:latin typeface="Times New Roman" pitchFamily="18" charset="0"/>
                <a:cs typeface="Times New Roman" pitchFamily="18" charset="0"/>
              </a:rPr>
              <a:t>fields</a:t>
            </a:r>
            <a:r>
              <a:rPr sz="2800" spc="-5" dirty="0">
                <a:latin typeface="Times New Roman" pitchFamily="18" charset="0"/>
                <a:cs typeface="Times New Roman" pitchFamily="18" charset="0"/>
              </a:rPr>
              <a:t> </a:t>
            </a:r>
            <a:r>
              <a:rPr sz="2800" spc="-25" dirty="0">
                <a:latin typeface="Times New Roman" pitchFamily="18" charset="0"/>
                <a:cs typeface="Times New Roman" pitchFamily="18" charset="0"/>
              </a:rPr>
              <a:t>make</a:t>
            </a:r>
            <a:r>
              <a:rPr sz="2800" dirty="0">
                <a:latin typeface="Times New Roman" pitchFamily="18" charset="0"/>
                <a:cs typeface="Times New Roman" pitchFamily="18" charset="0"/>
              </a:rPr>
              <a:t> </a:t>
            </a:r>
            <a:r>
              <a:rPr sz="2800" spc="-10" dirty="0">
                <a:latin typeface="Times New Roman" pitchFamily="18" charset="0"/>
                <a:cs typeface="Times New Roman" pitchFamily="18" charset="0"/>
              </a:rPr>
              <a:t>use</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of </a:t>
            </a:r>
            <a:r>
              <a:rPr sz="2800" spc="-15" dirty="0">
                <a:latin typeface="Times New Roman" pitchFamily="18" charset="0"/>
                <a:cs typeface="Times New Roman" pitchFamily="18" charset="0"/>
              </a:rPr>
              <a:t>computer</a:t>
            </a:r>
            <a:r>
              <a:rPr sz="2800" spc="20" dirty="0">
                <a:latin typeface="Times New Roman" pitchFamily="18" charset="0"/>
                <a:cs typeface="Times New Roman" pitchFamily="18" charset="0"/>
              </a:rPr>
              <a:t> </a:t>
            </a:r>
            <a:r>
              <a:rPr sz="2800" spc="-15" dirty="0">
                <a:latin typeface="Times New Roman" pitchFamily="18" charset="0"/>
                <a:cs typeface="Times New Roman" pitchFamily="18" charset="0"/>
              </a:rPr>
              <a:t>graphics.</a:t>
            </a:r>
            <a:endParaRPr sz="2800">
              <a:latin typeface="Times New Roman" pitchFamily="18" charset="0"/>
              <a:cs typeface="Times New Roman" pitchFamily="18" charset="0"/>
            </a:endParaRPr>
          </a:p>
          <a:p>
            <a:pPr marL="12700" marR="5080" algn="just">
              <a:lnSpc>
                <a:spcPct val="100000"/>
              </a:lnSpc>
              <a:spcBef>
                <a:spcPts val="675"/>
              </a:spcBef>
            </a:pPr>
            <a:r>
              <a:rPr sz="2800" spc="-5" dirty="0">
                <a:latin typeface="Times New Roman" pitchFamily="18" charset="0"/>
                <a:cs typeface="Times New Roman" pitchFamily="18" charset="0"/>
              </a:rPr>
              <a:t>It</a:t>
            </a:r>
            <a:r>
              <a:rPr sz="2800" spc="-10" dirty="0">
                <a:latin typeface="Times New Roman" pitchFamily="18" charset="0"/>
                <a:cs typeface="Times New Roman" pitchFamily="18" charset="0"/>
              </a:rPr>
              <a:t> enhances</a:t>
            </a:r>
            <a:r>
              <a:rPr sz="2800" spc="20" dirty="0">
                <a:latin typeface="Times New Roman" pitchFamily="18" charset="0"/>
                <a:cs typeface="Times New Roman" pitchFamily="18" charset="0"/>
              </a:rPr>
              <a:t> </a:t>
            </a:r>
            <a:r>
              <a:rPr sz="2800" spc="-5" dirty="0">
                <a:latin typeface="Times New Roman" pitchFamily="18" charset="0"/>
                <a:cs typeface="Times New Roman" pitchFamily="18" charset="0"/>
              </a:rPr>
              <a:t>the</a:t>
            </a:r>
            <a:r>
              <a:rPr sz="2800" spc="5" dirty="0">
                <a:latin typeface="Times New Roman" pitchFamily="18" charset="0"/>
                <a:cs typeface="Times New Roman" pitchFamily="18" charset="0"/>
              </a:rPr>
              <a:t> </a:t>
            </a:r>
            <a:r>
              <a:rPr sz="2800" spc="-10" dirty="0">
                <a:latin typeface="Times New Roman" pitchFamily="18" charset="0"/>
                <a:cs typeface="Times New Roman" pitchFamily="18" charset="0"/>
              </a:rPr>
              <a:t>communication</a:t>
            </a:r>
            <a:r>
              <a:rPr sz="2800" spc="25" dirty="0">
                <a:latin typeface="Times New Roman" pitchFamily="18" charset="0"/>
                <a:cs typeface="Times New Roman" pitchFamily="18" charset="0"/>
              </a:rPr>
              <a:t> </a:t>
            </a:r>
            <a:r>
              <a:rPr sz="2800" spc="-10" dirty="0">
                <a:latin typeface="Times New Roman" pitchFamily="18" charset="0"/>
                <a:cs typeface="Times New Roman" pitchFamily="18" charset="0"/>
              </a:rPr>
              <a:t>between</a:t>
            </a:r>
            <a:r>
              <a:rPr sz="2800" dirty="0">
                <a:latin typeface="Times New Roman" pitchFamily="18" charset="0"/>
                <a:cs typeface="Times New Roman" pitchFamily="18" charset="0"/>
              </a:rPr>
              <a:t> </a:t>
            </a:r>
            <a:r>
              <a:rPr sz="2800" spc="-20" dirty="0">
                <a:latin typeface="Times New Roman" pitchFamily="18" charset="0"/>
                <a:cs typeface="Times New Roman" pitchFamily="18" charset="0"/>
              </a:rPr>
              <a:t>computers </a:t>
            </a:r>
            <a:r>
              <a:rPr sz="2800" spc="-615" dirty="0">
                <a:latin typeface="Times New Roman" pitchFamily="18" charset="0"/>
                <a:cs typeface="Times New Roman" pitchFamily="18" charset="0"/>
              </a:rPr>
              <a:t> </a:t>
            </a:r>
            <a:r>
              <a:rPr sz="2800" spc="-5" dirty="0">
                <a:latin typeface="Times New Roman" pitchFamily="18" charset="0"/>
                <a:cs typeface="Times New Roman" pitchFamily="18" charset="0"/>
              </a:rPr>
              <a:t>and</a:t>
            </a:r>
            <a:r>
              <a:rPr sz="2800" spc="-10" dirty="0">
                <a:latin typeface="Times New Roman" pitchFamily="18" charset="0"/>
                <a:cs typeface="Times New Roman" pitchFamily="18" charset="0"/>
              </a:rPr>
              <a:t> </a:t>
            </a:r>
            <a:r>
              <a:rPr sz="2800" spc="-15" dirty="0">
                <a:latin typeface="Times New Roman" pitchFamily="18" charset="0"/>
                <a:cs typeface="Times New Roman" pitchFamily="18" charset="0"/>
              </a:rPr>
              <a:t>users.</a:t>
            </a:r>
            <a:endParaRPr sz="2800">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548640" y="2656128"/>
            <a:ext cx="240792" cy="231851"/>
          </a:xfrm>
          <a:prstGeom prst="rect">
            <a:avLst/>
          </a:prstGeom>
        </p:spPr>
      </p:pic>
      <p:pic>
        <p:nvPicPr>
          <p:cNvPr id="6" name="object 6"/>
          <p:cNvPicPr/>
          <p:nvPr/>
        </p:nvPicPr>
        <p:blipFill>
          <a:blip r:embed="rId2" cstate="print"/>
          <a:stretch>
            <a:fillRect/>
          </a:stretch>
        </p:blipFill>
        <p:spPr>
          <a:xfrm>
            <a:off x="548640" y="3168192"/>
            <a:ext cx="240792" cy="231851"/>
          </a:xfrm>
          <a:prstGeom prst="rect">
            <a:avLst/>
          </a:prstGeom>
        </p:spPr>
      </p:pic>
      <p:pic>
        <p:nvPicPr>
          <p:cNvPr id="7" name="object 7"/>
          <p:cNvPicPr/>
          <p:nvPr/>
        </p:nvPicPr>
        <p:blipFill>
          <a:blip r:embed="rId2" cstate="print"/>
          <a:stretch>
            <a:fillRect/>
          </a:stretch>
        </p:blipFill>
        <p:spPr>
          <a:xfrm>
            <a:off x="548640" y="4960416"/>
            <a:ext cx="240792" cy="23185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71650" y="552450"/>
            <a:ext cx="5114925" cy="105727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8739" y="1610613"/>
            <a:ext cx="8995410" cy="3474669"/>
          </a:xfrm>
          <a:prstGeom prst="rect">
            <a:avLst/>
          </a:prstGeom>
        </p:spPr>
        <p:txBody>
          <a:bodyPr vert="horz" wrap="square" lIns="0" tIns="12065" rIns="0" bIns="0" rtlCol="0">
            <a:spAutoFit/>
          </a:bodyPr>
          <a:lstStyle/>
          <a:p>
            <a:pPr marL="12700" marR="5715" indent="81915" algn="just">
              <a:lnSpc>
                <a:spcPct val="100000"/>
              </a:lnSpc>
              <a:spcBef>
                <a:spcPts val="95"/>
              </a:spcBef>
            </a:pPr>
            <a:r>
              <a:rPr sz="2800" spc="110" dirty="0">
                <a:latin typeface="Times New Roman"/>
                <a:cs typeface="Times New Roman"/>
              </a:rPr>
              <a:t>Point plotting </a:t>
            </a:r>
            <a:r>
              <a:rPr sz="2800" spc="30" dirty="0">
                <a:latin typeface="Times New Roman"/>
                <a:cs typeface="Times New Roman"/>
              </a:rPr>
              <a:t>is </a:t>
            </a:r>
            <a:r>
              <a:rPr sz="2800" spc="95" dirty="0">
                <a:latin typeface="Times New Roman"/>
                <a:cs typeface="Times New Roman"/>
              </a:rPr>
              <a:t>accomplished </a:t>
            </a:r>
            <a:r>
              <a:rPr sz="2800" spc="45" dirty="0">
                <a:latin typeface="Times New Roman"/>
                <a:cs typeface="Times New Roman"/>
              </a:rPr>
              <a:t>by </a:t>
            </a:r>
            <a:r>
              <a:rPr sz="2800" spc="85" dirty="0">
                <a:latin typeface="Times New Roman"/>
                <a:cs typeface="Times New Roman"/>
              </a:rPr>
              <a:t>converting </a:t>
            </a:r>
            <a:r>
              <a:rPr sz="2800" spc="95" dirty="0">
                <a:latin typeface="Times New Roman"/>
                <a:cs typeface="Times New Roman"/>
              </a:rPr>
              <a:t>a </a:t>
            </a:r>
            <a:r>
              <a:rPr sz="2800" spc="60" dirty="0">
                <a:latin typeface="Times New Roman"/>
                <a:cs typeface="Times New Roman"/>
              </a:rPr>
              <a:t>single  </a:t>
            </a:r>
            <a:r>
              <a:rPr sz="2800" spc="105" dirty="0">
                <a:latin typeface="Times New Roman"/>
                <a:cs typeface="Times New Roman"/>
              </a:rPr>
              <a:t>coordinate position </a:t>
            </a:r>
            <a:r>
              <a:rPr sz="2800" spc="114" dirty="0">
                <a:latin typeface="Times New Roman"/>
                <a:cs typeface="Times New Roman"/>
              </a:rPr>
              <a:t>furnished </a:t>
            </a:r>
            <a:r>
              <a:rPr sz="2800" spc="40" dirty="0">
                <a:latin typeface="Times New Roman"/>
                <a:cs typeface="Times New Roman"/>
              </a:rPr>
              <a:t>by </a:t>
            </a:r>
            <a:r>
              <a:rPr sz="2800" spc="160" dirty="0">
                <a:latin typeface="Times New Roman"/>
                <a:cs typeface="Times New Roman"/>
              </a:rPr>
              <a:t>an </a:t>
            </a:r>
            <a:r>
              <a:rPr sz="2800" spc="105" dirty="0">
                <a:latin typeface="Times New Roman"/>
                <a:cs typeface="Times New Roman"/>
              </a:rPr>
              <a:t>application </a:t>
            </a:r>
            <a:r>
              <a:rPr sz="2800" spc="114" dirty="0">
                <a:latin typeface="Times New Roman"/>
                <a:cs typeface="Times New Roman"/>
              </a:rPr>
              <a:t>program  </a:t>
            </a:r>
            <a:r>
              <a:rPr sz="2800" spc="125" dirty="0">
                <a:latin typeface="Times New Roman"/>
                <a:cs typeface="Times New Roman"/>
              </a:rPr>
              <a:t>into</a:t>
            </a:r>
            <a:r>
              <a:rPr sz="2800" spc="-160" dirty="0">
                <a:latin typeface="Times New Roman"/>
                <a:cs typeface="Times New Roman"/>
              </a:rPr>
              <a:t> </a:t>
            </a:r>
            <a:r>
              <a:rPr sz="2800" spc="114" dirty="0">
                <a:latin typeface="Times New Roman"/>
                <a:cs typeface="Times New Roman"/>
              </a:rPr>
              <a:t>appropriate</a:t>
            </a:r>
            <a:r>
              <a:rPr sz="2800" spc="-120" dirty="0">
                <a:latin typeface="Times New Roman"/>
                <a:cs typeface="Times New Roman"/>
              </a:rPr>
              <a:t> </a:t>
            </a:r>
            <a:r>
              <a:rPr sz="2800" spc="114" dirty="0">
                <a:latin typeface="Times New Roman"/>
                <a:cs typeface="Times New Roman"/>
              </a:rPr>
              <a:t>operations</a:t>
            </a:r>
            <a:r>
              <a:rPr sz="2800" spc="-55" dirty="0">
                <a:latin typeface="Times New Roman"/>
                <a:cs typeface="Times New Roman"/>
              </a:rPr>
              <a:t> </a:t>
            </a:r>
            <a:r>
              <a:rPr sz="2800" spc="50" dirty="0">
                <a:latin typeface="Times New Roman"/>
                <a:cs typeface="Times New Roman"/>
              </a:rPr>
              <a:t>for</a:t>
            </a:r>
            <a:r>
              <a:rPr sz="2800" spc="-120" dirty="0">
                <a:latin typeface="Times New Roman"/>
                <a:cs typeface="Times New Roman"/>
              </a:rPr>
              <a:t> </a:t>
            </a:r>
            <a:r>
              <a:rPr sz="2800" spc="170" dirty="0">
                <a:latin typeface="Times New Roman"/>
                <a:cs typeface="Times New Roman"/>
              </a:rPr>
              <a:t>the</a:t>
            </a:r>
            <a:r>
              <a:rPr sz="2800" spc="-135" dirty="0">
                <a:latin typeface="Times New Roman"/>
                <a:cs typeface="Times New Roman"/>
              </a:rPr>
              <a:t> </a:t>
            </a:r>
            <a:r>
              <a:rPr sz="2800" spc="175" dirty="0">
                <a:latin typeface="Times New Roman"/>
                <a:cs typeface="Times New Roman"/>
              </a:rPr>
              <a:t>output</a:t>
            </a:r>
            <a:r>
              <a:rPr sz="2800" spc="-130" dirty="0">
                <a:latin typeface="Times New Roman"/>
                <a:cs typeface="Times New Roman"/>
              </a:rPr>
              <a:t> </a:t>
            </a:r>
            <a:r>
              <a:rPr sz="2800" spc="45" dirty="0">
                <a:latin typeface="Times New Roman"/>
                <a:cs typeface="Times New Roman"/>
              </a:rPr>
              <a:t>device.</a:t>
            </a:r>
            <a:endParaRPr sz="2800">
              <a:latin typeface="Times New Roman"/>
              <a:cs typeface="Times New Roman"/>
            </a:endParaRPr>
          </a:p>
          <a:p>
            <a:pPr>
              <a:lnSpc>
                <a:spcPct val="100000"/>
              </a:lnSpc>
              <a:spcBef>
                <a:spcPts val="25"/>
              </a:spcBef>
            </a:pPr>
            <a:endParaRPr sz="2900">
              <a:latin typeface="Times New Roman"/>
              <a:cs typeface="Times New Roman"/>
            </a:endParaRPr>
          </a:p>
          <a:p>
            <a:pPr marL="12700" marR="5080" indent="88265" algn="just">
              <a:lnSpc>
                <a:spcPct val="100000"/>
              </a:lnSpc>
              <a:spcBef>
                <a:spcPts val="5"/>
              </a:spcBef>
            </a:pPr>
            <a:r>
              <a:rPr sz="2800" spc="45" dirty="0">
                <a:latin typeface="Times New Roman"/>
                <a:cs typeface="Times New Roman"/>
              </a:rPr>
              <a:t>Line </a:t>
            </a:r>
            <a:r>
              <a:rPr sz="2800" spc="85" dirty="0">
                <a:latin typeface="Times New Roman"/>
                <a:cs typeface="Times New Roman"/>
              </a:rPr>
              <a:t>drawing </a:t>
            </a:r>
            <a:r>
              <a:rPr sz="2800" spc="25" dirty="0">
                <a:latin typeface="Times New Roman"/>
                <a:cs typeface="Times New Roman"/>
              </a:rPr>
              <a:t>is </a:t>
            </a:r>
            <a:r>
              <a:rPr sz="2800" spc="95" dirty="0">
                <a:latin typeface="Times New Roman"/>
                <a:cs typeface="Times New Roman"/>
              </a:rPr>
              <a:t>accomplished </a:t>
            </a:r>
            <a:r>
              <a:rPr sz="2800" spc="35" dirty="0">
                <a:latin typeface="Times New Roman"/>
                <a:cs typeface="Times New Roman"/>
              </a:rPr>
              <a:t>by </a:t>
            </a:r>
            <a:r>
              <a:rPr sz="2800" spc="85" dirty="0">
                <a:latin typeface="Times New Roman"/>
                <a:cs typeface="Times New Roman"/>
              </a:rPr>
              <a:t>calculating </a:t>
            </a:r>
            <a:r>
              <a:rPr sz="2800" spc="125" dirty="0">
                <a:latin typeface="Times New Roman"/>
                <a:cs typeface="Times New Roman"/>
              </a:rPr>
              <a:t>intermediate  </a:t>
            </a:r>
            <a:r>
              <a:rPr sz="2800" spc="100" dirty="0">
                <a:latin typeface="Times New Roman"/>
                <a:cs typeface="Times New Roman"/>
              </a:rPr>
              <a:t>positions </a:t>
            </a:r>
            <a:r>
              <a:rPr sz="2800" spc="90" dirty="0">
                <a:latin typeface="Times New Roman"/>
                <a:cs typeface="Times New Roman"/>
              </a:rPr>
              <a:t>along </a:t>
            </a:r>
            <a:r>
              <a:rPr sz="2800" spc="170" dirty="0">
                <a:latin typeface="Times New Roman"/>
                <a:cs typeface="Times New Roman"/>
              </a:rPr>
              <a:t>the </a:t>
            </a:r>
            <a:r>
              <a:rPr sz="2800" spc="85" dirty="0">
                <a:latin typeface="Times New Roman"/>
                <a:cs typeface="Times New Roman"/>
              </a:rPr>
              <a:t>line </a:t>
            </a:r>
            <a:r>
              <a:rPr sz="2800" spc="170" dirty="0">
                <a:latin typeface="Times New Roman"/>
                <a:cs typeface="Times New Roman"/>
              </a:rPr>
              <a:t>path </a:t>
            </a:r>
            <a:r>
              <a:rPr sz="2800" spc="114" dirty="0">
                <a:latin typeface="Times New Roman"/>
                <a:cs typeface="Times New Roman"/>
              </a:rPr>
              <a:t>between </a:t>
            </a:r>
            <a:r>
              <a:rPr sz="2800" spc="85" dirty="0">
                <a:latin typeface="Times New Roman"/>
                <a:cs typeface="Times New Roman"/>
              </a:rPr>
              <a:t>two </a:t>
            </a:r>
            <a:r>
              <a:rPr sz="2800" spc="70" dirty="0">
                <a:latin typeface="Times New Roman"/>
                <a:cs typeface="Times New Roman"/>
              </a:rPr>
              <a:t>specified </a:t>
            </a:r>
            <a:r>
              <a:rPr sz="2800" spc="170" dirty="0">
                <a:latin typeface="Times New Roman"/>
                <a:cs typeface="Times New Roman"/>
              </a:rPr>
              <a:t>end  </a:t>
            </a:r>
            <a:r>
              <a:rPr sz="2800" spc="125" dirty="0">
                <a:latin typeface="Times New Roman"/>
                <a:cs typeface="Times New Roman"/>
              </a:rPr>
              <a:t>points</a:t>
            </a:r>
            <a:r>
              <a:rPr sz="2800" spc="-100" dirty="0">
                <a:latin typeface="Times New Roman"/>
                <a:cs typeface="Times New Roman"/>
              </a:rPr>
              <a:t> </a:t>
            </a:r>
            <a:r>
              <a:rPr sz="2800" spc="90" dirty="0">
                <a:latin typeface="Times New Roman"/>
                <a:cs typeface="Times New Roman"/>
              </a:rPr>
              <a:t>positions.</a:t>
            </a:r>
            <a:r>
              <a:rPr sz="2800" spc="-35" dirty="0">
                <a:latin typeface="Times New Roman"/>
                <a:cs typeface="Times New Roman"/>
              </a:rPr>
              <a:t> </a:t>
            </a:r>
            <a:r>
              <a:rPr sz="2800" spc="50" dirty="0">
                <a:latin typeface="Times New Roman"/>
                <a:cs typeface="Times New Roman"/>
              </a:rPr>
              <a:t>An</a:t>
            </a:r>
            <a:r>
              <a:rPr sz="2800" spc="-70" dirty="0">
                <a:latin typeface="Times New Roman"/>
                <a:cs typeface="Times New Roman"/>
              </a:rPr>
              <a:t> </a:t>
            </a:r>
            <a:r>
              <a:rPr sz="2800" spc="175" dirty="0">
                <a:latin typeface="Times New Roman"/>
                <a:cs typeface="Times New Roman"/>
              </a:rPr>
              <a:t>output</a:t>
            </a:r>
            <a:r>
              <a:rPr sz="2800" spc="-95" dirty="0">
                <a:latin typeface="Times New Roman"/>
                <a:cs typeface="Times New Roman"/>
              </a:rPr>
              <a:t> </a:t>
            </a:r>
            <a:r>
              <a:rPr sz="2800" spc="50" dirty="0">
                <a:latin typeface="Times New Roman"/>
                <a:cs typeface="Times New Roman"/>
              </a:rPr>
              <a:t>device</a:t>
            </a:r>
            <a:r>
              <a:rPr sz="2800" spc="-60" dirty="0">
                <a:latin typeface="Times New Roman"/>
                <a:cs typeface="Times New Roman"/>
              </a:rPr>
              <a:t> </a:t>
            </a:r>
            <a:r>
              <a:rPr sz="2800" spc="25" dirty="0">
                <a:latin typeface="Times New Roman"/>
                <a:cs typeface="Times New Roman"/>
              </a:rPr>
              <a:t>is</a:t>
            </a:r>
            <a:r>
              <a:rPr sz="2800" spc="-95" dirty="0">
                <a:latin typeface="Times New Roman"/>
                <a:cs typeface="Times New Roman"/>
              </a:rPr>
              <a:t> </a:t>
            </a:r>
            <a:r>
              <a:rPr sz="2800" spc="185" dirty="0">
                <a:latin typeface="Times New Roman"/>
                <a:cs typeface="Times New Roman"/>
              </a:rPr>
              <a:t>then</a:t>
            </a:r>
            <a:r>
              <a:rPr sz="2800" spc="-65" dirty="0">
                <a:latin typeface="Times New Roman"/>
                <a:cs typeface="Times New Roman"/>
              </a:rPr>
              <a:t> </a:t>
            </a:r>
            <a:r>
              <a:rPr sz="2800" spc="105" dirty="0">
                <a:latin typeface="Times New Roman"/>
                <a:cs typeface="Times New Roman"/>
              </a:rPr>
              <a:t>directed</a:t>
            </a:r>
            <a:r>
              <a:rPr sz="2800" spc="-20" dirty="0">
                <a:latin typeface="Times New Roman"/>
                <a:cs typeface="Times New Roman"/>
              </a:rPr>
              <a:t> </a:t>
            </a:r>
            <a:r>
              <a:rPr sz="2800" spc="140" dirty="0">
                <a:latin typeface="Times New Roman"/>
                <a:cs typeface="Times New Roman"/>
              </a:rPr>
              <a:t>to</a:t>
            </a:r>
            <a:r>
              <a:rPr sz="2800" spc="-114" dirty="0">
                <a:latin typeface="Times New Roman"/>
                <a:cs typeface="Times New Roman"/>
              </a:rPr>
              <a:t> </a:t>
            </a:r>
            <a:r>
              <a:rPr sz="2800" spc="-10" dirty="0">
                <a:latin typeface="Times New Roman"/>
                <a:cs typeface="Times New Roman"/>
              </a:rPr>
              <a:t>fill</a:t>
            </a:r>
            <a:r>
              <a:rPr sz="2800" spc="-25" dirty="0">
                <a:latin typeface="Times New Roman"/>
                <a:cs typeface="Times New Roman"/>
              </a:rPr>
              <a:t> </a:t>
            </a:r>
            <a:r>
              <a:rPr sz="2800" spc="120" dirty="0">
                <a:latin typeface="Times New Roman"/>
                <a:cs typeface="Times New Roman"/>
              </a:rPr>
              <a:t>in  </a:t>
            </a:r>
            <a:r>
              <a:rPr sz="2800" spc="125" dirty="0">
                <a:latin typeface="Times New Roman"/>
                <a:cs typeface="Times New Roman"/>
              </a:rPr>
              <a:t>these</a:t>
            </a:r>
            <a:r>
              <a:rPr sz="2800" spc="-114" dirty="0">
                <a:latin typeface="Times New Roman"/>
                <a:cs typeface="Times New Roman"/>
              </a:rPr>
              <a:t> </a:t>
            </a:r>
            <a:r>
              <a:rPr sz="2800" spc="100" dirty="0">
                <a:latin typeface="Times New Roman"/>
                <a:cs typeface="Times New Roman"/>
              </a:rPr>
              <a:t>positions</a:t>
            </a:r>
            <a:r>
              <a:rPr sz="2800" spc="-50" dirty="0">
                <a:latin typeface="Times New Roman"/>
                <a:cs typeface="Times New Roman"/>
              </a:rPr>
              <a:t> </a:t>
            </a:r>
            <a:r>
              <a:rPr sz="2800" spc="114" dirty="0">
                <a:latin typeface="Times New Roman"/>
                <a:cs typeface="Times New Roman"/>
              </a:rPr>
              <a:t>between</a:t>
            </a:r>
            <a:r>
              <a:rPr sz="2800" spc="-80" dirty="0">
                <a:latin typeface="Times New Roman"/>
                <a:cs typeface="Times New Roman"/>
              </a:rPr>
              <a:t> </a:t>
            </a:r>
            <a:r>
              <a:rPr sz="2800" spc="170" dirty="0">
                <a:latin typeface="Times New Roman"/>
                <a:cs typeface="Times New Roman"/>
              </a:rPr>
              <a:t>the</a:t>
            </a:r>
            <a:r>
              <a:rPr sz="2800" spc="-135" dirty="0">
                <a:latin typeface="Times New Roman"/>
                <a:cs typeface="Times New Roman"/>
              </a:rPr>
              <a:t> </a:t>
            </a:r>
            <a:r>
              <a:rPr sz="2800" spc="170" dirty="0">
                <a:latin typeface="Times New Roman"/>
                <a:cs typeface="Times New Roman"/>
              </a:rPr>
              <a:t>end</a:t>
            </a:r>
            <a:r>
              <a:rPr sz="2800" spc="-55" dirty="0">
                <a:latin typeface="Times New Roman"/>
                <a:cs typeface="Times New Roman"/>
              </a:rPr>
              <a:t> </a:t>
            </a:r>
            <a:r>
              <a:rPr sz="2800" spc="125" dirty="0">
                <a:latin typeface="Times New Roman"/>
                <a:cs typeface="Times New Roman"/>
              </a:rPr>
              <a:t>points</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76575" y="552450"/>
            <a:ext cx="2505075" cy="1057275"/>
          </a:xfrm>
          <a:prstGeom prst="rect">
            <a:avLst/>
          </a:prstGeom>
          <a:blipFill>
            <a:blip r:embed="rId2" cstate="print"/>
            <a:stretch>
              <a:fillRect/>
            </a:stretch>
          </a:blipFill>
        </p:spPr>
        <p:txBody>
          <a:bodyPr wrap="square" lIns="0" tIns="0" rIns="0" bIns="0" rtlCol="0"/>
          <a:lstStyle/>
          <a:p>
            <a:endParaRPr/>
          </a:p>
        </p:txBody>
      </p:sp>
      <p:pic>
        <p:nvPicPr>
          <p:cNvPr id="2050" name="Picture 2"/>
          <p:cNvPicPr>
            <a:picLocks noChangeAspect="1" noChangeArrowheads="1"/>
          </p:cNvPicPr>
          <p:nvPr/>
        </p:nvPicPr>
        <p:blipFill>
          <a:blip r:embed="rId3"/>
          <a:srcRect/>
          <a:stretch>
            <a:fillRect/>
          </a:stretch>
        </p:blipFill>
        <p:spPr bwMode="auto">
          <a:xfrm>
            <a:off x="4953000" y="1981200"/>
            <a:ext cx="3790950" cy="4248150"/>
          </a:xfrm>
          <a:prstGeom prst="rect">
            <a:avLst/>
          </a:prstGeom>
          <a:noFill/>
          <a:ln w="9525">
            <a:noFill/>
            <a:miter lim="800000"/>
            <a:headEnd/>
            <a:tailEnd/>
          </a:ln>
          <a:effectLst/>
        </p:spPr>
      </p:pic>
      <p:sp>
        <p:nvSpPr>
          <p:cNvPr id="11" name="TextBox 10"/>
          <p:cNvSpPr txBox="1"/>
          <p:nvPr/>
        </p:nvSpPr>
        <p:spPr>
          <a:xfrm>
            <a:off x="609600" y="2971800"/>
            <a:ext cx="3021918" cy="1384995"/>
          </a:xfrm>
          <a:prstGeom prst="rect">
            <a:avLst/>
          </a:prstGeom>
          <a:noFill/>
        </p:spPr>
        <p:txBody>
          <a:bodyPr wrap="none" rtlCol="0">
            <a:spAutoFit/>
          </a:bodyPr>
          <a:lstStyle/>
          <a:p>
            <a:r>
              <a:rPr lang="en-US" sz="2800" dirty="0" smtClean="0"/>
              <a:t>A point is shown by</a:t>
            </a:r>
          </a:p>
          <a:p>
            <a:r>
              <a:rPr lang="en-US" sz="2800" dirty="0" smtClean="0"/>
              <a:t>Illuminating a pixel </a:t>
            </a:r>
          </a:p>
          <a:p>
            <a:r>
              <a:rPr lang="en-US" sz="2800" dirty="0" smtClean="0"/>
              <a:t>on the screen</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95650" y="552450"/>
            <a:ext cx="2209800" cy="105727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4800" y="1676401"/>
            <a:ext cx="8229600" cy="752129"/>
          </a:xfrm>
          <a:prstGeom prst="rect">
            <a:avLst/>
          </a:prstGeom>
        </p:spPr>
        <p:txBody>
          <a:bodyPr vert="horz" wrap="square" lIns="0" tIns="13335" rIns="0" bIns="0" rtlCol="0">
            <a:spAutoFit/>
          </a:bodyPr>
          <a:lstStyle/>
          <a:p>
            <a:pPr marL="469900" marR="5080" algn="just">
              <a:lnSpc>
                <a:spcPct val="100000"/>
              </a:lnSpc>
              <a:spcBef>
                <a:spcPts val="105"/>
              </a:spcBef>
            </a:pPr>
            <a:r>
              <a:rPr lang="en-US" sz="2400" spc="-125" dirty="0" smtClean="0">
                <a:latin typeface="Times New Roman" pitchFamily="18" charset="0"/>
                <a:cs typeface="Times New Roman" pitchFamily="18" charset="0"/>
              </a:rPr>
              <a:t>A</a:t>
            </a:r>
            <a:r>
              <a:rPr lang="en-US" sz="2400" spc="-60" dirty="0" smtClean="0">
                <a:latin typeface="Times New Roman" pitchFamily="18" charset="0"/>
                <a:cs typeface="Times New Roman" pitchFamily="18" charset="0"/>
              </a:rPr>
              <a:t> </a:t>
            </a:r>
            <a:r>
              <a:rPr lang="en-US" sz="2400" spc="80" dirty="0" smtClean="0">
                <a:latin typeface="Times New Roman" pitchFamily="18" charset="0"/>
                <a:cs typeface="Times New Roman" pitchFamily="18" charset="0"/>
              </a:rPr>
              <a:t>line</a:t>
            </a:r>
            <a:r>
              <a:rPr lang="en-US" sz="2400" spc="-114" dirty="0" smtClean="0">
                <a:latin typeface="Times New Roman" pitchFamily="18" charset="0"/>
                <a:cs typeface="Times New Roman" pitchFamily="18" charset="0"/>
              </a:rPr>
              <a:t> </a:t>
            </a:r>
            <a:r>
              <a:rPr lang="en-US" sz="2400" spc="125" dirty="0" smtClean="0">
                <a:latin typeface="Times New Roman" pitchFamily="18" charset="0"/>
                <a:cs typeface="Times New Roman" pitchFamily="18" charset="0"/>
              </a:rPr>
              <a:t>segment</a:t>
            </a:r>
            <a:r>
              <a:rPr lang="en-US" sz="2400" spc="-85" dirty="0" smtClean="0">
                <a:latin typeface="Times New Roman" pitchFamily="18" charset="0"/>
                <a:cs typeface="Times New Roman" pitchFamily="18" charset="0"/>
              </a:rPr>
              <a:t> </a:t>
            </a:r>
            <a:r>
              <a:rPr lang="en-US" sz="2400" spc="25" dirty="0" smtClean="0">
                <a:latin typeface="Times New Roman" pitchFamily="18" charset="0"/>
                <a:cs typeface="Times New Roman" pitchFamily="18" charset="0"/>
              </a:rPr>
              <a:t>is</a:t>
            </a:r>
            <a:r>
              <a:rPr lang="en-US" sz="2400" spc="-114" dirty="0" smtClean="0">
                <a:latin typeface="Times New Roman" pitchFamily="18" charset="0"/>
                <a:cs typeface="Times New Roman" pitchFamily="18" charset="0"/>
              </a:rPr>
              <a:t> </a:t>
            </a:r>
            <a:r>
              <a:rPr lang="en-US" sz="2400" spc="75" dirty="0" smtClean="0">
                <a:latin typeface="Times New Roman" pitchFamily="18" charset="0"/>
                <a:cs typeface="Times New Roman" pitchFamily="18" charset="0"/>
              </a:rPr>
              <a:t>completely</a:t>
            </a:r>
            <a:r>
              <a:rPr lang="en-US" sz="2400" spc="-180" dirty="0" smtClean="0">
                <a:latin typeface="Times New Roman" pitchFamily="18" charset="0"/>
                <a:cs typeface="Times New Roman" pitchFamily="18" charset="0"/>
              </a:rPr>
              <a:t> </a:t>
            </a:r>
            <a:r>
              <a:rPr lang="en-US" sz="2400" spc="105" dirty="0" smtClean="0">
                <a:latin typeface="Times New Roman" pitchFamily="18" charset="0"/>
                <a:cs typeface="Times New Roman" pitchFamily="18" charset="0"/>
              </a:rPr>
              <a:t>defined</a:t>
            </a:r>
            <a:r>
              <a:rPr lang="en-US" sz="2400" dirty="0" smtClean="0">
                <a:latin typeface="Times New Roman" pitchFamily="18" charset="0"/>
                <a:cs typeface="Times New Roman" pitchFamily="18" charset="0"/>
              </a:rPr>
              <a:t> </a:t>
            </a:r>
            <a:r>
              <a:rPr lang="en-US" sz="2400" spc="110" dirty="0" smtClean="0">
                <a:latin typeface="Times New Roman" pitchFamily="18" charset="0"/>
                <a:cs typeface="Times New Roman" pitchFamily="18" charset="0"/>
              </a:rPr>
              <a:t>in</a:t>
            </a:r>
            <a:r>
              <a:rPr lang="en-US" sz="2400" spc="-65" dirty="0" smtClean="0">
                <a:latin typeface="Times New Roman" pitchFamily="18" charset="0"/>
                <a:cs typeface="Times New Roman" pitchFamily="18" charset="0"/>
              </a:rPr>
              <a:t> </a:t>
            </a:r>
            <a:r>
              <a:rPr lang="en-US" sz="2400" spc="130" dirty="0" smtClean="0">
                <a:latin typeface="Times New Roman" pitchFamily="18" charset="0"/>
                <a:cs typeface="Times New Roman" pitchFamily="18" charset="0"/>
              </a:rPr>
              <a:t>terms</a:t>
            </a:r>
            <a:r>
              <a:rPr lang="en-US" sz="2400" spc="-135" dirty="0" smtClean="0">
                <a:latin typeface="Times New Roman" pitchFamily="18" charset="0"/>
                <a:cs typeface="Times New Roman" pitchFamily="18" charset="0"/>
              </a:rPr>
              <a:t> </a:t>
            </a:r>
            <a:r>
              <a:rPr lang="en-US" sz="2400" spc="20" dirty="0" smtClean="0">
                <a:latin typeface="Times New Roman" pitchFamily="18" charset="0"/>
                <a:cs typeface="Times New Roman" pitchFamily="18" charset="0"/>
              </a:rPr>
              <a:t>of</a:t>
            </a:r>
            <a:r>
              <a:rPr lang="en-US" sz="2400" spc="50" dirty="0" smtClean="0">
                <a:latin typeface="Times New Roman" pitchFamily="18" charset="0"/>
                <a:cs typeface="Times New Roman" pitchFamily="18" charset="0"/>
              </a:rPr>
              <a:t> </a:t>
            </a:r>
            <a:r>
              <a:rPr lang="en-US" sz="2400" spc="75" dirty="0" smtClean="0">
                <a:latin typeface="Times New Roman" pitchFamily="18" charset="0"/>
                <a:cs typeface="Times New Roman" pitchFamily="18" charset="0"/>
              </a:rPr>
              <a:t>its</a:t>
            </a:r>
            <a:r>
              <a:rPr lang="en-US" sz="2400" spc="-80" dirty="0" smtClean="0">
                <a:latin typeface="Times New Roman" pitchFamily="18" charset="0"/>
                <a:cs typeface="Times New Roman" pitchFamily="18" charset="0"/>
              </a:rPr>
              <a:t> </a:t>
            </a:r>
            <a:r>
              <a:rPr lang="en-US" sz="2400" spc="90" dirty="0" smtClean="0">
                <a:latin typeface="Times New Roman" pitchFamily="18" charset="0"/>
                <a:cs typeface="Times New Roman" pitchFamily="18" charset="0"/>
              </a:rPr>
              <a:t>two  </a:t>
            </a:r>
            <a:r>
              <a:rPr lang="en-US" sz="2400" spc="114" dirty="0" smtClean="0">
                <a:latin typeface="Times New Roman" pitchFamily="18" charset="0"/>
                <a:cs typeface="Times New Roman" pitchFamily="18" charset="0"/>
              </a:rPr>
              <a:t>endpoints</a:t>
            </a:r>
            <a:endParaRPr sz="2400" spc="114" dirty="0">
              <a:latin typeface="Times New Roman" pitchFamily="18" charset="0"/>
              <a:cs typeface="Times New Roman" pitchFamily="18" charset="0"/>
            </a:endParaRPr>
          </a:p>
        </p:txBody>
      </p:sp>
      <p:sp>
        <p:nvSpPr>
          <p:cNvPr id="4" name="object 4"/>
          <p:cNvSpPr txBox="1"/>
          <p:nvPr/>
        </p:nvSpPr>
        <p:spPr>
          <a:xfrm>
            <a:off x="838200" y="2735243"/>
            <a:ext cx="6781800" cy="894715"/>
          </a:xfrm>
          <a:prstGeom prst="rect">
            <a:avLst/>
          </a:prstGeom>
        </p:spPr>
        <p:txBody>
          <a:bodyPr vert="horz" wrap="square" lIns="0" tIns="97155" rIns="0" bIns="0" rtlCol="0">
            <a:spAutoFit/>
          </a:bodyPr>
          <a:lstStyle/>
          <a:p>
            <a:pPr algn="ctr">
              <a:lnSpc>
                <a:spcPct val="100000"/>
              </a:lnSpc>
              <a:spcBef>
                <a:spcPts val="765"/>
              </a:spcBef>
            </a:pPr>
            <a:r>
              <a:rPr sz="2600" spc="-125" dirty="0">
                <a:latin typeface="Times New Roman"/>
                <a:cs typeface="Times New Roman"/>
              </a:rPr>
              <a:t>A</a:t>
            </a:r>
            <a:r>
              <a:rPr sz="2600" spc="-65" dirty="0">
                <a:latin typeface="Times New Roman"/>
                <a:cs typeface="Times New Roman"/>
              </a:rPr>
              <a:t> </a:t>
            </a:r>
            <a:r>
              <a:rPr sz="2600" spc="80" dirty="0">
                <a:latin typeface="Times New Roman"/>
                <a:cs typeface="Times New Roman"/>
              </a:rPr>
              <a:t>line</a:t>
            </a:r>
            <a:r>
              <a:rPr sz="2600" spc="-125" dirty="0">
                <a:latin typeface="Times New Roman"/>
                <a:cs typeface="Times New Roman"/>
              </a:rPr>
              <a:t> </a:t>
            </a:r>
            <a:r>
              <a:rPr sz="2600" spc="125" dirty="0">
                <a:latin typeface="Times New Roman"/>
                <a:cs typeface="Times New Roman"/>
              </a:rPr>
              <a:t>segment</a:t>
            </a:r>
            <a:r>
              <a:rPr sz="2600" spc="-90" dirty="0">
                <a:latin typeface="Times New Roman"/>
                <a:cs typeface="Times New Roman"/>
              </a:rPr>
              <a:t> </a:t>
            </a:r>
            <a:r>
              <a:rPr sz="2600" spc="25" dirty="0">
                <a:latin typeface="Times New Roman"/>
                <a:cs typeface="Times New Roman"/>
              </a:rPr>
              <a:t>is</a:t>
            </a:r>
            <a:r>
              <a:rPr sz="2600" spc="-90" dirty="0">
                <a:latin typeface="Times New Roman"/>
                <a:cs typeface="Times New Roman"/>
              </a:rPr>
              <a:t> </a:t>
            </a:r>
            <a:r>
              <a:rPr sz="2600" spc="155" dirty="0">
                <a:latin typeface="Times New Roman"/>
                <a:cs typeface="Times New Roman"/>
              </a:rPr>
              <a:t>thus</a:t>
            </a:r>
            <a:r>
              <a:rPr sz="2600" spc="-150" dirty="0">
                <a:latin typeface="Times New Roman"/>
                <a:cs typeface="Times New Roman"/>
              </a:rPr>
              <a:t> </a:t>
            </a:r>
            <a:r>
              <a:rPr sz="2600" spc="105" dirty="0">
                <a:latin typeface="Times New Roman"/>
                <a:cs typeface="Times New Roman"/>
              </a:rPr>
              <a:t>defined</a:t>
            </a:r>
            <a:r>
              <a:rPr sz="2600" spc="-65" dirty="0">
                <a:latin typeface="Times New Roman"/>
                <a:cs typeface="Times New Roman"/>
              </a:rPr>
              <a:t> </a:t>
            </a:r>
            <a:r>
              <a:rPr sz="2600" spc="25" dirty="0">
                <a:latin typeface="Times New Roman"/>
                <a:cs typeface="Times New Roman"/>
              </a:rPr>
              <a:t>as:</a:t>
            </a:r>
            <a:endParaRPr sz="2600">
              <a:latin typeface="Times New Roman"/>
              <a:cs typeface="Times New Roman"/>
            </a:endParaRPr>
          </a:p>
          <a:p>
            <a:pPr marL="321945" algn="ctr">
              <a:lnSpc>
                <a:spcPct val="100000"/>
              </a:lnSpc>
              <a:spcBef>
                <a:spcPts val="535"/>
              </a:spcBef>
            </a:pPr>
            <a:r>
              <a:rPr sz="2100" spc="15" dirty="0">
                <a:latin typeface="Times New Roman"/>
                <a:cs typeface="Times New Roman"/>
              </a:rPr>
              <a:t>Line_Seg </a:t>
            </a:r>
            <a:r>
              <a:rPr sz="2100" spc="-30" dirty="0">
                <a:latin typeface="Times New Roman"/>
                <a:cs typeface="Times New Roman"/>
              </a:rPr>
              <a:t>= </a:t>
            </a:r>
            <a:r>
              <a:rPr sz="2100" spc="-270" dirty="0">
                <a:latin typeface="Times New Roman"/>
                <a:cs typeface="Times New Roman"/>
              </a:rPr>
              <a:t>{ </a:t>
            </a:r>
            <a:r>
              <a:rPr sz="2100" spc="-55" dirty="0">
                <a:latin typeface="Times New Roman"/>
                <a:cs typeface="Times New Roman"/>
              </a:rPr>
              <a:t>(x</a:t>
            </a:r>
            <a:r>
              <a:rPr sz="2100" spc="-82" baseline="-19841" dirty="0">
                <a:latin typeface="Times New Roman"/>
                <a:cs typeface="Times New Roman"/>
              </a:rPr>
              <a:t>1</a:t>
            </a:r>
            <a:r>
              <a:rPr sz="2100" spc="-55" dirty="0">
                <a:latin typeface="Times New Roman"/>
                <a:cs typeface="Times New Roman"/>
              </a:rPr>
              <a:t>, y</a:t>
            </a:r>
            <a:r>
              <a:rPr sz="2100" spc="-82" baseline="-19841" dirty="0">
                <a:latin typeface="Times New Roman"/>
                <a:cs typeface="Times New Roman"/>
              </a:rPr>
              <a:t>1</a:t>
            </a:r>
            <a:r>
              <a:rPr sz="2100" spc="-55" dirty="0">
                <a:latin typeface="Times New Roman"/>
                <a:cs typeface="Times New Roman"/>
              </a:rPr>
              <a:t>), </a:t>
            </a:r>
            <a:r>
              <a:rPr sz="2100" spc="5" dirty="0">
                <a:latin typeface="Times New Roman"/>
                <a:cs typeface="Times New Roman"/>
              </a:rPr>
              <a:t>(x</a:t>
            </a:r>
            <a:r>
              <a:rPr sz="2100" spc="7" baseline="-19841" dirty="0">
                <a:latin typeface="Times New Roman"/>
                <a:cs typeface="Times New Roman"/>
              </a:rPr>
              <a:t>2</a:t>
            </a:r>
            <a:r>
              <a:rPr sz="2100" spc="5" dirty="0">
                <a:latin typeface="Times New Roman"/>
                <a:cs typeface="Times New Roman"/>
              </a:rPr>
              <a:t>, </a:t>
            </a:r>
            <a:r>
              <a:rPr sz="2100" dirty="0">
                <a:latin typeface="Times New Roman"/>
                <a:cs typeface="Times New Roman"/>
              </a:rPr>
              <a:t>y</a:t>
            </a:r>
            <a:r>
              <a:rPr sz="2100" baseline="-19841" dirty="0">
                <a:latin typeface="Times New Roman"/>
                <a:cs typeface="Times New Roman"/>
              </a:rPr>
              <a:t>2</a:t>
            </a:r>
            <a:r>
              <a:rPr sz="2100" dirty="0">
                <a:latin typeface="Times New Roman"/>
                <a:cs typeface="Times New Roman"/>
              </a:rPr>
              <a:t>)</a:t>
            </a:r>
            <a:r>
              <a:rPr sz="2100" spc="-75" dirty="0">
                <a:latin typeface="Times New Roman"/>
                <a:cs typeface="Times New Roman"/>
              </a:rPr>
              <a:t> </a:t>
            </a:r>
            <a:r>
              <a:rPr sz="2100" spc="-270" dirty="0">
                <a:latin typeface="Times New Roman"/>
                <a:cs typeface="Times New Roman"/>
              </a:rPr>
              <a:t>}</a:t>
            </a:r>
            <a:endParaRPr sz="2100">
              <a:latin typeface="Times New Roman"/>
              <a:cs typeface="Times New Roman"/>
            </a:endParaRPr>
          </a:p>
        </p:txBody>
      </p:sp>
      <p:sp>
        <p:nvSpPr>
          <p:cNvPr id="5" name="object 5"/>
          <p:cNvSpPr/>
          <p:nvPr/>
        </p:nvSpPr>
        <p:spPr>
          <a:xfrm>
            <a:off x="1447800" y="3886116"/>
            <a:ext cx="4297041" cy="256548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95650" y="552450"/>
            <a:ext cx="2209800" cy="105727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44500" y="1948941"/>
            <a:ext cx="3698875" cy="1490152"/>
          </a:xfrm>
          <a:prstGeom prst="rect">
            <a:avLst/>
          </a:prstGeom>
        </p:spPr>
        <p:txBody>
          <a:bodyPr vert="horz" wrap="square" lIns="0" tIns="12700" rIns="0" bIns="0" rtlCol="0">
            <a:spAutoFit/>
          </a:bodyPr>
          <a:lstStyle/>
          <a:p>
            <a:pPr marL="12700" algn="l">
              <a:spcBef>
                <a:spcPts val="100"/>
              </a:spcBef>
              <a:tabLst>
                <a:tab pos="520065" algn="l"/>
                <a:tab pos="1312545" algn="l"/>
                <a:tab pos="1821814" algn="l"/>
                <a:tab pos="3376295" algn="l"/>
              </a:tabLst>
            </a:pPr>
            <a:r>
              <a:rPr sz="2400" spc="-114" dirty="0">
                <a:latin typeface="Times New Roman" pitchFamily="18" charset="0"/>
                <a:cs typeface="Times New Roman" pitchFamily="18" charset="0"/>
              </a:rPr>
              <a:t>A	</a:t>
            </a:r>
            <a:r>
              <a:rPr sz="2400" spc="75" dirty="0">
                <a:latin typeface="Times New Roman" pitchFamily="18" charset="0"/>
                <a:cs typeface="Times New Roman" pitchFamily="18" charset="0"/>
              </a:rPr>
              <a:t>line	</a:t>
            </a:r>
            <a:r>
              <a:rPr sz="2400" spc="25" dirty="0">
                <a:latin typeface="Times New Roman" pitchFamily="18" charset="0"/>
                <a:cs typeface="Times New Roman" pitchFamily="18" charset="0"/>
              </a:rPr>
              <a:t>is	</a:t>
            </a:r>
            <a:r>
              <a:rPr sz="2400" spc="155" dirty="0">
                <a:latin typeface="Times New Roman" pitchFamily="18" charset="0"/>
                <a:cs typeface="Times New Roman" pitchFamily="18" charset="0"/>
              </a:rPr>
              <a:t>p</a:t>
            </a:r>
            <a:r>
              <a:rPr sz="2400" spc="70" dirty="0">
                <a:latin typeface="Times New Roman" pitchFamily="18" charset="0"/>
                <a:cs typeface="Times New Roman" pitchFamily="18" charset="0"/>
              </a:rPr>
              <a:t>r</a:t>
            </a:r>
            <a:r>
              <a:rPr sz="2400" spc="125" dirty="0">
                <a:latin typeface="Times New Roman" pitchFamily="18" charset="0"/>
                <a:cs typeface="Times New Roman" pitchFamily="18" charset="0"/>
              </a:rPr>
              <a:t>o</a:t>
            </a:r>
            <a:r>
              <a:rPr sz="2400" spc="114" dirty="0">
                <a:latin typeface="Times New Roman" pitchFamily="18" charset="0"/>
                <a:cs typeface="Times New Roman" pitchFamily="18" charset="0"/>
              </a:rPr>
              <a:t>d</a:t>
            </a:r>
            <a:r>
              <a:rPr sz="2400" spc="105" dirty="0">
                <a:latin typeface="Times New Roman" pitchFamily="18" charset="0"/>
                <a:cs typeface="Times New Roman" pitchFamily="18" charset="0"/>
              </a:rPr>
              <a:t>u</a:t>
            </a:r>
            <a:r>
              <a:rPr sz="2400" spc="45" dirty="0">
                <a:latin typeface="Times New Roman" pitchFamily="18" charset="0"/>
                <a:cs typeface="Times New Roman" pitchFamily="18" charset="0"/>
              </a:rPr>
              <a:t>c</a:t>
            </a:r>
            <a:r>
              <a:rPr sz="2400" spc="120" dirty="0">
                <a:latin typeface="Times New Roman" pitchFamily="18" charset="0"/>
                <a:cs typeface="Times New Roman" pitchFamily="18" charset="0"/>
              </a:rPr>
              <a:t>ed</a:t>
            </a:r>
            <a:r>
              <a:rPr sz="2400">
                <a:latin typeface="Times New Roman" pitchFamily="18" charset="0"/>
                <a:cs typeface="Times New Roman" pitchFamily="18" charset="0"/>
              </a:rPr>
              <a:t>	</a:t>
            </a:r>
            <a:r>
              <a:rPr sz="2400" spc="15" smtClean="0">
                <a:latin typeface="Times New Roman" pitchFamily="18" charset="0"/>
                <a:cs typeface="Times New Roman" pitchFamily="18" charset="0"/>
              </a:rPr>
              <a:t>by</a:t>
            </a:r>
            <a:r>
              <a:rPr lang="en-US" sz="2400" spc="15" dirty="0" smtClean="0">
                <a:latin typeface="Times New Roman" pitchFamily="18" charset="0"/>
                <a:cs typeface="Times New Roman" pitchFamily="18" charset="0"/>
              </a:rPr>
              <a:t> </a:t>
            </a:r>
            <a:r>
              <a:rPr lang="en-US" sz="2400" spc="114" dirty="0" smtClean="0">
                <a:latin typeface="Times New Roman" pitchFamily="18" charset="0"/>
                <a:cs typeface="Times New Roman" pitchFamily="18" charset="0"/>
              </a:rPr>
              <a:t>means </a:t>
            </a:r>
            <a:r>
              <a:rPr lang="en-US" sz="2400" spc="15" dirty="0" smtClean="0">
                <a:latin typeface="Times New Roman" pitchFamily="18" charset="0"/>
                <a:cs typeface="Times New Roman" pitchFamily="18" charset="0"/>
              </a:rPr>
              <a:t>of </a:t>
            </a:r>
            <a:r>
              <a:rPr lang="en-US" sz="2400" spc="90" dirty="0" smtClean="0">
                <a:latin typeface="Times New Roman" pitchFamily="18" charset="0"/>
                <a:cs typeface="Times New Roman" pitchFamily="18" charset="0"/>
              </a:rPr>
              <a:t>illuminating </a:t>
            </a:r>
            <a:r>
              <a:rPr lang="en-US" sz="2400" spc="85" dirty="0" smtClean="0">
                <a:latin typeface="Times New Roman" pitchFamily="18" charset="0"/>
                <a:cs typeface="Times New Roman" pitchFamily="18" charset="0"/>
              </a:rPr>
              <a:t>a </a:t>
            </a:r>
            <a:r>
              <a:rPr lang="en-US" sz="2400" spc="100" dirty="0" smtClean="0">
                <a:latin typeface="Times New Roman" pitchFamily="18" charset="0"/>
                <a:cs typeface="Times New Roman" pitchFamily="18" charset="0"/>
              </a:rPr>
              <a:t>set  </a:t>
            </a:r>
            <a:r>
              <a:rPr lang="en-US" sz="2400" spc="15" dirty="0" smtClean="0">
                <a:latin typeface="Times New Roman" pitchFamily="18" charset="0"/>
                <a:cs typeface="Times New Roman" pitchFamily="18" charset="0"/>
              </a:rPr>
              <a:t>of</a:t>
            </a:r>
            <a:r>
              <a:rPr lang="en-US" sz="2400" dirty="0" smtClean="0">
                <a:latin typeface="Times New Roman" pitchFamily="18" charset="0"/>
                <a:cs typeface="Times New Roman" pitchFamily="18" charset="0"/>
              </a:rPr>
              <a:t>	</a:t>
            </a:r>
            <a:r>
              <a:rPr lang="en-US" sz="2400" spc="135" dirty="0" smtClean="0">
                <a:latin typeface="Times New Roman" pitchFamily="18" charset="0"/>
                <a:cs typeface="Times New Roman" pitchFamily="18" charset="0"/>
              </a:rPr>
              <a:t>in</a:t>
            </a:r>
            <a:r>
              <a:rPr lang="en-US" sz="2400" spc="65" dirty="0" smtClean="0">
                <a:latin typeface="Times New Roman" pitchFamily="18" charset="0"/>
                <a:cs typeface="Times New Roman" pitchFamily="18" charset="0"/>
              </a:rPr>
              <a:t>t</a:t>
            </a:r>
            <a:r>
              <a:rPr lang="en-US" sz="2400" spc="130" dirty="0" smtClean="0">
                <a:latin typeface="Times New Roman" pitchFamily="18" charset="0"/>
                <a:cs typeface="Times New Roman" pitchFamily="18" charset="0"/>
              </a:rPr>
              <a:t>erme</a:t>
            </a:r>
            <a:r>
              <a:rPr lang="en-US" sz="2400" spc="120" dirty="0" smtClean="0">
                <a:latin typeface="Times New Roman" pitchFamily="18" charset="0"/>
                <a:cs typeface="Times New Roman" pitchFamily="18" charset="0"/>
              </a:rPr>
              <a:t>d</a:t>
            </a:r>
            <a:r>
              <a:rPr lang="en-US" sz="2400" spc="70" dirty="0" smtClean="0">
                <a:latin typeface="Times New Roman" pitchFamily="18" charset="0"/>
                <a:cs typeface="Times New Roman" pitchFamily="18" charset="0"/>
              </a:rPr>
              <a:t>ia</a:t>
            </a:r>
            <a:r>
              <a:rPr lang="en-US" sz="2400" spc="105" dirty="0" smtClean="0">
                <a:latin typeface="Times New Roman" pitchFamily="18" charset="0"/>
                <a:cs typeface="Times New Roman" pitchFamily="18" charset="0"/>
              </a:rPr>
              <a:t>r</a:t>
            </a:r>
            <a:r>
              <a:rPr lang="en-US" sz="2400" spc="-45" dirty="0" smtClean="0">
                <a:latin typeface="Times New Roman" pitchFamily="18" charset="0"/>
                <a:cs typeface="Times New Roman" pitchFamily="18" charset="0"/>
              </a:rPr>
              <a:t>y </a:t>
            </a:r>
            <a:r>
              <a:rPr lang="en-US" sz="2400" spc="30" dirty="0" smtClean="0">
                <a:latin typeface="Times New Roman" pitchFamily="18" charset="0"/>
                <a:cs typeface="Times New Roman" pitchFamily="18" charset="0"/>
              </a:rPr>
              <a:t>pi</a:t>
            </a:r>
            <a:r>
              <a:rPr lang="en-US" sz="2400" spc="-30" dirty="0" smtClean="0">
                <a:latin typeface="Times New Roman" pitchFamily="18" charset="0"/>
                <a:cs typeface="Times New Roman" pitchFamily="18" charset="0"/>
              </a:rPr>
              <a:t>x</a:t>
            </a:r>
            <a:r>
              <a:rPr lang="en-US" sz="2400" spc="40" dirty="0" smtClean="0">
                <a:latin typeface="Times New Roman" pitchFamily="18" charset="0"/>
                <a:cs typeface="Times New Roman" pitchFamily="18" charset="0"/>
              </a:rPr>
              <a:t>els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sz="2400">
              <a:latin typeface="Times New Roman" pitchFamily="18" charset="0"/>
              <a:cs typeface="Times New Roman" pitchFamily="18" charset="0"/>
            </a:endParaRPr>
          </a:p>
        </p:txBody>
      </p:sp>
      <p:sp>
        <p:nvSpPr>
          <p:cNvPr id="10" name="object 10"/>
          <p:cNvSpPr txBox="1"/>
          <p:nvPr/>
        </p:nvSpPr>
        <p:spPr>
          <a:xfrm>
            <a:off x="8924670" y="5436819"/>
            <a:ext cx="135255"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FFFFFF"/>
                </a:solidFill>
                <a:latin typeface="Times New Roman"/>
                <a:cs typeface="Times New Roman"/>
              </a:rPr>
              <a:t>x</a:t>
            </a:r>
            <a:endParaRPr sz="1800">
              <a:latin typeface="Times New Roman"/>
              <a:cs typeface="Times New Roman"/>
            </a:endParaRPr>
          </a:p>
        </p:txBody>
      </p:sp>
      <p:sp>
        <p:nvSpPr>
          <p:cNvPr id="11" name="object 11"/>
          <p:cNvSpPr txBox="1"/>
          <p:nvPr/>
        </p:nvSpPr>
        <p:spPr>
          <a:xfrm>
            <a:off x="5037835" y="1549653"/>
            <a:ext cx="135890" cy="29972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FFFFFF"/>
                </a:solidFill>
                <a:latin typeface="Times New Roman"/>
                <a:cs typeface="Times New Roman"/>
              </a:rPr>
              <a:t>y</a:t>
            </a:r>
            <a:endParaRPr sz="1800">
              <a:latin typeface="Times New Roman"/>
              <a:cs typeface="Times New Roman"/>
            </a:endParaRPr>
          </a:p>
        </p:txBody>
      </p:sp>
      <p:sp>
        <p:nvSpPr>
          <p:cNvPr id="12" name="object 12"/>
          <p:cNvSpPr txBox="1"/>
          <p:nvPr/>
        </p:nvSpPr>
        <p:spPr>
          <a:xfrm>
            <a:off x="6069584" y="5589219"/>
            <a:ext cx="207010" cy="299720"/>
          </a:xfrm>
          <a:prstGeom prst="rect">
            <a:avLst/>
          </a:prstGeom>
        </p:spPr>
        <p:txBody>
          <a:bodyPr vert="horz" wrap="square" lIns="0" tIns="12700" rIns="0" bIns="0" rtlCol="0">
            <a:spAutoFit/>
          </a:bodyPr>
          <a:lstStyle/>
          <a:p>
            <a:pPr marL="12700">
              <a:lnSpc>
                <a:spcPct val="100000"/>
              </a:lnSpc>
              <a:spcBef>
                <a:spcPts val="100"/>
              </a:spcBef>
            </a:pPr>
            <a:r>
              <a:rPr sz="1800" spc="-195" dirty="0">
                <a:solidFill>
                  <a:srgbClr val="FFFFFF"/>
                </a:solidFill>
                <a:latin typeface="Times New Roman"/>
                <a:cs typeface="Times New Roman"/>
              </a:rPr>
              <a:t>x1</a:t>
            </a:r>
            <a:endParaRPr sz="1800">
              <a:latin typeface="Times New Roman"/>
              <a:cs typeface="Times New Roman"/>
            </a:endParaRPr>
          </a:p>
        </p:txBody>
      </p:sp>
      <p:sp>
        <p:nvSpPr>
          <p:cNvPr id="13" name="object 13"/>
          <p:cNvSpPr txBox="1"/>
          <p:nvPr/>
        </p:nvSpPr>
        <p:spPr>
          <a:xfrm>
            <a:off x="8336026" y="5589219"/>
            <a:ext cx="245745"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FFFFFF"/>
                </a:solidFill>
                <a:latin typeface="Times New Roman"/>
                <a:cs typeface="Times New Roman"/>
              </a:rPr>
              <a:t>x2</a:t>
            </a:r>
            <a:endParaRPr sz="1800">
              <a:latin typeface="Times New Roman"/>
              <a:cs typeface="Times New Roman"/>
            </a:endParaRPr>
          </a:p>
        </p:txBody>
      </p:sp>
      <p:sp>
        <p:nvSpPr>
          <p:cNvPr id="14" name="object 14"/>
          <p:cNvSpPr txBox="1"/>
          <p:nvPr/>
        </p:nvSpPr>
        <p:spPr>
          <a:xfrm>
            <a:off x="4621529" y="4369689"/>
            <a:ext cx="206375" cy="299720"/>
          </a:xfrm>
          <a:prstGeom prst="rect">
            <a:avLst/>
          </a:prstGeom>
        </p:spPr>
        <p:txBody>
          <a:bodyPr vert="horz" wrap="square" lIns="0" tIns="12700" rIns="0" bIns="0" rtlCol="0">
            <a:spAutoFit/>
          </a:bodyPr>
          <a:lstStyle/>
          <a:p>
            <a:pPr marL="12700">
              <a:lnSpc>
                <a:spcPct val="100000"/>
              </a:lnSpc>
              <a:spcBef>
                <a:spcPts val="100"/>
              </a:spcBef>
            </a:pPr>
            <a:r>
              <a:rPr sz="1800" spc="-190" dirty="0">
                <a:solidFill>
                  <a:srgbClr val="FFFFFF"/>
                </a:solidFill>
                <a:latin typeface="Times New Roman"/>
                <a:cs typeface="Times New Roman"/>
              </a:rPr>
              <a:t>y1</a:t>
            </a:r>
            <a:endParaRPr sz="1800">
              <a:latin typeface="Times New Roman"/>
              <a:cs typeface="Times New Roman"/>
            </a:endParaRPr>
          </a:p>
        </p:txBody>
      </p:sp>
      <p:sp>
        <p:nvSpPr>
          <p:cNvPr id="15" name="object 15"/>
          <p:cNvSpPr txBox="1"/>
          <p:nvPr/>
        </p:nvSpPr>
        <p:spPr>
          <a:xfrm>
            <a:off x="4525517" y="3226434"/>
            <a:ext cx="245745"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FFFFFF"/>
                </a:solidFill>
                <a:latin typeface="Times New Roman"/>
                <a:cs typeface="Times New Roman"/>
              </a:rPr>
              <a:t>y2</a:t>
            </a:r>
            <a:endParaRPr sz="1800">
              <a:latin typeface="Times New Roman"/>
              <a:cs typeface="Times New Roman"/>
            </a:endParaRPr>
          </a:p>
        </p:txBody>
      </p:sp>
      <p:pic>
        <p:nvPicPr>
          <p:cNvPr id="3075" name="Picture 3"/>
          <p:cNvPicPr>
            <a:picLocks noChangeAspect="1" noChangeArrowheads="1"/>
          </p:cNvPicPr>
          <p:nvPr/>
        </p:nvPicPr>
        <p:blipFill>
          <a:blip r:embed="rId3"/>
          <a:srcRect/>
          <a:stretch>
            <a:fillRect/>
          </a:stretch>
        </p:blipFill>
        <p:spPr bwMode="auto">
          <a:xfrm>
            <a:off x="4648200" y="1524000"/>
            <a:ext cx="4076700" cy="3905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95650" y="552450"/>
            <a:ext cx="2209800" cy="105727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4800" y="1905000"/>
            <a:ext cx="8489950" cy="1552348"/>
          </a:xfrm>
          <a:prstGeom prst="rect">
            <a:avLst/>
          </a:prstGeom>
        </p:spPr>
        <p:txBody>
          <a:bodyPr vert="horz" wrap="square" lIns="0" tIns="13335" rIns="0" bIns="0" rtlCol="0">
            <a:spAutoFit/>
          </a:bodyPr>
          <a:lstStyle/>
          <a:p>
            <a:pPr marL="12700" marR="5080" algn="l">
              <a:lnSpc>
                <a:spcPct val="100000"/>
              </a:lnSpc>
              <a:spcBef>
                <a:spcPts val="105"/>
              </a:spcBef>
              <a:tabLst>
                <a:tab pos="4530090" algn="l"/>
              </a:tabLst>
            </a:pPr>
            <a:r>
              <a:rPr lang="en-US" sz="2000" spc="40" dirty="0" smtClean="0">
                <a:latin typeface="Times New Roman" pitchFamily="18" charset="0"/>
                <a:cs typeface="Times New Roman" pitchFamily="18" charset="0"/>
              </a:rPr>
              <a:t>Lines </a:t>
            </a:r>
            <a:r>
              <a:rPr lang="en-US" sz="2000" spc="20" dirty="0" smtClean="0">
                <a:latin typeface="Times New Roman" pitchFamily="18" charset="0"/>
                <a:cs typeface="Times New Roman" pitchFamily="18" charset="0"/>
              </a:rPr>
              <a:t>is  </a:t>
            </a:r>
            <a:r>
              <a:rPr lang="en-US" sz="2000" spc="80" dirty="0" smtClean="0">
                <a:latin typeface="Times New Roman" pitchFamily="18" charset="0"/>
                <a:cs typeface="Times New Roman" pitchFamily="18" charset="0"/>
              </a:rPr>
              <a:t>digitized </a:t>
            </a:r>
            <a:r>
              <a:rPr lang="en-US" sz="2000" spc="120" dirty="0" smtClean="0">
                <a:latin typeface="Times New Roman" pitchFamily="18" charset="0"/>
                <a:cs typeface="Times New Roman" pitchFamily="18" charset="0"/>
              </a:rPr>
              <a:t>into </a:t>
            </a:r>
            <a:r>
              <a:rPr lang="en-US" sz="2000" spc="95" dirty="0" smtClean="0">
                <a:latin typeface="Times New Roman" pitchFamily="18" charset="0"/>
                <a:cs typeface="Times New Roman" pitchFamily="18" charset="0"/>
              </a:rPr>
              <a:t>a</a:t>
            </a:r>
            <a:r>
              <a:rPr lang="en-US" sz="2000" spc="590" dirty="0" smtClean="0">
                <a:latin typeface="Times New Roman" pitchFamily="18" charset="0"/>
                <a:cs typeface="Times New Roman" pitchFamily="18" charset="0"/>
              </a:rPr>
              <a:t> </a:t>
            </a:r>
            <a:r>
              <a:rPr lang="en-US" sz="2000" spc="105" dirty="0" smtClean="0">
                <a:latin typeface="Times New Roman" pitchFamily="18" charset="0"/>
                <a:cs typeface="Times New Roman" pitchFamily="18" charset="0"/>
              </a:rPr>
              <a:t>set</a:t>
            </a:r>
            <a:r>
              <a:rPr lang="en-US" sz="2000" spc="285" dirty="0" smtClean="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of </a:t>
            </a:r>
            <a:r>
              <a:rPr lang="en-US" sz="2000" spc="85" dirty="0" smtClean="0">
                <a:latin typeface="Times New Roman" pitchFamily="18" charset="0"/>
                <a:cs typeface="Times New Roman" pitchFamily="18" charset="0"/>
              </a:rPr>
              <a:t>discrete </a:t>
            </a:r>
            <a:r>
              <a:rPr lang="en-US" sz="2000" spc="90" dirty="0" smtClean="0">
                <a:latin typeface="Times New Roman" pitchFamily="18" charset="0"/>
                <a:cs typeface="Times New Roman" pitchFamily="18" charset="0"/>
              </a:rPr>
              <a:t>integer positions  </a:t>
            </a:r>
            <a:r>
              <a:rPr lang="en-US" sz="2000" spc="170" dirty="0" smtClean="0">
                <a:latin typeface="Times New Roman" pitchFamily="18" charset="0"/>
                <a:cs typeface="Times New Roman" pitchFamily="18" charset="0"/>
              </a:rPr>
              <a:t>that</a:t>
            </a:r>
            <a:r>
              <a:rPr lang="en-US" sz="2000" spc="-155" dirty="0" smtClean="0">
                <a:latin typeface="Times New Roman" pitchFamily="18" charset="0"/>
                <a:cs typeface="Times New Roman" pitchFamily="18" charset="0"/>
              </a:rPr>
              <a:t> </a:t>
            </a:r>
            <a:r>
              <a:rPr lang="en-US" sz="2000" spc="95" dirty="0" smtClean="0">
                <a:latin typeface="Times New Roman" pitchFamily="18" charset="0"/>
                <a:cs typeface="Times New Roman" pitchFamily="18" charset="0"/>
              </a:rPr>
              <a:t>approximate</a:t>
            </a:r>
            <a:r>
              <a:rPr lang="en-US" sz="2000" spc="-110" dirty="0" smtClean="0">
                <a:latin typeface="Times New Roman" pitchFamily="18" charset="0"/>
                <a:cs typeface="Times New Roman" pitchFamily="18" charset="0"/>
              </a:rPr>
              <a:t> </a:t>
            </a:r>
            <a:r>
              <a:rPr lang="en-US" sz="2000" spc="160" dirty="0" smtClean="0">
                <a:latin typeface="Times New Roman" pitchFamily="18" charset="0"/>
                <a:cs typeface="Times New Roman" pitchFamily="18" charset="0"/>
              </a:rPr>
              <a:t>the</a:t>
            </a:r>
            <a:r>
              <a:rPr lang="en-US" sz="2000" spc="-130" dirty="0" smtClean="0">
                <a:latin typeface="Times New Roman" pitchFamily="18" charset="0"/>
                <a:cs typeface="Times New Roman" pitchFamily="18" charset="0"/>
              </a:rPr>
              <a:t> </a:t>
            </a:r>
            <a:r>
              <a:rPr lang="en-US" sz="2000" spc="105" dirty="0" smtClean="0">
                <a:latin typeface="Times New Roman" pitchFamily="18" charset="0"/>
                <a:cs typeface="Times New Roman" pitchFamily="18" charset="0"/>
              </a:rPr>
              <a:t>actual</a:t>
            </a:r>
            <a:r>
              <a:rPr lang="en-US" sz="2000" spc="-35" dirty="0" smtClean="0">
                <a:latin typeface="Times New Roman" pitchFamily="18" charset="0"/>
                <a:cs typeface="Times New Roman" pitchFamily="18" charset="0"/>
              </a:rPr>
              <a:t> </a:t>
            </a:r>
            <a:r>
              <a:rPr lang="en-US" sz="2000" spc="80" dirty="0" smtClean="0">
                <a:latin typeface="Times New Roman" pitchFamily="18" charset="0"/>
                <a:cs typeface="Times New Roman" pitchFamily="18" charset="0"/>
              </a:rPr>
              <a:t>line</a:t>
            </a:r>
            <a:r>
              <a:rPr lang="en-US" sz="2000" spc="-100" dirty="0" smtClean="0">
                <a:latin typeface="Times New Roman" pitchFamily="18" charset="0"/>
                <a:cs typeface="Times New Roman" pitchFamily="18" charset="0"/>
              </a:rPr>
              <a:t> </a:t>
            </a:r>
            <a:r>
              <a:rPr lang="en-US" sz="2000" spc="130" dirty="0" smtClean="0">
                <a:latin typeface="Times New Roman" pitchFamily="18" charset="0"/>
                <a:cs typeface="Times New Roman" pitchFamily="18" charset="0"/>
              </a:rPr>
              <a:t>path.</a:t>
            </a:r>
            <a:br>
              <a:rPr lang="en-US" sz="2000" spc="130" dirty="0" smtClean="0">
                <a:latin typeface="Times New Roman" pitchFamily="18" charset="0"/>
                <a:cs typeface="Times New Roman" pitchFamily="18" charset="0"/>
              </a:rPr>
            </a:br>
            <a:r>
              <a:rPr lang="en-US" sz="2000" spc="130" dirty="0" smtClean="0">
                <a:latin typeface="Times New Roman" pitchFamily="18" charset="0"/>
                <a:cs typeface="Times New Roman" pitchFamily="18" charset="0"/>
              </a:rPr>
              <a:t/>
            </a:r>
            <a:br>
              <a:rPr lang="en-US" sz="2000" spc="130" dirty="0" smtClean="0">
                <a:latin typeface="Times New Roman" pitchFamily="18" charset="0"/>
                <a:cs typeface="Times New Roman" pitchFamily="18" charset="0"/>
              </a:rPr>
            </a:br>
            <a:r>
              <a:rPr lang="en-US" sz="2000" spc="-70" dirty="0" smtClean="0">
                <a:latin typeface="Times New Roman" pitchFamily="18" charset="0"/>
                <a:cs typeface="Times New Roman" pitchFamily="18" charset="0"/>
              </a:rPr>
              <a:t>Example: A</a:t>
            </a:r>
            <a:r>
              <a:rPr lang="en-US" sz="2000" spc="-125" dirty="0" smtClean="0">
                <a:latin typeface="Times New Roman" pitchFamily="18" charset="0"/>
                <a:cs typeface="Times New Roman" pitchFamily="18" charset="0"/>
              </a:rPr>
              <a:t> </a:t>
            </a:r>
            <a:r>
              <a:rPr lang="en-US" sz="2000" spc="-10" dirty="0" smtClean="0">
                <a:latin typeface="Times New Roman" pitchFamily="18" charset="0"/>
                <a:cs typeface="Times New Roman" pitchFamily="18" charset="0"/>
              </a:rPr>
              <a:t>c</a:t>
            </a:r>
            <a:r>
              <a:rPr lang="en-US" sz="2000" spc="175" dirty="0" smtClean="0">
                <a:latin typeface="Times New Roman" pitchFamily="18" charset="0"/>
                <a:cs typeface="Times New Roman" pitchFamily="18" charset="0"/>
              </a:rPr>
              <a:t>om</a:t>
            </a:r>
            <a:r>
              <a:rPr lang="en-US" sz="2000" spc="120" dirty="0" smtClean="0">
                <a:latin typeface="Times New Roman" pitchFamily="18" charset="0"/>
                <a:cs typeface="Times New Roman" pitchFamily="18" charset="0"/>
              </a:rPr>
              <a:t>p</a:t>
            </a:r>
            <a:r>
              <a:rPr lang="en-US" sz="2000" spc="235" dirty="0" smtClean="0">
                <a:latin typeface="Times New Roman" pitchFamily="18" charset="0"/>
                <a:cs typeface="Times New Roman" pitchFamily="18" charset="0"/>
              </a:rPr>
              <a:t>u</a:t>
            </a:r>
            <a:r>
              <a:rPr lang="en-US" sz="2000" spc="80" dirty="0" smtClean="0">
                <a:latin typeface="Times New Roman" pitchFamily="18" charset="0"/>
                <a:cs typeface="Times New Roman" pitchFamily="18" charset="0"/>
              </a:rPr>
              <a:t>t</a:t>
            </a:r>
            <a:r>
              <a:rPr lang="en-US" sz="2000" spc="135" dirty="0" smtClean="0">
                <a:latin typeface="Times New Roman" pitchFamily="18" charset="0"/>
                <a:cs typeface="Times New Roman" pitchFamily="18" charset="0"/>
              </a:rPr>
              <a:t>ed </a:t>
            </a:r>
            <a:r>
              <a:rPr lang="en-US" sz="2000" spc="60" dirty="0" smtClean="0">
                <a:latin typeface="Times New Roman" pitchFamily="18" charset="0"/>
                <a:cs typeface="Times New Roman" pitchFamily="18" charset="0"/>
              </a:rPr>
              <a:t>li</a:t>
            </a:r>
            <a:r>
              <a:rPr lang="en-US" sz="2000" spc="100" dirty="0" smtClean="0">
                <a:latin typeface="Times New Roman" pitchFamily="18" charset="0"/>
                <a:cs typeface="Times New Roman" pitchFamily="18" charset="0"/>
              </a:rPr>
              <a:t>n</a:t>
            </a:r>
            <a:r>
              <a:rPr lang="en-US" sz="2000" spc="90" dirty="0" smtClean="0">
                <a:latin typeface="Times New Roman" pitchFamily="18" charset="0"/>
                <a:cs typeface="Times New Roman" pitchFamily="18" charset="0"/>
              </a:rPr>
              <a:t>e </a:t>
            </a:r>
            <a:r>
              <a:rPr lang="en-US" sz="2000" spc="105" dirty="0" smtClean="0">
                <a:latin typeface="Times New Roman" pitchFamily="18" charset="0"/>
                <a:cs typeface="Times New Roman" pitchFamily="18" charset="0"/>
              </a:rPr>
              <a:t>position </a:t>
            </a:r>
            <a:r>
              <a:rPr lang="en-US" sz="2000" spc="20" dirty="0" smtClean="0">
                <a:latin typeface="Times New Roman" pitchFamily="18" charset="0"/>
                <a:cs typeface="Times New Roman" pitchFamily="18" charset="0"/>
              </a:rPr>
              <a:t>o</a:t>
            </a:r>
            <a:r>
              <a:rPr lang="en-US" sz="2000" spc="15" dirty="0" smtClean="0">
                <a:latin typeface="Times New Roman" pitchFamily="18" charset="0"/>
                <a:cs typeface="Times New Roman" pitchFamily="18" charset="0"/>
              </a:rPr>
              <a:t>f </a:t>
            </a:r>
            <a:r>
              <a:rPr lang="en-US" sz="2000" spc="90" dirty="0" smtClean="0">
                <a:latin typeface="Times New Roman" pitchFamily="18" charset="0"/>
                <a:cs typeface="Times New Roman" pitchFamily="18" charset="0"/>
              </a:rPr>
              <a:t>(</a:t>
            </a:r>
            <a:r>
              <a:rPr lang="en-US" sz="2000" spc="-195" dirty="0" smtClean="0">
                <a:latin typeface="Times New Roman" pitchFamily="18" charset="0"/>
                <a:cs typeface="Times New Roman" pitchFamily="18" charset="0"/>
              </a:rPr>
              <a:t>10</a:t>
            </a:r>
            <a:r>
              <a:rPr lang="en-US" sz="2000" spc="5" dirty="0" smtClean="0">
                <a:latin typeface="Times New Roman" pitchFamily="18" charset="0"/>
                <a:cs typeface="Times New Roman" pitchFamily="18" charset="0"/>
              </a:rPr>
              <a:t>.</a:t>
            </a:r>
            <a:r>
              <a:rPr lang="en-US" sz="2000" spc="80" dirty="0" smtClean="0">
                <a:latin typeface="Times New Roman" pitchFamily="18" charset="0"/>
                <a:cs typeface="Times New Roman" pitchFamily="18" charset="0"/>
              </a:rPr>
              <a:t>48</a:t>
            </a:r>
            <a:r>
              <a:rPr lang="en-US" sz="2000" spc="15" dirty="0" smtClean="0">
                <a:latin typeface="Times New Roman" pitchFamily="18" charset="0"/>
                <a:cs typeface="Times New Roman" pitchFamily="18" charset="0"/>
              </a:rPr>
              <a:t>,</a:t>
            </a:r>
            <a:r>
              <a:rPr lang="en-US" sz="2000" spc="25" dirty="0" smtClean="0">
                <a:latin typeface="Times New Roman" pitchFamily="18" charset="0"/>
                <a:cs typeface="Times New Roman" pitchFamily="18" charset="0"/>
              </a:rPr>
              <a:t>2</a:t>
            </a:r>
            <a:r>
              <a:rPr lang="en-US" sz="2000" spc="30" dirty="0" smtClean="0">
                <a:latin typeface="Times New Roman" pitchFamily="18" charset="0"/>
                <a:cs typeface="Times New Roman" pitchFamily="18" charset="0"/>
              </a:rPr>
              <a:t>0</a:t>
            </a:r>
            <a:r>
              <a:rPr lang="en-US" sz="2000" spc="20" dirty="0" smtClean="0">
                <a:latin typeface="Times New Roman" pitchFamily="18" charset="0"/>
                <a:cs typeface="Times New Roman" pitchFamily="18" charset="0"/>
              </a:rPr>
              <a:t>.</a:t>
            </a:r>
            <a:r>
              <a:rPr lang="en-US" sz="2000" spc="-254" dirty="0" smtClean="0">
                <a:latin typeface="Times New Roman" pitchFamily="18" charset="0"/>
                <a:cs typeface="Times New Roman" pitchFamily="18" charset="0"/>
              </a:rPr>
              <a:t>5</a:t>
            </a:r>
            <a:r>
              <a:rPr lang="en-US" sz="2000" spc="-275" dirty="0" smtClean="0">
                <a:latin typeface="Times New Roman" pitchFamily="18" charset="0"/>
                <a:cs typeface="Times New Roman" pitchFamily="18" charset="0"/>
              </a:rPr>
              <a:t>1</a:t>
            </a:r>
            <a:r>
              <a:rPr lang="en-US" sz="2000" spc="90" dirty="0" smtClean="0">
                <a:latin typeface="Times New Roman" pitchFamily="18" charset="0"/>
                <a:cs typeface="Times New Roman" pitchFamily="18" charset="0"/>
              </a:rPr>
              <a:t>) </a:t>
            </a:r>
            <a:r>
              <a:rPr lang="en-US" sz="2000" spc="15" dirty="0" smtClean="0">
                <a:latin typeface="Times New Roman" pitchFamily="18" charset="0"/>
                <a:cs typeface="Times New Roman" pitchFamily="18" charset="0"/>
              </a:rPr>
              <a:t>is  </a:t>
            </a:r>
            <a:r>
              <a:rPr lang="en-US" sz="2000" spc="90" dirty="0" smtClean="0">
                <a:latin typeface="Times New Roman" pitchFamily="18" charset="0"/>
                <a:cs typeface="Times New Roman" pitchFamily="18" charset="0"/>
              </a:rPr>
              <a:t>converted </a:t>
            </a:r>
            <a:r>
              <a:rPr lang="en-US" sz="2000" spc="130" dirty="0" smtClean="0">
                <a:latin typeface="Times New Roman" pitchFamily="18" charset="0"/>
                <a:cs typeface="Times New Roman" pitchFamily="18" charset="0"/>
              </a:rPr>
              <a:t>to</a:t>
            </a:r>
            <a:r>
              <a:rPr lang="en-US" sz="2000" spc="-470" dirty="0" smtClean="0">
                <a:latin typeface="Times New Roman" pitchFamily="18" charset="0"/>
                <a:cs typeface="Times New Roman" pitchFamily="18" charset="0"/>
              </a:rPr>
              <a:t> </a:t>
            </a:r>
            <a:r>
              <a:rPr lang="en-US" sz="2000" spc="30" dirty="0" smtClean="0">
                <a:latin typeface="Times New Roman" pitchFamily="18" charset="0"/>
                <a:cs typeface="Times New Roman" pitchFamily="18" charset="0"/>
              </a:rPr>
              <a:t>pixel </a:t>
            </a:r>
            <a:r>
              <a:rPr lang="en-US" sz="2000" spc="100" dirty="0" smtClean="0">
                <a:latin typeface="Times New Roman" pitchFamily="18" charset="0"/>
                <a:cs typeface="Times New Roman" pitchFamily="18" charset="0"/>
              </a:rPr>
              <a:t>position </a:t>
            </a:r>
            <a:r>
              <a:rPr lang="en-US" sz="2000" spc="-70" dirty="0" smtClean="0">
                <a:latin typeface="Times New Roman" pitchFamily="18" charset="0"/>
                <a:cs typeface="Times New Roman" pitchFamily="18" charset="0"/>
              </a:rPr>
              <a:t>(10, </a:t>
            </a:r>
            <a:r>
              <a:rPr lang="en-US" sz="2000" spc="-105" dirty="0" smtClean="0">
                <a:latin typeface="Times New Roman" pitchFamily="18" charset="0"/>
                <a:cs typeface="Times New Roman" pitchFamily="18" charset="0"/>
              </a:rPr>
              <a:t>21).</a:t>
            </a:r>
            <a:endParaRPr sz="2000" spc="-105"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srcRect/>
          <a:stretch>
            <a:fillRect/>
          </a:stretch>
        </p:blipFill>
        <p:spPr bwMode="auto">
          <a:xfrm>
            <a:off x="4724400" y="3810000"/>
            <a:ext cx="32004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95650" y="552450"/>
            <a:ext cx="2209800" cy="105727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09600" y="1905000"/>
            <a:ext cx="8199120" cy="1305560"/>
          </a:xfrm>
          <a:prstGeom prst="rect">
            <a:avLst/>
          </a:prstGeom>
        </p:spPr>
        <p:txBody>
          <a:bodyPr vert="horz" wrap="square" lIns="0" tIns="12065" rIns="0" bIns="0" rtlCol="0">
            <a:spAutoFit/>
          </a:bodyPr>
          <a:lstStyle/>
          <a:p>
            <a:pPr marL="12700" marR="5080" algn="just">
              <a:lnSpc>
                <a:spcPct val="100000"/>
              </a:lnSpc>
              <a:spcBef>
                <a:spcPts val="95"/>
              </a:spcBef>
            </a:pPr>
            <a:r>
              <a:rPr sz="2800" spc="105" dirty="0">
                <a:latin typeface="Times New Roman" pitchFamily="18" charset="0"/>
                <a:cs typeface="Times New Roman" pitchFamily="18" charset="0"/>
              </a:rPr>
              <a:t>The </a:t>
            </a:r>
            <a:r>
              <a:rPr sz="2800" spc="135" dirty="0">
                <a:latin typeface="Times New Roman" pitchFamily="18" charset="0"/>
                <a:cs typeface="Times New Roman" pitchFamily="18" charset="0"/>
              </a:rPr>
              <a:t>rounding </a:t>
            </a:r>
            <a:r>
              <a:rPr sz="2800" spc="20" dirty="0">
                <a:latin typeface="Times New Roman" pitchFamily="18" charset="0"/>
                <a:cs typeface="Times New Roman" pitchFamily="18" charset="0"/>
              </a:rPr>
              <a:t>of </a:t>
            </a:r>
            <a:r>
              <a:rPr sz="2800" spc="105" dirty="0">
                <a:latin typeface="Times New Roman" pitchFamily="18" charset="0"/>
                <a:cs typeface="Times New Roman" pitchFamily="18" charset="0"/>
              </a:rPr>
              <a:t>coordinate </a:t>
            </a:r>
            <a:r>
              <a:rPr sz="2800" spc="60" dirty="0">
                <a:latin typeface="Times New Roman" pitchFamily="18" charset="0"/>
                <a:cs typeface="Times New Roman" pitchFamily="18" charset="0"/>
              </a:rPr>
              <a:t>values </a:t>
            </a:r>
            <a:r>
              <a:rPr sz="2800" spc="140" dirty="0">
                <a:latin typeface="Times New Roman" pitchFamily="18" charset="0"/>
                <a:cs typeface="Times New Roman" pitchFamily="18" charset="0"/>
              </a:rPr>
              <a:t>to </a:t>
            </a:r>
            <a:r>
              <a:rPr sz="2800" spc="95" dirty="0">
                <a:latin typeface="Times New Roman" pitchFamily="18" charset="0"/>
                <a:cs typeface="Times New Roman" pitchFamily="18" charset="0"/>
              </a:rPr>
              <a:t>integer </a:t>
            </a:r>
            <a:r>
              <a:rPr sz="2800" spc="85" dirty="0">
                <a:latin typeface="Times New Roman" pitchFamily="18" charset="0"/>
                <a:cs typeface="Times New Roman" pitchFamily="18" charset="0"/>
              </a:rPr>
              <a:t>causes  </a:t>
            </a:r>
            <a:r>
              <a:rPr sz="2800" spc="35" dirty="0">
                <a:latin typeface="Times New Roman" pitchFamily="18" charset="0"/>
                <a:cs typeface="Times New Roman" pitchFamily="18" charset="0"/>
              </a:rPr>
              <a:t>all </a:t>
            </a:r>
            <a:r>
              <a:rPr sz="2800" spc="185" dirty="0">
                <a:latin typeface="Times New Roman" pitchFamily="18" charset="0"/>
                <a:cs typeface="Times New Roman" pitchFamily="18" charset="0"/>
              </a:rPr>
              <a:t>but </a:t>
            </a:r>
            <a:r>
              <a:rPr sz="2800" spc="120" dirty="0">
                <a:latin typeface="Times New Roman" pitchFamily="18" charset="0"/>
                <a:cs typeface="Times New Roman" pitchFamily="18" charset="0"/>
              </a:rPr>
              <a:t>horizontal </a:t>
            </a:r>
            <a:r>
              <a:rPr sz="2800" spc="170" dirty="0">
                <a:latin typeface="Times New Roman" pitchFamily="18" charset="0"/>
                <a:cs typeface="Times New Roman" pitchFamily="18" charset="0"/>
              </a:rPr>
              <a:t>and </a:t>
            </a:r>
            <a:r>
              <a:rPr sz="2800" spc="60" dirty="0">
                <a:latin typeface="Times New Roman" pitchFamily="18" charset="0"/>
                <a:cs typeface="Times New Roman" pitchFamily="18" charset="0"/>
              </a:rPr>
              <a:t>vertical </a:t>
            </a:r>
            <a:r>
              <a:rPr sz="2800" spc="75" dirty="0">
                <a:latin typeface="Times New Roman" pitchFamily="18" charset="0"/>
                <a:cs typeface="Times New Roman" pitchFamily="18" charset="0"/>
              </a:rPr>
              <a:t>lines </a:t>
            </a:r>
            <a:r>
              <a:rPr sz="2800" spc="145" dirty="0">
                <a:latin typeface="Times New Roman" pitchFamily="18" charset="0"/>
                <a:cs typeface="Times New Roman" pitchFamily="18" charset="0"/>
              </a:rPr>
              <a:t>to </a:t>
            </a:r>
            <a:r>
              <a:rPr sz="2800" spc="125" dirty="0">
                <a:latin typeface="Times New Roman" pitchFamily="18" charset="0"/>
                <a:cs typeface="Times New Roman" pitchFamily="18" charset="0"/>
              </a:rPr>
              <a:t>be </a:t>
            </a:r>
            <a:r>
              <a:rPr sz="2800" spc="65" dirty="0">
                <a:latin typeface="Times New Roman" pitchFamily="18" charset="0"/>
                <a:cs typeface="Times New Roman" pitchFamily="18" charset="0"/>
              </a:rPr>
              <a:t>displayed  </a:t>
            </a:r>
            <a:r>
              <a:rPr sz="2800" spc="114" dirty="0">
                <a:latin typeface="Times New Roman" pitchFamily="18" charset="0"/>
                <a:cs typeface="Times New Roman" pitchFamily="18" charset="0"/>
              </a:rPr>
              <a:t>with</a:t>
            </a:r>
            <a:r>
              <a:rPr sz="2800" spc="-130" dirty="0">
                <a:latin typeface="Times New Roman" pitchFamily="18" charset="0"/>
                <a:cs typeface="Times New Roman" pitchFamily="18" charset="0"/>
              </a:rPr>
              <a:t> </a:t>
            </a:r>
            <a:r>
              <a:rPr sz="2800" spc="95" dirty="0">
                <a:latin typeface="Times New Roman" pitchFamily="18" charset="0"/>
                <a:cs typeface="Times New Roman" pitchFamily="18" charset="0"/>
              </a:rPr>
              <a:t>a</a:t>
            </a:r>
            <a:r>
              <a:rPr sz="2800" spc="-110" dirty="0">
                <a:latin typeface="Times New Roman" pitchFamily="18" charset="0"/>
                <a:cs typeface="Times New Roman" pitchFamily="18" charset="0"/>
              </a:rPr>
              <a:t> </a:t>
            </a:r>
            <a:r>
              <a:rPr sz="2800" spc="100" dirty="0">
                <a:latin typeface="Times New Roman" pitchFamily="18" charset="0"/>
                <a:cs typeface="Times New Roman" pitchFamily="18" charset="0"/>
              </a:rPr>
              <a:t>stair</a:t>
            </a:r>
            <a:r>
              <a:rPr sz="2800" spc="-135" dirty="0">
                <a:latin typeface="Times New Roman" pitchFamily="18" charset="0"/>
                <a:cs typeface="Times New Roman" pitchFamily="18" charset="0"/>
              </a:rPr>
              <a:t> </a:t>
            </a:r>
            <a:r>
              <a:rPr sz="2800" spc="114" dirty="0">
                <a:latin typeface="Times New Roman" pitchFamily="18" charset="0"/>
                <a:cs typeface="Times New Roman" pitchFamily="18" charset="0"/>
              </a:rPr>
              <a:t>step</a:t>
            </a:r>
            <a:r>
              <a:rPr sz="2800" spc="-135" dirty="0">
                <a:latin typeface="Times New Roman" pitchFamily="18" charset="0"/>
                <a:cs typeface="Times New Roman" pitchFamily="18" charset="0"/>
              </a:rPr>
              <a:t> </a:t>
            </a:r>
            <a:r>
              <a:rPr sz="2800" spc="110" dirty="0">
                <a:latin typeface="Times New Roman" pitchFamily="18" charset="0"/>
                <a:cs typeface="Times New Roman" pitchFamily="18" charset="0"/>
              </a:rPr>
              <a:t>appearance</a:t>
            </a:r>
            <a:r>
              <a:rPr sz="2800" spc="-60" dirty="0">
                <a:latin typeface="Times New Roman" pitchFamily="18" charset="0"/>
                <a:cs typeface="Times New Roman" pitchFamily="18" charset="0"/>
              </a:rPr>
              <a:t> </a:t>
            </a:r>
            <a:r>
              <a:rPr sz="2800" spc="70" dirty="0">
                <a:latin typeface="Times New Roman" pitchFamily="18" charset="0"/>
                <a:cs typeface="Times New Roman" pitchFamily="18" charset="0"/>
              </a:rPr>
              <a:t>“the</a:t>
            </a:r>
            <a:r>
              <a:rPr sz="2800" spc="-70" dirty="0">
                <a:latin typeface="Times New Roman" pitchFamily="18" charset="0"/>
                <a:cs typeface="Times New Roman" pitchFamily="18" charset="0"/>
              </a:rPr>
              <a:t> </a:t>
            </a:r>
            <a:r>
              <a:rPr sz="2800" spc="-45" dirty="0">
                <a:latin typeface="Times New Roman" pitchFamily="18" charset="0"/>
                <a:cs typeface="Times New Roman" pitchFamily="18" charset="0"/>
              </a:rPr>
              <a:t>jaggies”.</a:t>
            </a:r>
            <a:endParaRPr sz="2800">
              <a:latin typeface="Times New Roman" pitchFamily="18" charset="0"/>
              <a:cs typeface="Times New Roman" pitchFamily="18" charset="0"/>
            </a:endParaRPr>
          </a:p>
        </p:txBody>
      </p:sp>
      <p:sp>
        <p:nvSpPr>
          <p:cNvPr id="4" name="object 4"/>
          <p:cNvSpPr/>
          <p:nvPr/>
        </p:nvSpPr>
        <p:spPr>
          <a:xfrm>
            <a:off x="4876800" y="3657600"/>
            <a:ext cx="3409950" cy="29591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1461260"/>
            <a:ext cx="8305799" cy="2613536"/>
          </a:xfrm>
          <a:prstGeom prst="rect">
            <a:avLst/>
          </a:prstGeom>
        </p:spPr>
        <p:txBody>
          <a:bodyPr vert="horz" wrap="square" lIns="0" tIns="12700" rIns="0" bIns="0" rtlCol="0">
            <a:spAutoFit/>
          </a:bodyPr>
          <a:lstStyle/>
          <a:p>
            <a:pPr marL="12700" marR="903605" algn="just">
              <a:lnSpc>
                <a:spcPct val="100000"/>
              </a:lnSpc>
              <a:spcBef>
                <a:spcPts val="100"/>
              </a:spcBef>
            </a:pPr>
            <a:r>
              <a:rPr sz="2400" spc="-60" dirty="0">
                <a:latin typeface="Times New Roman"/>
                <a:cs typeface="Times New Roman"/>
              </a:rPr>
              <a:t>To</a:t>
            </a:r>
            <a:r>
              <a:rPr sz="2400" spc="-65" dirty="0">
                <a:latin typeface="Times New Roman"/>
                <a:cs typeface="Times New Roman"/>
              </a:rPr>
              <a:t> </a:t>
            </a:r>
            <a:r>
              <a:rPr sz="2400" spc="85" dirty="0">
                <a:latin typeface="Times New Roman"/>
                <a:cs typeface="Times New Roman"/>
              </a:rPr>
              <a:t>load</a:t>
            </a:r>
            <a:r>
              <a:rPr sz="2400" spc="-55" dirty="0">
                <a:latin typeface="Times New Roman"/>
                <a:cs typeface="Times New Roman"/>
              </a:rPr>
              <a:t> </a:t>
            </a:r>
            <a:r>
              <a:rPr sz="2400" spc="140" dirty="0">
                <a:latin typeface="Times New Roman"/>
                <a:cs typeface="Times New Roman"/>
              </a:rPr>
              <a:t>an</a:t>
            </a:r>
            <a:r>
              <a:rPr sz="2400" spc="-45" dirty="0">
                <a:latin typeface="Times New Roman"/>
                <a:cs typeface="Times New Roman"/>
              </a:rPr>
              <a:t> </a:t>
            </a:r>
            <a:r>
              <a:rPr sz="2400" spc="90" dirty="0">
                <a:latin typeface="Times New Roman"/>
                <a:cs typeface="Times New Roman"/>
              </a:rPr>
              <a:t>intensity</a:t>
            </a:r>
            <a:r>
              <a:rPr sz="2400" spc="-140" dirty="0">
                <a:latin typeface="Times New Roman"/>
                <a:cs typeface="Times New Roman"/>
              </a:rPr>
              <a:t> </a:t>
            </a:r>
            <a:r>
              <a:rPr sz="2400" spc="55" dirty="0">
                <a:latin typeface="Times New Roman"/>
                <a:cs typeface="Times New Roman"/>
              </a:rPr>
              <a:t>value</a:t>
            </a:r>
            <a:r>
              <a:rPr sz="2400" spc="-65" dirty="0">
                <a:latin typeface="Times New Roman"/>
                <a:cs typeface="Times New Roman"/>
              </a:rPr>
              <a:t> </a:t>
            </a:r>
            <a:r>
              <a:rPr sz="2400" spc="110" dirty="0">
                <a:latin typeface="Times New Roman"/>
                <a:cs typeface="Times New Roman"/>
              </a:rPr>
              <a:t>into</a:t>
            </a:r>
            <a:r>
              <a:rPr sz="2400" spc="-90" dirty="0">
                <a:latin typeface="Times New Roman"/>
                <a:cs typeface="Times New Roman"/>
              </a:rPr>
              <a:t> </a:t>
            </a:r>
            <a:r>
              <a:rPr sz="2400" spc="145" dirty="0">
                <a:latin typeface="Times New Roman"/>
                <a:cs typeface="Times New Roman"/>
              </a:rPr>
              <a:t>the</a:t>
            </a:r>
            <a:r>
              <a:rPr sz="2400" spc="-70" dirty="0">
                <a:latin typeface="Times New Roman"/>
                <a:cs typeface="Times New Roman"/>
              </a:rPr>
              <a:t> </a:t>
            </a:r>
            <a:r>
              <a:rPr sz="2400" spc="80" dirty="0">
                <a:latin typeface="Times New Roman"/>
                <a:cs typeface="Times New Roman"/>
              </a:rPr>
              <a:t>frame</a:t>
            </a:r>
            <a:r>
              <a:rPr sz="2400" spc="-85" dirty="0">
                <a:latin typeface="Times New Roman"/>
                <a:cs typeface="Times New Roman"/>
              </a:rPr>
              <a:t> </a:t>
            </a:r>
            <a:r>
              <a:rPr sz="2400" spc="60" dirty="0">
                <a:latin typeface="Times New Roman"/>
                <a:cs typeface="Times New Roman"/>
              </a:rPr>
              <a:t>buffer</a:t>
            </a:r>
            <a:r>
              <a:rPr sz="2400" spc="-155" dirty="0">
                <a:latin typeface="Times New Roman"/>
                <a:cs typeface="Times New Roman"/>
              </a:rPr>
              <a:t> </a:t>
            </a:r>
            <a:r>
              <a:rPr sz="2400" spc="130" dirty="0">
                <a:latin typeface="Times New Roman"/>
                <a:cs typeface="Times New Roman"/>
              </a:rPr>
              <a:t>at</a:t>
            </a:r>
            <a:r>
              <a:rPr sz="2400" spc="-120" dirty="0">
                <a:latin typeface="Times New Roman"/>
                <a:cs typeface="Times New Roman"/>
              </a:rPr>
              <a:t> </a:t>
            </a:r>
            <a:r>
              <a:rPr sz="2400" spc="85" dirty="0">
                <a:latin typeface="Times New Roman"/>
                <a:cs typeface="Times New Roman"/>
              </a:rPr>
              <a:t>a</a:t>
            </a:r>
            <a:r>
              <a:rPr sz="2400" spc="-100" dirty="0">
                <a:latin typeface="Times New Roman"/>
                <a:cs typeface="Times New Roman"/>
              </a:rPr>
              <a:t> </a:t>
            </a:r>
            <a:r>
              <a:rPr sz="2400" spc="95" dirty="0">
                <a:latin typeface="Times New Roman"/>
                <a:cs typeface="Times New Roman"/>
              </a:rPr>
              <a:t>position  </a:t>
            </a:r>
            <a:r>
              <a:rPr sz="2400" spc="90" dirty="0">
                <a:latin typeface="Times New Roman"/>
                <a:cs typeface="Times New Roman"/>
              </a:rPr>
              <a:t>corresponding</a:t>
            </a:r>
            <a:r>
              <a:rPr sz="2400" dirty="0">
                <a:latin typeface="Times New Roman"/>
                <a:cs typeface="Times New Roman"/>
              </a:rPr>
              <a:t> </a:t>
            </a:r>
            <a:r>
              <a:rPr sz="2400" spc="120" dirty="0">
                <a:latin typeface="Times New Roman"/>
                <a:cs typeface="Times New Roman"/>
              </a:rPr>
              <a:t>to</a:t>
            </a:r>
            <a:r>
              <a:rPr sz="2400" spc="-125" dirty="0">
                <a:latin typeface="Times New Roman"/>
                <a:cs typeface="Times New Roman"/>
              </a:rPr>
              <a:t> </a:t>
            </a:r>
            <a:r>
              <a:rPr sz="2400" spc="110" dirty="0">
                <a:latin typeface="Times New Roman"/>
                <a:cs typeface="Times New Roman"/>
              </a:rPr>
              <a:t>column</a:t>
            </a:r>
            <a:r>
              <a:rPr sz="2400" spc="-85" dirty="0">
                <a:latin typeface="Times New Roman"/>
                <a:cs typeface="Times New Roman"/>
              </a:rPr>
              <a:t> </a:t>
            </a:r>
            <a:r>
              <a:rPr sz="2400" spc="-50" dirty="0">
                <a:latin typeface="Times New Roman"/>
                <a:cs typeface="Times New Roman"/>
              </a:rPr>
              <a:t>x</a:t>
            </a:r>
            <a:r>
              <a:rPr sz="2400" spc="-110" dirty="0">
                <a:latin typeface="Times New Roman"/>
                <a:cs typeface="Times New Roman"/>
              </a:rPr>
              <a:t> </a:t>
            </a:r>
            <a:r>
              <a:rPr sz="2400" spc="75" dirty="0">
                <a:latin typeface="Times New Roman"/>
                <a:cs typeface="Times New Roman"/>
              </a:rPr>
              <a:t>along</a:t>
            </a:r>
            <a:r>
              <a:rPr sz="2400" spc="-35" dirty="0">
                <a:latin typeface="Times New Roman"/>
                <a:cs typeface="Times New Roman"/>
              </a:rPr>
              <a:t> </a:t>
            </a:r>
            <a:r>
              <a:rPr sz="2400" spc="90" dirty="0">
                <a:latin typeface="Times New Roman"/>
                <a:cs typeface="Times New Roman"/>
              </a:rPr>
              <a:t>scan</a:t>
            </a:r>
            <a:r>
              <a:rPr sz="2400" spc="-25" dirty="0">
                <a:latin typeface="Times New Roman"/>
                <a:cs typeface="Times New Roman"/>
              </a:rPr>
              <a:t> </a:t>
            </a:r>
            <a:r>
              <a:rPr sz="2400" spc="75" dirty="0">
                <a:latin typeface="Times New Roman"/>
                <a:cs typeface="Times New Roman"/>
              </a:rPr>
              <a:t>line</a:t>
            </a:r>
            <a:r>
              <a:rPr sz="2400" spc="-135" dirty="0">
                <a:latin typeface="Times New Roman"/>
                <a:cs typeface="Times New Roman"/>
              </a:rPr>
              <a:t> </a:t>
            </a:r>
            <a:r>
              <a:rPr sz="2400" spc="-130" dirty="0">
                <a:latin typeface="Times New Roman"/>
                <a:cs typeface="Times New Roman"/>
              </a:rPr>
              <a:t>y,</a:t>
            </a:r>
            <a:endParaRPr sz="2400">
              <a:latin typeface="Times New Roman"/>
              <a:cs typeface="Times New Roman"/>
            </a:endParaRPr>
          </a:p>
          <a:p>
            <a:pPr marL="2755900" algn="just">
              <a:lnSpc>
                <a:spcPct val="100000"/>
              </a:lnSpc>
            </a:pPr>
            <a:r>
              <a:rPr sz="2400" spc="55" dirty="0">
                <a:latin typeface="Times New Roman"/>
                <a:cs typeface="Times New Roman"/>
              </a:rPr>
              <a:t>setpixel </a:t>
            </a:r>
            <a:r>
              <a:rPr sz="2400" spc="15" dirty="0">
                <a:latin typeface="Times New Roman"/>
                <a:cs typeface="Times New Roman"/>
              </a:rPr>
              <a:t>(x,</a:t>
            </a:r>
            <a:r>
              <a:rPr sz="2400" spc="-160" dirty="0">
                <a:latin typeface="Times New Roman"/>
                <a:cs typeface="Times New Roman"/>
              </a:rPr>
              <a:t> </a:t>
            </a:r>
            <a:r>
              <a:rPr sz="2400" spc="15" dirty="0">
                <a:latin typeface="Times New Roman"/>
                <a:cs typeface="Times New Roman"/>
              </a:rPr>
              <a:t>y)</a:t>
            </a:r>
            <a:endParaRPr sz="2400">
              <a:latin typeface="Times New Roman"/>
              <a:cs typeface="Times New Roman"/>
            </a:endParaRPr>
          </a:p>
          <a:p>
            <a:pPr algn="just">
              <a:lnSpc>
                <a:spcPct val="100000"/>
              </a:lnSpc>
              <a:spcBef>
                <a:spcPts val="5"/>
              </a:spcBef>
            </a:pPr>
            <a:endParaRPr sz="2500">
              <a:latin typeface="Times New Roman"/>
              <a:cs typeface="Times New Roman"/>
            </a:endParaRPr>
          </a:p>
          <a:p>
            <a:pPr marL="12700" marR="5080" algn="just">
              <a:lnSpc>
                <a:spcPct val="100000"/>
              </a:lnSpc>
            </a:pPr>
            <a:r>
              <a:rPr sz="2400" spc="-60" dirty="0">
                <a:latin typeface="Times New Roman"/>
                <a:cs typeface="Times New Roman"/>
              </a:rPr>
              <a:t>To</a:t>
            </a:r>
            <a:r>
              <a:rPr sz="2400" spc="-95" dirty="0">
                <a:latin typeface="Times New Roman"/>
                <a:cs typeface="Times New Roman"/>
              </a:rPr>
              <a:t> </a:t>
            </a:r>
            <a:r>
              <a:rPr sz="2400" spc="65" dirty="0">
                <a:latin typeface="Times New Roman"/>
                <a:cs typeface="Times New Roman"/>
              </a:rPr>
              <a:t>retrieve</a:t>
            </a:r>
            <a:r>
              <a:rPr sz="2400" spc="-90" dirty="0">
                <a:latin typeface="Times New Roman"/>
                <a:cs typeface="Times New Roman"/>
              </a:rPr>
              <a:t> </a:t>
            </a:r>
            <a:r>
              <a:rPr sz="2400" spc="145" dirty="0">
                <a:latin typeface="Times New Roman"/>
                <a:cs typeface="Times New Roman"/>
              </a:rPr>
              <a:t>the</a:t>
            </a:r>
            <a:r>
              <a:rPr sz="2400" spc="-120" dirty="0">
                <a:latin typeface="Times New Roman"/>
                <a:cs typeface="Times New Roman"/>
              </a:rPr>
              <a:t> </a:t>
            </a:r>
            <a:r>
              <a:rPr sz="2400" spc="120" dirty="0">
                <a:latin typeface="Times New Roman"/>
                <a:cs typeface="Times New Roman"/>
              </a:rPr>
              <a:t>current</a:t>
            </a:r>
            <a:r>
              <a:rPr sz="2400" spc="-50" dirty="0">
                <a:latin typeface="Times New Roman"/>
                <a:cs typeface="Times New Roman"/>
              </a:rPr>
              <a:t> </a:t>
            </a:r>
            <a:r>
              <a:rPr sz="2400" spc="80" dirty="0">
                <a:latin typeface="Times New Roman"/>
                <a:cs typeface="Times New Roman"/>
              </a:rPr>
              <a:t>frame</a:t>
            </a:r>
            <a:r>
              <a:rPr sz="2400" spc="-70" dirty="0">
                <a:latin typeface="Times New Roman"/>
                <a:cs typeface="Times New Roman"/>
              </a:rPr>
              <a:t> </a:t>
            </a:r>
            <a:r>
              <a:rPr sz="2400" spc="60" dirty="0">
                <a:latin typeface="Times New Roman"/>
                <a:cs typeface="Times New Roman"/>
              </a:rPr>
              <a:t>buffer</a:t>
            </a:r>
            <a:r>
              <a:rPr sz="2400" spc="-85" dirty="0">
                <a:latin typeface="Times New Roman"/>
                <a:cs typeface="Times New Roman"/>
              </a:rPr>
              <a:t> </a:t>
            </a:r>
            <a:r>
              <a:rPr sz="2400" spc="90" dirty="0">
                <a:latin typeface="Times New Roman"/>
                <a:cs typeface="Times New Roman"/>
              </a:rPr>
              <a:t>intensity</a:t>
            </a:r>
            <a:r>
              <a:rPr sz="2400" spc="-105" dirty="0">
                <a:latin typeface="Times New Roman"/>
                <a:cs typeface="Times New Roman"/>
              </a:rPr>
              <a:t> </a:t>
            </a:r>
            <a:r>
              <a:rPr sz="2400" spc="95" dirty="0">
                <a:latin typeface="Times New Roman"/>
                <a:cs typeface="Times New Roman"/>
              </a:rPr>
              <a:t>setting</a:t>
            </a:r>
            <a:r>
              <a:rPr sz="2400" spc="-20" dirty="0">
                <a:latin typeface="Times New Roman"/>
                <a:cs typeface="Times New Roman"/>
              </a:rPr>
              <a:t> </a:t>
            </a:r>
            <a:r>
              <a:rPr sz="2400" spc="45" dirty="0">
                <a:latin typeface="Times New Roman"/>
                <a:cs typeface="Times New Roman"/>
              </a:rPr>
              <a:t>for</a:t>
            </a:r>
            <a:r>
              <a:rPr sz="2400" spc="-140" dirty="0">
                <a:latin typeface="Times New Roman"/>
                <a:cs typeface="Times New Roman"/>
              </a:rPr>
              <a:t> </a:t>
            </a:r>
            <a:r>
              <a:rPr sz="2400" spc="85" dirty="0">
                <a:latin typeface="Times New Roman"/>
                <a:cs typeface="Times New Roman"/>
              </a:rPr>
              <a:t>a</a:t>
            </a:r>
            <a:r>
              <a:rPr sz="2400" spc="-105" dirty="0">
                <a:latin typeface="Times New Roman"/>
                <a:cs typeface="Times New Roman"/>
              </a:rPr>
              <a:t> </a:t>
            </a:r>
            <a:r>
              <a:rPr sz="2400" spc="60" dirty="0">
                <a:latin typeface="Times New Roman"/>
                <a:cs typeface="Times New Roman"/>
              </a:rPr>
              <a:t>specified  </a:t>
            </a:r>
            <a:r>
              <a:rPr sz="2400" spc="85" dirty="0">
                <a:latin typeface="Times New Roman"/>
                <a:cs typeface="Times New Roman"/>
              </a:rPr>
              <a:t>location</a:t>
            </a:r>
            <a:r>
              <a:rPr sz="2400" spc="-105" dirty="0">
                <a:latin typeface="Times New Roman"/>
                <a:cs typeface="Times New Roman"/>
              </a:rPr>
              <a:t> </a:t>
            </a:r>
            <a:r>
              <a:rPr sz="2400" spc="20" dirty="0">
                <a:latin typeface="Times New Roman"/>
                <a:cs typeface="Times New Roman"/>
              </a:rPr>
              <a:t>we</a:t>
            </a:r>
            <a:r>
              <a:rPr sz="2400" spc="-85" dirty="0">
                <a:latin typeface="Times New Roman"/>
                <a:cs typeface="Times New Roman"/>
              </a:rPr>
              <a:t> </a:t>
            </a:r>
            <a:r>
              <a:rPr sz="2400" spc="90" dirty="0">
                <a:latin typeface="Times New Roman"/>
                <a:cs typeface="Times New Roman"/>
              </a:rPr>
              <a:t>use</a:t>
            </a:r>
            <a:r>
              <a:rPr sz="2400" spc="-120" dirty="0">
                <a:latin typeface="Times New Roman"/>
                <a:cs typeface="Times New Roman"/>
              </a:rPr>
              <a:t> </a:t>
            </a:r>
            <a:r>
              <a:rPr sz="2400" spc="85" dirty="0">
                <a:latin typeface="Times New Roman"/>
                <a:cs typeface="Times New Roman"/>
              </a:rPr>
              <a:t>a</a:t>
            </a:r>
            <a:r>
              <a:rPr sz="2400" spc="-60" dirty="0">
                <a:latin typeface="Times New Roman"/>
                <a:cs typeface="Times New Roman"/>
              </a:rPr>
              <a:t> </a:t>
            </a:r>
            <a:r>
              <a:rPr sz="2400" spc="20" dirty="0">
                <a:latin typeface="Times New Roman"/>
                <a:cs typeface="Times New Roman"/>
              </a:rPr>
              <a:t>low</a:t>
            </a:r>
            <a:r>
              <a:rPr sz="2400" spc="-35" dirty="0">
                <a:latin typeface="Times New Roman"/>
                <a:cs typeface="Times New Roman"/>
              </a:rPr>
              <a:t> </a:t>
            </a:r>
            <a:r>
              <a:rPr sz="2400" spc="15" dirty="0">
                <a:latin typeface="Times New Roman"/>
                <a:cs typeface="Times New Roman"/>
              </a:rPr>
              <a:t>level</a:t>
            </a:r>
            <a:r>
              <a:rPr sz="2400" spc="-15" dirty="0">
                <a:latin typeface="Times New Roman"/>
                <a:cs typeface="Times New Roman"/>
              </a:rPr>
              <a:t> </a:t>
            </a:r>
            <a:r>
              <a:rPr sz="2400" spc="100" dirty="0">
                <a:latin typeface="Times New Roman"/>
                <a:cs typeface="Times New Roman"/>
              </a:rPr>
              <a:t>function</a:t>
            </a:r>
            <a:r>
              <a:rPr sz="2400" spc="-30" dirty="0">
                <a:latin typeface="Times New Roman"/>
                <a:cs typeface="Times New Roman"/>
              </a:rPr>
              <a:t> </a:t>
            </a:r>
            <a:r>
              <a:rPr sz="2400" spc="10" dirty="0">
                <a:latin typeface="Times New Roman"/>
                <a:cs typeface="Times New Roman"/>
              </a:rPr>
              <a:t>,</a:t>
            </a:r>
            <a:endParaRPr sz="2400">
              <a:latin typeface="Times New Roman"/>
              <a:cs typeface="Times New Roman"/>
            </a:endParaRPr>
          </a:p>
          <a:p>
            <a:pPr marL="2755900" algn="just">
              <a:lnSpc>
                <a:spcPct val="100000"/>
              </a:lnSpc>
              <a:spcBef>
                <a:spcPts val="5"/>
              </a:spcBef>
            </a:pPr>
            <a:r>
              <a:rPr sz="2400" spc="45" dirty="0">
                <a:latin typeface="Times New Roman"/>
                <a:cs typeface="Times New Roman"/>
              </a:rPr>
              <a:t>getpixel </a:t>
            </a:r>
            <a:r>
              <a:rPr sz="2400" spc="15" dirty="0">
                <a:latin typeface="Times New Roman"/>
                <a:cs typeface="Times New Roman"/>
              </a:rPr>
              <a:t>(x,</a:t>
            </a:r>
            <a:r>
              <a:rPr sz="2400" spc="-150" dirty="0">
                <a:latin typeface="Times New Roman"/>
                <a:cs typeface="Times New Roman"/>
              </a:rPr>
              <a:t> </a:t>
            </a:r>
            <a:r>
              <a:rPr sz="2400" spc="15" dirty="0">
                <a:latin typeface="Times New Roman"/>
                <a:cs typeface="Times New Roman"/>
              </a:rPr>
              <a:t>y)</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965" y="361315"/>
            <a:ext cx="2994660" cy="574040"/>
          </a:xfrm>
          <a:prstGeom prst="rect">
            <a:avLst/>
          </a:prstGeom>
        </p:spPr>
        <p:txBody>
          <a:bodyPr vert="horz" wrap="square" lIns="0" tIns="12700" rIns="0" bIns="0" rtlCol="0">
            <a:spAutoFit/>
          </a:bodyPr>
          <a:lstStyle/>
          <a:p>
            <a:pPr marL="12700">
              <a:lnSpc>
                <a:spcPct val="100000"/>
              </a:lnSpc>
              <a:spcBef>
                <a:spcPts val="100"/>
              </a:spcBef>
            </a:pPr>
            <a:r>
              <a:rPr sz="3600" b="0" u="sng" spc="-15" dirty="0">
                <a:solidFill>
                  <a:srgbClr val="00AFEF"/>
                </a:solidFill>
                <a:uFill>
                  <a:solidFill>
                    <a:srgbClr val="00AFEF"/>
                  </a:solidFill>
                </a:uFill>
                <a:latin typeface="Calibri"/>
                <a:cs typeface="Calibri"/>
              </a:rPr>
              <a:t>Display</a:t>
            </a:r>
            <a:r>
              <a:rPr sz="3600" b="0" u="sng" spc="-90" dirty="0">
                <a:solidFill>
                  <a:srgbClr val="00AFEF"/>
                </a:solidFill>
                <a:uFill>
                  <a:solidFill>
                    <a:srgbClr val="00AFEF"/>
                  </a:solidFill>
                </a:uFill>
                <a:latin typeface="Calibri"/>
                <a:cs typeface="Calibri"/>
              </a:rPr>
              <a:t> </a:t>
            </a:r>
            <a:r>
              <a:rPr sz="3600" b="0" u="sng" spc="-5" dirty="0">
                <a:solidFill>
                  <a:srgbClr val="00AFEF"/>
                </a:solidFill>
                <a:uFill>
                  <a:solidFill>
                    <a:srgbClr val="00AFEF"/>
                  </a:solidFill>
                </a:uFill>
                <a:latin typeface="Calibri"/>
                <a:cs typeface="Calibri"/>
              </a:rPr>
              <a:t>Devices:</a:t>
            </a:r>
            <a:endParaRPr sz="3600">
              <a:latin typeface="Calibri"/>
              <a:cs typeface="Calibri"/>
            </a:endParaRPr>
          </a:p>
        </p:txBody>
      </p:sp>
      <p:sp>
        <p:nvSpPr>
          <p:cNvPr id="3" name="object 3"/>
          <p:cNvSpPr txBox="1"/>
          <p:nvPr/>
        </p:nvSpPr>
        <p:spPr>
          <a:xfrm>
            <a:off x="435965" y="1193672"/>
            <a:ext cx="7521575" cy="1122680"/>
          </a:xfrm>
          <a:prstGeom prst="rect">
            <a:avLst/>
          </a:prstGeom>
        </p:spPr>
        <p:txBody>
          <a:bodyPr vert="horz" wrap="square" lIns="0" tIns="12700" rIns="0" bIns="0" rtlCol="0">
            <a:spAutoFit/>
          </a:bodyPr>
          <a:lstStyle/>
          <a:p>
            <a:pPr marL="12700" marR="5080" indent="914400">
              <a:lnSpc>
                <a:spcPct val="100000"/>
              </a:lnSpc>
              <a:spcBef>
                <a:spcPts val="100"/>
              </a:spcBef>
              <a:tabLst>
                <a:tab pos="5715000" algn="l"/>
              </a:tabLst>
            </a:pPr>
            <a:r>
              <a:rPr sz="2400" spc="-5" dirty="0">
                <a:latin typeface="Calibri"/>
                <a:cs typeface="Calibri"/>
              </a:rPr>
              <a:t>The </a:t>
            </a:r>
            <a:r>
              <a:rPr sz="2400" spc="-10" dirty="0">
                <a:latin typeface="Calibri"/>
                <a:cs typeface="Calibri"/>
              </a:rPr>
              <a:t>most prominent </a:t>
            </a:r>
            <a:r>
              <a:rPr sz="2400" spc="-5" dirty="0">
                <a:latin typeface="Calibri"/>
                <a:cs typeface="Calibri"/>
              </a:rPr>
              <a:t>part of </a:t>
            </a:r>
            <a:r>
              <a:rPr sz="2400" dirty="0">
                <a:latin typeface="Calibri"/>
                <a:cs typeface="Calibri"/>
              </a:rPr>
              <a:t>a </a:t>
            </a:r>
            <a:r>
              <a:rPr sz="2400" spc="-10" dirty="0">
                <a:latin typeface="Calibri"/>
                <a:cs typeface="Calibri"/>
              </a:rPr>
              <a:t>computer </a:t>
            </a:r>
            <a:r>
              <a:rPr sz="2400" dirty="0">
                <a:latin typeface="Calibri"/>
                <a:cs typeface="Calibri"/>
              </a:rPr>
              <a:t>is the </a:t>
            </a:r>
            <a:r>
              <a:rPr sz="2400" spc="-15" dirty="0">
                <a:latin typeface="Calibri"/>
                <a:cs typeface="Calibri"/>
              </a:rPr>
              <a:t>display </a:t>
            </a:r>
            <a:r>
              <a:rPr sz="2400" spc="-530" dirty="0">
                <a:latin typeface="Calibri"/>
                <a:cs typeface="Calibri"/>
              </a:rPr>
              <a:t> </a:t>
            </a:r>
            <a:r>
              <a:rPr sz="2400" spc="-25" dirty="0">
                <a:latin typeface="Calibri"/>
                <a:cs typeface="Calibri"/>
              </a:rPr>
              <a:t>system</a:t>
            </a:r>
            <a:r>
              <a:rPr sz="2400" spc="-20" dirty="0">
                <a:latin typeface="Calibri"/>
                <a:cs typeface="Calibri"/>
              </a:rPr>
              <a:t> </a:t>
            </a:r>
            <a:r>
              <a:rPr sz="2400" spc="-10" dirty="0">
                <a:latin typeface="Calibri"/>
                <a:cs typeface="Calibri"/>
              </a:rPr>
              <a:t>that</a:t>
            </a:r>
            <a:r>
              <a:rPr sz="2400" spc="-5"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responsible</a:t>
            </a:r>
            <a:r>
              <a:rPr sz="2400" spc="15" dirty="0">
                <a:latin typeface="Calibri"/>
                <a:cs typeface="Calibri"/>
              </a:rPr>
              <a:t> </a:t>
            </a:r>
            <a:r>
              <a:rPr sz="2400" spc="-20" dirty="0">
                <a:latin typeface="Calibri"/>
                <a:cs typeface="Calibri"/>
              </a:rPr>
              <a:t>for</a:t>
            </a:r>
            <a:r>
              <a:rPr sz="2400" spc="5" dirty="0">
                <a:latin typeface="Calibri"/>
                <a:cs typeface="Calibri"/>
              </a:rPr>
              <a:t> </a:t>
            </a:r>
            <a:r>
              <a:rPr sz="2400" spc="-10" dirty="0">
                <a:latin typeface="Calibri"/>
                <a:cs typeface="Calibri"/>
              </a:rPr>
              <a:t>graphic</a:t>
            </a:r>
            <a:r>
              <a:rPr sz="2400" spc="-15" dirty="0">
                <a:latin typeface="Calibri"/>
                <a:cs typeface="Calibri"/>
              </a:rPr>
              <a:t> </a:t>
            </a:r>
            <a:r>
              <a:rPr sz="2400" spc="-30" dirty="0">
                <a:latin typeface="Calibri"/>
                <a:cs typeface="Calibri"/>
              </a:rPr>
              <a:t>display.	</a:t>
            </a:r>
            <a:r>
              <a:rPr sz="2400" spc="-5" dirty="0">
                <a:latin typeface="Calibri"/>
                <a:cs typeface="Calibri"/>
              </a:rPr>
              <a:t>Some of </a:t>
            </a:r>
            <a:r>
              <a:rPr sz="2400" dirty="0">
                <a:latin typeface="Calibri"/>
                <a:cs typeface="Calibri"/>
              </a:rPr>
              <a:t>the </a:t>
            </a:r>
            <a:r>
              <a:rPr sz="2400" spc="5" dirty="0">
                <a:latin typeface="Calibri"/>
                <a:cs typeface="Calibri"/>
              </a:rPr>
              <a:t> </a:t>
            </a:r>
            <a:r>
              <a:rPr sz="2400" spc="-10" dirty="0">
                <a:latin typeface="Calibri"/>
                <a:cs typeface="Calibri"/>
              </a:rPr>
              <a:t>common</a:t>
            </a:r>
            <a:r>
              <a:rPr sz="2400" spc="-40" dirty="0">
                <a:latin typeface="Calibri"/>
                <a:cs typeface="Calibri"/>
              </a:rPr>
              <a:t> </a:t>
            </a:r>
            <a:r>
              <a:rPr sz="2400" dirty="0">
                <a:latin typeface="Calibri"/>
                <a:cs typeface="Calibri"/>
              </a:rPr>
              <a:t>types</a:t>
            </a:r>
            <a:r>
              <a:rPr sz="2400" spc="-20" dirty="0">
                <a:latin typeface="Calibri"/>
                <a:cs typeface="Calibri"/>
              </a:rPr>
              <a:t> </a:t>
            </a:r>
            <a:r>
              <a:rPr sz="2400" spc="-15" dirty="0">
                <a:latin typeface="Calibri"/>
                <a:cs typeface="Calibri"/>
              </a:rPr>
              <a:t>are</a:t>
            </a:r>
            <a:r>
              <a:rPr sz="2400" dirty="0">
                <a:latin typeface="Calibri"/>
                <a:cs typeface="Calibri"/>
              </a:rPr>
              <a:t> </a:t>
            </a:r>
            <a:r>
              <a:rPr sz="2400" spc="-10" dirty="0">
                <a:latin typeface="Calibri"/>
                <a:cs typeface="Calibri"/>
              </a:rPr>
              <a:t>given</a:t>
            </a:r>
            <a:r>
              <a:rPr sz="2400" dirty="0">
                <a:latin typeface="Calibri"/>
                <a:cs typeface="Calibri"/>
              </a:rPr>
              <a:t> </a:t>
            </a:r>
            <a:r>
              <a:rPr sz="2400" spc="-5" dirty="0">
                <a:latin typeface="Calibri"/>
                <a:cs typeface="Calibri"/>
              </a:rPr>
              <a:t>below:</a:t>
            </a:r>
            <a:endParaRPr sz="2400">
              <a:latin typeface="Calibri"/>
              <a:cs typeface="Calibri"/>
            </a:endParaRPr>
          </a:p>
        </p:txBody>
      </p:sp>
      <p:sp>
        <p:nvSpPr>
          <p:cNvPr id="4" name="object 4"/>
          <p:cNvSpPr txBox="1"/>
          <p:nvPr/>
        </p:nvSpPr>
        <p:spPr>
          <a:xfrm>
            <a:off x="435965" y="2657094"/>
            <a:ext cx="271780" cy="22205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1)</a:t>
            </a:r>
            <a:endParaRPr sz="2400">
              <a:latin typeface="Calibri"/>
              <a:cs typeface="Calibri"/>
            </a:endParaRPr>
          </a:p>
          <a:p>
            <a:pPr marL="12700">
              <a:lnSpc>
                <a:spcPct val="100000"/>
              </a:lnSpc>
            </a:pPr>
            <a:r>
              <a:rPr sz="2400" spc="-5" dirty="0">
                <a:latin typeface="Calibri"/>
                <a:cs typeface="Calibri"/>
              </a:rPr>
              <a:t>2)</a:t>
            </a:r>
            <a:endParaRPr sz="2400">
              <a:latin typeface="Calibri"/>
              <a:cs typeface="Calibri"/>
            </a:endParaRPr>
          </a:p>
          <a:p>
            <a:pPr marL="12700">
              <a:lnSpc>
                <a:spcPct val="100000"/>
              </a:lnSpc>
            </a:pPr>
            <a:r>
              <a:rPr sz="2400" spc="-5" dirty="0">
                <a:latin typeface="Calibri"/>
                <a:cs typeface="Calibri"/>
              </a:rPr>
              <a:t>3)</a:t>
            </a:r>
            <a:endParaRPr sz="2400">
              <a:latin typeface="Calibri"/>
              <a:cs typeface="Calibri"/>
            </a:endParaRPr>
          </a:p>
          <a:p>
            <a:pPr marL="12700">
              <a:lnSpc>
                <a:spcPct val="100000"/>
              </a:lnSpc>
            </a:pPr>
            <a:r>
              <a:rPr sz="2400" spc="-5" dirty="0">
                <a:latin typeface="Calibri"/>
                <a:cs typeface="Calibri"/>
              </a:rPr>
              <a:t>4)</a:t>
            </a:r>
            <a:endParaRPr sz="2400">
              <a:latin typeface="Calibri"/>
              <a:cs typeface="Calibri"/>
            </a:endParaRPr>
          </a:p>
          <a:p>
            <a:pPr marL="12700">
              <a:lnSpc>
                <a:spcPct val="100000"/>
              </a:lnSpc>
            </a:pPr>
            <a:r>
              <a:rPr sz="2400" spc="-5" dirty="0">
                <a:latin typeface="Calibri"/>
                <a:cs typeface="Calibri"/>
              </a:rPr>
              <a:t>5)</a:t>
            </a:r>
            <a:endParaRPr sz="2400">
              <a:latin typeface="Calibri"/>
              <a:cs typeface="Calibri"/>
            </a:endParaRPr>
          </a:p>
          <a:p>
            <a:pPr marL="12700">
              <a:lnSpc>
                <a:spcPct val="100000"/>
              </a:lnSpc>
            </a:pPr>
            <a:r>
              <a:rPr sz="2400" spc="-5" dirty="0">
                <a:latin typeface="Calibri"/>
                <a:cs typeface="Calibri"/>
              </a:rPr>
              <a:t>6)</a:t>
            </a:r>
            <a:endParaRPr sz="2400">
              <a:latin typeface="Calibri"/>
              <a:cs typeface="Calibri"/>
            </a:endParaRPr>
          </a:p>
        </p:txBody>
      </p:sp>
      <p:sp>
        <p:nvSpPr>
          <p:cNvPr id="5" name="object 5"/>
          <p:cNvSpPr txBox="1"/>
          <p:nvPr/>
        </p:nvSpPr>
        <p:spPr>
          <a:xfrm>
            <a:off x="1350391" y="2657094"/>
            <a:ext cx="4880610" cy="2220595"/>
          </a:xfrm>
          <a:prstGeom prst="rect">
            <a:avLst/>
          </a:prstGeom>
        </p:spPr>
        <p:txBody>
          <a:bodyPr vert="horz" wrap="square" lIns="0" tIns="12700" rIns="0" bIns="0" rtlCol="0">
            <a:spAutoFit/>
          </a:bodyPr>
          <a:lstStyle/>
          <a:p>
            <a:pPr marL="12700" marR="1739264" indent="19685">
              <a:lnSpc>
                <a:spcPct val="100000"/>
              </a:lnSpc>
              <a:spcBef>
                <a:spcPts val="100"/>
              </a:spcBef>
            </a:pPr>
            <a:r>
              <a:rPr sz="2400" spc="-10" dirty="0">
                <a:latin typeface="Calibri"/>
                <a:cs typeface="Calibri"/>
              </a:rPr>
              <a:t>Raster Scan </a:t>
            </a:r>
            <a:r>
              <a:rPr sz="2400" spc="-15" dirty="0">
                <a:latin typeface="Calibri"/>
                <a:cs typeface="Calibri"/>
              </a:rPr>
              <a:t>Display </a:t>
            </a:r>
            <a:r>
              <a:rPr sz="2400" spc="-10" dirty="0">
                <a:latin typeface="Calibri"/>
                <a:cs typeface="Calibri"/>
              </a:rPr>
              <a:t> </a:t>
            </a:r>
            <a:r>
              <a:rPr sz="2400" spc="-5" dirty="0">
                <a:latin typeface="Calibri"/>
                <a:cs typeface="Calibri"/>
              </a:rPr>
              <a:t>Random </a:t>
            </a:r>
            <a:r>
              <a:rPr sz="2400" spc="-10" dirty="0">
                <a:latin typeface="Calibri"/>
                <a:cs typeface="Calibri"/>
              </a:rPr>
              <a:t>Scan </a:t>
            </a:r>
            <a:r>
              <a:rPr sz="2400" spc="-15" dirty="0">
                <a:latin typeface="Calibri"/>
                <a:cs typeface="Calibri"/>
              </a:rPr>
              <a:t>Display </a:t>
            </a:r>
            <a:r>
              <a:rPr sz="2400" spc="-10" dirty="0">
                <a:latin typeface="Calibri"/>
                <a:cs typeface="Calibri"/>
              </a:rPr>
              <a:t> Direct</a:t>
            </a:r>
            <a:r>
              <a:rPr sz="2400" spc="-55" dirty="0">
                <a:latin typeface="Calibri"/>
                <a:cs typeface="Calibri"/>
              </a:rPr>
              <a:t> </a:t>
            </a:r>
            <a:r>
              <a:rPr sz="2400" spc="-10" dirty="0">
                <a:latin typeface="Calibri"/>
                <a:cs typeface="Calibri"/>
              </a:rPr>
              <a:t>View</a:t>
            </a:r>
            <a:r>
              <a:rPr sz="2400" spc="-20" dirty="0">
                <a:latin typeface="Calibri"/>
                <a:cs typeface="Calibri"/>
              </a:rPr>
              <a:t> storage</a:t>
            </a:r>
            <a:r>
              <a:rPr sz="2400" spc="-30" dirty="0">
                <a:latin typeface="Calibri"/>
                <a:cs typeface="Calibri"/>
              </a:rPr>
              <a:t> </a:t>
            </a:r>
            <a:r>
              <a:rPr sz="2400" dirty="0">
                <a:latin typeface="Calibri"/>
                <a:cs typeface="Calibri"/>
              </a:rPr>
              <a:t>tube. </a:t>
            </a:r>
            <a:r>
              <a:rPr sz="2400" spc="-530" dirty="0">
                <a:latin typeface="Calibri"/>
                <a:cs typeface="Calibri"/>
              </a:rPr>
              <a:t> </a:t>
            </a:r>
            <a:r>
              <a:rPr sz="2400" spc="-10" dirty="0">
                <a:latin typeface="Calibri"/>
                <a:cs typeface="Calibri"/>
              </a:rPr>
              <a:t>Flat</a:t>
            </a:r>
            <a:r>
              <a:rPr sz="2400" spc="-35" dirty="0">
                <a:latin typeface="Calibri"/>
                <a:cs typeface="Calibri"/>
              </a:rPr>
              <a:t> </a:t>
            </a:r>
            <a:r>
              <a:rPr sz="2400" spc="-15" dirty="0">
                <a:latin typeface="Calibri"/>
                <a:cs typeface="Calibri"/>
              </a:rPr>
              <a:t>Panel</a:t>
            </a:r>
            <a:r>
              <a:rPr sz="2400" spc="-20" dirty="0">
                <a:latin typeface="Calibri"/>
                <a:cs typeface="Calibri"/>
              </a:rPr>
              <a:t> </a:t>
            </a:r>
            <a:r>
              <a:rPr sz="2400" spc="-15" dirty="0">
                <a:latin typeface="Calibri"/>
                <a:cs typeface="Calibri"/>
              </a:rPr>
              <a:t>Displays</a:t>
            </a:r>
            <a:endParaRPr sz="2400">
              <a:latin typeface="Calibri"/>
              <a:cs typeface="Calibri"/>
            </a:endParaRPr>
          </a:p>
          <a:p>
            <a:pPr marL="12700" marR="5080">
              <a:lnSpc>
                <a:spcPct val="100000"/>
              </a:lnSpc>
            </a:pPr>
            <a:r>
              <a:rPr sz="2400" spc="-10" dirty="0">
                <a:latin typeface="Calibri"/>
                <a:cs typeface="Calibri"/>
              </a:rPr>
              <a:t>Three </a:t>
            </a:r>
            <a:r>
              <a:rPr sz="2400" spc="-5" dirty="0">
                <a:latin typeface="Calibri"/>
                <a:cs typeface="Calibri"/>
              </a:rPr>
              <a:t>Dimensional Viewing Devices </a:t>
            </a:r>
            <a:r>
              <a:rPr sz="2400" dirty="0">
                <a:latin typeface="Calibri"/>
                <a:cs typeface="Calibri"/>
              </a:rPr>
              <a:t> </a:t>
            </a:r>
            <a:r>
              <a:rPr sz="2400" spc="-10" dirty="0">
                <a:latin typeface="Calibri"/>
                <a:cs typeface="Calibri"/>
              </a:rPr>
              <a:t>Stereoscopic</a:t>
            </a:r>
            <a:r>
              <a:rPr sz="2400" spc="-45" dirty="0">
                <a:latin typeface="Calibri"/>
                <a:cs typeface="Calibri"/>
              </a:rPr>
              <a:t> </a:t>
            </a:r>
            <a:r>
              <a:rPr sz="2400" dirty="0">
                <a:latin typeface="Calibri"/>
                <a:cs typeface="Calibri"/>
              </a:rPr>
              <a:t>and</a:t>
            </a:r>
            <a:r>
              <a:rPr sz="2400" spc="-15" dirty="0">
                <a:latin typeface="Calibri"/>
                <a:cs typeface="Calibri"/>
              </a:rPr>
              <a:t> </a:t>
            </a:r>
            <a:r>
              <a:rPr sz="2400" spc="-5" dirty="0">
                <a:latin typeface="Calibri"/>
                <a:cs typeface="Calibri"/>
              </a:rPr>
              <a:t>Virtual</a:t>
            </a:r>
            <a:r>
              <a:rPr sz="2400" spc="-35" dirty="0">
                <a:latin typeface="Calibri"/>
                <a:cs typeface="Calibri"/>
              </a:rPr>
              <a:t> </a:t>
            </a:r>
            <a:r>
              <a:rPr sz="2400" spc="-5" dirty="0">
                <a:latin typeface="Calibri"/>
                <a:cs typeface="Calibri"/>
              </a:rPr>
              <a:t>Reality</a:t>
            </a:r>
            <a:r>
              <a:rPr sz="2400" spc="-30" dirty="0">
                <a:latin typeface="Calibri"/>
                <a:cs typeface="Calibri"/>
              </a:rPr>
              <a:t> </a:t>
            </a:r>
            <a:r>
              <a:rPr sz="2400" spc="-20" dirty="0">
                <a:latin typeface="Calibri"/>
                <a:cs typeface="Calibri"/>
              </a:rPr>
              <a:t>System</a:t>
            </a:r>
            <a:endParaRPr sz="2400">
              <a:latin typeface="Calibri"/>
              <a:cs typeface="Calibri"/>
            </a:endParaRPr>
          </a:p>
        </p:txBody>
      </p:sp>
      <p:pic>
        <p:nvPicPr>
          <p:cNvPr id="6" name="object 6"/>
          <p:cNvPicPr/>
          <p:nvPr/>
        </p:nvPicPr>
        <p:blipFill>
          <a:blip r:embed="rId2" cstate="print"/>
          <a:stretch>
            <a:fillRect/>
          </a:stretch>
        </p:blipFill>
        <p:spPr>
          <a:xfrm>
            <a:off x="6072251" y="1928876"/>
            <a:ext cx="3071748" cy="2714625"/>
          </a:xfrm>
          <a:prstGeom prst="rect">
            <a:avLst/>
          </a:prstGeom>
        </p:spPr>
      </p:pic>
      <p:sp>
        <p:nvSpPr>
          <p:cNvPr id="7" name="object 7"/>
          <p:cNvSpPr txBox="1"/>
          <p:nvPr/>
        </p:nvSpPr>
        <p:spPr>
          <a:xfrm>
            <a:off x="6580378" y="4947920"/>
            <a:ext cx="1908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Fig</a:t>
            </a:r>
            <a:r>
              <a:rPr sz="1800" b="1" spc="-40"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CRT</a:t>
            </a:r>
            <a:r>
              <a:rPr sz="1800" spc="-5" dirty="0">
                <a:latin typeface="Calibri"/>
                <a:cs typeface="Calibri"/>
              </a:rPr>
              <a:t> used</a:t>
            </a:r>
            <a:r>
              <a:rPr sz="1800" spc="-10" dirty="0">
                <a:latin typeface="Calibri"/>
                <a:cs typeface="Calibri"/>
              </a:rPr>
              <a:t> </a:t>
            </a:r>
            <a:r>
              <a:rPr sz="1800" dirty="0">
                <a:latin typeface="Calibri"/>
                <a:cs typeface="Calibri"/>
              </a:rPr>
              <a:t>in</a:t>
            </a:r>
            <a:r>
              <a:rPr sz="1800" spc="-5" dirty="0">
                <a:latin typeface="Calibri"/>
                <a:cs typeface="Calibri"/>
              </a:rPr>
              <a:t> </a:t>
            </a:r>
            <a:r>
              <a:rPr sz="1800" spc="-35" dirty="0">
                <a:latin typeface="Calibri"/>
                <a:cs typeface="Calibri"/>
              </a:rPr>
              <a:t>TVs</a:t>
            </a:r>
            <a:endParaRPr sz="1800">
              <a:latin typeface="Calibri"/>
              <a:cs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014" y="292988"/>
            <a:ext cx="7629525" cy="513715"/>
          </a:xfrm>
          <a:prstGeom prst="rect">
            <a:avLst/>
          </a:prstGeom>
        </p:spPr>
        <p:txBody>
          <a:bodyPr vert="horz" wrap="square" lIns="0" tIns="12700" rIns="0" bIns="0" rtlCol="0">
            <a:spAutoFit/>
          </a:bodyPr>
          <a:lstStyle/>
          <a:p>
            <a:pPr marL="12700">
              <a:lnSpc>
                <a:spcPct val="100000"/>
              </a:lnSpc>
              <a:spcBef>
                <a:spcPts val="100"/>
              </a:spcBef>
            </a:pPr>
            <a:r>
              <a:rPr sz="3200" b="0" u="sng" spc="-15" dirty="0">
                <a:solidFill>
                  <a:srgbClr val="00AFEF"/>
                </a:solidFill>
                <a:uFill>
                  <a:solidFill>
                    <a:srgbClr val="00AFEF"/>
                  </a:solidFill>
                </a:uFill>
                <a:latin typeface="Calibri"/>
                <a:cs typeface="Calibri"/>
              </a:rPr>
              <a:t>Raster</a:t>
            </a:r>
            <a:r>
              <a:rPr sz="3200" b="0" u="sng" spc="-20" dirty="0">
                <a:solidFill>
                  <a:srgbClr val="00AFEF"/>
                </a:solidFill>
                <a:uFill>
                  <a:solidFill>
                    <a:srgbClr val="00AFEF"/>
                  </a:solidFill>
                </a:uFill>
                <a:latin typeface="Calibri"/>
                <a:cs typeface="Calibri"/>
              </a:rPr>
              <a:t> </a:t>
            </a:r>
            <a:r>
              <a:rPr sz="3200" b="0" u="sng" spc="-10" dirty="0">
                <a:solidFill>
                  <a:srgbClr val="00AFEF"/>
                </a:solidFill>
                <a:uFill>
                  <a:solidFill>
                    <a:srgbClr val="00AFEF"/>
                  </a:solidFill>
                </a:uFill>
                <a:latin typeface="Calibri"/>
                <a:cs typeface="Calibri"/>
              </a:rPr>
              <a:t>Scan</a:t>
            </a:r>
            <a:r>
              <a:rPr sz="3200" b="0" u="sng" spc="5" dirty="0">
                <a:solidFill>
                  <a:srgbClr val="00AFEF"/>
                </a:solidFill>
                <a:uFill>
                  <a:solidFill>
                    <a:srgbClr val="00AFEF"/>
                  </a:solidFill>
                </a:uFill>
                <a:latin typeface="Calibri"/>
                <a:cs typeface="Calibri"/>
              </a:rPr>
              <a:t> </a:t>
            </a:r>
            <a:r>
              <a:rPr sz="3200" b="0" u="sng" spc="-15" dirty="0">
                <a:solidFill>
                  <a:srgbClr val="00AFEF"/>
                </a:solidFill>
                <a:uFill>
                  <a:solidFill>
                    <a:srgbClr val="00AFEF"/>
                  </a:solidFill>
                </a:uFill>
                <a:latin typeface="Calibri"/>
                <a:cs typeface="Calibri"/>
              </a:rPr>
              <a:t>Display</a:t>
            </a:r>
            <a:r>
              <a:rPr sz="3200" b="0" u="sng" spc="15" dirty="0">
                <a:solidFill>
                  <a:srgbClr val="00AFEF"/>
                </a:solidFill>
                <a:uFill>
                  <a:solidFill>
                    <a:srgbClr val="00AFEF"/>
                  </a:solidFill>
                </a:uFill>
                <a:latin typeface="Calibri"/>
                <a:cs typeface="Calibri"/>
              </a:rPr>
              <a:t> </a:t>
            </a:r>
            <a:r>
              <a:rPr sz="3200" b="0" u="sng" dirty="0">
                <a:solidFill>
                  <a:srgbClr val="00AFEF"/>
                </a:solidFill>
                <a:uFill>
                  <a:solidFill>
                    <a:srgbClr val="00AFEF"/>
                  </a:solidFill>
                </a:uFill>
                <a:latin typeface="Calibri"/>
                <a:cs typeface="Calibri"/>
              </a:rPr>
              <a:t>and</a:t>
            </a:r>
            <a:r>
              <a:rPr sz="3200" b="0" u="sng" spc="15" dirty="0">
                <a:solidFill>
                  <a:srgbClr val="00AFEF"/>
                </a:solidFill>
                <a:uFill>
                  <a:solidFill>
                    <a:srgbClr val="00AFEF"/>
                  </a:solidFill>
                </a:uFill>
                <a:latin typeface="Calibri"/>
                <a:cs typeface="Calibri"/>
              </a:rPr>
              <a:t> </a:t>
            </a:r>
            <a:r>
              <a:rPr sz="3200" b="0" u="sng" dirty="0">
                <a:solidFill>
                  <a:srgbClr val="00AFEF"/>
                </a:solidFill>
                <a:uFill>
                  <a:solidFill>
                    <a:srgbClr val="00AFEF"/>
                  </a:solidFill>
                </a:uFill>
                <a:latin typeface="Calibri"/>
                <a:cs typeface="Calibri"/>
              </a:rPr>
              <a:t>Random</a:t>
            </a:r>
            <a:r>
              <a:rPr sz="3200" b="0" u="sng" spc="15" dirty="0">
                <a:solidFill>
                  <a:srgbClr val="00AFEF"/>
                </a:solidFill>
                <a:uFill>
                  <a:solidFill>
                    <a:srgbClr val="00AFEF"/>
                  </a:solidFill>
                </a:uFill>
                <a:latin typeface="Calibri"/>
                <a:cs typeface="Calibri"/>
              </a:rPr>
              <a:t> </a:t>
            </a:r>
            <a:r>
              <a:rPr sz="3200" b="0" u="sng" spc="-10" dirty="0">
                <a:solidFill>
                  <a:srgbClr val="00AFEF"/>
                </a:solidFill>
                <a:uFill>
                  <a:solidFill>
                    <a:srgbClr val="00AFEF"/>
                  </a:solidFill>
                </a:uFill>
                <a:latin typeface="Calibri"/>
                <a:cs typeface="Calibri"/>
              </a:rPr>
              <a:t>Scan</a:t>
            </a:r>
            <a:r>
              <a:rPr sz="3200" b="0" u="sng" dirty="0">
                <a:solidFill>
                  <a:srgbClr val="00AFEF"/>
                </a:solidFill>
                <a:uFill>
                  <a:solidFill>
                    <a:srgbClr val="00AFEF"/>
                  </a:solidFill>
                </a:uFill>
                <a:latin typeface="Calibri"/>
                <a:cs typeface="Calibri"/>
              </a:rPr>
              <a:t> </a:t>
            </a:r>
            <a:r>
              <a:rPr sz="3200" b="0" u="sng" spc="-15" dirty="0">
                <a:solidFill>
                  <a:srgbClr val="00AFEF"/>
                </a:solidFill>
                <a:uFill>
                  <a:solidFill>
                    <a:srgbClr val="00AFEF"/>
                  </a:solidFill>
                </a:uFill>
                <a:latin typeface="Calibri"/>
                <a:cs typeface="Calibri"/>
              </a:rPr>
              <a:t>Display:</a:t>
            </a:r>
            <a:endParaRPr sz="3200">
              <a:latin typeface="Calibri"/>
              <a:cs typeface="Calibri"/>
            </a:endParaRPr>
          </a:p>
        </p:txBody>
      </p:sp>
      <p:pic>
        <p:nvPicPr>
          <p:cNvPr id="3" name="object 3"/>
          <p:cNvPicPr/>
          <p:nvPr/>
        </p:nvPicPr>
        <p:blipFill>
          <a:blip r:embed="rId2" cstate="print"/>
          <a:stretch>
            <a:fillRect/>
          </a:stretch>
        </p:blipFill>
        <p:spPr>
          <a:xfrm>
            <a:off x="305727" y="1230630"/>
            <a:ext cx="152400" cy="149352"/>
          </a:xfrm>
          <a:prstGeom prst="rect">
            <a:avLst/>
          </a:prstGeom>
        </p:spPr>
      </p:pic>
      <p:pic>
        <p:nvPicPr>
          <p:cNvPr id="4" name="object 4"/>
          <p:cNvPicPr/>
          <p:nvPr/>
        </p:nvPicPr>
        <p:blipFill>
          <a:blip r:embed="rId2" cstate="print"/>
          <a:stretch>
            <a:fillRect/>
          </a:stretch>
        </p:blipFill>
        <p:spPr>
          <a:xfrm>
            <a:off x="305727" y="2279650"/>
            <a:ext cx="202692" cy="199136"/>
          </a:xfrm>
          <a:prstGeom prst="rect">
            <a:avLst/>
          </a:prstGeom>
        </p:spPr>
      </p:pic>
      <p:pic>
        <p:nvPicPr>
          <p:cNvPr id="5" name="object 5"/>
          <p:cNvPicPr/>
          <p:nvPr/>
        </p:nvPicPr>
        <p:blipFill>
          <a:blip r:embed="rId2" cstate="print"/>
          <a:stretch>
            <a:fillRect/>
          </a:stretch>
        </p:blipFill>
        <p:spPr>
          <a:xfrm>
            <a:off x="305727" y="3376929"/>
            <a:ext cx="202692" cy="199136"/>
          </a:xfrm>
          <a:prstGeom prst="rect">
            <a:avLst/>
          </a:prstGeom>
        </p:spPr>
      </p:pic>
      <p:pic>
        <p:nvPicPr>
          <p:cNvPr id="6" name="object 6"/>
          <p:cNvPicPr/>
          <p:nvPr/>
        </p:nvPicPr>
        <p:blipFill>
          <a:blip r:embed="rId2" cstate="print"/>
          <a:stretch>
            <a:fillRect/>
          </a:stretch>
        </p:blipFill>
        <p:spPr>
          <a:xfrm>
            <a:off x="305727" y="4839970"/>
            <a:ext cx="202692" cy="199136"/>
          </a:xfrm>
          <a:prstGeom prst="rect">
            <a:avLst/>
          </a:prstGeom>
        </p:spPr>
      </p:pic>
      <p:sp>
        <p:nvSpPr>
          <p:cNvPr id="7" name="object 7"/>
          <p:cNvSpPr txBox="1"/>
          <p:nvPr/>
        </p:nvSpPr>
        <p:spPr>
          <a:xfrm>
            <a:off x="293014" y="1061084"/>
            <a:ext cx="8269605" cy="5147310"/>
          </a:xfrm>
          <a:prstGeom prst="rect">
            <a:avLst/>
          </a:prstGeom>
        </p:spPr>
        <p:txBody>
          <a:bodyPr vert="horz" wrap="square" lIns="0" tIns="12700" rIns="0" bIns="0" rtlCol="0">
            <a:spAutoFit/>
          </a:bodyPr>
          <a:lstStyle/>
          <a:p>
            <a:pPr marL="12700" marR="5080" indent="914400">
              <a:lnSpc>
                <a:spcPct val="100000"/>
              </a:lnSpc>
              <a:spcBef>
                <a:spcPts val="100"/>
              </a:spcBef>
            </a:pPr>
            <a:r>
              <a:rPr sz="2400" spc="-5" dirty="0">
                <a:latin typeface="Calibri"/>
                <a:cs typeface="Calibri"/>
              </a:rPr>
              <a:t>Basically </a:t>
            </a:r>
            <a:r>
              <a:rPr sz="2400" spc="-10" dirty="0">
                <a:latin typeface="Calibri"/>
                <a:cs typeface="Calibri"/>
              </a:rPr>
              <a:t>there are two </a:t>
            </a:r>
            <a:r>
              <a:rPr sz="2400" spc="-5" dirty="0">
                <a:latin typeface="Calibri"/>
                <a:cs typeface="Calibri"/>
              </a:rPr>
              <a:t>types of </a:t>
            </a:r>
            <a:r>
              <a:rPr sz="2400" spc="-20" dirty="0">
                <a:latin typeface="Calibri"/>
                <a:cs typeface="Calibri"/>
              </a:rPr>
              <a:t>CRT’s- </a:t>
            </a:r>
            <a:r>
              <a:rPr sz="2400" i="1" spc="-10" dirty="0">
                <a:latin typeface="Calibri"/>
                <a:cs typeface="Calibri"/>
              </a:rPr>
              <a:t>Raster Scan </a:t>
            </a:r>
            <a:r>
              <a:rPr sz="2400" i="1" dirty="0">
                <a:latin typeface="Calibri"/>
                <a:cs typeface="Calibri"/>
              </a:rPr>
              <a:t>type </a:t>
            </a:r>
            <a:r>
              <a:rPr sz="2400" i="1" spc="-5" dirty="0">
                <a:latin typeface="Calibri"/>
                <a:cs typeface="Calibri"/>
              </a:rPr>
              <a:t>and </a:t>
            </a:r>
            <a:r>
              <a:rPr sz="2400" i="1" spc="-530" dirty="0">
                <a:latin typeface="Calibri"/>
                <a:cs typeface="Calibri"/>
              </a:rPr>
              <a:t> </a:t>
            </a:r>
            <a:r>
              <a:rPr sz="2400" i="1" dirty="0">
                <a:latin typeface="Calibri"/>
                <a:cs typeface="Calibri"/>
              </a:rPr>
              <a:t>Random</a:t>
            </a:r>
            <a:r>
              <a:rPr sz="2400" i="1" spc="-25" dirty="0">
                <a:latin typeface="Calibri"/>
                <a:cs typeface="Calibri"/>
              </a:rPr>
              <a:t> </a:t>
            </a:r>
            <a:r>
              <a:rPr sz="2400" i="1" spc="-10" dirty="0">
                <a:latin typeface="Calibri"/>
                <a:cs typeface="Calibri"/>
              </a:rPr>
              <a:t>Scan</a:t>
            </a:r>
            <a:r>
              <a:rPr sz="2400" i="1" spc="5" dirty="0">
                <a:latin typeface="Calibri"/>
                <a:cs typeface="Calibri"/>
              </a:rPr>
              <a:t> </a:t>
            </a:r>
            <a:r>
              <a:rPr sz="2400" i="1" dirty="0">
                <a:latin typeface="Calibri"/>
                <a:cs typeface="Calibri"/>
              </a:rPr>
              <a:t>type.</a:t>
            </a:r>
            <a:endParaRPr sz="2400">
              <a:latin typeface="Calibri"/>
              <a:cs typeface="Calibri"/>
            </a:endParaRPr>
          </a:p>
          <a:p>
            <a:pPr>
              <a:lnSpc>
                <a:spcPct val="100000"/>
              </a:lnSpc>
              <a:spcBef>
                <a:spcPts val="10"/>
              </a:spcBef>
            </a:pPr>
            <a:endParaRPr sz="2350">
              <a:latin typeface="Calibri"/>
              <a:cs typeface="Calibri"/>
            </a:endParaRPr>
          </a:p>
          <a:p>
            <a:pPr marL="12700" marR="6985" indent="914400">
              <a:lnSpc>
                <a:spcPct val="100000"/>
              </a:lnSpc>
              <a:spcBef>
                <a:spcPts val="5"/>
              </a:spcBef>
            </a:pPr>
            <a:r>
              <a:rPr sz="2400" spc="-5" dirty="0">
                <a:latin typeface="Calibri"/>
                <a:cs typeface="Calibri"/>
              </a:rPr>
              <a:t>The </a:t>
            </a:r>
            <a:r>
              <a:rPr sz="2400" dirty="0">
                <a:latin typeface="Calibri"/>
                <a:cs typeface="Calibri"/>
              </a:rPr>
              <a:t>main </a:t>
            </a:r>
            <a:r>
              <a:rPr sz="2400" spc="-15" dirty="0">
                <a:latin typeface="Calibri"/>
                <a:cs typeface="Calibri"/>
              </a:rPr>
              <a:t>difference </a:t>
            </a:r>
            <a:r>
              <a:rPr sz="2400" spc="-5" dirty="0">
                <a:latin typeface="Calibri"/>
                <a:cs typeface="Calibri"/>
              </a:rPr>
              <a:t>between </a:t>
            </a:r>
            <a:r>
              <a:rPr sz="2400" dirty="0">
                <a:latin typeface="Calibri"/>
                <a:cs typeface="Calibri"/>
              </a:rPr>
              <a:t>the </a:t>
            </a:r>
            <a:r>
              <a:rPr sz="2400" spc="-10" dirty="0">
                <a:latin typeface="Calibri"/>
                <a:cs typeface="Calibri"/>
              </a:rPr>
              <a:t>two </a:t>
            </a:r>
            <a:r>
              <a:rPr sz="2400" dirty="0">
                <a:latin typeface="Calibri"/>
                <a:cs typeface="Calibri"/>
              </a:rPr>
              <a:t>is the </a:t>
            </a:r>
            <a:r>
              <a:rPr sz="2400" spc="-10" dirty="0">
                <a:latin typeface="Calibri"/>
                <a:cs typeface="Calibri"/>
              </a:rPr>
              <a:t>technique </a:t>
            </a:r>
            <a:r>
              <a:rPr sz="2400" dirty="0">
                <a:latin typeface="Calibri"/>
                <a:cs typeface="Calibri"/>
              </a:rPr>
              <a:t>with </a:t>
            </a:r>
            <a:r>
              <a:rPr sz="2400" spc="-530" dirty="0">
                <a:latin typeface="Calibri"/>
                <a:cs typeface="Calibri"/>
              </a:rPr>
              <a:t> </a:t>
            </a:r>
            <a:r>
              <a:rPr sz="2400" dirty="0">
                <a:latin typeface="Calibri"/>
                <a:cs typeface="Calibri"/>
              </a:rPr>
              <a:t>which</a:t>
            </a:r>
            <a:r>
              <a:rPr sz="2400" spc="-30" dirty="0">
                <a:latin typeface="Calibri"/>
                <a:cs typeface="Calibri"/>
              </a:rPr>
              <a:t> </a:t>
            </a:r>
            <a:r>
              <a:rPr sz="2400" dirty="0">
                <a:latin typeface="Calibri"/>
                <a:cs typeface="Calibri"/>
              </a:rPr>
              <a:t>the </a:t>
            </a:r>
            <a:r>
              <a:rPr sz="2400" spc="-5" dirty="0">
                <a:latin typeface="Calibri"/>
                <a:cs typeface="Calibri"/>
              </a:rPr>
              <a:t>image</a:t>
            </a:r>
            <a:r>
              <a:rPr sz="2400" spc="-10" dirty="0">
                <a:latin typeface="Calibri"/>
                <a:cs typeface="Calibri"/>
              </a:rPr>
              <a:t> </a:t>
            </a:r>
            <a:r>
              <a:rPr sz="2400" dirty="0">
                <a:latin typeface="Calibri"/>
                <a:cs typeface="Calibri"/>
              </a:rPr>
              <a:t>is</a:t>
            </a:r>
            <a:r>
              <a:rPr sz="2400" spc="-15" dirty="0">
                <a:latin typeface="Calibri"/>
                <a:cs typeface="Calibri"/>
              </a:rPr>
              <a:t> generated</a:t>
            </a:r>
            <a:r>
              <a:rPr sz="2400" dirty="0">
                <a:latin typeface="Calibri"/>
                <a:cs typeface="Calibri"/>
              </a:rPr>
              <a:t> </a:t>
            </a:r>
            <a:r>
              <a:rPr sz="2400" spc="-5" dirty="0">
                <a:latin typeface="Calibri"/>
                <a:cs typeface="Calibri"/>
              </a:rPr>
              <a:t>on </a:t>
            </a:r>
            <a:r>
              <a:rPr sz="2400" dirty="0">
                <a:latin typeface="Calibri"/>
                <a:cs typeface="Calibri"/>
              </a:rPr>
              <a:t>the </a:t>
            </a:r>
            <a:r>
              <a:rPr sz="2400" spc="-10" dirty="0">
                <a:latin typeface="Calibri"/>
                <a:cs typeface="Calibri"/>
              </a:rPr>
              <a:t>phosphor</a:t>
            </a:r>
            <a:r>
              <a:rPr sz="2400" dirty="0">
                <a:latin typeface="Calibri"/>
                <a:cs typeface="Calibri"/>
              </a:rPr>
              <a:t> </a:t>
            </a:r>
            <a:r>
              <a:rPr sz="2400" spc="-15" dirty="0">
                <a:latin typeface="Calibri"/>
                <a:cs typeface="Calibri"/>
              </a:rPr>
              <a:t>coated</a:t>
            </a:r>
            <a:r>
              <a:rPr sz="2400" spc="-10" dirty="0">
                <a:latin typeface="Calibri"/>
                <a:cs typeface="Calibri"/>
              </a:rPr>
              <a:t> CRT</a:t>
            </a:r>
            <a:r>
              <a:rPr sz="2400" spc="-25" dirty="0">
                <a:latin typeface="Calibri"/>
                <a:cs typeface="Calibri"/>
              </a:rPr>
              <a:t> </a:t>
            </a:r>
            <a:r>
              <a:rPr sz="2400" spc="-10" dirty="0">
                <a:latin typeface="Calibri"/>
                <a:cs typeface="Calibri"/>
              </a:rPr>
              <a:t>screen.</a:t>
            </a:r>
            <a:endParaRPr sz="2400">
              <a:latin typeface="Calibri"/>
              <a:cs typeface="Calibri"/>
            </a:endParaRPr>
          </a:p>
          <a:p>
            <a:pPr>
              <a:lnSpc>
                <a:spcPct val="100000"/>
              </a:lnSpc>
              <a:spcBef>
                <a:spcPts val="10"/>
              </a:spcBef>
            </a:pPr>
            <a:endParaRPr sz="2350">
              <a:latin typeface="Calibri"/>
              <a:cs typeface="Calibri"/>
            </a:endParaRPr>
          </a:p>
          <a:p>
            <a:pPr marL="12700" marR="108585" indent="914400">
              <a:lnSpc>
                <a:spcPct val="100000"/>
              </a:lnSpc>
            </a:pPr>
            <a:r>
              <a:rPr sz="2400" dirty="0">
                <a:latin typeface="Calibri"/>
                <a:cs typeface="Calibri"/>
              </a:rPr>
              <a:t>In </a:t>
            </a:r>
            <a:r>
              <a:rPr sz="2400" spc="-10" dirty="0">
                <a:latin typeface="Calibri"/>
                <a:cs typeface="Calibri"/>
              </a:rPr>
              <a:t>Raster scan </a:t>
            </a:r>
            <a:r>
              <a:rPr sz="2400" dirty="0">
                <a:latin typeface="Calibri"/>
                <a:cs typeface="Calibri"/>
              </a:rPr>
              <a:t>type the </a:t>
            </a:r>
            <a:r>
              <a:rPr sz="2400" spc="-5" dirty="0">
                <a:latin typeface="Calibri"/>
                <a:cs typeface="Calibri"/>
              </a:rPr>
              <a:t>electron beam </a:t>
            </a:r>
            <a:r>
              <a:rPr sz="2400" spc="-10" dirty="0">
                <a:latin typeface="Calibri"/>
                <a:cs typeface="Calibri"/>
              </a:rPr>
              <a:t>sweeps </a:t>
            </a:r>
            <a:r>
              <a:rPr sz="2400" dirty="0">
                <a:latin typeface="Calibri"/>
                <a:cs typeface="Calibri"/>
              </a:rPr>
              <a:t>the </a:t>
            </a:r>
            <a:r>
              <a:rPr sz="2400" spc="-10" dirty="0">
                <a:latin typeface="Calibri"/>
                <a:cs typeface="Calibri"/>
              </a:rPr>
              <a:t>entire </a:t>
            </a:r>
            <a:r>
              <a:rPr sz="2400" spc="-5" dirty="0">
                <a:latin typeface="Calibri"/>
                <a:cs typeface="Calibri"/>
              </a:rPr>
              <a:t> </a:t>
            </a:r>
            <a:r>
              <a:rPr sz="2400" spc="-10" dirty="0">
                <a:latin typeface="Calibri"/>
                <a:cs typeface="Calibri"/>
              </a:rPr>
              <a:t>screen</a:t>
            </a:r>
            <a:r>
              <a:rPr sz="2400" spc="-20" dirty="0">
                <a:latin typeface="Calibri"/>
                <a:cs typeface="Calibri"/>
              </a:rPr>
              <a:t> </a:t>
            </a:r>
            <a:r>
              <a:rPr sz="2400" spc="-15" dirty="0">
                <a:latin typeface="Calibri"/>
                <a:cs typeface="Calibri"/>
              </a:rPr>
              <a:t>from</a:t>
            </a:r>
            <a:r>
              <a:rPr sz="2400" spc="-20" dirty="0">
                <a:latin typeface="Calibri"/>
                <a:cs typeface="Calibri"/>
              </a:rPr>
              <a:t> </a:t>
            </a:r>
            <a:r>
              <a:rPr sz="2400" spc="-10" dirty="0">
                <a:latin typeface="Calibri"/>
                <a:cs typeface="Calibri"/>
              </a:rPr>
              <a:t>left</a:t>
            </a:r>
            <a:r>
              <a:rPr sz="2400" spc="-5" dirty="0">
                <a:latin typeface="Calibri"/>
                <a:cs typeface="Calibri"/>
              </a:rPr>
              <a:t> </a:t>
            </a:r>
            <a:r>
              <a:rPr sz="2400" spc="-15" dirty="0">
                <a:latin typeface="Calibri"/>
                <a:cs typeface="Calibri"/>
              </a:rPr>
              <a:t>to</a:t>
            </a:r>
            <a:r>
              <a:rPr sz="2400" spc="-5" dirty="0">
                <a:latin typeface="Calibri"/>
                <a:cs typeface="Calibri"/>
              </a:rPr>
              <a:t> </a:t>
            </a:r>
            <a:r>
              <a:rPr sz="2400" spc="-10" dirty="0">
                <a:latin typeface="Calibri"/>
                <a:cs typeface="Calibri"/>
              </a:rPr>
              <a:t>right,</a:t>
            </a:r>
            <a:r>
              <a:rPr sz="2400" spc="-15" dirty="0">
                <a:latin typeface="Calibri"/>
                <a:cs typeface="Calibri"/>
              </a:rPr>
              <a:t> </a:t>
            </a:r>
            <a:r>
              <a:rPr sz="2400" spc="-10" dirty="0">
                <a:latin typeface="Calibri"/>
                <a:cs typeface="Calibri"/>
              </a:rPr>
              <a:t>top</a:t>
            </a:r>
            <a:r>
              <a:rPr sz="2400" spc="-5" dirty="0">
                <a:latin typeface="Calibri"/>
                <a:cs typeface="Calibri"/>
              </a:rPr>
              <a:t> </a:t>
            </a:r>
            <a:r>
              <a:rPr sz="2400" spc="-20" dirty="0">
                <a:latin typeface="Calibri"/>
                <a:cs typeface="Calibri"/>
              </a:rPr>
              <a:t>to</a:t>
            </a:r>
            <a:r>
              <a:rPr sz="2400" dirty="0">
                <a:latin typeface="Calibri"/>
                <a:cs typeface="Calibri"/>
              </a:rPr>
              <a:t> </a:t>
            </a:r>
            <a:r>
              <a:rPr sz="2400" spc="-15" dirty="0">
                <a:latin typeface="Calibri"/>
                <a:cs typeface="Calibri"/>
              </a:rPr>
              <a:t>bottom,</a:t>
            </a:r>
            <a:r>
              <a:rPr sz="2400" spc="-20" dirty="0">
                <a:latin typeface="Calibri"/>
                <a:cs typeface="Calibri"/>
              </a:rPr>
              <a:t> </a:t>
            </a:r>
            <a:r>
              <a:rPr sz="2400" dirty="0">
                <a:latin typeface="Calibri"/>
                <a:cs typeface="Calibri"/>
              </a:rPr>
              <a:t>in the</a:t>
            </a:r>
            <a:r>
              <a:rPr sz="2400" spc="-15" dirty="0">
                <a:latin typeface="Calibri"/>
                <a:cs typeface="Calibri"/>
              </a:rPr>
              <a:t> </a:t>
            </a:r>
            <a:r>
              <a:rPr sz="2400" spc="-5" dirty="0">
                <a:latin typeface="Calibri"/>
                <a:cs typeface="Calibri"/>
              </a:rPr>
              <a:t>same</a:t>
            </a:r>
            <a:r>
              <a:rPr sz="2400" dirty="0">
                <a:latin typeface="Calibri"/>
                <a:cs typeface="Calibri"/>
              </a:rPr>
              <a:t> </a:t>
            </a:r>
            <a:r>
              <a:rPr sz="2400" spc="-10" dirty="0">
                <a:latin typeface="Calibri"/>
                <a:cs typeface="Calibri"/>
              </a:rPr>
              <a:t>fashion </a:t>
            </a:r>
            <a:r>
              <a:rPr sz="2400" dirty="0">
                <a:latin typeface="Calibri"/>
                <a:cs typeface="Calibri"/>
              </a:rPr>
              <a:t>as</a:t>
            </a:r>
            <a:r>
              <a:rPr sz="2400" spc="-5" dirty="0">
                <a:latin typeface="Calibri"/>
                <a:cs typeface="Calibri"/>
              </a:rPr>
              <a:t> </a:t>
            </a:r>
            <a:r>
              <a:rPr sz="2400" spc="-15" dirty="0">
                <a:latin typeface="Calibri"/>
                <a:cs typeface="Calibri"/>
              </a:rPr>
              <a:t>we </a:t>
            </a:r>
            <a:r>
              <a:rPr sz="2400" spc="-525" dirty="0">
                <a:latin typeface="Calibri"/>
                <a:cs typeface="Calibri"/>
              </a:rPr>
              <a:t> </a:t>
            </a:r>
            <a:r>
              <a:rPr sz="2400" spc="-5" dirty="0">
                <a:latin typeface="Calibri"/>
                <a:cs typeface="Calibri"/>
              </a:rPr>
              <a:t>write</a:t>
            </a:r>
            <a:r>
              <a:rPr sz="2400" spc="-25" dirty="0">
                <a:latin typeface="Calibri"/>
                <a:cs typeface="Calibri"/>
              </a:rPr>
              <a:t> </a:t>
            </a:r>
            <a:r>
              <a:rPr sz="2400" spc="-5" dirty="0">
                <a:latin typeface="Calibri"/>
                <a:cs typeface="Calibri"/>
              </a:rPr>
              <a:t>on </a:t>
            </a:r>
            <a:r>
              <a:rPr sz="2400" dirty="0">
                <a:latin typeface="Calibri"/>
                <a:cs typeface="Calibri"/>
              </a:rPr>
              <a:t>a</a:t>
            </a:r>
            <a:r>
              <a:rPr sz="2400" spc="-20" dirty="0">
                <a:latin typeface="Calibri"/>
                <a:cs typeface="Calibri"/>
              </a:rPr>
              <a:t> </a:t>
            </a:r>
            <a:r>
              <a:rPr sz="2400" spc="-5" dirty="0">
                <a:latin typeface="Calibri"/>
                <a:cs typeface="Calibri"/>
              </a:rPr>
              <a:t>notebook,</a:t>
            </a:r>
            <a:r>
              <a:rPr sz="2400" spc="-10" dirty="0">
                <a:latin typeface="Calibri"/>
                <a:cs typeface="Calibri"/>
              </a:rPr>
              <a:t> </a:t>
            </a:r>
            <a:r>
              <a:rPr sz="2400" spc="-20" dirty="0">
                <a:latin typeface="Calibri"/>
                <a:cs typeface="Calibri"/>
              </a:rPr>
              <a:t>word</a:t>
            </a:r>
            <a:r>
              <a:rPr sz="2400" spc="5" dirty="0">
                <a:latin typeface="Calibri"/>
                <a:cs typeface="Calibri"/>
              </a:rPr>
              <a:t> </a:t>
            </a:r>
            <a:r>
              <a:rPr sz="2400" spc="-10" dirty="0">
                <a:latin typeface="Calibri"/>
                <a:cs typeface="Calibri"/>
              </a:rPr>
              <a:t>by</a:t>
            </a:r>
            <a:r>
              <a:rPr sz="2400" spc="-15" dirty="0">
                <a:latin typeface="Calibri"/>
                <a:cs typeface="Calibri"/>
              </a:rPr>
              <a:t> </a:t>
            </a:r>
            <a:r>
              <a:rPr sz="2400" spc="-20" dirty="0">
                <a:latin typeface="Calibri"/>
                <a:cs typeface="Calibri"/>
              </a:rPr>
              <a:t>word.</a:t>
            </a:r>
            <a:endParaRPr sz="2400">
              <a:latin typeface="Calibri"/>
              <a:cs typeface="Calibri"/>
            </a:endParaRPr>
          </a:p>
          <a:p>
            <a:pPr>
              <a:lnSpc>
                <a:spcPct val="100000"/>
              </a:lnSpc>
              <a:spcBef>
                <a:spcPts val="15"/>
              </a:spcBef>
            </a:pPr>
            <a:endParaRPr sz="2350">
              <a:latin typeface="Calibri"/>
              <a:cs typeface="Calibri"/>
            </a:endParaRPr>
          </a:p>
          <a:p>
            <a:pPr marL="12700" marR="631825" indent="914400">
              <a:lnSpc>
                <a:spcPct val="100000"/>
              </a:lnSpc>
            </a:pPr>
            <a:r>
              <a:rPr sz="2400" dirty="0">
                <a:latin typeface="Calibri"/>
                <a:cs typeface="Calibri"/>
              </a:rPr>
              <a:t>In </a:t>
            </a:r>
            <a:r>
              <a:rPr sz="2400" spc="-5" dirty="0">
                <a:latin typeface="Calibri"/>
                <a:cs typeface="Calibri"/>
              </a:rPr>
              <a:t>Random </a:t>
            </a:r>
            <a:r>
              <a:rPr sz="2400" spc="-10" dirty="0">
                <a:latin typeface="Calibri"/>
                <a:cs typeface="Calibri"/>
              </a:rPr>
              <a:t>Scan </a:t>
            </a:r>
            <a:r>
              <a:rPr sz="2400" dirty="0">
                <a:latin typeface="Calibri"/>
                <a:cs typeface="Calibri"/>
              </a:rPr>
              <a:t>type the </a:t>
            </a:r>
            <a:r>
              <a:rPr sz="2400" spc="-5" dirty="0">
                <a:latin typeface="Calibri"/>
                <a:cs typeface="Calibri"/>
              </a:rPr>
              <a:t>electronic beam </a:t>
            </a:r>
            <a:r>
              <a:rPr sz="2400" dirty="0">
                <a:latin typeface="Calibri"/>
                <a:cs typeface="Calibri"/>
              </a:rPr>
              <a:t>is </a:t>
            </a:r>
            <a:r>
              <a:rPr sz="2400" spc="-10" dirty="0">
                <a:latin typeface="Calibri"/>
                <a:cs typeface="Calibri"/>
              </a:rPr>
              <a:t>directed </a:t>
            </a:r>
            <a:r>
              <a:rPr sz="2400" spc="-5" dirty="0">
                <a:latin typeface="Calibri"/>
                <a:cs typeface="Calibri"/>
              </a:rPr>
              <a:t> </a:t>
            </a:r>
            <a:r>
              <a:rPr sz="2400" spc="-20" dirty="0">
                <a:latin typeface="Calibri"/>
                <a:cs typeface="Calibri"/>
              </a:rPr>
              <a:t>straightway</a:t>
            </a:r>
            <a:r>
              <a:rPr sz="2400" spc="-30" dirty="0">
                <a:latin typeface="Calibri"/>
                <a:cs typeface="Calibri"/>
              </a:rPr>
              <a:t> </a:t>
            </a:r>
            <a:r>
              <a:rPr sz="2400" spc="-15" dirty="0">
                <a:latin typeface="Calibri"/>
                <a:cs typeface="Calibri"/>
              </a:rPr>
              <a:t>to</a:t>
            </a:r>
            <a:r>
              <a:rPr sz="2400" spc="-20"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particular</a:t>
            </a:r>
            <a:r>
              <a:rPr sz="2400" spc="-15" dirty="0">
                <a:latin typeface="Calibri"/>
                <a:cs typeface="Calibri"/>
              </a:rPr>
              <a:t> </a:t>
            </a:r>
            <a:r>
              <a:rPr sz="2400" spc="-10" dirty="0">
                <a:latin typeface="Calibri"/>
                <a:cs typeface="Calibri"/>
              </a:rPr>
              <a:t>point(s)</a:t>
            </a:r>
            <a:r>
              <a:rPr sz="2400" spc="-5" dirty="0">
                <a:latin typeface="Calibri"/>
                <a:cs typeface="Calibri"/>
              </a:rPr>
              <a:t> on</a:t>
            </a:r>
            <a:r>
              <a:rPr sz="2400" spc="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screen</a:t>
            </a:r>
            <a:r>
              <a:rPr sz="2400" spc="5" dirty="0">
                <a:latin typeface="Calibri"/>
                <a:cs typeface="Calibri"/>
              </a:rPr>
              <a:t> </a:t>
            </a:r>
            <a:r>
              <a:rPr sz="2400" spc="-10" dirty="0">
                <a:latin typeface="Calibri"/>
                <a:cs typeface="Calibri"/>
              </a:rPr>
              <a:t>where</a:t>
            </a:r>
            <a:r>
              <a:rPr sz="2400" spc="5" dirty="0">
                <a:latin typeface="Calibri"/>
                <a:cs typeface="Calibri"/>
              </a:rPr>
              <a:t> </a:t>
            </a:r>
            <a:r>
              <a:rPr sz="2400" dirty="0">
                <a:latin typeface="Calibri"/>
                <a:cs typeface="Calibri"/>
              </a:rPr>
              <a:t>the </a:t>
            </a:r>
            <a:r>
              <a:rPr sz="2400" spc="-525" dirty="0">
                <a:latin typeface="Calibri"/>
                <a:cs typeface="Calibri"/>
              </a:rPr>
              <a:t> </a:t>
            </a:r>
            <a:r>
              <a:rPr sz="2400" spc="-5" dirty="0">
                <a:latin typeface="Calibri"/>
                <a:cs typeface="Calibri"/>
              </a:rPr>
              <a:t>image has </a:t>
            </a:r>
            <a:r>
              <a:rPr sz="2400" spc="-15" dirty="0">
                <a:latin typeface="Calibri"/>
                <a:cs typeface="Calibri"/>
              </a:rPr>
              <a:t>to </a:t>
            </a:r>
            <a:r>
              <a:rPr sz="2400" spc="-5" dirty="0">
                <a:latin typeface="Calibri"/>
                <a:cs typeface="Calibri"/>
              </a:rPr>
              <a:t>be </a:t>
            </a:r>
            <a:r>
              <a:rPr sz="2400" spc="-10" dirty="0">
                <a:latin typeface="Calibri"/>
                <a:cs typeface="Calibri"/>
              </a:rPr>
              <a:t>produced. </a:t>
            </a:r>
            <a:r>
              <a:rPr sz="2400" spc="-5" dirty="0">
                <a:latin typeface="Calibri"/>
                <a:cs typeface="Calibri"/>
              </a:rPr>
              <a:t>This technique </a:t>
            </a:r>
            <a:r>
              <a:rPr sz="2400" dirty="0">
                <a:latin typeface="Calibri"/>
                <a:cs typeface="Calibri"/>
              </a:rPr>
              <a:t>is also </a:t>
            </a:r>
            <a:r>
              <a:rPr sz="2400" spc="-5" dirty="0">
                <a:latin typeface="Calibri"/>
                <a:cs typeface="Calibri"/>
              </a:rPr>
              <a:t>called </a:t>
            </a:r>
            <a:r>
              <a:rPr sz="2400" spc="-10" dirty="0">
                <a:latin typeface="Calibri"/>
                <a:cs typeface="Calibri"/>
              </a:rPr>
              <a:t>vector </a:t>
            </a:r>
            <a:r>
              <a:rPr sz="2400" spc="-530" dirty="0">
                <a:latin typeface="Calibri"/>
                <a:cs typeface="Calibri"/>
              </a:rPr>
              <a:t> </a:t>
            </a:r>
            <a:r>
              <a:rPr sz="2400" spc="-10" dirty="0">
                <a:latin typeface="Calibri"/>
                <a:cs typeface="Calibri"/>
              </a:rPr>
              <a:t>drawing</a:t>
            </a:r>
            <a:r>
              <a:rPr sz="2400" spc="-35" dirty="0">
                <a:latin typeface="Calibri"/>
                <a:cs typeface="Calibri"/>
              </a:rPr>
              <a:t> </a:t>
            </a:r>
            <a:r>
              <a:rPr sz="2400" spc="-5" dirty="0">
                <a:latin typeface="Calibri"/>
                <a:cs typeface="Calibri"/>
              </a:rPr>
              <a:t>or</a:t>
            </a:r>
            <a:r>
              <a:rPr sz="2400" spc="-20" dirty="0">
                <a:latin typeface="Calibri"/>
                <a:cs typeface="Calibri"/>
              </a:rPr>
              <a:t> </a:t>
            </a:r>
            <a:r>
              <a:rPr sz="2400" spc="-25" dirty="0">
                <a:latin typeface="Calibri"/>
                <a:cs typeface="Calibri"/>
              </a:rPr>
              <a:t>stroke</a:t>
            </a:r>
            <a:r>
              <a:rPr sz="2400" spc="-10" dirty="0">
                <a:latin typeface="Calibri"/>
                <a:cs typeface="Calibri"/>
              </a:rPr>
              <a:t> </a:t>
            </a:r>
            <a:r>
              <a:rPr sz="2400" dirty="0">
                <a:latin typeface="Calibri"/>
                <a:cs typeface="Calibri"/>
              </a:rPr>
              <a:t>writing</a:t>
            </a:r>
            <a:r>
              <a:rPr sz="2400" spc="-30" dirty="0">
                <a:latin typeface="Calibri"/>
                <a:cs typeface="Calibri"/>
              </a:rPr>
              <a:t> </a:t>
            </a:r>
            <a:r>
              <a:rPr sz="2400" spc="-5" dirty="0">
                <a:latin typeface="Calibri"/>
                <a:cs typeface="Calibri"/>
              </a:rPr>
              <a:t>or </a:t>
            </a:r>
            <a:r>
              <a:rPr sz="2400" spc="-10" dirty="0">
                <a:latin typeface="Calibri"/>
                <a:cs typeface="Calibri"/>
              </a:rPr>
              <a:t>calligraphic</a:t>
            </a:r>
            <a:r>
              <a:rPr sz="2400" spc="-30" dirty="0">
                <a:latin typeface="Calibri"/>
                <a:cs typeface="Calibri"/>
              </a:rPr>
              <a:t> display.</a:t>
            </a:r>
            <a:endParaRPr sz="2400">
              <a:latin typeface="Calibri"/>
              <a:cs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2974" y="714375"/>
            <a:ext cx="6301359" cy="4214876"/>
          </a:xfrm>
          <a:prstGeom prst="rect">
            <a:avLst/>
          </a:prstGeom>
        </p:spPr>
      </p:pic>
      <p:sp>
        <p:nvSpPr>
          <p:cNvPr id="3" name="object 3"/>
          <p:cNvSpPr txBox="1"/>
          <p:nvPr/>
        </p:nvSpPr>
        <p:spPr>
          <a:xfrm>
            <a:off x="1507616" y="5375249"/>
            <a:ext cx="5269230" cy="330835"/>
          </a:xfrm>
          <a:prstGeom prst="rect">
            <a:avLst/>
          </a:prstGeom>
        </p:spPr>
        <p:txBody>
          <a:bodyPr vert="horz" wrap="square" lIns="0" tIns="12700" rIns="0" bIns="0" rtlCol="0">
            <a:spAutoFit/>
          </a:bodyPr>
          <a:lstStyle/>
          <a:p>
            <a:pPr marL="12700">
              <a:lnSpc>
                <a:spcPct val="100000"/>
              </a:lnSpc>
              <a:spcBef>
                <a:spcPts val="100"/>
              </a:spcBef>
            </a:pPr>
            <a:r>
              <a:rPr sz="2000" i="1" spc="-5" dirty="0">
                <a:latin typeface="Calibri"/>
                <a:cs typeface="Calibri"/>
              </a:rPr>
              <a:t>Figure:</a:t>
            </a:r>
            <a:r>
              <a:rPr sz="2000" i="1" spc="-30" dirty="0">
                <a:latin typeface="Calibri"/>
                <a:cs typeface="Calibri"/>
              </a:rPr>
              <a:t> </a:t>
            </a:r>
            <a:r>
              <a:rPr sz="2000" i="1" spc="-5" dirty="0">
                <a:latin typeface="Calibri"/>
                <a:cs typeface="Calibri"/>
              </a:rPr>
              <a:t>Drawing</a:t>
            </a:r>
            <a:r>
              <a:rPr sz="2000" i="1" spc="-20" dirty="0">
                <a:latin typeface="Calibri"/>
                <a:cs typeface="Calibri"/>
              </a:rPr>
              <a:t> </a:t>
            </a:r>
            <a:r>
              <a:rPr sz="2000" i="1" dirty="0">
                <a:latin typeface="Calibri"/>
                <a:cs typeface="Calibri"/>
              </a:rPr>
              <a:t>a</a:t>
            </a:r>
            <a:r>
              <a:rPr sz="2000" i="1" spc="-10" dirty="0">
                <a:latin typeface="Calibri"/>
                <a:cs typeface="Calibri"/>
              </a:rPr>
              <a:t> </a:t>
            </a:r>
            <a:r>
              <a:rPr sz="2000" i="1" spc="-5" dirty="0">
                <a:latin typeface="Calibri"/>
                <a:cs typeface="Calibri"/>
              </a:rPr>
              <a:t>triangle</a:t>
            </a:r>
            <a:r>
              <a:rPr sz="2000" i="1" spc="-20" dirty="0">
                <a:latin typeface="Calibri"/>
                <a:cs typeface="Calibri"/>
              </a:rPr>
              <a:t> </a:t>
            </a:r>
            <a:r>
              <a:rPr sz="2000" i="1" spc="-5" dirty="0">
                <a:latin typeface="Calibri"/>
                <a:cs typeface="Calibri"/>
              </a:rPr>
              <a:t>on</a:t>
            </a:r>
            <a:r>
              <a:rPr sz="2000" i="1" spc="-15" dirty="0">
                <a:latin typeface="Calibri"/>
                <a:cs typeface="Calibri"/>
              </a:rPr>
              <a:t> </a:t>
            </a:r>
            <a:r>
              <a:rPr sz="2000" i="1" dirty="0">
                <a:latin typeface="Calibri"/>
                <a:cs typeface="Calibri"/>
              </a:rPr>
              <a:t>a</a:t>
            </a:r>
            <a:r>
              <a:rPr sz="2000" i="1" spc="-10" dirty="0">
                <a:latin typeface="Calibri"/>
                <a:cs typeface="Calibri"/>
              </a:rPr>
              <a:t> Raster </a:t>
            </a:r>
            <a:r>
              <a:rPr sz="2000" i="1" spc="-5" dirty="0">
                <a:latin typeface="Calibri"/>
                <a:cs typeface="Calibri"/>
              </a:rPr>
              <a:t>Scan</a:t>
            </a:r>
            <a:r>
              <a:rPr sz="2000" i="1" spc="-15" dirty="0">
                <a:latin typeface="Calibri"/>
                <a:cs typeface="Calibri"/>
              </a:rPr>
              <a:t> </a:t>
            </a:r>
            <a:r>
              <a:rPr sz="2000" i="1" spc="-5" dirty="0">
                <a:latin typeface="Calibri"/>
                <a:cs typeface="Calibri"/>
              </a:rPr>
              <a:t>Display</a:t>
            </a:r>
            <a:endParaRPr sz="200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7109" y="150622"/>
            <a:ext cx="6986270" cy="635000"/>
          </a:xfrm>
          <a:prstGeom prst="rect">
            <a:avLst/>
          </a:prstGeom>
        </p:spPr>
        <p:txBody>
          <a:bodyPr vert="horz" wrap="square" lIns="0" tIns="12065" rIns="0" bIns="0" rtlCol="0">
            <a:spAutoFit/>
          </a:bodyPr>
          <a:lstStyle/>
          <a:p>
            <a:pPr marL="12700">
              <a:lnSpc>
                <a:spcPct val="100000"/>
              </a:lnSpc>
              <a:spcBef>
                <a:spcPts val="95"/>
              </a:spcBef>
            </a:pPr>
            <a:r>
              <a:rPr sz="4000" b="0" u="sng" spc="-10" dirty="0">
                <a:solidFill>
                  <a:srgbClr val="FF388B"/>
                </a:solidFill>
                <a:uFill>
                  <a:solidFill>
                    <a:srgbClr val="FF388B"/>
                  </a:solidFill>
                </a:uFill>
                <a:latin typeface="Calibri"/>
                <a:cs typeface="Calibri"/>
              </a:rPr>
              <a:t>Application</a:t>
            </a:r>
            <a:r>
              <a:rPr sz="4000" b="0" u="sng" spc="-40" dirty="0">
                <a:solidFill>
                  <a:srgbClr val="FF388B"/>
                </a:solidFill>
                <a:uFill>
                  <a:solidFill>
                    <a:srgbClr val="FF388B"/>
                  </a:solidFill>
                </a:uFill>
                <a:latin typeface="Calibri"/>
                <a:cs typeface="Calibri"/>
              </a:rPr>
              <a:t> </a:t>
            </a:r>
            <a:r>
              <a:rPr sz="4000" b="0" u="sng" spc="-5" dirty="0">
                <a:solidFill>
                  <a:srgbClr val="FF388B"/>
                </a:solidFill>
                <a:uFill>
                  <a:solidFill>
                    <a:srgbClr val="FF388B"/>
                  </a:solidFill>
                </a:uFill>
                <a:latin typeface="Calibri"/>
                <a:cs typeface="Calibri"/>
              </a:rPr>
              <a:t>of</a:t>
            </a:r>
            <a:r>
              <a:rPr sz="4000" b="0" u="sng" spc="-15" dirty="0">
                <a:solidFill>
                  <a:srgbClr val="FF388B"/>
                </a:solidFill>
                <a:uFill>
                  <a:solidFill>
                    <a:srgbClr val="FF388B"/>
                  </a:solidFill>
                </a:uFill>
                <a:latin typeface="Calibri"/>
                <a:cs typeface="Calibri"/>
              </a:rPr>
              <a:t> </a:t>
            </a:r>
            <a:r>
              <a:rPr sz="4000" b="0" u="sng" spc="-10" dirty="0">
                <a:solidFill>
                  <a:srgbClr val="FF388B"/>
                </a:solidFill>
                <a:uFill>
                  <a:solidFill>
                    <a:srgbClr val="FF388B"/>
                  </a:solidFill>
                </a:uFill>
                <a:latin typeface="Calibri"/>
                <a:cs typeface="Calibri"/>
              </a:rPr>
              <a:t>Computer</a:t>
            </a:r>
            <a:r>
              <a:rPr sz="4000" b="0" u="sng" spc="-15" dirty="0">
                <a:solidFill>
                  <a:srgbClr val="FF388B"/>
                </a:solidFill>
                <a:uFill>
                  <a:solidFill>
                    <a:srgbClr val="FF388B"/>
                  </a:solidFill>
                </a:uFill>
                <a:latin typeface="Calibri"/>
                <a:cs typeface="Calibri"/>
              </a:rPr>
              <a:t> Graphics</a:t>
            </a:r>
            <a:endParaRPr sz="4000">
              <a:latin typeface="Calibri"/>
              <a:cs typeface="Calibri"/>
            </a:endParaRPr>
          </a:p>
        </p:txBody>
      </p:sp>
      <p:sp>
        <p:nvSpPr>
          <p:cNvPr id="3" name="object 3"/>
          <p:cNvSpPr txBox="1"/>
          <p:nvPr/>
        </p:nvSpPr>
        <p:spPr>
          <a:xfrm>
            <a:off x="535940" y="823024"/>
            <a:ext cx="8028940" cy="4421505"/>
          </a:xfrm>
          <a:prstGeom prst="rect">
            <a:avLst/>
          </a:prstGeom>
        </p:spPr>
        <p:txBody>
          <a:bodyPr vert="horz" wrap="square" lIns="0" tIns="122555" rIns="0" bIns="0" rtlCol="0">
            <a:spAutoFit/>
          </a:bodyPr>
          <a:lstStyle/>
          <a:p>
            <a:pPr marL="12700">
              <a:lnSpc>
                <a:spcPct val="100000"/>
              </a:lnSpc>
              <a:spcBef>
                <a:spcPts val="965"/>
              </a:spcBef>
            </a:pPr>
            <a:r>
              <a:rPr sz="3600" spc="-5" dirty="0">
                <a:solidFill>
                  <a:srgbClr val="C00000"/>
                </a:solidFill>
                <a:latin typeface="Wingdings"/>
                <a:cs typeface="Wingdings"/>
              </a:rPr>
              <a:t></a:t>
            </a:r>
            <a:r>
              <a:rPr sz="3600" i="1" spc="-5" dirty="0">
                <a:solidFill>
                  <a:srgbClr val="005BD2"/>
                </a:solidFill>
                <a:latin typeface="Calibri"/>
                <a:cs typeface="Calibri"/>
              </a:rPr>
              <a:t>Designing</a:t>
            </a:r>
            <a:endParaRPr sz="3600">
              <a:latin typeface="Calibri"/>
              <a:cs typeface="Calibri"/>
            </a:endParaRPr>
          </a:p>
          <a:p>
            <a:pPr marL="355600" marR="5080" indent="-342900">
              <a:lnSpc>
                <a:spcPct val="101499"/>
              </a:lnSpc>
              <a:spcBef>
                <a:spcPts val="1614"/>
              </a:spcBef>
              <a:tabLst>
                <a:tab pos="767080" algn="l"/>
                <a:tab pos="1713864" algn="l"/>
                <a:tab pos="3375025" algn="l"/>
              </a:tabLst>
            </a:pPr>
            <a:r>
              <a:rPr sz="3600" dirty="0">
                <a:solidFill>
                  <a:srgbClr val="C00000"/>
                </a:solidFill>
                <a:latin typeface="Arial"/>
                <a:cs typeface="Arial"/>
              </a:rPr>
              <a:t>•		</a:t>
            </a:r>
            <a:r>
              <a:rPr sz="2800" spc="-10" dirty="0">
                <a:latin typeface="Calibri"/>
                <a:cs typeface="Calibri"/>
              </a:rPr>
              <a:t>Engineering</a:t>
            </a:r>
            <a:r>
              <a:rPr sz="2800" spc="80" dirty="0">
                <a:latin typeface="Calibri"/>
                <a:cs typeface="Calibri"/>
              </a:rPr>
              <a:t> </a:t>
            </a:r>
            <a:r>
              <a:rPr sz="2800" spc="-5" dirty="0">
                <a:latin typeface="Calibri"/>
                <a:cs typeface="Calibri"/>
              </a:rPr>
              <a:t>and</a:t>
            </a:r>
            <a:r>
              <a:rPr sz="2800" spc="85" dirty="0">
                <a:latin typeface="Calibri"/>
                <a:cs typeface="Calibri"/>
              </a:rPr>
              <a:t> </a:t>
            </a:r>
            <a:r>
              <a:rPr sz="2800" spc="-15" dirty="0">
                <a:latin typeface="Calibri"/>
                <a:cs typeface="Calibri"/>
              </a:rPr>
              <a:t>architectural</a:t>
            </a:r>
            <a:r>
              <a:rPr sz="2800" spc="85" dirty="0">
                <a:latin typeface="Calibri"/>
                <a:cs typeface="Calibri"/>
              </a:rPr>
              <a:t> </a:t>
            </a:r>
            <a:r>
              <a:rPr sz="2800" spc="-25" dirty="0">
                <a:latin typeface="Calibri"/>
                <a:cs typeface="Calibri"/>
              </a:rPr>
              <a:t>systems</a:t>
            </a:r>
            <a:r>
              <a:rPr sz="2800" spc="100" dirty="0">
                <a:latin typeface="Calibri"/>
                <a:cs typeface="Calibri"/>
              </a:rPr>
              <a:t> </a:t>
            </a:r>
            <a:r>
              <a:rPr sz="2800" spc="-10" dirty="0">
                <a:latin typeface="Calibri"/>
                <a:cs typeface="Calibri"/>
              </a:rPr>
              <a:t>use </a:t>
            </a:r>
            <a:r>
              <a:rPr sz="2800" spc="-5" dirty="0">
                <a:latin typeface="Calibri"/>
                <a:cs typeface="Calibri"/>
              </a:rPr>
              <a:t> </a:t>
            </a:r>
            <a:r>
              <a:rPr sz="2800" spc="-15" dirty="0">
                <a:latin typeface="Calibri"/>
                <a:cs typeface="Calibri"/>
              </a:rPr>
              <a:t>graphics	</a:t>
            </a:r>
            <a:r>
              <a:rPr sz="2800" spc="-25" dirty="0">
                <a:latin typeface="Calibri"/>
                <a:cs typeface="Calibri"/>
              </a:rPr>
              <a:t>for</a:t>
            </a:r>
            <a:r>
              <a:rPr sz="2800" spc="-10" dirty="0">
                <a:latin typeface="Calibri"/>
                <a:cs typeface="Calibri"/>
              </a:rPr>
              <a:t> designing</a:t>
            </a:r>
            <a:r>
              <a:rPr sz="2800" spc="30" dirty="0">
                <a:latin typeface="Calibri"/>
                <a:cs typeface="Calibri"/>
              </a:rPr>
              <a:t> </a:t>
            </a:r>
            <a:r>
              <a:rPr sz="2800" spc="-10" dirty="0">
                <a:latin typeface="Calibri"/>
                <a:cs typeface="Calibri"/>
              </a:rPr>
              <a:t>consumer</a:t>
            </a:r>
            <a:r>
              <a:rPr sz="2800" spc="15" dirty="0">
                <a:latin typeface="Calibri"/>
                <a:cs typeface="Calibri"/>
              </a:rPr>
              <a:t> </a:t>
            </a:r>
            <a:r>
              <a:rPr sz="2800" spc="-15" dirty="0">
                <a:latin typeface="Calibri"/>
                <a:cs typeface="Calibri"/>
              </a:rPr>
              <a:t>products</a:t>
            </a:r>
            <a:r>
              <a:rPr sz="2800" spc="35" dirty="0">
                <a:latin typeface="Calibri"/>
                <a:cs typeface="Calibri"/>
              </a:rPr>
              <a:t> </a:t>
            </a:r>
            <a:r>
              <a:rPr sz="2800" spc="-5" dirty="0">
                <a:latin typeface="Calibri"/>
                <a:cs typeface="Calibri"/>
              </a:rPr>
              <a:t>and</a:t>
            </a:r>
            <a:r>
              <a:rPr sz="2800" spc="15" dirty="0">
                <a:latin typeface="Calibri"/>
                <a:cs typeface="Calibri"/>
              </a:rPr>
              <a:t> </a:t>
            </a:r>
            <a:r>
              <a:rPr sz="2800" spc="-15" dirty="0">
                <a:latin typeface="Calibri"/>
                <a:cs typeface="Calibri"/>
              </a:rPr>
              <a:t>many </a:t>
            </a:r>
            <a:r>
              <a:rPr sz="2800" spc="-615" dirty="0">
                <a:latin typeface="Calibri"/>
                <a:cs typeface="Calibri"/>
              </a:rPr>
              <a:t> </a:t>
            </a:r>
            <a:r>
              <a:rPr sz="2800" spc="-10" dirty="0">
                <a:latin typeface="Calibri"/>
                <a:cs typeface="Calibri"/>
              </a:rPr>
              <a:t>other</a:t>
            </a:r>
            <a:r>
              <a:rPr sz="2800" spc="5" dirty="0">
                <a:latin typeface="Calibri"/>
                <a:cs typeface="Calibri"/>
              </a:rPr>
              <a:t> </a:t>
            </a:r>
            <a:r>
              <a:rPr sz="2800" spc="-10" dirty="0">
                <a:latin typeface="Calibri"/>
                <a:cs typeface="Calibri"/>
              </a:rPr>
              <a:t>applications</a:t>
            </a:r>
            <a:r>
              <a:rPr sz="2800" spc="40" dirty="0">
                <a:latin typeface="Calibri"/>
                <a:cs typeface="Calibri"/>
              </a:rPr>
              <a:t> </a:t>
            </a:r>
            <a:r>
              <a:rPr sz="2800" spc="-5" dirty="0">
                <a:latin typeface="Calibri"/>
                <a:cs typeface="Calibri"/>
              </a:rPr>
              <a:t>.	</a:t>
            </a:r>
            <a:r>
              <a:rPr sz="2800" spc="-10" dirty="0">
                <a:latin typeface="Calibri"/>
                <a:cs typeface="Calibri"/>
              </a:rPr>
              <a:t>CAD(computer</a:t>
            </a:r>
            <a:r>
              <a:rPr sz="2800" spc="20" dirty="0">
                <a:latin typeface="Calibri"/>
                <a:cs typeface="Calibri"/>
              </a:rPr>
              <a:t> </a:t>
            </a:r>
            <a:r>
              <a:rPr sz="2800" spc="-5" dirty="0">
                <a:latin typeface="Calibri"/>
                <a:cs typeface="Calibri"/>
              </a:rPr>
              <a:t>aided </a:t>
            </a:r>
            <a:r>
              <a:rPr sz="2800" spc="-10" dirty="0">
                <a:latin typeface="Calibri"/>
                <a:cs typeface="Calibri"/>
              </a:rPr>
              <a:t>design)</a:t>
            </a:r>
            <a:r>
              <a:rPr sz="2800" spc="15" dirty="0">
                <a:latin typeface="Calibri"/>
                <a:cs typeface="Calibri"/>
              </a:rPr>
              <a:t> </a:t>
            </a:r>
            <a:r>
              <a:rPr sz="2800" spc="-5" dirty="0">
                <a:latin typeface="Calibri"/>
                <a:cs typeface="Calibri"/>
              </a:rPr>
              <a:t>is </a:t>
            </a:r>
            <a:r>
              <a:rPr sz="2800" dirty="0">
                <a:latin typeface="Calibri"/>
                <a:cs typeface="Calibri"/>
              </a:rPr>
              <a:t> </a:t>
            </a:r>
            <a:r>
              <a:rPr sz="2800" spc="-10" dirty="0">
                <a:latin typeface="Calibri"/>
                <a:cs typeface="Calibri"/>
              </a:rPr>
              <a:t>used</a:t>
            </a:r>
            <a:r>
              <a:rPr sz="2800" spc="5" dirty="0">
                <a:latin typeface="Calibri"/>
                <a:cs typeface="Calibri"/>
              </a:rPr>
              <a:t> </a:t>
            </a:r>
            <a:r>
              <a:rPr sz="2800" spc="-15" dirty="0">
                <a:latin typeface="Calibri"/>
                <a:cs typeface="Calibri"/>
              </a:rPr>
              <a:t>frequently</a:t>
            </a:r>
            <a:r>
              <a:rPr sz="2800" spc="30" dirty="0">
                <a:latin typeface="Calibri"/>
                <a:cs typeface="Calibri"/>
              </a:rPr>
              <a:t> </a:t>
            </a:r>
            <a:r>
              <a:rPr sz="2800" spc="-5" dirty="0">
                <a:latin typeface="Calibri"/>
                <a:cs typeface="Calibri"/>
              </a:rPr>
              <a:t>in</a:t>
            </a:r>
            <a:r>
              <a:rPr sz="2800" spc="5" dirty="0">
                <a:latin typeface="Calibri"/>
                <a:cs typeface="Calibri"/>
              </a:rPr>
              <a:t> </a:t>
            </a:r>
            <a:r>
              <a:rPr sz="2800" spc="-10" dirty="0">
                <a:latin typeface="Calibri"/>
                <a:cs typeface="Calibri"/>
              </a:rPr>
              <a:t>designing</a:t>
            </a:r>
            <a:r>
              <a:rPr sz="2800" spc="35" dirty="0">
                <a:latin typeface="Calibri"/>
                <a:cs typeface="Calibri"/>
              </a:rPr>
              <a:t> </a:t>
            </a:r>
            <a:r>
              <a:rPr sz="2800" spc="-10" dirty="0">
                <a:latin typeface="Calibri"/>
                <a:cs typeface="Calibri"/>
              </a:rPr>
              <a:t>buildings,</a:t>
            </a:r>
            <a:r>
              <a:rPr sz="2800" spc="65" dirty="0">
                <a:latin typeface="Calibri"/>
                <a:cs typeface="Calibri"/>
              </a:rPr>
              <a:t> </a:t>
            </a:r>
            <a:r>
              <a:rPr sz="2800" spc="-5" dirty="0">
                <a:latin typeface="Calibri"/>
                <a:cs typeface="Calibri"/>
              </a:rPr>
              <a:t>cities,</a:t>
            </a:r>
            <a:r>
              <a:rPr sz="2800" spc="15" dirty="0">
                <a:latin typeface="Calibri"/>
                <a:cs typeface="Calibri"/>
              </a:rPr>
              <a:t> </a:t>
            </a:r>
            <a:r>
              <a:rPr sz="2800" spc="-15" dirty="0">
                <a:latin typeface="Calibri"/>
                <a:cs typeface="Calibri"/>
              </a:rPr>
              <a:t>aircraft, </a:t>
            </a:r>
            <a:r>
              <a:rPr sz="2800" spc="-620" dirty="0">
                <a:latin typeface="Calibri"/>
                <a:cs typeface="Calibri"/>
              </a:rPr>
              <a:t> </a:t>
            </a:r>
            <a:r>
              <a:rPr sz="2800" spc="-15" dirty="0">
                <a:latin typeface="Calibri"/>
                <a:cs typeface="Calibri"/>
              </a:rPr>
              <a:t>spacecraft,</a:t>
            </a:r>
            <a:r>
              <a:rPr sz="2800" dirty="0">
                <a:latin typeface="Calibri"/>
                <a:cs typeface="Calibri"/>
              </a:rPr>
              <a:t> </a:t>
            </a:r>
            <a:r>
              <a:rPr sz="2800" spc="-20" dirty="0">
                <a:latin typeface="Calibri"/>
                <a:cs typeface="Calibri"/>
              </a:rPr>
              <a:t>defence</a:t>
            </a:r>
            <a:r>
              <a:rPr sz="2800" dirty="0">
                <a:latin typeface="Calibri"/>
                <a:cs typeface="Calibri"/>
              </a:rPr>
              <a:t> </a:t>
            </a:r>
            <a:r>
              <a:rPr sz="2800" spc="-5" dirty="0">
                <a:latin typeface="Calibri"/>
                <a:cs typeface="Calibri"/>
              </a:rPr>
              <a:t>mechanism</a:t>
            </a:r>
            <a:r>
              <a:rPr sz="2800" spc="30" dirty="0">
                <a:latin typeface="Calibri"/>
                <a:cs typeface="Calibri"/>
              </a:rPr>
              <a:t> </a:t>
            </a:r>
            <a:r>
              <a:rPr sz="2800" spc="-5" dirty="0">
                <a:latin typeface="Calibri"/>
                <a:cs typeface="Calibri"/>
              </a:rPr>
              <a:t>and</a:t>
            </a:r>
            <a:r>
              <a:rPr sz="2800" spc="10" dirty="0">
                <a:latin typeface="Calibri"/>
                <a:cs typeface="Calibri"/>
              </a:rPr>
              <a:t> </a:t>
            </a:r>
            <a:r>
              <a:rPr sz="2800" spc="-5" dirty="0">
                <a:latin typeface="Calibri"/>
                <a:cs typeface="Calibri"/>
              </a:rPr>
              <a:t>so</a:t>
            </a:r>
            <a:r>
              <a:rPr sz="2800" spc="10" dirty="0">
                <a:latin typeface="Calibri"/>
                <a:cs typeface="Calibri"/>
              </a:rPr>
              <a:t> </a:t>
            </a:r>
            <a:r>
              <a:rPr sz="2800" spc="-10" dirty="0">
                <a:latin typeface="Calibri"/>
                <a:cs typeface="Calibri"/>
              </a:rPr>
              <a:t>on.</a:t>
            </a:r>
            <a:endParaRPr sz="2800">
              <a:latin typeface="Calibri"/>
              <a:cs typeface="Calibri"/>
            </a:endParaRPr>
          </a:p>
          <a:p>
            <a:pPr marL="355600" marR="98425" indent="-342900">
              <a:lnSpc>
                <a:spcPct val="100000"/>
              </a:lnSpc>
              <a:spcBef>
                <a:spcPts val="675"/>
              </a:spcBef>
              <a:tabLst>
                <a:tab pos="676910" algn="l"/>
                <a:tab pos="6262370" algn="l"/>
              </a:tabLst>
            </a:pPr>
            <a:r>
              <a:rPr sz="2800" spc="-5" dirty="0">
                <a:solidFill>
                  <a:srgbClr val="C00000"/>
                </a:solidFill>
                <a:latin typeface="Arial"/>
                <a:cs typeface="Arial"/>
              </a:rPr>
              <a:t>•		</a:t>
            </a:r>
            <a:r>
              <a:rPr sz="2800" spc="-15" dirty="0">
                <a:latin typeface="Calibri"/>
                <a:cs typeface="Calibri"/>
              </a:rPr>
              <a:t>Graphics</a:t>
            </a:r>
            <a:r>
              <a:rPr sz="2800" spc="50" dirty="0">
                <a:latin typeface="Calibri"/>
                <a:cs typeface="Calibri"/>
              </a:rPr>
              <a:t> </a:t>
            </a:r>
            <a:r>
              <a:rPr sz="2800" spc="-25" dirty="0">
                <a:latin typeface="Calibri"/>
                <a:cs typeface="Calibri"/>
              </a:rPr>
              <a:t>make</a:t>
            </a:r>
            <a:r>
              <a:rPr sz="2800" spc="10" dirty="0">
                <a:latin typeface="Calibri"/>
                <a:cs typeface="Calibri"/>
              </a:rPr>
              <a:t> </a:t>
            </a:r>
            <a:r>
              <a:rPr sz="2800" spc="-15" dirty="0">
                <a:latin typeface="Calibri"/>
                <a:cs typeface="Calibri"/>
              </a:rPr>
              <a:t>computer</a:t>
            </a:r>
            <a:r>
              <a:rPr sz="2800" spc="40" dirty="0">
                <a:latin typeface="Calibri"/>
                <a:cs typeface="Calibri"/>
              </a:rPr>
              <a:t> </a:t>
            </a:r>
            <a:r>
              <a:rPr sz="2800" spc="-10" dirty="0">
                <a:latin typeface="Calibri"/>
                <a:cs typeface="Calibri"/>
              </a:rPr>
              <a:t>applications	</a:t>
            </a:r>
            <a:r>
              <a:rPr sz="2800" spc="-5" dirty="0">
                <a:latin typeface="Calibri"/>
                <a:cs typeface="Calibri"/>
              </a:rPr>
              <a:t>much</a:t>
            </a:r>
            <a:r>
              <a:rPr sz="2800" spc="-40" dirty="0">
                <a:latin typeface="Calibri"/>
                <a:cs typeface="Calibri"/>
              </a:rPr>
              <a:t> </a:t>
            </a:r>
            <a:r>
              <a:rPr sz="2800" spc="-15" dirty="0">
                <a:latin typeface="Calibri"/>
                <a:cs typeface="Calibri"/>
              </a:rPr>
              <a:t>more </a:t>
            </a:r>
            <a:r>
              <a:rPr sz="2800" spc="-615" dirty="0">
                <a:latin typeface="Calibri"/>
                <a:cs typeface="Calibri"/>
              </a:rPr>
              <a:t> </a:t>
            </a:r>
            <a:r>
              <a:rPr sz="2800" spc="-20" dirty="0">
                <a:latin typeface="Calibri"/>
                <a:cs typeface="Calibri"/>
              </a:rPr>
              <a:t>interactive,</a:t>
            </a:r>
            <a:r>
              <a:rPr sz="2800" spc="-10" dirty="0">
                <a:latin typeface="Calibri"/>
                <a:cs typeface="Calibri"/>
              </a:rPr>
              <a:t> active</a:t>
            </a:r>
            <a:r>
              <a:rPr sz="2800" dirty="0">
                <a:latin typeface="Calibri"/>
                <a:cs typeface="Calibri"/>
              </a:rPr>
              <a:t> </a:t>
            </a:r>
            <a:r>
              <a:rPr sz="2800" spc="-5" dirty="0">
                <a:latin typeface="Calibri"/>
                <a:cs typeface="Calibri"/>
              </a:rPr>
              <a:t>and</a:t>
            </a:r>
            <a:r>
              <a:rPr sz="2800" dirty="0">
                <a:latin typeface="Calibri"/>
                <a:cs typeface="Calibri"/>
              </a:rPr>
              <a:t> </a:t>
            </a:r>
            <a:r>
              <a:rPr sz="2800" spc="-10" dirty="0">
                <a:latin typeface="Calibri"/>
                <a:cs typeface="Calibri"/>
              </a:rPr>
              <a:t>dynamic</a:t>
            </a:r>
            <a:r>
              <a:rPr sz="2800" spc="30" dirty="0">
                <a:latin typeface="Calibri"/>
                <a:cs typeface="Calibri"/>
              </a:rPr>
              <a:t> </a:t>
            </a:r>
            <a:r>
              <a:rPr sz="2800" spc="-5" dirty="0">
                <a:latin typeface="Calibri"/>
                <a:cs typeface="Calibri"/>
              </a:rPr>
              <a:t>.</a:t>
            </a:r>
            <a:r>
              <a:rPr sz="2800" spc="15" dirty="0">
                <a:latin typeface="Calibri"/>
                <a:cs typeface="Calibri"/>
              </a:rPr>
              <a:t> </a:t>
            </a:r>
            <a:r>
              <a:rPr sz="2800" spc="-5" dirty="0">
                <a:latin typeface="Calibri"/>
                <a:cs typeface="Calibri"/>
              </a:rPr>
              <a:t>It </a:t>
            </a:r>
            <a:r>
              <a:rPr sz="2800" spc="-10" dirty="0">
                <a:latin typeface="Calibri"/>
                <a:cs typeface="Calibri"/>
              </a:rPr>
              <a:t>opens</a:t>
            </a:r>
            <a:r>
              <a:rPr sz="2800" spc="25" dirty="0">
                <a:latin typeface="Calibri"/>
                <a:cs typeface="Calibri"/>
              </a:rPr>
              <a:t> </a:t>
            </a:r>
            <a:r>
              <a:rPr sz="2800" spc="-10" dirty="0">
                <a:latin typeface="Calibri"/>
                <a:cs typeface="Calibri"/>
              </a:rPr>
              <a:t>unlimited </a:t>
            </a:r>
            <a:r>
              <a:rPr sz="2800" spc="-5" dirty="0">
                <a:latin typeface="Calibri"/>
                <a:cs typeface="Calibri"/>
              </a:rPr>
              <a:t> </a:t>
            </a:r>
            <a:r>
              <a:rPr sz="2800" spc="-15" dirty="0">
                <a:latin typeface="Calibri"/>
                <a:cs typeface="Calibri"/>
              </a:rPr>
              <a:t>experimenting</a:t>
            </a:r>
            <a:r>
              <a:rPr sz="2800" spc="25" dirty="0">
                <a:latin typeface="Calibri"/>
                <a:cs typeface="Calibri"/>
              </a:rPr>
              <a:t> </a:t>
            </a:r>
            <a:r>
              <a:rPr sz="2800" spc="-10" dirty="0">
                <a:latin typeface="Calibri"/>
                <a:cs typeface="Calibri"/>
              </a:rPr>
              <a:t>options</a:t>
            </a:r>
            <a:r>
              <a:rPr sz="2800" spc="20" dirty="0">
                <a:latin typeface="Calibri"/>
                <a:cs typeface="Calibri"/>
              </a:rPr>
              <a:t> </a:t>
            </a:r>
            <a:r>
              <a:rPr sz="2800" spc="-25" dirty="0">
                <a:latin typeface="Calibri"/>
                <a:cs typeface="Calibri"/>
              </a:rPr>
              <a:t>for</a:t>
            </a:r>
            <a:r>
              <a:rPr sz="2800" spc="-5" dirty="0">
                <a:latin typeface="Calibri"/>
                <a:cs typeface="Calibri"/>
              </a:rPr>
              <a:t> the</a:t>
            </a:r>
            <a:r>
              <a:rPr sz="2800" spc="10" dirty="0">
                <a:latin typeface="Calibri"/>
                <a:cs typeface="Calibri"/>
              </a:rPr>
              <a:t> </a:t>
            </a:r>
            <a:r>
              <a:rPr sz="2800" spc="-10" dirty="0">
                <a:latin typeface="Calibri"/>
                <a:cs typeface="Calibri"/>
              </a:rPr>
              <a:t>designer</a:t>
            </a:r>
            <a:endParaRPr sz="2800">
              <a:latin typeface="Calibri"/>
              <a:cs typeface="Calibri"/>
            </a:endParaRPr>
          </a:p>
        </p:txBody>
      </p:sp>
      <p:sp>
        <p:nvSpPr>
          <p:cNvPr id="4" name="object 4"/>
          <p:cNvSpPr txBox="1"/>
          <p:nvPr/>
        </p:nvSpPr>
        <p:spPr>
          <a:xfrm>
            <a:off x="6604217" y="4893945"/>
            <a:ext cx="90170" cy="355600"/>
          </a:xfrm>
          <a:prstGeom prst="rect">
            <a:avLst/>
          </a:prstGeom>
        </p:spPr>
        <p:txBody>
          <a:bodyPr vert="horz" wrap="square" lIns="0" tIns="0" rIns="0" bIns="0" rtlCol="0">
            <a:spAutoFit/>
          </a:bodyPr>
          <a:lstStyle/>
          <a:p>
            <a:pPr>
              <a:lnSpc>
                <a:spcPts val="2655"/>
              </a:lnSpc>
            </a:pPr>
            <a:r>
              <a:rPr sz="2800" spc="-5" dirty="0">
                <a:latin typeface="Calibri"/>
                <a:cs typeface="Calibri"/>
              </a:rPr>
              <a:t>.</a:t>
            </a:r>
            <a:endParaRPr sz="2800">
              <a:latin typeface="Calibri"/>
              <a:cs typeface="Calibri"/>
            </a:endParaRPr>
          </a:p>
        </p:txBody>
      </p:sp>
      <p:pic>
        <p:nvPicPr>
          <p:cNvPr id="5" name="object 5"/>
          <p:cNvPicPr/>
          <p:nvPr/>
        </p:nvPicPr>
        <p:blipFill>
          <a:blip r:embed="rId2" cstate="print"/>
          <a:stretch>
            <a:fillRect/>
          </a:stretch>
        </p:blipFill>
        <p:spPr>
          <a:xfrm>
            <a:off x="6643751" y="5000662"/>
            <a:ext cx="2143125" cy="1585722"/>
          </a:xfrm>
          <a:prstGeom prst="rect">
            <a:avLst/>
          </a:prstGeom>
        </p:spPr>
      </p:pic>
      <p:pic>
        <p:nvPicPr>
          <p:cNvPr id="6" name="object 6"/>
          <p:cNvPicPr/>
          <p:nvPr/>
        </p:nvPicPr>
        <p:blipFill>
          <a:blip r:embed="rId3" cstate="print"/>
          <a:stretch>
            <a:fillRect/>
          </a:stretch>
        </p:blipFill>
        <p:spPr>
          <a:xfrm>
            <a:off x="4286250" y="5342254"/>
            <a:ext cx="2049399" cy="151574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7350" y="1357375"/>
            <a:ext cx="5453961" cy="3442503"/>
          </a:xfrm>
          <a:prstGeom prst="rect">
            <a:avLst/>
          </a:prstGeom>
        </p:spPr>
      </p:pic>
      <p:sp>
        <p:nvSpPr>
          <p:cNvPr id="3" name="object 3"/>
          <p:cNvSpPr txBox="1"/>
          <p:nvPr/>
        </p:nvSpPr>
        <p:spPr>
          <a:xfrm>
            <a:off x="1380553" y="1023366"/>
            <a:ext cx="6954520" cy="4883150"/>
          </a:xfrm>
          <a:prstGeom prst="rect">
            <a:avLst/>
          </a:prstGeom>
          <a:ln w="59308">
            <a:solidFill>
              <a:srgbClr val="FF388B"/>
            </a:solidFill>
          </a:ln>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20"/>
              </a:spcBef>
            </a:pPr>
            <a:endParaRPr sz="1900">
              <a:latin typeface="Times New Roman"/>
              <a:cs typeface="Times New Roman"/>
            </a:endParaRPr>
          </a:p>
          <a:p>
            <a:pPr marL="325755" algn="ctr">
              <a:lnSpc>
                <a:spcPct val="100000"/>
              </a:lnSpc>
            </a:pPr>
            <a:r>
              <a:rPr sz="1800" i="1" spc="-10" dirty="0">
                <a:latin typeface="Calibri"/>
                <a:cs typeface="Calibri"/>
              </a:rPr>
              <a:t>Figure</a:t>
            </a:r>
            <a:r>
              <a:rPr sz="1800" i="1" spc="-5" dirty="0">
                <a:latin typeface="Calibri"/>
                <a:cs typeface="Calibri"/>
              </a:rPr>
              <a:t> :Drawing</a:t>
            </a:r>
            <a:r>
              <a:rPr sz="1800" i="1" spc="15" dirty="0">
                <a:latin typeface="Calibri"/>
                <a:cs typeface="Calibri"/>
              </a:rPr>
              <a:t> </a:t>
            </a:r>
            <a:r>
              <a:rPr sz="1800" i="1" dirty="0">
                <a:latin typeface="Calibri"/>
                <a:cs typeface="Calibri"/>
              </a:rPr>
              <a:t>a</a:t>
            </a:r>
            <a:r>
              <a:rPr sz="1800" i="1" spc="10" dirty="0">
                <a:latin typeface="Calibri"/>
                <a:cs typeface="Calibri"/>
              </a:rPr>
              <a:t> </a:t>
            </a:r>
            <a:r>
              <a:rPr sz="1800" i="1" spc="-5" dirty="0">
                <a:latin typeface="Calibri"/>
                <a:cs typeface="Calibri"/>
              </a:rPr>
              <a:t>triangle</a:t>
            </a:r>
            <a:r>
              <a:rPr sz="1800" i="1" spc="10" dirty="0">
                <a:latin typeface="Calibri"/>
                <a:cs typeface="Calibri"/>
              </a:rPr>
              <a:t> </a:t>
            </a:r>
            <a:r>
              <a:rPr sz="1800" i="1" spc="-5" dirty="0">
                <a:latin typeface="Calibri"/>
                <a:cs typeface="Calibri"/>
              </a:rPr>
              <a:t>using</a:t>
            </a:r>
            <a:r>
              <a:rPr sz="1800" i="1" spc="5" dirty="0">
                <a:latin typeface="Calibri"/>
                <a:cs typeface="Calibri"/>
              </a:rPr>
              <a:t> </a:t>
            </a:r>
            <a:r>
              <a:rPr sz="1800" i="1" spc="-5" dirty="0">
                <a:latin typeface="Calibri"/>
                <a:cs typeface="Calibri"/>
              </a:rPr>
              <a:t>Random</a:t>
            </a:r>
            <a:r>
              <a:rPr sz="1800" i="1" spc="5" dirty="0">
                <a:latin typeface="Calibri"/>
                <a:cs typeface="Calibri"/>
              </a:rPr>
              <a:t> </a:t>
            </a:r>
            <a:r>
              <a:rPr sz="1800" i="1" spc="-10" dirty="0">
                <a:latin typeface="Calibri"/>
                <a:cs typeface="Calibri"/>
              </a:rPr>
              <a:t>Scan</a:t>
            </a:r>
            <a:r>
              <a:rPr sz="1800" i="1" dirty="0">
                <a:latin typeface="Calibri"/>
                <a:cs typeface="Calibri"/>
              </a:rPr>
              <a:t> </a:t>
            </a:r>
            <a:r>
              <a:rPr sz="1800" i="1" spc="-10" dirty="0">
                <a:latin typeface="Calibri"/>
                <a:cs typeface="Calibri"/>
              </a:rPr>
              <a:t>Display</a:t>
            </a:r>
            <a:endParaRPr sz="1800">
              <a:latin typeface="Calibri"/>
              <a:cs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91477" y="825753"/>
            <a:ext cx="152400" cy="149352"/>
          </a:xfrm>
          <a:prstGeom prst="rect">
            <a:avLst/>
          </a:prstGeom>
        </p:spPr>
      </p:pic>
      <p:pic>
        <p:nvPicPr>
          <p:cNvPr id="3" name="object 3"/>
          <p:cNvPicPr/>
          <p:nvPr/>
        </p:nvPicPr>
        <p:blipFill>
          <a:blip r:embed="rId2" cstate="print"/>
          <a:stretch>
            <a:fillRect/>
          </a:stretch>
        </p:blipFill>
        <p:spPr>
          <a:xfrm>
            <a:off x="591477" y="2240533"/>
            <a:ext cx="202692" cy="199136"/>
          </a:xfrm>
          <a:prstGeom prst="rect">
            <a:avLst/>
          </a:prstGeom>
        </p:spPr>
      </p:pic>
      <p:pic>
        <p:nvPicPr>
          <p:cNvPr id="4" name="object 4"/>
          <p:cNvPicPr/>
          <p:nvPr/>
        </p:nvPicPr>
        <p:blipFill>
          <a:blip r:embed="rId2" cstate="print"/>
          <a:stretch>
            <a:fillRect/>
          </a:stretch>
        </p:blipFill>
        <p:spPr>
          <a:xfrm>
            <a:off x="591477" y="4770373"/>
            <a:ext cx="202692" cy="199136"/>
          </a:xfrm>
          <a:prstGeom prst="rect">
            <a:avLst/>
          </a:prstGeom>
        </p:spPr>
      </p:pic>
      <p:pic>
        <p:nvPicPr>
          <p:cNvPr id="5" name="object 5"/>
          <p:cNvPicPr/>
          <p:nvPr/>
        </p:nvPicPr>
        <p:blipFill>
          <a:blip r:embed="rId2" cstate="print"/>
          <a:stretch>
            <a:fillRect/>
          </a:stretch>
        </p:blipFill>
        <p:spPr>
          <a:xfrm>
            <a:off x="591477" y="5501931"/>
            <a:ext cx="202692" cy="199135"/>
          </a:xfrm>
          <a:prstGeom prst="rect">
            <a:avLst/>
          </a:prstGeom>
        </p:spPr>
      </p:pic>
      <p:sp>
        <p:nvSpPr>
          <p:cNvPr id="6" name="object 6"/>
          <p:cNvSpPr txBox="1"/>
          <p:nvPr/>
        </p:nvSpPr>
        <p:spPr>
          <a:xfrm>
            <a:off x="578916" y="656335"/>
            <a:ext cx="8117205" cy="5848350"/>
          </a:xfrm>
          <a:prstGeom prst="rect">
            <a:avLst/>
          </a:prstGeom>
        </p:spPr>
        <p:txBody>
          <a:bodyPr vert="horz" wrap="square" lIns="0" tIns="12700" rIns="0" bIns="0" rtlCol="0">
            <a:spAutoFit/>
          </a:bodyPr>
          <a:lstStyle/>
          <a:p>
            <a:pPr marL="12700" marR="308610" indent="913765">
              <a:lnSpc>
                <a:spcPct val="100000"/>
              </a:lnSpc>
              <a:spcBef>
                <a:spcPts val="100"/>
              </a:spcBef>
            </a:pPr>
            <a:r>
              <a:rPr sz="2400" spc="-10" dirty="0">
                <a:latin typeface="Calibri"/>
                <a:cs typeface="Calibri"/>
              </a:rPr>
              <a:t>Though </a:t>
            </a:r>
            <a:r>
              <a:rPr sz="2400" dirty="0">
                <a:latin typeface="Calibri"/>
                <a:cs typeface="Calibri"/>
              </a:rPr>
              <a:t>the </a:t>
            </a:r>
            <a:r>
              <a:rPr sz="2400" spc="-10" dirty="0">
                <a:latin typeface="Calibri"/>
                <a:cs typeface="Calibri"/>
              </a:rPr>
              <a:t>vector </a:t>
            </a:r>
            <a:r>
              <a:rPr sz="2400" spc="-15" dirty="0">
                <a:latin typeface="Calibri"/>
                <a:cs typeface="Calibri"/>
              </a:rPr>
              <a:t>drawn </a:t>
            </a:r>
            <a:r>
              <a:rPr sz="2400" spc="-5" dirty="0">
                <a:latin typeface="Calibri"/>
                <a:cs typeface="Calibri"/>
              </a:rPr>
              <a:t>images </a:t>
            </a:r>
            <a:r>
              <a:rPr sz="2400" dirty="0">
                <a:latin typeface="Calibri"/>
                <a:cs typeface="Calibri"/>
              </a:rPr>
              <a:t>lack in </a:t>
            </a:r>
            <a:r>
              <a:rPr sz="2400" spc="-5" dirty="0">
                <a:latin typeface="Calibri"/>
                <a:cs typeface="Calibri"/>
              </a:rPr>
              <a:t>depth </a:t>
            </a:r>
            <a:r>
              <a:rPr sz="2400" dirty="0">
                <a:latin typeface="Calibri"/>
                <a:cs typeface="Calibri"/>
              </a:rPr>
              <a:t>and </a:t>
            </a:r>
            <a:r>
              <a:rPr sz="2400" spc="-10" dirty="0">
                <a:latin typeface="Calibri"/>
                <a:cs typeface="Calibri"/>
              </a:rPr>
              <a:t>real- </a:t>
            </a:r>
            <a:r>
              <a:rPr sz="2400" spc="-530" dirty="0">
                <a:latin typeface="Calibri"/>
                <a:cs typeface="Calibri"/>
              </a:rPr>
              <a:t> </a:t>
            </a:r>
            <a:r>
              <a:rPr sz="2400" spc="-20" dirty="0">
                <a:latin typeface="Calibri"/>
                <a:cs typeface="Calibri"/>
              </a:rPr>
              <a:t>like </a:t>
            </a:r>
            <a:r>
              <a:rPr sz="2400" spc="-10" dirty="0">
                <a:latin typeface="Calibri"/>
                <a:cs typeface="Calibri"/>
              </a:rPr>
              <a:t>colour </a:t>
            </a:r>
            <a:r>
              <a:rPr sz="2400" spc="-5" dirty="0">
                <a:latin typeface="Calibri"/>
                <a:cs typeface="Calibri"/>
              </a:rPr>
              <a:t>precision, </a:t>
            </a:r>
            <a:r>
              <a:rPr sz="2400" dirty="0">
                <a:latin typeface="Calibri"/>
                <a:cs typeface="Calibri"/>
              </a:rPr>
              <a:t>the </a:t>
            </a:r>
            <a:r>
              <a:rPr sz="2400" spc="-10" dirty="0">
                <a:latin typeface="Calibri"/>
                <a:cs typeface="Calibri"/>
              </a:rPr>
              <a:t>random </a:t>
            </a:r>
            <a:r>
              <a:rPr sz="2400" spc="-15" dirty="0">
                <a:latin typeface="Calibri"/>
                <a:cs typeface="Calibri"/>
              </a:rPr>
              <a:t>display </a:t>
            </a:r>
            <a:r>
              <a:rPr sz="2400" spc="-10" dirty="0">
                <a:latin typeface="Calibri"/>
                <a:cs typeface="Calibri"/>
              </a:rPr>
              <a:t>can work </a:t>
            </a:r>
            <a:r>
              <a:rPr sz="2400" spc="-15" dirty="0">
                <a:latin typeface="Calibri"/>
                <a:cs typeface="Calibri"/>
              </a:rPr>
              <a:t>at </a:t>
            </a:r>
            <a:r>
              <a:rPr sz="2400" spc="-5" dirty="0">
                <a:latin typeface="Calibri"/>
                <a:cs typeface="Calibri"/>
              </a:rPr>
              <a:t>higher </a:t>
            </a:r>
            <a:r>
              <a:rPr sz="2400" dirty="0">
                <a:latin typeface="Calibri"/>
                <a:cs typeface="Calibri"/>
              </a:rPr>
              <a:t> </a:t>
            </a:r>
            <a:r>
              <a:rPr sz="2400" spc="-5" dirty="0">
                <a:latin typeface="Calibri"/>
                <a:cs typeface="Calibri"/>
              </a:rPr>
              <a:t>resolution</a:t>
            </a:r>
            <a:r>
              <a:rPr sz="2400" spc="-25" dirty="0">
                <a:latin typeface="Calibri"/>
                <a:cs typeface="Calibri"/>
              </a:rPr>
              <a:t> </a:t>
            </a:r>
            <a:r>
              <a:rPr sz="2400" dirty="0">
                <a:latin typeface="Calibri"/>
                <a:cs typeface="Calibri"/>
              </a:rPr>
              <a:t>than </a:t>
            </a:r>
            <a:r>
              <a:rPr sz="2400" spc="-20" dirty="0">
                <a:latin typeface="Calibri"/>
                <a:cs typeface="Calibri"/>
              </a:rPr>
              <a:t>raster </a:t>
            </a:r>
            <a:r>
              <a:rPr sz="2400" spc="-15" dirty="0">
                <a:latin typeface="Calibri"/>
                <a:cs typeface="Calibri"/>
              </a:rPr>
              <a:t>displays.</a:t>
            </a:r>
            <a:endParaRPr sz="2400">
              <a:latin typeface="Calibri"/>
              <a:cs typeface="Calibri"/>
            </a:endParaRPr>
          </a:p>
          <a:p>
            <a:pPr>
              <a:lnSpc>
                <a:spcPct val="100000"/>
              </a:lnSpc>
              <a:spcBef>
                <a:spcPts val="10"/>
              </a:spcBef>
            </a:pPr>
            <a:endParaRPr sz="2350">
              <a:latin typeface="Calibri"/>
              <a:cs typeface="Calibri"/>
            </a:endParaRPr>
          </a:p>
          <a:p>
            <a:pPr marL="12700" marR="5080" indent="913765">
              <a:lnSpc>
                <a:spcPct val="100000"/>
              </a:lnSpc>
            </a:pPr>
            <a:r>
              <a:rPr sz="2400" spc="-5" dirty="0">
                <a:latin typeface="Calibri"/>
                <a:cs typeface="Calibri"/>
              </a:rPr>
              <a:t>The</a:t>
            </a:r>
            <a:r>
              <a:rPr sz="2400" spc="-10" dirty="0">
                <a:latin typeface="Calibri"/>
                <a:cs typeface="Calibri"/>
              </a:rPr>
              <a:t> </a:t>
            </a:r>
            <a:r>
              <a:rPr sz="2400" spc="-5" dirty="0">
                <a:latin typeface="Calibri"/>
                <a:cs typeface="Calibri"/>
              </a:rPr>
              <a:t>images</a:t>
            </a:r>
            <a:r>
              <a:rPr sz="2400" spc="-20" dirty="0">
                <a:latin typeface="Calibri"/>
                <a:cs typeface="Calibri"/>
              </a:rPr>
              <a:t> </a:t>
            </a:r>
            <a:r>
              <a:rPr sz="2400" spc="-15" dirty="0">
                <a:latin typeface="Calibri"/>
                <a:cs typeface="Calibri"/>
              </a:rPr>
              <a:t>are</a:t>
            </a:r>
            <a:r>
              <a:rPr sz="2400" dirty="0">
                <a:latin typeface="Calibri"/>
                <a:cs typeface="Calibri"/>
              </a:rPr>
              <a:t> </a:t>
            </a:r>
            <a:r>
              <a:rPr sz="2400" spc="-5" dirty="0">
                <a:latin typeface="Calibri"/>
                <a:cs typeface="Calibri"/>
              </a:rPr>
              <a:t>sharper </a:t>
            </a:r>
            <a:r>
              <a:rPr sz="2400" dirty="0">
                <a:latin typeface="Calibri"/>
                <a:cs typeface="Calibri"/>
              </a:rPr>
              <a:t>and</a:t>
            </a:r>
            <a:r>
              <a:rPr sz="2400" spc="-5" dirty="0">
                <a:latin typeface="Calibri"/>
                <a:cs typeface="Calibri"/>
              </a:rPr>
              <a:t> </a:t>
            </a:r>
            <a:r>
              <a:rPr sz="2400" spc="-20" dirty="0">
                <a:latin typeface="Calibri"/>
                <a:cs typeface="Calibri"/>
              </a:rPr>
              <a:t>have</a:t>
            </a:r>
            <a:r>
              <a:rPr sz="2400" spc="-5" dirty="0">
                <a:latin typeface="Calibri"/>
                <a:cs typeface="Calibri"/>
              </a:rPr>
              <a:t> smooth</a:t>
            </a:r>
            <a:r>
              <a:rPr sz="2400" spc="-25" dirty="0">
                <a:latin typeface="Calibri"/>
                <a:cs typeface="Calibri"/>
              </a:rPr>
              <a:t> </a:t>
            </a:r>
            <a:r>
              <a:rPr sz="2400" spc="-5" dirty="0">
                <a:latin typeface="Calibri"/>
                <a:cs typeface="Calibri"/>
              </a:rPr>
              <a:t>edges</a:t>
            </a:r>
            <a:r>
              <a:rPr sz="2400" spc="5" dirty="0">
                <a:latin typeface="Calibri"/>
                <a:cs typeface="Calibri"/>
              </a:rPr>
              <a:t> </a:t>
            </a:r>
            <a:r>
              <a:rPr sz="2400" spc="-20" dirty="0">
                <a:latin typeface="Calibri"/>
                <a:cs typeface="Calibri"/>
              </a:rPr>
              <a:t>unlike</a:t>
            </a:r>
            <a:r>
              <a:rPr sz="2400" spc="-10" dirty="0">
                <a:latin typeface="Calibri"/>
                <a:cs typeface="Calibri"/>
              </a:rPr>
              <a:t> </a:t>
            </a:r>
            <a:r>
              <a:rPr sz="2400" dirty="0">
                <a:latin typeface="Calibri"/>
                <a:cs typeface="Calibri"/>
              </a:rPr>
              <a:t>the </a:t>
            </a:r>
            <a:r>
              <a:rPr sz="2400" spc="-530" dirty="0">
                <a:latin typeface="Calibri"/>
                <a:cs typeface="Calibri"/>
              </a:rPr>
              <a:t> </a:t>
            </a:r>
            <a:r>
              <a:rPr sz="2400" spc="-5" dirty="0">
                <a:latin typeface="Calibri"/>
                <a:cs typeface="Calibri"/>
              </a:rPr>
              <a:t>jagged</a:t>
            </a:r>
            <a:r>
              <a:rPr sz="2400" spc="-25" dirty="0">
                <a:latin typeface="Calibri"/>
                <a:cs typeface="Calibri"/>
              </a:rPr>
              <a:t> </a:t>
            </a:r>
            <a:r>
              <a:rPr sz="2400" dirty="0">
                <a:latin typeface="Calibri"/>
                <a:cs typeface="Calibri"/>
              </a:rPr>
              <a:t>lines and</a:t>
            </a:r>
            <a:r>
              <a:rPr sz="2400" spc="-5" dirty="0">
                <a:latin typeface="Calibri"/>
                <a:cs typeface="Calibri"/>
              </a:rPr>
              <a:t> edges</a:t>
            </a:r>
            <a:r>
              <a:rPr sz="2400" spc="10" dirty="0">
                <a:latin typeface="Calibri"/>
                <a:cs typeface="Calibri"/>
              </a:rPr>
              <a:t> </a:t>
            </a:r>
            <a:r>
              <a:rPr sz="2400" dirty="0">
                <a:latin typeface="Calibri"/>
                <a:cs typeface="Calibri"/>
              </a:rPr>
              <a:t>in</a:t>
            </a:r>
            <a:r>
              <a:rPr sz="2400" spc="-15" dirty="0">
                <a:latin typeface="Calibri"/>
                <a:cs typeface="Calibri"/>
              </a:rPr>
              <a:t> </a:t>
            </a:r>
            <a:r>
              <a:rPr sz="2400" spc="-20" dirty="0">
                <a:latin typeface="Calibri"/>
                <a:cs typeface="Calibri"/>
              </a:rPr>
              <a:t>raster</a:t>
            </a:r>
            <a:r>
              <a:rPr sz="2400" spc="-15" dirty="0">
                <a:latin typeface="Calibri"/>
                <a:cs typeface="Calibri"/>
              </a:rPr>
              <a:t> </a:t>
            </a:r>
            <a:r>
              <a:rPr sz="2400" spc="-5" dirty="0">
                <a:latin typeface="Calibri"/>
                <a:cs typeface="Calibri"/>
              </a:rPr>
              <a:t>type</a:t>
            </a:r>
            <a:r>
              <a:rPr sz="1800" spc="-5" dirty="0">
                <a:latin typeface="Calibri"/>
                <a:cs typeface="Calibri"/>
              </a:rPr>
              <a:t>.</a:t>
            </a:r>
            <a:endParaRPr sz="1800">
              <a:latin typeface="Calibri"/>
              <a:cs typeface="Calibri"/>
            </a:endParaRPr>
          </a:p>
          <a:p>
            <a:pPr>
              <a:lnSpc>
                <a:spcPct val="100000"/>
              </a:lnSpc>
            </a:pPr>
            <a:endParaRPr sz="2400">
              <a:latin typeface="Calibri"/>
              <a:cs typeface="Calibri"/>
            </a:endParaRPr>
          </a:p>
          <a:p>
            <a:pPr>
              <a:lnSpc>
                <a:spcPct val="100000"/>
              </a:lnSpc>
              <a:spcBef>
                <a:spcPts val="30"/>
              </a:spcBef>
            </a:pPr>
            <a:endParaRPr sz="2850">
              <a:latin typeface="Calibri"/>
              <a:cs typeface="Calibri"/>
            </a:endParaRPr>
          </a:p>
          <a:p>
            <a:pPr marL="12700">
              <a:lnSpc>
                <a:spcPct val="100000"/>
              </a:lnSpc>
            </a:pPr>
            <a:r>
              <a:rPr sz="3200" u="sng" spc="-10" dirty="0">
                <a:solidFill>
                  <a:srgbClr val="00AFEF"/>
                </a:solidFill>
                <a:uFill>
                  <a:solidFill>
                    <a:srgbClr val="00AFEF"/>
                  </a:solidFill>
                </a:uFill>
                <a:latin typeface="Calibri"/>
                <a:cs typeface="Calibri"/>
              </a:rPr>
              <a:t>Direct</a:t>
            </a:r>
            <a:r>
              <a:rPr sz="3200" u="sng" spc="-30" dirty="0">
                <a:solidFill>
                  <a:srgbClr val="00AFEF"/>
                </a:solidFill>
                <a:uFill>
                  <a:solidFill>
                    <a:srgbClr val="00AFEF"/>
                  </a:solidFill>
                </a:uFill>
                <a:latin typeface="Calibri"/>
                <a:cs typeface="Calibri"/>
              </a:rPr>
              <a:t> </a:t>
            </a:r>
            <a:r>
              <a:rPr sz="3200" u="sng" spc="-10" dirty="0">
                <a:solidFill>
                  <a:srgbClr val="00AFEF"/>
                </a:solidFill>
                <a:uFill>
                  <a:solidFill>
                    <a:srgbClr val="00AFEF"/>
                  </a:solidFill>
                </a:uFill>
                <a:latin typeface="Calibri"/>
                <a:cs typeface="Calibri"/>
              </a:rPr>
              <a:t>View </a:t>
            </a:r>
            <a:r>
              <a:rPr sz="3200" u="sng" spc="-20" dirty="0">
                <a:solidFill>
                  <a:srgbClr val="00AFEF"/>
                </a:solidFill>
                <a:uFill>
                  <a:solidFill>
                    <a:srgbClr val="00AFEF"/>
                  </a:solidFill>
                </a:uFill>
                <a:latin typeface="Calibri"/>
                <a:cs typeface="Calibri"/>
              </a:rPr>
              <a:t>Storage </a:t>
            </a:r>
            <a:r>
              <a:rPr sz="3200" u="sng" spc="-55" dirty="0">
                <a:solidFill>
                  <a:srgbClr val="00AFEF"/>
                </a:solidFill>
                <a:uFill>
                  <a:solidFill>
                    <a:srgbClr val="00AFEF"/>
                  </a:solidFill>
                </a:uFill>
                <a:latin typeface="Calibri"/>
                <a:cs typeface="Calibri"/>
              </a:rPr>
              <a:t>Tube</a:t>
            </a:r>
            <a:r>
              <a:rPr sz="3200" u="sng" dirty="0">
                <a:solidFill>
                  <a:srgbClr val="00AFEF"/>
                </a:solidFill>
                <a:uFill>
                  <a:solidFill>
                    <a:srgbClr val="00AFEF"/>
                  </a:solidFill>
                </a:uFill>
                <a:latin typeface="Calibri"/>
                <a:cs typeface="Calibri"/>
              </a:rPr>
              <a:t> :</a:t>
            </a:r>
            <a:endParaRPr sz="3200">
              <a:latin typeface="Calibri"/>
              <a:cs typeface="Calibri"/>
            </a:endParaRPr>
          </a:p>
          <a:p>
            <a:pPr>
              <a:lnSpc>
                <a:spcPct val="100000"/>
              </a:lnSpc>
              <a:spcBef>
                <a:spcPts val="40"/>
              </a:spcBef>
            </a:pPr>
            <a:endParaRPr sz="3150">
              <a:latin typeface="Calibri"/>
              <a:cs typeface="Calibri"/>
            </a:endParaRPr>
          </a:p>
          <a:p>
            <a:pPr marL="634365">
              <a:lnSpc>
                <a:spcPct val="100000"/>
              </a:lnSpc>
            </a:pPr>
            <a:r>
              <a:rPr sz="2400" dirty="0">
                <a:latin typeface="Calibri"/>
                <a:cs typeface="Calibri"/>
              </a:rPr>
              <a:t>It</a:t>
            </a:r>
            <a:r>
              <a:rPr sz="2400" spc="-25" dirty="0">
                <a:latin typeface="Calibri"/>
                <a:cs typeface="Calibri"/>
              </a:rPr>
              <a:t> </a:t>
            </a:r>
            <a:r>
              <a:rPr sz="2400" dirty="0">
                <a:latin typeface="Calibri"/>
                <a:cs typeface="Calibri"/>
              </a:rPr>
              <a:t>is</a:t>
            </a:r>
            <a:r>
              <a:rPr sz="2400" spc="5" dirty="0">
                <a:latin typeface="Calibri"/>
                <a:cs typeface="Calibri"/>
              </a:rPr>
              <a:t> </a:t>
            </a:r>
            <a:r>
              <a:rPr sz="2400" spc="-15" dirty="0">
                <a:latin typeface="Calibri"/>
                <a:cs typeface="Calibri"/>
              </a:rPr>
              <a:t>rarely</a:t>
            </a:r>
            <a:r>
              <a:rPr sz="2400" spc="-5" dirty="0">
                <a:latin typeface="Calibri"/>
                <a:cs typeface="Calibri"/>
              </a:rPr>
              <a:t> used</a:t>
            </a:r>
            <a:r>
              <a:rPr sz="2400" dirty="0">
                <a:latin typeface="Calibri"/>
                <a:cs typeface="Calibri"/>
              </a:rPr>
              <a:t> </a:t>
            </a:r>
            <a:r>
              <a:rPr sz="2400" spc="-15" dirty="0">
                <a:latin typeface="Calibri"/>
                <a:cs typeface="Calibri"/>
              </a:rPr>
              <a:t>now-a-days</a:t>
            </a:r>
            <a:r>
              <a:rPr sz="2400" dirty="0">
                <a:latin typeface="Calibri"/>
                <a:cs typeface="Calibri"/>
              </a:rPr>
              <a:t> as </a:t>
            </a:r>
            <a:r>
              <a:rPr sz="2400" spc="-5" dirty="0">
                <a:latin typeface="Calibri"/>
                <a:cs typeface="Calibri"/>
              </a:rPr>
              <a:t>part</a:t>
            </a:r>
            <a:r>
              <a:rPr sz="2400" spc="-15" dirty="0">
                <a:latin typeface="Calibri"/>
                <a:cs typeface="Calibri"/>
              </a:rPr>
              <a:t> </a:t>
            </a:r>
            <a:r>
              <a:rPr sz="2400" spc="-5" dirty="0">
                <a:latin typeface="Calibri"/>
                <a:cs typeface="Calibri"/>
              </a:rPr>
              <a:t>of </a:t>
            </a:r>
            <a:r>
              <a:rPr sz="2400" spc="-15" dirty="0">
                <a:latin typeface="Calibri"/>
                <a:cs typeface="Calibri"/>
              </a:rPr>
              <a:t>display</a:t>
            </a:r>
            <a:r>
              <a:rPr sz="2400" spc="5" dirty="0">
                <a:latin typeface="Calibri"/>
                <a:cs typeface="Calibri"/>
              </a:rPr>
              <a:t> </a:t>
            </a:r>
            <a:r>
              <a:rPr sz="2400" spc="-20" dirty="0">
                <a:latin typeface="Calibri"/>
                <a:cs typeface="Calibri"/>
              </a:rPr>
              <a:t>system.</a:t>
            </a:r>
            <a:endParaRPr sz="2400">
              <a:latin typeface="Calibri"/>
              <a:cs typeface="Calibri"/>
            </a:endParaRPr>
          </a:p>
          <a:p>
            <a:pPr>
              <a:lnSpc>
                <a:spcPct val="100000"/>
              </a:lnSpc>
              <a:spcBef>
                <a:spcPts val="15"/>
              </a:spcBef>
            </a:pPr>
            <a:endParaRPr sz="2350">
              <a:latin typeface="Calibri"/>
              <a:cs typeface="Calibri"/>
            </a:endParaRPr>
          </a:p>
          <a:p>
            <a:pPr marL="12700" marR="29209" indent="621665">
              <a:lnSpc>
                <a:spcPct val="100000"/>
              </a:lnSpc>
            </a:pPr>
            <a:r>
              <a:rPr sz="2400" dirty="0">
                <a:latin typeface="Calibri"/>
                <a:cs typeface="Calibri"/>
              </a:rPr>
              <a:t>In</a:t>
            </a:r>
            <a:r>
              <a:rPr sz="2400" spc="-5" dirty="0">
                <a:latin typeface="Calibri"/>
                <a:cs typeface="Calibri"/>
              </a:rPr>
              <a:t> </a:t>
            </a:r>
            <a:r>
              <a:rPr sz="2400" spc="-20" dirty="0">
                <a:latin typeface="Calibri"/>
                <a:cs typeface="Calibri"/>
              </a:rPr>
              <a:t>DVST</a:t>
            </a:r>
            <a:r>
              <a:rPr sz="2400" spc="-5" dirty="0">
                <a:latin typeface="Calibri"/>
                <a:cs typeface="Calibri"/>
              </a:rPr>
              <a:t> </a:t>
            </a:r>
            <a:r>
              <a:rPr sz="2400" spc="-10" dirty="0">
                <a:latin typeface="Calibri"/>
                <a:cs typeface="Calibri"/>
              </a:rPr>
              <a:t>there</a:t>
            </a:r>
            <a:r>
              <a:rPr sz="2400" dirty="0">
                <a:latin typeface="Calibri"/>
                <a:cs typeface="Calibri"/>
              </a:rPr>
              <a:t> is</a:t>
            </a:r>
            <a:r>
              <a:rPr sz="2400" spc="-15" dirty="0">
                <a:latin typeface="Calibri"/>
                <a:cs typeface="Calibri"/>
              </a:rPr>
              <a:t> </a:t>
            </a:r>
            <a:r>
              <a:rPr sz="2400" spc="-5" dirty="0">
                <a:latin typeface="Calibri"/>
                <a:cs typeface="Calibri"/>
              </a:rPr>
              <a:t>no </a:t>
            </a:r>
            <a:r>
              <a:rPr sz="2400" spc="-15" dirty="0">
                <a:latin typeface="Calibri"/>
                <a:cs typeface="Calibri"/>
              </a:rPr>
              <a:t>refresh</a:t>
            </a:r>
            <a:r>
              <a:rPr sz="2400" spc="10" dirty="0">
                <a:latin typeface="Calibri"/>
                <a:cs typeface="Calibri"/>
              </a:rPr>
              <a:t> </a:t>
            </a:r>
            <a:r>
              <a:rPr sz="2400" spc="-15" dirty="0">
                <a:latin typeface="Calibri"/>
                <a:cs typeface="Calibri"/>
              </a:rPr>
              <a:t>buffer;</a:t>
            </a:r>
            <a:r>
              <a:rPr sz="2400" spc="10" dirty="0">
                <a:latin typeface="Calibri"/>
                <a:cs typeface="Calibri"/>
              </a:rPr>
              <a:t> </a:t>
            </a:r>
            <a:r>
              <a:rPr sz="2400" dirty="0">
                <a:latin typeface="Calibri"/>
                <a:cs typeface="Calibri"/>
              </a:rPr>
              <a:t>the</a:t>
            </a:r>
            <a:r>
              <a:rPr sz="2400" spc="-15" dirty="0">
                <a:latin typeface="Calibri"/>
                <a:cs typeface="Calibri"/>
              </a:rPr>
              <a:t> </a:t>
            </a:r>
            <a:r>
              <a:rPr sz="2400" spc="-5" dirty="0">
                <a:latin typeface="Calibri"/>
                <a:cs typeface="Calibri"/>
              </a:rPr>
              <a:t>images</a:t>
            </a:r>
            <a:r>
              <a:rPr sz="2400" spc="-15" dirty="0">
                <a:latin typeface="Calibri"/>
                <a:cs typeface="Calibri"/>
              </a:rPr>
              <a:t> are</a:t>
            </a:r>
            <a:r>
              <a:rPr sz="2400" dirty="0">
                <a:latin typeface="Calibri"/>
                <a:cs typeface="Calibri"/>
              </a:rPr>
              <a:t> </a:t>
            </a:r>
            <a:r>
              <a:rPr sz="2400" spc="-15" dirty="0">
                <a:latin typeface="Calibri"/>
                <a:cs typeface="Calibri"/>
              </a:rPr>
              <a:t>created</a:t>
            </a:r>
            <a:r>
              <a:rPr sz="2400" spc="-10" dirty="0">
                <a:latin typeface="Calibri"/>
                <a:cs typeface="Calibri"/>
              </a:rPr>
              <a:t> by </a:t>
            </a:r>
            <a:r>
              <a:rPr sz="2400" spc="-530" dirty="0">
                <a:latin typeface="Calibri"/>
                <a:cs typeface="Calibri"/>
              </a:rPr>
              <a:t> </a:t>
            </a:r>
            <a:r>
              <a:rPr sz="2400" spc="-10" dirty="0">
                <a:latin typeface="Calibri"/>
                <a:cs typeface="Calibri"/>
              </a:rPr>
              <a:t>drawing </a:t>
            </a:r>
            <a:r>
              <a:rPr sz="2400" spc="-15" dirty="0">
                <a:latin typeface="Calibri"/>
                <a:cs typeface="Calibri"/>
              </a:rPr>
              <a:t>vectors </a:t>
            </a:r>
            <a:r>
              <a:rPr sz="2400" spc="-5" dirty="0">
                <a:latin typeface="Calibri"/>
                <a:cs typeface="Calibri"/>
              </a:rPr>
              <a:t>or </a:t>
            </a:r>
            <a:r>
              <a:rPr sz="2400" dirty="0">
                <a:latin typeface="Calibri"/>
                <a:cs typeface="Calibri"/>
              </a:rPr>
              <a:t>line </a:t>
            </a:r>
            <a:r>
              <a:rPr sz="2400" spc="-10" dirty="0">
                <a:latin typeface="Calibri"/>
                <a:cs typeface="Calibri"/>
              </a:rPr>
              <a:t>segment </a:t>
            </a:r>
            <a:r>
              <a:rPr sz="2400" dirty="0">
                <a:latin typeface="Calibri"/>
                <a:cs typeface="Calibri"/>
              </a:rPr>
              <a:t>with </a:t>
            </a:r>
            <a:r>
              <a:rPr sz="2400" spc="-10" dirty="0">
                <a:latin typeface="Calibri"/>
                <a:cs typeface="Calibri"/>
              </a:rPr>
              <a:t>relatively slow </a:t>
            </a:r>
            <a:r>
              <a:rPr sz="2400" spc="-5" dirty="0">
                <a:latin typeface="Calibri"/>
                <a:cs typeface="Calibri"/>
              </a:rPr>
              <a:t>moving </a:t>
            </a:r>
            <a:r>
              <a:rPr sz="2400" dirty="0">
                <a:latin typeface="Calibri"/>
                <a:cs typeface="Calibri"/>
              </a:rPr>
              <a:t> </a:t>
            </a:r>
            <a:r>
              <a:rPr sz="2400" spc="-5" dirty="0">
                <a:latin typeface="Calibri"/>
                <a:cs typeface="Calibri"/>
              </a:rPr>
              <a:t>electron</a:t>
            </a:r>
            <a:r>
              <a:rPr sz="2400" spc="-40" dirty="0">
                <a:latin typeface="Calibri"/>
                <a:cs typeface="Calibri"/>
              </a:rPr>
              <a:t> </a:t>
            </a:r>
            <a:r>
              <a:rPr sz="2400" spc="-5" dirty="0">
                <a:latin typeface="Calibri"/>
                <a:cs typeface="Calibri"/>
              </a:rPr>
              <a:t>beam.</a:t>
            </a:r>
            <a:endParaRPr sz="2400">
              <a:latin typeface="Calibri"/>
              <a:cs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7164" y="706119"/>
            <a:ext cx="202692" cy="199136"/>
          </a:xfrm>
          <a:prstGeom prst="rect">
            <a:avLst/>
          </a:prstGeom>
        </p:spPr>
      </p:pic>
      <p:pic>
        <p:nvPicPr>
          <p:cNvPr id="3" name="object 3"/>
          <p:cNvPicPr/>
          <p:nvPr/>
        </p:nvPicPr>
        <p:blipFill>
          <a:blip r:embed="rId2" cstate="print"/>
          <a:stretch>
            <a:fillRect/>
          </a:stretch>
        </p:blipFill>
        <p:spPr>
          <a:xfrm>
            <a:off x="377164" y="1437639"/>
            <a:ext cx="202692" cy="199136"/>
          </a:xfrm>
          <a:prstGeom prst="rect">
            <a:avLst/>
          </a:prstGeom>
        </p:spPr>
      </p:pic>
      <p:pic>
        <p:nvPicPr>
          <p:cNvPr id="4" name="object 4"/>
          <p:cNvPicPr/>
          <p:nvPr/>
        </p:nvPicPr>
        <p:blipFill>
          <a:blip r:embed="rId2" cstate="print"/>
          <a:stretch>
            <a:fillRect/>
          </a:stretch>
        </p:blipFill>
        <p:spPr>
          <a:xfrm>
            <a:off x="377164" y="2169160"/>
            <a:ext cx="202692" cy="199136"/>
          </a:xfrm>
          <a:prstGeom prst="rect">
            <a:avLst/>
          </a:prstGeom>
        </p:spPr>
      </p:pic>
      <p:pic>
        <p:nvPicPr>
          <p:cNvPr id="5" name="object 5"/>
          <p:cNvPicPr/>
          <p:nvPr/>
        </p:nvPicPr>
        <p:blipFill>
          <a:blip r:embed="rId2" cstate="print"/>
          <a:stretch>
            <a:fillRect/>
          </a:stretch>
        </p:blipFill>
        <p:spPr>
          <a:xfrm>
            <a:off x="377164" y="3266440"/>
            <a:ext cx="202692" cy="199136"/>
          </a:xfrm>
          <a:prstGeom prst="rect">
            <a:avLst/>
          </a:prstGeom>
        </p:spPr>
      </p:pic>
      <p:sp>
        <p:nvSpPr>
          <p:cNvPr id="6" name="object 6"/>
          <p:cNvSpPr txBox="1"/>
          <p:nvPr/>
        </p:nvSpPr>
        <p:spPr>
          <a:xfrm>
            <a:off x="364642" y="584403"/>
            <a:ext cx="7746365" cy="5879465"/>
          </a:xfrm>
          <a:prstGeom prst="rect">
            <a:avLst/>
          </a:prstGeom>
        </p:spPr>
        <p:txBody>
          <a:bodyPr vert="horz" wrap="square" lIns="0" tIns="12700" rIns="0" bIns="0" rtlCol="0">
            <a:spAutoFit/>
          </a:bodyPr>
          <a:lstStyle/>
          <a:p>
            <a:pPr marL="926465">
              <a:lnSpc>
                <a:spcPct val="100000"/>
              </a:lnSpc>
              <a:spcBef>
                <a:spcPts val="100"/>
              </a:spcBef>
            </a:pPr>
            <a:r>
              <a:rPr sz="2400" dirty="0">
                <a:latin typeface="Calibri"/>
                <a:cs typeface="Calibri"/>
              </a:rPr>
              <a:t>It</a:t>
            </a:r>
            <a:r>
              <a:rPr sz="2400" spc="-40"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one</a:t>
            </a:r>
            <a:r>
              <a:rPr sz="2400" spc="-5" dirty="0">
                <a:latin typeface="Calibri"/>
                <a:cs typeface="Calibri"/>
              </a:rPr>
              <a:t> of</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display </a:t>
            </a:r>
            <a:r>
              <a:rPr sz="2400" spc="-5" dirty="0">
                <a:latin typeface="Calibri"/>
                <a:cs typeface="Calibri"/>
              </a:rPr>
              <a:t>devices </a:t>
            </a:r>
            <a:r>
              <a:rPr sz="2400" dirty="0">
                <a:latin typeface="Calibri"/>
                <a:cs typeface="Calibri"/>
              </a:rPr>
              <a:t>in</a:t>
            </a:r>
            <a:r>
              <a:rPr sz="2400" spc="-10" dirty="0">
                <a:latin typeface="Calibri"/>
                <a:cs typeface="Calibri"/>
              </a:rPr>
              <a:t> </a:t>
            </a:r>
            <a:r>
              <a:rPr sz="2400" dirty="0">
                <a:latin typeface="Calibri"/>
                <a:cs typeface="Calibri"/>
              </a:rPr>
              <a:t>which</a:t>
            </a:r>
            <a:r>
              <a:rPr sz="2400" spc="-25" dirty="0">
                <a:latin typeface="Calibri"/>
                <a:cs typeface="Calibri"/>
              </a:rPr>
              <a:t> </a:t>
            </a:r>
            <a:r>
              <a:rPr sz="2400" dirty="0">
                <a:latin typeface="Calibri"/>
                <a:cs typeface="Calibri"/>
              </a:rPr>
              <a:t>an</a:t>
            </a:r>
            <a:r>
              <a:rPr sz="2400" spc="-5" dirty="0">
                <a:latin typeface="Calibri"/>
                <a:cs typeface="Calibri"/>
              </a:rPr>
              <a:t> electron</a:t>
            </a:r>
            <a:endParaRPr sz="2400">
              <a:latin typeface="Calibri"/>
              <a:cs typeface="Calibri"/>
            </a:endParaRPr>
          </a:p>
          <a:p>
            <a:pPr marL="12700">
              <a:lnSpc>
                <a:spcPct val="100000"/>
              </a:lnSpc>
              <a:spcBef>
                <a:spcPts val="5"/>
              </a:spcBef>
            </a:pPr>
            <a:r>
              <a:rPr sz="2400" spc="-5" dirty="0">
                <a:latin typeface="Calibri"/>
                <a:cs typeface="Calibri"/>
              </a:rPr>
              <a:t>flood</a:t>
            </a:r>
            <a:r>
              <a:rPr sz="2400" spc="-20" dirty="0">
                <a:latin typeface="Calibri"/>
                <a:cs typeface="Calibri"/>
              </a:rPr>
              <a:t> </a:t>
            </a:r>
            <a:r>
              <a:rPr sz="2400" dirty="0">
                <a:latin typeface="Calibri"/>
                <a:cs typeface="Calibri"/>
              </a:rPr>
              <a:t>gun</a:t>
            </a:r>
            <a:r>
              <a:rPr sz="2400" spc="-20" dirty="0">
                <a:latin typeface="Calibri"/>
                <a:cs typeface="Calibri"/>
              </a:rPr>
              <a:t> </a:t>
            </a:r>
            <a:r>
              <a:rPr sz="2400" dirty="0">
                <a:latin typeface="Calibri"/>
                <a:cs typeface="Calibri"/>
              </a:rPr>
              <a:t>and</a:t>
            </a:r>
            <a:r>
              <a:rPr sz="2400" spc="-15" dirty="0">
                <a:latin typeface="Calibri"/>
                <a:cs typeface="Calibri"/>
              </a:rPr>
              <a:t> </a:t>
            </a:r>
            <a:r>
              <a:rPr sz="2400" dirty="0">
                <a:latin typeface="Calibri"/>
                <a:cs typeface="Calibri"/>
              </a:rPr>
              <a:t>writing</a:t>
            </a:r>
            <a:r>
              <a:rPr sz="2400" spc="-40" dirty="0">
                <a:latin typeface="Calibri"/>
                <a:cs typeface="Calibri"/>
              </a:rPr>
              <a:t> </a:t>
            </a:r>
            <a:r>
              <a:rPr sz="2400" dirty="0">
                <a:latin typeface="Calibri"/>
                <a:cs typeface="Calibri"/>
              </a:rPr>
              <a:t>gun</a:t>
            </a:r>
            <a:r>
              <a:rPr sz="2400" spc="-10" dirty="0">
                <a:latin typeface="Calibri"/>
                <a:cs typeface="Calibri"/>
              </a:rPr>
              <a:t> </a:t>
            </a:r>
            <a:r>
              <a:rPr sz="2400" dirty="0">
                <a:latin typeface="Calibri"/>
                <a:cs typeface="Calibri"/>
              </a:rPr>
              <a:t>is</a:t>
            </a:r>
            <a:r>
              <a:rPr sz="2400" spc="-20" dirty="0">
                <a:latin typeface="Calibri"/>
                <a:cs typeface="Calibri"/>
              </a:rPr>
              <a:t> </a:t>
            </a:r>
            <a:r>
              <a:rPr sz="2400" spc="-10" dirty="0">
                <a:latin typeface="Calibri"/>
                <a:cs typeface="Calibri"/>
              </a:rPr>
              <a:t>present.</a:t>
            </a:r>
            <a:endParaRPr sz="2400">
              <a:latin typeface="Calibri"/>
              <a:cs typeface="Calibri"/>
            </a:endParaRPr>
          </a:p>
          <a:p>
            <a:pPr marL="12700" marR="99060" indent="981075">
              <a:lnSpc>
                <a:spcPct val="100000"/>
              </a:lnSpc>
            </a:pPr>
            <a:r>
              <a:rPr sz="2400" spc="-5" dirty="0">
                <a:latin typeface="Calibri"/>
                <a:cs typeface="Calibri"/>
              </a:rPr>
              <a:t>The flood </a:t>
            </a:r>
            <a:r>
              <a:rPr sz="2400" dirty="0">
                <a:latin typeface="Calibri"/>
                <a:cs typeface="Calibri"/>
              </a:rPr>
              <a:t>gun </a:t>
            </a:r>
            <a:r>
              <a:rPr sz="2400" spc="-5" dirty="0">
                <a:latin typeface="Calibri"/>
                <a:cs typeface="Calibri"/>
              </a:rPr>
              <a:t>floods electrons </a:t>
            </a:r>
            <a:r>
              <a:rPr sz="2400" spc="-15" dirty="0">
                <a:latin typeface="Calibri"/>
                <a:cs typeface="Calibri"/>
              </a:rPr>
              <a:t>to </a:t>
            </a:r>
            <a:r>
              <a:rPr sz="2400" dirty="0">
                <a:latin typeface="Calibri"/>
                <a:cs typeface="Calibri"/>
              </a:rPr>
              <a:t>a </a:t>
            </a:r>
            <a:r>
              <a:rPr sz="2400" spc="-10" dirty="0">
                <a:latin typeface="Calibri"/>
                <a:cs typeface="Calibri"/>
              </a:rPr>
              <a:t>wire </a:t>
            </a:r>
            <a:r>
              <a:rPr sz="2400" dirty="0">
                <a:latin typeface="Calibri"/>
                <a:cs typeface="Calibri"/>
              </a:rPr>
              <a:t>grid </a:t>
            </a:r>
            <a:r>
              <a:rPr sz="2400" spc="-5" dirty="0">
                <a:latin typeface="Calibri"/>
                <a:cs typeface="Calibri"/>
              </a:rPr>
              <a:t>on which </a:t>
            </a:r>
            <a:r>
              <a:rPr sz="2400" spc="-530" dirty="0">
                <a:latin typeface="Calibri"/>
                <a:cs typeface="Calibri"/>
              </a:rPr>
              <a:t> </a:t>
            </a:r>
            <a:r>
              <a:rPr sz="2400" spc="-5" dirty="0">
                <a:latin typeface="Calibri"/>
                <a:cs typeface="Calibri"/>
              </a:rPr>
              <a:t>already</a:t>
            </a:r>
            <a:r>
              <a:rPr sz="2400" spc="-30" dirty="0">
                <a:latin typeface="Calibri"/>
                <a:cs typeface="Calibri"/>
              </a:rPr>
              <a:t> </a:t>
            </a:r>
            <a:r>
              <a:rPr sz="2400" dirty="0">
                <a:latin typeface="Calibri"/>
                <a:cs typeface="Calibri"/>
              </a:rPr>
              <a:t>the writing</a:t>
            </a:r>
            <a:r>
              <a:rPr sz="2400" spc="-20" dirty="0">
                <a:latin typeface="Calibri"/>
                <a:cs typeface="Calibri"/>
              </a:rPr>
              <a:t> </a:t>
            </a:r>
            <a:r>
              <a:rPr sz="2400" dirty="0">
                <a:latin typeface="Calibri"/>
                <a:cs typeface="Calibri"/>
              </a:rPr>
              <a:t>gun </a:t>
            </a:r>
            <a:r>
              <a:rPr sz="2400" spc="-5" dirty="0">
                <a:latin typeface="Calibri"/>
                <a:cs typeface="Calibri"/>
              </a:rPr>
              <a:t>has</a:t>
            </a:r>
            <a:r>
              <a:rPr sz="2400" spc="-30" dirty="0">
                <a:latin typeface="Calibri"/>
                <a:cs typeface="Calibri"/>
              </a:rPr>
              <a:t> </a:t>
            </a:r>
            <a:r>
              <a:rPr sz="2400" spc="-10" dirty="0">
                <a:latin typeface="Calibri"/>
                <a:cs typeface="Calibri"/>
              </a:rPr>
              <a:t>written </a:t>
            </a:r>
            <a:r>
              <a:rPr sz="2400" spc="-5" dirty="0">
                <a:latin typeface="Calibri"/>
                <a:cs typeface="Calibri"/>
              </a:rPr>
              <a:t>some</a:t>
            </a:r>
            <a:r>
              <a:rPr sz="2400" spc="-10" dirty="0">
                <a:latin typeface="Calibri"/>
                <a:cs typeface="Calibri"/>
              </a:rPr>
              <a:t> </a:t>
            </a:r>
            <a:r>
              <a:rPr sz="2400" spc="-5" dirty="0">
                <a:latin typeface="Calibri"/>
                <a:cs typeface="Calibri"/>
              </a:rPr>
              <a:t>image.</a:t>
            </a:r>
            <a:endParaRPr sz="2400">
              <a:latin typeface="Calibri"/>
              <a:cs typeface="Calibri"/>
            </a:endParaRPr>
          </a:p>
          <a:p>
            <a:pPr marL="12700" marR="5080" indent="913765">
              <a:lnSpc>
                <a:spcPct val="100000"/>
              </a:lnSpc>
            </a:pPr>
            <a:r>
              <a:rPr sz="2400" spc="-5" dirty="0">
                <a:latin typeface="Calibri"/>
                <a:cs typeface="Calibri"/>
              </a:rPr>
              <a:t>The electrons </a:t>
            </a:r>
            <a:r>
              <a:rPr sz="2400" spc="-15" dirty="0">
                <a:latin typeface="Calibri"/>
                <a:cs typeface="Calibri"/>
              </a:rPr>
              <a:t>from </a:t>
            </a:r>
            <a:r>
              <a:rPr sz="2400" dirty="0">
                <a:latin typeface="Calibri"/>
                <a:cs typeface="Calibri"/>
              </a:rPr>
              <a:t>the </a:t>
            </a:r>
            <a:r>
              <a:rPr sz="2400" spc="-5" dirty="0">
                <a:latin typeface="Calibri"/>
                <a:cs typeface="Calibri"/>
              </a:rPr>
              <a:t>flood </a:t>
            </a:r>
            <a:r>
              <a:rPr sz="2400" dirty="0">
                <a:latin typeface="Calibri"/>
                <a:cs typeface="Calibri"/>
              </a:rPr>
              <a:t>gun will </a:t>
            </a:r>
            <a:r>
              <a:rPr sz="2400" spc="-5" dirty="0">
                <a:latin typeface="Calibri"/>
                <a:cs typeface="Calibri"/>
              </a:rPr>
              <a:t>be repelled back </a:t>
            </a:r>
            <a:r>
              <a:rPr sz="2400" dirty="0">
                <a:latin typeface="Calibri"/>
                <a:cs typeface="Calibri"/>
              </a:rPr>
              <a:t> </a:t>
            </a:r>
            <a:r>
              <a:rPr sz="2400" spc="-10" dirty="0">
                <a:latin typeface="Calibri"/>
                <a:cs typeface="Calibri"/>
              </a:rPr>
              <a:t>by </a:t>
            </a:r>
            <a:r>
              <a:rPr sz="2400" dirty="0">
                <a:latin typeface="Calibri"/>
                <a:cs typeface="Calibri"/>
              </a:rPr>
              <a:t>the </a:t>
            </a:r>
            <a:r>
              <a:rPr sz="2400" spc="-15" dirty="0">
                <a:latin typeface="Calibri"/>
                <a:cs typeface="Calibri"/>
              </a:rPr>
              <a:t>negatively </a:t>
            </a:r>
            <a:r>
              <a:rPr sz="2400" spc="-10" dirty="0">
                <a:latin typeface="Calibri"/>
                <a:cs typeface="Calibri"/>
              </a:rPr>
              <a:t>charged wire </a:t>
            </a:r>
            <a:r>
              <a:rPr sz="2400" dirty="0">
                <a:latin typeface="Calibri"/>
                <a:cs typeface="Calibri"/>
              </a:rPr>
              <a:t>grid which </a:t>
            </a:r>
            <a:r>
              <a:rPr sz="2400" spc="-5" dirty="0">
                <a:latin typeface="Calibri"/>
                <a:cs typeface="Calibri"/>
              </a:rPr>
              <a:t>has been </a:t>
            </a:r>
            <a:r>
              <a:rPr sz="2400" spc="-10" dirty="0">
                <a:latin typeface="Calibri"/>
                <a:cs typeface="Calibri"/>
              </a:rPr>
              <a:t>charged </a:t>
            </a:r>
            <a:r>
              <a:rPr sz="2400" spc="-5" dirty="0">
                <a:latin typeface="Calibri"/>
                <a:cs typeface="Calibri"/>
              </a:rPr>
              <a:t>so </a:t>
            </a:r>
            <a:r>
              <a:rPr sz="2400" spc="-530" dirty="0">
                <a:latin typeface="Calibri"/>
                <a:cs typeface="Calibri"/>
              </a:rPr>
              <a:t> </a:t>
            </a:r>
            <a:r>
              <a:rPr sz="2400" spc="-10" dirty="0">
                <a:latin typeface="Calibri"/>
                <a:cs typeface="Calibri"/>
              </a:rPr>
              <a:t>by</a:t>
            </a:r>
            <a:r>
              <a:rPr sz="2400" spc="-15" dirty="0">
                <a:latin typeface="Calibri"/>
                <a:cs typeface="Calibri"/>
              </a:rPr>
              <a:t> </a:t>
            </a:r>
            <a:r>
              <a:rPr sz="2400" dirty="0">
                <a:latin typeface="Calibri"/>
                <a:cs typeface="Calibri"/>
              </a:rPr>
              <a:t>the</a:t>
            </a:r>
            <a:r>
              <a:rPr sz="2400" spc="-10" dirty="0">
                <a:latin typeface="Calibri"/>
                <a:cs typeface="Calibri"/>
              </a:rPr>
              <a:t> </a:t>
            </a:r>
            <a:r>
              <a:rPr sz="2400" dirty="0">
                <a:latin typeface="Calibri"/>
                <a:cs typeface="Calibri"/>
              </a:rPr>
              <a:t>writing</a:t>
            </a:r>
            <a:r>
              <a:rPr sz="2400" spc="-15" dirty="0">
                <a:latin typeface="Calibri"/>
                <a:cs typeface="Calibri"/>
              </a:rPr>
              <a:t> </a:t>
            </a:r>
            <a:r>
              <a:rPr sz="2400" spc="-5" dirty="0">
                <a:latin typeface="Calibri"/>
                <a:cs typeface="Calibri"/>
              </a:rPr>
              <a:t>electron</a:t>
            </a:r>
            <a:r>
              <a:rPr sz="2400" spc="-25" dirty="0">
                <a:latin typeface="Calibri"/>
                <a:cs typeface="Calibri"/>
              </a:rPr>
              <a:t> </a:t>
            </a:r>
            <a:r>
              <a:rPr sz="2400" spc="-5" dirty="0">
                <a:latin typeface="Calibri"/>
                <a:cs typeface="Calibri"/>
              </a:rPr>
              <a:t>beam.</a:t>
            </a:r>
            <a:endParaRPr sz="2400">
              <a:latin typeface="Calibri"/>
              <a:cs typeface="Calibri"/>
            </a:endParaRPr>
          </a:p>
          <a:p>
            <a:pPr marL="926465">
              <a:lnSpc>
                <a:spcPct val="100000"/>
              </a:lnSpc>
            </a:pPr>
            <a:r>
              <a:rPr sz="2400" spc="-5" dirty="0">
                <a:latin typeface="Calibri"/>
                <a:cs typeface="Calibri"/>
              </a:rPr>
              <a:t>The</a:t>
            </a:r>
            <a:r>
              <a:rPr sz="2400" spc="-10" dirty="0">
                <a:latin typeface="Calibri"/>
                <a:cs typeface="Calibri"/>
              </a:rPr>
              <a:t> </a:t>
            </a:r>
            <a:r>
              <a:rPr sz="2400" spc="-5" dirty="0">
                <a:latin typeface="Calibri"/>
                <a:cs typeface="Calibri"/>
              </a:rPr>
              <a:t>part</a:t>
            </a:r>
            <a:r>
              <a:rPr sz="2400" spc="-2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the</a:t>
            </a:r>
            <a:r>
              <a:rPr sz="2400" spc="-15" dirty="0">
                <a:latin typeface="Calibri"/>
                <a:cs typeface="Calibri"/>
              </a:rPr>
              <a:t> </a:t>
            </a:r>
            <a:r>
              <a:rPr sz="2400" spc="-10" dirty="0">
                <a:latin typeface="Calibri"/>
                <a:cs typeface="Calibri"/>
              </a:rPr>
              <a:t>wire</a:t>
            </a:r>
            <a:r>
              <a:rPr sz="2400" dirty="0">
                <a:latin typeface="Calibri"/>
                <a:cs typeface="Calibri"/>
              </a:rPr>
              <a:t> grid</a:t>
            </a:r>
            <a:r>
              <a:rPr sz="2400" spc="-20" dirty="0">
                <a:latin typeface="Calibri"/>
                <a:cs typeface="Calibri"/>
              </a:rPr>
              <a:t> </a:t>
            </a:r>
            <a:r>
              <a:rPr sz="2400" dirty="0">
                <a:latin typeface="Calibri"/>
                <a:cs typeface="Calibri"/>
              </a:rPr>
              <a:t>which</a:t>
            </a:r>
            <a:r>
              <a:rPr sz="2400" spc="-15" dirty="0">
                <a:latin typeface="Calibri"/>
                <a:cs typeface="Calibri"/>
              </a:rPr>
              <a:t> </a:t>
            </a:r>
            <a:r>
              <a:rPr sz="2400" spc="-5" dirty="0">
                <a:latin typeface="Calibri"/>
                <a:cs typeface="Calibri"/>
              </a:rPr>
              <a:t>has</a:t>
            </a:r>
            <a:r>
              <a:rPr sz="2400" spc="-10" dirty="0">
                <a:latin typeface="Calibri"/>
                <a:cs typeface="Calibri"/>
              </a:rPr>
              <a:t> </a:t>
            </a:r>
            <a:r>
              <a:rPr sz="2400" spc="-5" dirty="0">
                <a:latin typeface="Calibri"/>
                <a:cs typeface="Calibri"/>
              </a:rPr>
              <a:t>not</a:t>
            </a:r>
            <a:r>
              <a:rPr sz="2400" spc="-20" dirty="0">
                <a:latin typeface="Calibri"/>
                <a:cs typeface="Calibri"/>
              </a:rPr>
              <a:t> </a:t>
            </a:r>
            <a:r>
              <a:rPr sz="2400" spc="-5" dirty="0">
                <a:latin typeface="Calibri"/>
                <a:cs typeface="Calibri"/>
              </a:rPr>
              <a:t>been </a:t>
            </a:r>
            <a:r>
              <a:rPr sz="2400" spc="-10" dirty="0">
                <a:latin typeface="Calibri"/>
                <a:cs typeface="Calibri"/>
              </a:rPr>
              <a:t>charged</a:t>
            </a:r>
            <a:endParaRPr sz="2400">
              <a:latin typeface="Calibri"/>
              <a:cs typeface="Calibri"/>
            </a:endParaRPr>
          </a:p>
          <a:p>
            <a:pPr marL="12700" marR="127000" indent="66675">
              <a:lnSpc>
                <a:spcPct val="100000"/>
              </a:lnSpc>
            </a:pPr>
            <a:r>
              <a:rPr sz="2400" spc="-15" dirty="0">
                <a:latin typeface="Calibri"/>
                <a:cs typeface="Calibri"/>
              </a:rPr>
              <a:t>-ve </a:t>
            </a:r>
            <a:r>
              <a:rPr sz="2400" dirty="0">
                <a:latin typeface="Calibri"/>
                <a:cs typeface="Calibri"/>
              </a:rPr>
              <a:t>will </a:t>
            </a:r>
            <a:r>
              <a:rPr sz="2400" spc="-5" dirty="0">
                <a:latin typeface="Calibri"/>
                <a:cs typeface="Calibri"/>
              </a:rPr>
              <a:t>allow </a:t>
            </a:r>
            <a:r>
              <a:rPr sz="2400" dirty="0">
                <a:latin typeface="Calibri"/>
                <a:cs typeface="Calibri"/>
              </a:rPr>
              <a:t>the </a:t>
            </a:r>
            <a:r>
              <a:rPr sz="2400" spc="-5" dirty="0">
                <a:latin typeface="Calibri"/>
                <a:cs typeface="Calibri"/>
              </a:rPr>
              <a:t>electrons </a:t>
            </a:r>
            <a:r>
              <a:rPr sz="2400" spc="-15" dirty="0">
                <a:latin typeface="Calibri"/>
                <a:cs typeface="Calibri"/>
              </a:rPr>
              <a:t>to </a:t>
            </a:r>
            <a:r>
              <a:rPr sz="2400" spc="-5" dirty="0">
                <a:latin typeface="Calibri"/>
                <a:cs typeface="Calibri"/>
              </a:rPr>
              <a:t>pass </a:t>
            </a:r>
            <a:r>
              <a:rPr sz="2400" spc="-10" dirty="0">
                <a:latin typeface="Calibri"/>
                <a:cs typeface="Calibri"/>
              </a:rPr>
              <a:t>through </a:t>
            </a:r>
            <a:r>
              <a:rPr sz="2400" dirty="0">
                <a:latin typeface="Calibri"/>
                <a:cs typeface="Calibri"/>
              </a:rPr>
              <a:t>and the </a:t>
            </a:r>
            <a:r>
              <a:rPr sz="2400" spc="-5" dirty="0">
                <a:latin typeface="Calibri"/>
                <a:cs typeface="Calibri"/>
              </a:rPr>
              <a:t>electrons </a:t>
            </a:r>
            <a:r>
              <a:rPr sz="2400" spc="-530" dirty="0">
                <a:latin typeface="Calibri"/>
                <a:cs typeface="Calibri"/>
              </a:rPr>
              <a:t> </a:t>
            </a:r>
            <a:r>
              <a:rPr sz="2400" dirty="0">
                <a:latin typeface="Calibri"/>
                <a:cs typeface="Calibri"/>
              </a:rPr>
              <a:t>will</a:t>
            </a:r>
            <a:r>
              <a:rPr sz="2400" spc="-40" dirty="0">
                <a:latin typeface="Calibri"/>
                <a:cs typeface="Calibri"/>
              </a:rPr>
              <a:t> </a:t>
            </a:r>
            <a:r>
              <a:rPr sz="2400" spc="-10" dirty="0">
                <a:latin typeface="Calibri"/>
                <a:cs typeface="Calibri"/>
              </a:rPr>
              <a:t>collide</a:t>
            </a:r>
            <a:r>
              <a:rPr sz="2400" spc="-15" dirty="0">
                <a:latin typeface="Calibri"/>
                <a:cs typeface="Calibri"/>
              </a:rPr>
              <a:t> </a:t>
            </a:r>
            <a:r>
              <a:rPr sz="2400" spc="-5" dirty="0">
                <a:latin typeface="Calibri"/>
                <a:cs typeface="Calibri"/>
              </a:rPr>
              <a:t>on </a:t>
            </a:r>
            <a:r>
              <a:rPr sz="2400" dirty="0">
                <a:latin typeface="Calibri"/>
                <a:cs typeface="Calibri"/>
              </a:rPr>
              <a:t>the</a:t>
            </a:r>
            <a:r>
              <a:rPr sz="2400" spc="-15" dirty="0">
                <a:latin typeface="Calibri"/>
                <a:cs typeface="Calibri"/>
              </a:rPr>
              <a:t> </a:t>
            </a:r>
            <a:r>
              <a:rPr sz="2400" spc="-10" dirty="0">
                <a:latin typeface="Calibri"/>
                <a:cs typeface="Calibri"/>
              </a:rPr>
              <a:t>screen</a:t>
            </a:r>
            <a:r>
              <a:rPr sz="2400" spc="-5" dirty="0">
                <a:latin typeface="Calibri"/>
                <a:cs typeface="Calibri"/>
              </a:rPr>
              <a:t> </a:t>
            </a:r>
            <a:r>
              <a:rPr sz="2400" dirty="0">
                <a:latin typeface="Calibri"/>
                <a:cs typeface="Calibri"/>
              </a:rPr>
              <a:t>and</a:t>
            </a:r>
            <a:r>
              <a:rPr sz="2400" spc="-10" dirty="0">
                <a:latin typeface="Calibri"/>
                <a:cs typeface="Calibri"/>
              </a:rPr>
              <a:t> produce</a:t>
            </a:r>
            <a:r>
              <a:rPr sz="2400" spc="-5"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image.</a:t>
            </a:r>
            <a:endParaRPr sz="2400">
              <a:latin typeface="Calibri"/>
              <a:cs typeface="Calibri"/>
            </a:endParaRPr>
          </a:p>
          <a:p>
            <a:pPr>
              <a:lnSpc>
                <a:spcPct val="100000"/>
              </a:lnSpc>
              <a:spcBef>
                <a:spcPts val="15"/>
              </a:spcBef>
            </a:pPr>
            <a:endParaRPr sz="2350">
              <a:latin typeface="Calibri"/>
              <a:cs typeface="Calibri"/>
            </a:endParaRPr>
          </a:p>
          <a:p>
            <a:pPr marL="12700" marR="3674745" indent="913765">
              <a:lnSpc>
                <a:spcPct val="100000"/>
              </a:lnSpc>
            </a:pPr>
            <a:r>
              <a:rPr sz="2400" u="sng" spc="-15" dirty="0">
                <a:uFill>
                  <a:solidFill>
                    <a:srgbClr val="000000"/>
                  </a:solidFill>
                </a:uFill>
                <a:latin typeface="Calibri"/>
                <a:cs typeface="Calibri"/>
              </a:rPr>
              <a:t>Advantages- </a:t>
            </a:r>
            <a:r>
              <a:rPr sz="2400" spc="20" dirty="0">
                <a:latin typeface="Calibri"/>
                <a:cs typeface="Calibri"/>
              </a:rPr>
              <a:t> </a:t>
            </a:r>
            <a:r>
              <a:rPr sz="2400" spc="-10" dirty="0">
                <a:latin typeface="Calibri"/>
                <a:cs typeface="Calibri"/>
              </a:rPr>
              <a:t>1)Refreshing</a:t>
            </a:r>
            <a:r>
              <a:rPr sz="2400" spc="-35" dirty="0">
                <a:latin typeface="Calibri"/>
                <a:cs typeface="Calibri"/>
              </a:rPr>
              <a:t> </a:t>
            </a:r>
            <a:r>
              <a:rPr sz="2400" spc="-10" dirty="0">
                <a:latin typeface="Calibri"/>
                <a:cs typeface="Calibri"/>
              </a:rPr>
              <a:t>CRT</a:t>
            </a:r>
            <a:r>
              <a:rPr sz="2400" spc="-35" dirty="0">
                <a:latin typeface="Calibri"/>
                <a:cs typeface="Calibri"/>
              </a:rPr>
              <a:t> </a:t>
            </a:r>
            <a:r>
              <a:rPr sz="2400" dirty="0">
                <a:latin typeface="Calibri"/>
                <a:cs typeface="Calibri"/>
              </a:rPr>
              <a:t>is</a:t>
            </a:r>
            <a:r>
              <a:rPr sz="2400" spc="-10" dirty="0">
                <a:latin typeface="Calibri"/>
                <a:cs typeface="Calibri"/>
              </a:rPr>
              <a:t> not</a:t>
            </a:r>
            <a:r>
              <a:rPr sz="2400" spc="-5" dirty="0">
                <a:latin typeface="Calibri"/>
                <a:cs typeface="Calibri"/>
              </a:rPr>
              <a:t> </a:t>
            </a:r>
            <a:r>
              <a:rPr sz="2400" spc="-10" dirty="0">
                <a:latin typeface="Calibri"/>
                <a:cs typeface="Calibri"/>
              </a:rPr>
              <a:t>required.</a:t>
            </a:r>
            <a:endParaRPr sz="2400">
              <a:latin typeface="Calibri"/>
              <a:cs typeface="Calibri"/>
            </a:endParaRPr>
          </a:p>
          <a:p>
            <a:pPr marL="12700">
              <a:lnSpc>
                <a:spcPct val="100000"/>
              </a:lnSpc>
            </a:pPr>
            <a:r>
              <a:rPr sz="2400" spc="-5" dirty="0">
                <a:latin typeface="Calibri"/>
                <a:cs typeface="Calibri"/>
              </a:rPr>
              <a:t>2)Complex</a:t>
            </a:r>
            <a:r>
              <a:rPr sz="2400" spc="-40" dirty="0">
                <a:latin typeface="Calibri"/>
                <a:cs typeface="Calibri"/>
              </a:rPr>
              <a:t> </a:t>
            </a:r>
            <a:r>
              <a:rPr sz="2400" spc="-10" dirty="0">
                <a:latin typeface="Calibri"/>
                <a:cs typeface="Calibri"/>
              </a:rPr>
              <a:t>picture</a:t>
            </a:r>
            <a:r>
              <a:rPr sz="2400" spc="-5" dirty="0">
                <a:latin typeface="Calibri"/>
                <a:cs typeface="Calibri"/>
              </a:rPr>
              <a:t> </a:t>
            </a:r>
            <a:r>
              <a:rPr sz="2400" spc="-10" dirty="0">
                <a:latin typeface="Calibri"/>
                <a:cs typeface="Calibri"/>
              </a:rPr>
              <a:t>can </a:t>
            </a:r>
            <a:r>
              <a:rPr sz="2400" spc="-5" dirty="0">
                <a:latin typeface="Calibri"/>
                <a:cs typeface="Calibri"/>
              </a:rPr>
              <a:t>be</a:t>
            </a:r>
            <a:r>
              <a:rPr sz="2400" dirty="0">
                <a:latin typeface="Calibri"/>
                <a:cs typeface="Calibri"/>
              </a:rPr>
              <a:t> </a:t>
            </a:r>
            <a:r>
              <a:rPr sz="2400" spc="-15" dirty="0">
                <a:latin typeface="Calibri"/>
                <a:cs typeface="Calibri"/>
              </a:rPr>
              <a:t>displayed</a:t>
            </a:r>
            <a:r>
              <a:rPr sz="2400" spc="5" dirty="0">
                <a:latin typeface="Calibri"/>
                <a:cs typeface="Calibri"/>
              </a:rPr>
              <a:t> </a:t>
            </a:r>
            <a:r>
              <a:rPr sz="2400" dirty="0">
                <a:latin typeface="Calibri"/>
                <a:cs typeface="Calibri"/>
              </a:rPr>
              <a:t>in</a:t>
            </a:r>
            <a:r>
              <a:rPr sz="2400" spc="5" dirty="0">
                <a:latin typeface="Calibri"/>
                <a:cs typeface="Calibri"/>
              </a:rPr>
              <a:t> </a:t>
            </a:r>
            <a:r>
              <a:rPr sz="2400" spc="-10" dirty="0">
                <a:latin typeface="Calibri"/>
                <a:cs typeface="Calibri"/>
              </a:rPr>
              <a:t>high</a:t>
            </a:r>
            <a:r>
              <a:rPr sz="2400" spc="-15" dirty="0">
                <a:latin typeface="Calibri"/>
                <a:cs typeface="Calibri"/>
              </a:rPr>
              <a:t> </a:t>
            </a:r>
            <a:r>
              <a:rPr sz="2400" spc="-5" dirty="0">
                <a:latin typeface="Calibri"/>
                <a:cs typeface="Calibri"/>
              </a:rPr>
              <a:t>resolution</a:t>
            </a:r>
            <a:r>
              <a:rPr sz="2400" spc="5" dirty="0">
                <a:latin typeface="Calibri"/>
                <a:cs typeface="Calibri"/>
              </a:rPr>
              <a:t> </a:t>
            </a:r>
            <a:r>
              <a:rPr sz="2400" spc="-5" dirty="0">
                <a:latin typeface="Calibri"/>
                <a:cs typeface="Calibri"/>
              </a:rPr>
              <a:t>without</a:t>
            </a:r>
            <a:endParaRPr sz="2400">
              <a:latin typeface="Calibri"/>
              <a:cs typeface="Calibri"/>
            </a:endParaRPr>
          </a:p>
          <a:p>
            <a:pPr marL="12700">
              <a:lnSpc>
                <a:spcPct val="100000"/>
              </a:lnSpc>
            </a:pPr>
            <a:r>
              <a:rPr sz="2400" spc="-15" dirty="0">
                <a:latin typeface="Calibri"/>
                <a:cs typeface="Calibri"/>
              </a:rPr>
              <a:t>flicker</a:t>
            </a:r>
            <a:endParaRPr sz="2400">
              <a:latin typeface="Calibri"/>
              <a:cs typeface="Calibri"/>
            </a:endParaRPr>
          </a:p>
          <a:p>
            <a:pPr marL="12700">
              <a:lnSpc>
                <a:spcPct val="100000"/>
              </a:lnSpc>
            </a:pPr>
            <a:r>
              <a:rPr sz="2400" dirty="0">
                <a:latin typeface="Calibri"/>
                <a:cs typeface="Calibri"/>
              </a:rPr>
              <a:t>3)It</a:t>
            </a:r>
            <a:r>
              <a:rPr sz="2400" spc="-50" dirty="0">
                <a:latin typeface="Calibri"/>
                <a:cs typeface="Calibri"/>
              </a:rPr>
              <a:t> </a:t>
            </a:r>
            <a:r>
              <a:rPr sz="2400" spc="-5" dirty="0">
                <a:latin typeface="Calibri"/>
                <a:cs typeface="Calibri"/>
              </a:rPr>
              <a:t>has</a:t>
            </a:r>
            <a:r>
              <a:rPr sz="2400" spc="-25" dirty="0">
                <a:latin typeface="Calibri"/>
                <a:cs typeface="Calibri"/>
              </a:rPr>
              <a:t> </a:t>
            </a:r>
            <a:r>
              <a:rPr sz="2400" spc="-10" dirty="0">
                <a:latin typeface="Calibri"/>
                <a:cs typeface="Calibri"/>
              </a:rPr>
              <a:t>flat</a:t>
            </a:r>
            <a:r>
              <a:rPr sz="2400" spc="-15" dirty="0">
                <a:latin typeface="Calibri"/>
                <a:cs typeface="Calibri"/>
              </a:rPr>
              <a:t> </a:t>
            </a:r>
            <a:r>
              <a:rPr sz="2400" spc="-10" dirty="0">
                <a:latin typeface="Calibri"/>
                <a:cs typeface="Calibri"/>
              </a:rPr>
              <a:t>screen</a:t>
            </a:r>
            <a:endParaRPr sz="2400">
              <a:latin typeface="Calibri"/>
              <a:cs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43625" y="499998"/>
            <a:ext cx="2781934" cy="2471801"/>
          </a:xfrm>
          <a:prstGeom prst="rect">
            <a:avLst/>
          </a:prstGeom>
        </p:spPr>
      </p:pic>
      <p:grpSp>
        <p:nvGrpSpPr>
          <p:cNvPr id="3" name="object 3"/>
          <p:cNvGrpSpPr/>
          <p:nvPr/>
        </p:nvGrpSpPr>
        <p:grpSpPr>
          <a:xfrm>
            <a:off x="6054852" y="3238500"/>
            <a:ext cx="3089275" cy="1307465"/>
            <a:chOff x="6054852" y="3238500"/>
            <a:chExt cx="3089275" cy="1307465"/>
          </a:xfrm>
        </p:grpSpPr>
        <p:pic>
          <p:nvPicPr>
            <p:cNvPr id="4" name="object 4"/>
            <p:cNvPicPr/>
            <p:nvPr/>
          </p:nvPicPr>
          <p:blipFill>
            <a:blip r:embed="rId3" cstate="print"/>
            <a:stretch>
              <a:fillRect/>
            </a:stretch>
          </p:blipFill>
          <p:spPr>
            <a:xfrm>
              <a:off x="6104005" y="3266335"/>
              <a:ext cx="3039994" cy="1279353"/>
            </a:xfrm>
            <a:prstGeom prst="rect">
              <a:avLst/>
            </a:prstGeom>
          </p:spPr>
        </p:pic>
        <p:pic>
          <p:nvPicPr>
            <p:cNvPr id="5" name="object 5"/>
            <p:cNvPicPr/>
            <p:nvPr/>
          </p:nvPicPr>
          <p:blipFill>
            <a:blip r:embed="rId4" cstate="print"/>
            <a:stretch>
              <a:fillRect/>
            </a:stretch>
          </p:blipFill>
          <p:spPr>
            <a:xfrm>
              <a:off x="6054852" y="3238500"/>
              <a:ext cx="3089148" cy="1252727"/>
            </a:xfrm>
            <a:prstGeom prst="rect">
              <a:avLst/>
            </a:prstGeom>
          </p:spPr>
        </p:pic>
        <p:pic>
          <p:nvPicPr>
            <p:cNvPr id="6" name="object 6"/>
            <p:cNvPicPr/>
            <p:nvPr/>
          </p:nvPicPr>
          <p:blipFill>
            <a:blip r:embed="rId5" cstate="print"/>
            <a:stretch>
              <a:fillRect/>
            </a:stretch>
          </p:blipFill>
          <p:spPr>
            <a:xfrm>
              <a:off x="6143625" y="3286074"/>
              <a:ext cx="3000375" cy="1200327"/>
            </a:xfrm>
            <a:prstGeom prst="rect">
              <a:avLst/>
            </a:prstGeom>
          </p:spPr>
        </p:pic>
      </p:grpSp>
      <p:sp>
        <p:nvSpPr>
          <p:cNvPr id="7" name="object 7"/>
          <p:cNvSpPr txBox="1"/>
          <p:nvPr/>
        </p:nvSpPr>
        <p:spPr>
          <a:xfrm>
            <a:off x="6143625" y="3286074"/>
            <a:ext cx="3000375" cy="1200785"/>
          </a:xfrm>
          <a:prstGeom prst="rect">
            <a:avLst/>
          </a:prstGeom>
          <a:ln w="12700">
            <a:solidFill>
              <a:srgbClr val="0057D2"/>
            </a:solidFill>
          </a:ln>
        </p:spPr>
        <p:txBody>
          <a:bodyPr vert="horz" wrap="square" lIns="0" tIns="31115" rIns="0" bIns="0" rtlCol="0">
            <a:spAutoFit/>
          </a:bodyPr>
          <a:lstStyle/>
          <a:p>
            <a:pPr marL="92075" marR="190500">
              <a:lnSpc>
                <a:spcPct val="100000"/>
              </a:lnSpc>
              <a:spcBef>
                <a:spcPts val="245"/>
              </a:spcBef>
            </a:pPr>
            <a:r>
              <a:rPr sz="1800" b="1" dirty="0">
                <a:latin typeface="Calibri"/>
                <a:cs typeface="Calibri"/>
              </a:rPr>
              <a:t>In</a:t>
            </a:r>
            <a:r>
              <a:rPr sz="1800" b="1" spc="-50" dirty="0">
                <a:latin typeface="Calibri"/>
                <a:cs typeface="Calibri"/>
              </a:rPr>
              <a:t> </a:t>
            </a:r>
            <a:r>
              <a:rPr sz="1800" b="1" spc="-10" dirty="0">
                <a:latin typeface="Calibri"/>
                <a:cs typeface="Calibri"/>
              </a:rPr>
              <a:t>existence</a:t>
            </a:r>
            <a:r>
              <a:rPr sz="1800" b="1" spc="-80" dirty="0">
                <a:latin typeface="Calibri"/>
                <a:cs typeface="Calibri"/>
              </a:rPr>
              <a:t> </a:t>
            </a:r>
            <a:r>
              <a:rPr sz="1800" b="1" dirty="0">
                <a:latin typeface="Calibri"/>
                <a:cs typeface="Calibri"/>
              </a:rPr>
              <a:t>since</a:t>
            </a:r>
            <a:r>
              <a:rPr sz="1800" b="1" spc="-60" dirty="0">
                <a:latin typeface="Calibri"/>
                <a:cs typeface="Calibri"/>
              </a:rPr>
              <a:t> </a:t>
            </a:r>
            <a:r>
              <a:rPr sz="1800" b="1" spc="-10" dirty="0">
                <a:latin typeface="Calibri"/>
                <a:cs typeface="Calibri"/>
              </a:rPr>
              <a:t>1964’s,Flat </a:t>
            </a:r>
            <a:r>
              <a:rPr sz="1800" b="1" spc="-395" dirty="0">
                <a:latin typeface="Calibri"/>
                <a:cs typeface="Calibri"/>
              </a:rPr>
              <a:t> </a:t>
            </a:r>
            <a:r>
              <a:rPr sz="1800" b="1" dirty="0">
                <a:latin typeface="Calibri"/>
                <a:cs typeface="Calibri"/>
              </a:rPr>
              <a:t>panel </a:t>
            </a:r>
            <a:r>
              <a:rPr sz="1800" b="1" spc="-10" dirty="0">
                <a:latin typeface="Calibri"/>
                <a:cs typeface="Calibri"/>
              </a:rPr>
              <a:t>displays are </a:t>
            </a:r>
            <a:r>
              <a:rPr sz="1800" b="1" spc="-5" dirty="0">
                <a:latin typeface="Calibri"/>
                <a:cs typeface="Calibri"/>
              </a:rPr>
              <a:t>much </a:t>
            </a:r>
            <a:r>
              <a:rPr sz="1800" b="1" dirty="0">
                <a:latin typeface="Calibri"/>
                <a:cs typeface="Calibri"/>
              </a:rPr>
              <a:t> </a:t>
            </a:r>
            <a:r>
              <a:rPr sz="1800" b="1" spc="-5" dirty="0">
                <a:latin typeface="Calibri"/>
                <a:cs typeface="Calibri"/>
              </a:rPr>
              <a:t>thinner </a:t>
            </a:r>
            <a:r>
              <a:rPr sz="1800" b="1" dirty="0">
                <a:latin typeface="Calibri"/>
                <a:cs typeface="Calibri"/>
              </a:rPr>
              <a:t>and </a:t>
            </a:r>
            <a:r>
              <a:rPr sz="1800" b="1" spc="-15" dirty="0">
                <a:latin typeface="Calibri"/>
                <a:cs typeface="Calibri"/>
              </a:rPr>
              <a:t>flatter </a:t>
            </a:r>
            <a:r>
              <a:rPr sz="1800" b="1" dirty="0">
                <a:latin typeface="Calibri"/>
                <a:cs typeface="Calibri"/>
              </a:rPr>
              <a:t>than </a:t>
            </a:r>
            <a:r>
              <a:rPr sz="1800" b="1" spc="5" dirty="0">
                <a:latin typeface="Calibri"/>
                <a:cs typeface="Calibri"/>
              </a:rPr>
              <a:t> </a:t>
            </a:r>
            <a:r>
              <a:rPr sz="1800" b="1" spc="-5" dirty="0">
                <a:latin typeface="Calibri"/>
                <a:cs typeface="Calibri"/>
              </a:rPr>
              <a:t>traditional</a:t>
            </a:r>
            <a:r>
              <a:rPr sz="1800" b="1" spc="-55" dirty="0">
                <a:latin typeface="Calibri"/>
                <a:cs typeface="Calibri"/>
              </a:rPr>
              <a:t> </a:t>
            </a:r>
            <a:r>
              <a:rPr sz="1800" b="1" spc="-30" dirty="0">
                <a:latin typeface="Calibri"/>
                <a:cs typeface="Calibri"/>
              </a:rPr>
              <a:t>TVs</a:t>
            </a:r>
            <a:endParaRPr sz="1800">
              <a:latin typeface="Calibri"/>
              <a:cs typeface="Calibri"/>
            </a:endParaRPr>
          </a:p>
        </p:txBody>
      </p:sp>
      <p:sp>
        <p:nvSpPr>
          <p:cNvPr id="8" name="object 8"/>
          <p:cNvSpPr txBox="1">
            <a:spLocks noGrp="1"/>
          </p:cNvSpPr>
          <p:nvPr>
            <p:ph type="title"/>
          </p:nvPr>
        </p:nvSpPr>
        <p:spPr>
          <a:xfrm>
            <a:off x="293014" y="364363"/>
            <a:ext cx="2964815" cy="513715"/>
          </a:xfrm>
          <a:prstGeom prst="rect">
            <a:avLst/>
          </a:prstGeom>
        </p:spPr>
        <p:txBody>
          <a:bodyPr vert="horz" wrap="square" lIns="0" tIns="13335" rIns="0" bIns="0" rtlCol="0">
            <a:spAutoFit/>
          </a:bodyPr>
          <a:lstStyle/>
          <a:p>
            <a:pPr marL="12700">
              <a:lnSpc>
                <a:spcPct val="100000"/>
              </a:lnSpc>
              <a:spcBef>
                <a:spcPts val="105"/>
              </a:spcBef>
            </a:pPr>
            <a:r>
              <a:rPr sz="3200" b="0" u="sng" spc="-10" dirty="0">
                <a:solidFill>
                  <a:srgbClr val="00AFEF"/>
                </a:solidFill>
                <a:uFill>
                  <a:solidFill>
                    <a:srgbClr val="00AFEF"/>
                  </a:solidFill>
                </a:uFill>
                <a:latin typeface="Calibri"/>
                <a:cs typeface="Calibri"/>
              </a:rPr>
              <a:t>Flat</a:t>
            </a:r>
            <a:r>
              <a:rPr sz="3200" b="0" u="sng" spc="-25" dirty="0">
                <a:solidFill>
                  <a:srgbClr val="00AFEF"/>
                </a:solidFill>
                <a:uFill>
                  <a:solidFill>
                    <a:srgbClr val="00AFEF"/>
                  </a:solidFill>
                </a:uFill>
                <a:latin typeface="Calibri"/>
                <a:cs typeface="Calibri"/>
              </a:rPr>
              <a:t> </a:t>
            </a:r>
            <a:r>
              <a:rPr sz="3200" b="0" u="sng" spc="-20" dirty="0">
                <a:solidFill>
                  <a:srgbClr val="00AFEF"/>
                </a:solidFill>
                <a:uFill>
                  <a:solidFill>
                    <a:srgbClr val="00AFEF"/>
                  </a:solidFill>
                </a:uFill>
                <a:latin typeface="Calibri"/>
                <a:cs typeface="Calibri"/>
              </a:rPr>
              <a:t>Panel</a:t>
            </a:r>
            <a:r>
              <a:rPr sz="3200" b="0" u="sng" spc="-25" dirty="0">
                <a:solidFill>
                  <a:srgbClr val="00AFEF"/>
                </a:solidFill>
                <a:uFill>
                  <a:solidFill>
                    <a:srgbClr val="00AFEF"/>
                  </a:solidFill>
                </a:uFill>
                <a:latin typeface="Calibri"/>
                <a:cs typeface="Calibri"/>
              </a:rPr>
              <a:t> </a:t>
            </a:r>
            <a:r>
              <a:rPr sz="3200" b="0" u="sng" spc="-10" dirty="0">
                <a:solidFill>
                  <a:srgbClr val="00AFEF"/>
                </a:solidFill>
                <a:uFill>
                  <a:solidFill>
                    <a:srgbClr val="00AFEF"/>
                  </a:solidFill>
                </a:uFill>
                <a:latin typeface="Calibri"/>
                <a:cs typeface="Calibri"/>
              </a:rPr>
              <a:t>Display</a:t>
            </a:r>
            <a:r>
              <a:rPr sz="1800" b="0" u="none" spc="-10" dirty="0">
                <a:solidFill>
                  <a:srgbClr val="000000"/>
                </a:solidFill>
                <a:latin typeface="Calibri"/>
                <a:cs typeface="Calibri"/>
              </a:rPr>
              <a:t>:</a:t>
            </a:r>
            <a:endParaRPr sz="1800">
              <a:latin typeface="Calibri"/>
              <a:cs typeface="Calibri"/>
            </a:endParaRPr>
          </a:p>
        </p:txBody>
      </p:sp>
      <p:sp>
        <p:nvSpPr>
          <p:cNvPr id="9" name="object 9"/>
          <p:cNvSpPr txBox="1"/>
          <p:nvPr/>
        </p:nvSpPr>
        <p:spPr>
          <a:xfrm>
            <a:off x="293014" y="1132713"/>
            <a:ext cx="5511165" cy="5682615"/>
          </a:xfrm>
          <a:prstGeom prst="rect">
            <a:avLst/>
          </a:prstGeom>
        </p:spPr>
        <p:txBody>
          <a:bodyPr vert="horz" wrap="square" lIns="0" tIns="12700" rIns="0" bIns="0" rtlCol="0">
            <a:spAutoFit/>
          </a:bodyPr>
          <a:lstStyle/>
          <a:p>
            <a:pPr marL="469900" marR="826769">
              <a:lnSpc>
                <a:spcPct val="100000"/>
              </a:lnSpc>
              <a:spcBef>
                <a:spcPts val="100"/>
              </a:spcBef>
            </a:pPr>
            <a:r>
              <a:rPr sz="2400" dirty="0">
                <a:latin typeface="Calibri"/>
                <a:cs typeface="Calibri"/>
              </a:rPr>
              <a:t>It</a:t>
            </a:r>
            <a:r>
              <a:rPr sz="2400" spc="-45" dirty="0">
                <a:latin typeface="Calibri"/>
                <a:cs typeface="Calibri"/>
              </a:rPr>
              <a:t> </a:t>
            </a:r>
            <a:r>
              <a:rPr sz="2400" spc="-25" dirty="0">
                <a:latin typeface="Calibri"/>
                <a:cs typeface="Calibri"/>
              </a:rPr>
              <a:t>refers</a:t>
            </a:r>
            <a:r>
              <a:rPr sz="2400" spc="-15" dirty="0">
                <a:latin typeface="Calibri"/>
                <a:cs typeface="Calibri"/>
              </a:rPr>
              <a:t> to</a:t>
            </a:r>
            <a:r>
              <a:rPr sz="2400" spc="-35" dirty="0">
                <a:latin typeface="Calibri"/>
                <a:cs typeface="Calibri"/>
              </a:rPr>
              <a:t> </a:t>
            </a:r>
            <a:r>
              <a:rPr sz="2400" dirty="0">
                <a:latin typeface="Calibri"/>
                <a:cs typeface="Calibri"/>
              </a:rPr>
              <a:t>a</a:t>
            </a:r>
            <a:r>
              <a:rPr sz="2400" spc="-15" dirty="0">
                <a:latin typeface="Calibri"/>
                <a:cs typeface="Calibri"/>
              </a:rPr>
              <a:t> </a:t>
            </a:r>
            <a:r>
              <a:rPr sz="2400" dirty="0">
                <a:latin typeface="Calibri"/>
                <a:cs typeface="Calibri"/>
              </a:rPr>
              <a:t>class</a:t>
            </a:r>
            <a:r>
              <a:rPr sz="2400" spc="-30" dirty="0">
                <a:latin typeface="Calibri"/>
                <a:cs typeface="Calibri"/>
              </a:rPr>
              <a:t> </a:t>
            </a:r>
            <a:r>
              <a:rPr sz="2400" spc="-5" dirty="0">
                <a:latin typeface="Calibri"/>
                <a:cs typeface="Calibri"/>
              </a:rPr>
              <a:t>of</a:t>
            </a:r>
            <a:r>
              <a:rPr sz="2400" spc="-15" dirty="0">
                <a:latin typeface="Calibri"/>
                <a:cs typeface="Calibri"/>
              </a:rPr>
              <a:t> </a:t>
            </a:r>
            <a:r>
              <a:rPr sz="2400" dirty="0">
                <a:latin typeface="Calibri"/>
                <a:cs typeface="Calibri"/>
              </a:rPr>
              <a:t>video</a:t>
            </a:r>
            <a:r>
              <a:rPr sz="2400" spc="-10" dirty="0">
                <a:latin typeface="Calibri"/>
                <a:cs typeface="Calibri"/>
              </a:rPr>
              <a:t> </a:t>
            </a:r>
            <a:r>
              <a:rPr sz="2400" spc="-5" dirty="0">
                <a:latin typeface="Calibri"/>
                <a:cs typeface="Calibri"/>
              </a:rPr>
              <a:t>devices </a:t>
            </a:r>
            <a:r>
              <a:rPr sz="2400" spc="-530" dirty="0">
                <a:latin typeface="Calibri"/>
                <a:cs typeface="Calibri"/>
              </a:rPr>
              <a:t> </a:t>
            </a:r>
            <a:r>
              <a:rPr sz="2400" spc="-10" dirty="0">
                <a:latin typeface="Calibri"/>
                <a:cs typeface="Calibri"/>
              </a:rPr>
              <a:t>that</a:t>
            </a:r>
            <a:r>
              <a:rPr sz="2400" spc="-35" dirty="0">
                <a:latin typeface="Calibri"/>
                <a:cs typeface="Calibri"/>
              </a:rPr>
              <a:t> </a:t>
            </a:r>
            <a:r>
              <a:rPr sz="2400" spc="-20" dirty="0">
                <a:latin typeface="Calibri"/>
                <a:cs typeface="Calibri"/>
              </a:rPr>
              <a:t>have</a:t>
            </a:r>
            <a:r>
              <a:rPr sz="2400" dirty="0">
                <a:latin typeface="Calibri"/>
                <a:cs typeface="Calibri"/>
              </a:rPr>
              <a:t> a:-</a:t>
            </a:r>
            <a:endParaRPr sz="2400">
              <a:latin typeface="Calibri"/>
              <a:cs typeface="Calibri"/>
            </a:endParaRPr>
          </a:p>
          <a:p>
            <a:pPr marL="469900">
              <a:lnSpc>
                <a:spcPct val="100000"/>
              </a:lnSpc>
              <a:spcBef>
                <a:spcPts val="20"/>
              </a:spcBef>
            </a:pPr>
            <a:r>
              <a:rPr sz="2400" spc="-5" dirty="0">
                <a:latin typeface="Wingdings"/>
                <a:cs typeface="Wingdings"/>
              </a:rPr>
              <a:t></a:t>
            </a:r>
            <a:r>
              <a:rPr sz="2400" spc="-5" dirty="0">
                <a:latin typeface="Calibri"/>
                <a:cs typeface="Calibri"/>
              </a:rPr>
              <a:t>reduced</a:t>
            </a:r>
            <a:r>
              <a:rPr sz="2400" spc="-30" dirty="0">
                <a:latin typeface="Calibri"/>
                <a:cs typeface="Calibri"/>
              </a:rPr>
              <a:t> </a:t>
            </a:r>
            <a:r>
              <a:rPr sz="2400" spc="-10" dirty="0">
                <a:latin typeface="Calibri"/>
                <a:cs typeface="Calibri"/>
              </a:rPr>
              <a:t>volume,</a:t>
            </a:r>
            <a:r>
              <a:rPr sz="2400" spc="-15" dirty="0">
                <a:latin typeface="Calibri"/>
                <a:cs typeface="Calibri"/>
              </a:rPr>
              <a:t> </a:t>
            </a:r>
            <a:r>
              <a:rPr sz="2400" spc="-30" dirty="0">
                <a:latin typeface="Calibri"/>
                <a:cs typeface="Calibri"/>
              </a:rPr>
              <a:t>smaller,thinner,</a:t>
            </a:r>
            <a:endParaRPr sz="2400">
              <a:latin typeface="Calibri"/>
              <a:cs typeface="Calibri"/>
            </a:endParaRPr>
          </a:p>
          <a:p>
            <a:pPr marL="469900">
              <a:lnSpc>
                <a:spcPct val="100000"/>
              </a:lnSpc>
            </a:pPr>
            <a:r>
              <a:rPr sz="2400" spc="-5" dirty="0">
                <a:latin typeface="Wingdings"/>
                <a:cs typeface="Wingdings"/>
              </a:rPr>
              <a:t></a:t>
            </a:r>
            <a:r>
              <a:rPr sz="2400" spc="-5" dirty="0">
                <a:latin typeface="Calibri"/>
                <a:cs typeface="Calibri"/>
              </a:rPr>
              <a:t>reduced</a:t>
            </a:r>
            <a:r>
              <a:rPr sz="2400" spc="-40" dirty="0">
                <a:latin typeface="Calibri"/>
                <a:cs typeface="Calibri"/>
              </a:rPr>
              <a:t> </a:t>
            </a:r>
            <a:r>
              <a:rPr sz="2400" spc="-10" dirty="0">
                <a:latin typeface="Calibri"/>
                <a:cs typeface="Calibri"/>
              </a:rPr>
              <a:t>weight</a:t>
            </a:r>
            <a:r>
              <a:rPr sz="2400" spc="-40" dirty="0">
                <a:latin typeface="Calibri"/>
                <a:cs typeface="Calibri"/>
              </a:rPr>
              <a:t> </a:t>
            </a:r>
            <a:r>
              <a:rPr sz="2400" dirty="0">
                <a:latin typeface="Calibri"/>
                <a:cs typeface="Calibri"/>
              </a:rPr>
              <a:t>and</a:t>
            </a:r>
            <a:endParaRPr sz="2400">
              <a:latin typeface="Calibri"/>
              <a:cs typeface="Calibri"/>
            </a:endParaRPr>
          </a:p>
          <a:p>
            <a:pPr marL="469900" marR="1114425">
              <a:lnSpc>
                <a:spcPts val="2860"/>
              </a:lnSpc>
              <a:spcBef>
                <a:spcPts val="120"/>
              </a:spcBef>
            </a:pPr>
            <a:r>
              <a:rPr sz="2400" spc="-5" dirty="0">
                <a:latin typeface="Wingdings"/>
                <a:cs typeface="Wingdings"/>
              </a:rPr>
              <a:t></a:t>
            </a:r>
            <a:r>
              <a:rPr sz="2400" spc="-5" dirty="0">
                <a:latin typeface="Calibri"/>
                <a:cs typeface="Calibri"/>
              </a:rPr>
              <a:t>reduced </a:t>
            </a:r>
            <a:r>
              <a:rPr sz="2400" spc="-10" dirty="0">
                <a:latin typeface="Calibri"/>
                <a:cs typeface="Calibri"/>
              </a:rPr>
              <a:t>power requirements </a:t>
            </a:r>
            <a:r>
              <a:rPr sz="2400" spc="-535" dirty="0">
                <a:latin typeface="Calibri"/>
                <a:cs typeface="Calibri"/>
              </a:rPr>
              <a:t> </a:t>
            </a:r>
            <a:r>
              <a:rPr sz="2400" spc="-10" dirty="0">
                <a:latin typeface="Calibri"/>
                <a:cs typeface="Calibri"/>
              </a:rPr>
              <a:t>compared</a:t>
            </a:r>
            <a:r>
              <a:rPr sz="2400" spc="-25"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a</a:t>
            </a:r>
            <a:r>
              <a:rPr sz="2400" spc="-10" dirty="0">
                <a:latin typeface="Calibri"/>
                <a:cs typeface="Calibri"/>
              </a:rPr>
              <a:t> </a:t>
            </a:r>
            <a:r>
              <a:rPr sz="2400" spc="-15" dirty="0">
                <a:latin typeface="Calibri"/>
                <a:cs typeface="Calibri"/>
              </a:rPr>
              <a:t>standard</a:t>
            </a:r>
            <a:r>
              <a:rPr sz="2400" spc="-25" dirty="0">
                <a:latin typeface="Calibri"/>
                <a:cs typeface="Calibri"/>
              </a:rPr>
              <a:t> </a:t>
            </a:r>
            <a:r>
              <a:rPr sz="2400" spc="-10" dirty="0">
                <a:latin typeface="Calibri"/>
                <a:cs typeface="Calibri"/>
              </a:rPr>
              <a:t>CRT</a:t>
            </a:r>
            <a:endParaRPr sz="2400">
              <a:latin typeface="Calibri"/>
              <a:cs typeface="Calibri"/>
            </a:endParaRPr>
          </a:p>
          <a:p>
            <a:pPr marL="12700" marR="5080">
              <a:lnSpc>
                <a:spcPct val="100000"/>
              </a:lnSpc>
              <a:spcBef>
                <a:spcPts val="810"/>
              </a:spcBef>
            </a:pPr>
            <a:r>
              <a:rPr sz="2400" spc="-5" dirty="0">
                <a:latin typeface="Calibri"/>
                <a:cs typeface="Calibri"/>
              </a:rPr>
              <a:t>Examples </a:t>
            </a:r>
            <a:r>
              <a:rPr sz="2400" spc="-15" dirty="0">
                <a:latin typeface="Calibri"/>
                <a:cs typeface="Calibri"/>
              </a:rPr>
              <a:t>are </a:t>
            </a:r>
            <a:r>
              <a:rPr sz="2400" spc="-25" dirty="0">
                <a:latin typeface="Calibri"/>
                <a:cs typeface="Calibri"/>
              </a:rPr>
              <a:t>LCD, </a:t>
            </a:r>
            <a:r>
              <a:rPr sz="2400" dirty="0">
                <a:latin typeface="Calibri"/>
                <a:cs typeface="Calibri"/>
              </a:rPr>
              <a:t>Plasma </a:t>
            </a:r>
            <a:r>
              <a:rPr sz="2400" spc="-15" dirty="0">
                <a:latin typeface="Calibri"/>
                <a:cs typeface="Calibri"/>
              </a:rPr>
              <a:t>display </a:t>
            </a:r>
            <a:r>
              <a:rPr sz="2400" spc="-5" dirty="0">
                <a:latin typeface="Calibri"/>
                <a:cs typeface="Calibri"/>
              </a:rPr>
              <a:t>panel, LED </a:t>
            </a:r>
            <a:r>
              <a:rPr sz="2400" spc="-530" dirty="0">
                <a:latin typeface="Calibri"/>
                <a:cs typeface="Calibri"/>
              </a:rPr>
              <a:t> </a:t>
            </a:r>
            <a:r>
              <a:rPr sz="2400" spc="-5" dirty="0">
                <a:latin typeface="Calibri"/>
                <a:cs typeface="Calibri"/>
              </a:rPr>
              <a:t>panel</a:t>
            </a:r>
            <a:r>
              <a:rPr sz="2400" spc="-20"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thin</a:t>
            </a:r>
            <a:r>
              <a:rPr sz="2400" spc="-5" dirty="0">
                <a:latin typeface="Calibri"/>
                <a:cs typeface="Calibri"/>
              </a:rPr>
              <a:t> </a:t>
            </a:r>
            <a:r>
              <a:rPr sz="2400" spc="-70" dirty="0">
                <a:latin typeface="Calibri"/>
                <a:cs typeface="Calibri"/>
              </a:rPr>
              <a:t>CRT.</a:t>
            </a:r>
            <a:endParaRPr sz="2400">
              <a:latin typeface="Calibri"/>
              <a:cs typeface="Calibri"/>
            </a:endParaRPr>
          </a:p>
          <a:p>
            <a:pPr marL="83820">
              <a:lnSpc>
                <a:spcPct val="100000"/>
              </a:lnSpc>
              <a:spcBef>
                <a:spcPts val="425"/>
              </a:spcBef>
            </a:pPr>
            <a:r>
              <a:rPr sz="2400" b="1" u="sng" spc="-15" dirty="0">
                <a:uFill>
                  <a:solidFill>
                    <a:srgbClr val="000000"/>
                  </a:solidFill>
                </a:uFill>
                <a:latin typeface="Calibri"/>
                <a:cs typeface="Calibri"/>
              </a:rPr>
              <a:t>Current</a:t>
            </a:r>
            <a:r>
              <a:rPr sz="2400" b="1" u="sng" spc="-30" dirty="0">
                <a:uFill>
                  <a:solidFill>
                    <a:srgbClr val="000000"/>
                  </a:solidFill>
                </a:uFill>
                <a:latin typeface="Calibri"/>
                <a:cs typeface="Calibri"/>
              </a:rPr>
              <a:t> </a:t>
            </a:r>
            <a:r>
              <a:rPr sz="2400" b="1" u="sng" spc="-10" dirty="0">
                <a:uFill>
                  <a:solidFill>
                    <a:srgbClr val="000000"/>
                  </a:solidFill>
                </a:uFill>
                <a:latin typeface="Calibri"/>
                <a:cs typeface="Calibri"/>
              </a:rPr>
              <a:t>usage:</a:t>
            </a:r>
            <a:endParaRPr sz="2400">
              <a:latin typeface="Calibri"/>
              <a:cs typeface="Calibri"/>
            </a:endParaRPr>
          </a:p>
          <a:p>
            <a:pPr marL="541020">
              <a:lnSpc>
                <a:spcPct val="100000"/>
              </a:lnSpc>
            </a:pPr>
            <a:r>
              <a:rPr sz="2400" spc="-5" dirty="0">
                <a:solidFill>
                  <a:srgbClr val="C00000"/>
                </a:solidFill>
                <a:latin typeface="Arial"/>
                <a:cs typeface="Arial"/>
              </a:rPr>
              <a:t>•</a:t>
            </a:r>
            <a:r>
              <a:rPr sz="2400" spc="-5" dirty="0">
                <a:latin typeface="Calibri"/>
                <a:cs typeface="Calibri"/>
              </a:rPr>
              <a:t>Small</a:t>
            </a:r>
            <a:r>
              <a:rPr sz="2400" spc="-50" dirty="0">
                <a:latin typeface="Calibri"/>
                <a:cs typeface="Calibri"/>
              </a:rPr>
              <a:t> </a:t>
            </a:r>
            <a:r>
              <a:rPr sz="2400" dirty="0">
                <a:latin typeface="Calibri"/>
                <a:cs typeface="Calibri"/>
              </a:rPr>
              <a:t>and</a:t>
            </a:r>
            <a:r>
              <a:rPr sz="2400" spc="-10" dirty="0">
                <a:latin typeface="Calibri"/>
                <a:cs typeface="Calibri"/>
              </a:rPr>
              <a:t> </a:t>
            </a:r>
            <a:r>
              <a:rPr sz="2400" spc="-5" dirty="0">
                <a:latin typeface="Calibri"/>
                <a:cs typeface="Calibri"/>
              </a:rPr>
              <a:t>big</a:t>
            </a:r>
            <a:r>
              <a:rPr sz="2400" spc="-15" dirty="0">
                <a:latin typeface="Calibri"/>
                <a:cs typeface="Calibri"/>
              </a:rPr>
              <a:t> </a:t>
            </a:r>
            <a:r>
              <a:rPr sz="2400" spc="-10" dirty="0">
                <a:latin typeface="Calibri"/>
                <a:cs typeface="Calibri"/>
              </a:rPr>
              <a:t>TV </a:t>
            </a:r>
            <a:r>
              <a:rPr sz="2400" spc="-15" dirty="0">
                <a:latin typeface="Calibri"/>
                <a:cs typeface="Calibri"/>
              </a:rPr>
              <a:t>monitors</a:t>
            </a:r>
            <a:endParaRPr sz="2400">
              <a:latin typeface="Calibri"/>
              <a:cs typeface="Calibri"/>
            </a:endParaRPr>
          </a:p>
          <a:p>
            <a:pPr marL="541020">
              <a:lnSpc>
                <a:spcPct val="100000"/>
              </a:lnSpc>
              <a:spcBef>
                <a:spcPts val="5"/>
              </a:spcBef>
            </a:pPr>
            <a:r>
              <a:rPr sz="2400" spc="-25" dirty="0">
                <a:solidFill>
                  <a:srgbClr val="C00000"/>
                </a:solidFill>
                <a:latin typeface="Arial"/>
                <a:cs typeface="Arial"/>
              </a:rPr>
              <a:t>•</a:t>
            </a:r>
            <a:r>
              <a:rPr sz="2400" spc="-25" dirty="0">
                <a:latin typeface="Calibri"/>
                <a:cs typeface="Calibri"/>
              </a:rPr>
              <a:t>Pocket</a:t>
            </a:r>
            <a:r>
              <a:rPr sz="2400" spc="-60" dirty="0">
                <a:latin typeface="Calibri"/>
                <a:cs typeface="Calibri"/>
              </a:rPr>
              <a:t> </a:t>
            </a:r>
            <a:r>
              <a:rPr sz="2400" spc="-5" dirty="0">
                <a:latin typeface="Calibri"/>
                <a:cs typeface="Calibri"/>
              </a:rPr>
              <a:t>video</a:t>
            </a:r>
            <a:r>
              <a:rPr sz="2400" spc="-15" dirty="0">
                <a:latin typeface="Calibri"/>
                <a:cs typeface="Calibri"/>
              </a:rPr>
              <a:t> </a:t>
            </a:r>
            <a:r>
              <a:rPr sz="2400" spc="-10" dirty="0">
                <a:latin typeface="Calibri"/>
                <a:cs typeface="Calibri"/>
              </a:rPr>
              <a:t>games</a:t>
            </a:r>
            <a:endParaRPr sz="2400">
              <a:latin typeface="Calibri"/>
              <a:cs typeface="Calibri"/>
            </a:endParaRPr>
          </a:p>
          <a:p>
            <a:pPr marL="541020">
              <a:lnSpc>
                <a:spcPct val="100000"/>
              </a:lnSpc>
            </a:pPr>
            <a:r>
              <a:rPr sz="2400" spc="-10" dirty="0">
                <a:solidFill>
                  <a:srgbClr val="C00000"/>
                </a:solidFill>
                <a:latin typeface="Arial"/>
                <a:cs typeface="Arial"/>
              </a:rPr>
              <a:t>•</a:t>
            </a:r>
            <a:r>
              <a:rPr sz="2400" spc="-10" dirty="0">
                <a:latin typeface="Calibri"/>
                <a:cs typeface="Calibri"/>
              </a:rPr>
              <a:t>Laptop</a:t>
            </a:r>
            <a:r>
              <a:rPr sz="2400" spc="-50" dirty="0">
                <a:latin typeface="Calibri"/>
                <a:cs typeface="Calibri"/>
              </a:rPr>
              <a:t> </a:t>
            </a:r>
            <a:r>
              <a:rPr sz="2400" spc="-15" dirty="0">
                <a:latin typeface="Calibri"/>
                <a:cs typeface="Calibri"/>
              </a:rPr>
              <a:t>computers</a:t>
            </a:r>
            <a:endParaRPr sz="2400">
              <a:latin typeface="Calibri"/>
              <a:cs typeface="Calibri"/>
            </a:endParaRPr>
          </a:p>
          <a:p>
            <a:pPr marL="541020" marR="1712595">
              <a:lnSpc>
                <a:spcPct val="100000"/>
              </a:lnSpc>
            </a:pPr>
            <a:r>
              <a:rPr sz="2400" spc="-5" dirty="0">
                <a:solidFill>
                  <a:srgbClr val="C00000"/>
                </a:solidFill>
                <a:latin typeface="Arial"/>
                <a:cs typeface="Arial"/>
              </a:rPr>
              <a:t>•</a:t>
            </a:r>
            <a:r>
              <a:rPr sz="2400" spc="-5" dirty="0">
                <a:latin typeface="Calibri"/>
                <a:cs typeface="Calibri"/>
              </a:rPr>
              <a:t>Advertisement </a:t>
            </a:r>
            <a:r>
              <a:rPr sz="2400" spc="-10" dirty="0">
                <a:latin typeface="Calibri"/>
                <a:cs typeface="Calibri"/>
              </a:rPr>
              <a:t>boards </a:t>
            </a:r>
            <a:r>
              <a:rPr sz="2400" dirty="0">
                <a:latin typeface="Calibri"/>
                <a:cs typeface="Calibri"/>
              </a:rPr>
              <a:t>in </a:t>
            </a:r>
            <a:r>
              <a:rPr sz="2400" spc="5" dirty="0">
                <a:latin typeface="Calibri"/>
                <a:cs typeface="Calibri"/>
              </a:rPr>
              <a:t> </a:t>
            </a:r>
            <a:r>
              <a:rPr sz="2400" spc="-20" dirty="0">
                <a:latin typeface="Calibri"/>
                <a:cs typeface="Calibri"/>
              </a:rPr>
              <a:t>elevators</a:t>
            </a:r>
            <a:r>
              <a:rPr sz="2400" spc="-45" dirty="0">
                <a:latin typeface="Calibri"/>
                <a:cs typeface="Calibri"/>
              </a:rPr>
              <a:t> </a:t>
            </a:r>
            <a:r>
              <a:rPr sz="2400" dirty="0">
                <a:latin typeface="Calibri"/>
                <a:cs typeface="Calibri"/>
              </a:rPr>
              <a:t>and</a:t>
            </a:r>
            <a:r>
              <a:rPr sz="2400" spc="-25" dirty="0">
                <a:latin typeface="Calibri"/>
                <a:cs typeface="Calibri"/>
              </a:rPr>
              <a:t> </a:t>
            </a:r>
            <a:r>
              <a:rPr sz="2400" spc="-10" dirty="0">
                <a:latin typeface="Calibri"/>
                <a:cs typeface="Calibri"/>
              </a:rPr>
              <a:t>showrooms.</a:t>
            </a:r>
            <a:endParaRPr sz="2400">
              <a:latin typeface="Calibri"/>
              <a:cs typeface="Calibri"/>
            </a:endParaRPr>
          </a:p>
          <a:p>
            <a:pPr marL="541020">
              <a:lnSpc>
                <a:spcPct val="100000"/>
              </a:lnSpc>
            </a:pPr>
            <a:r>
              <a:rPr sz="2400" spc="-15" dirty="0">
                <a:solidFill>
                  <a:srgbClr val="C00000"/>
                </a:solidFill>
                <a:latin typeface="Arial"/>
                <a:cs typeface="Arial"/>
              </a:rPr>
              <a:t>•</a:t>
            </a:r>
            <a:r>
              <a:rPr sz="2400" spc="-15" dirty="0">
                <a:latin typeface="Calibri"/>
                <a:cs typeface="Calibri"/>
              </a:rPr>
              <a:t>Portable</a:t>
            </a:r>
            <a:r>
              <a:rPr sz="2400" spc="-50" dirty="0">
                <a:latin typeface="Calibri"/>
                <a:cs typeface="Calibri"/>
              </a:rPr>
              <a:t> </a:t>
            </a:r>
            <a:r>
              <a:rPr sz="2400" spc="-10" dirty="0">
                <a:latin typeface="Calibri"/>
                <a:cs typeface="Calibri"/>
              </a:rPr>
              <a:t>monitors.</a:t>
            </a:r>
            <a:endParaRPr sz="2400">
              <a:latin typeface="Calibri"/>
              <a:cs typeface="Calibri"/>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288" y="364363"/>
            <a:ext cx="2408555" cy="513715"/>
          </a:xfrm>
          <a:prstGeom prst="rect">
            <a:avLst/>
          </a:prstGeom>
        </p:spPr>
        <p:txBody>
          <a:bodyPr vert="horz" wrap="square" lIns="0" tIns="13335" rIns="0" bIns="0" rtlCol="0">
            <a:spAutoFit/>
          </a:bodyPr>
          <a:lstStyle/>
          <a:p>
            <a:pPr marL="12700">
              <a:lnSpc>
                <a:spcPct val="100000"/>
              </a:lnSpc>
              <a:spcBef>
                <a:spcPts val="105"/>
              </a:spcBef>
            </a:pPr>
            <a:r>
              <a:rPr sz="3200" b="0" u="sng" spc="-5" dirty="0">
                <a:solidFill>
                  <a:srgbClr val="00AFEF"/>
                </a:solidFill>
                <a:uFill>
                  <a:solidFill>
                    <a:srgbClr val="00AFEF"/>
                  </a:solidFill>
                </a:uFill>
                <a:latin typeface="Calibri"/>
                <a:cs typeface="Calibri"/>
              </a:rPr>
              <a:t>Thin/Slim</a:t>
            </a:r>
            <a:r>
              <a:rPr sz="3200" b="0" u="sng" spc="-35" dirty="0">
                <a:solidFill>
                  <a:srgbClr val="00AFEF"/>
                </a:solidFill>
                <a:uFill>
                  <a:solidFill>
                    <a:srgbClr val="00AFEF"/>
                  </a:solidFill>
                </a:uFill>
                <a:latin typeface="Calibri"/>
                <a:cs typeface="Calibri"/>
              </a:rPr>
              <a:t> </a:t>
            </a:r>
            <a:r>
              <a:rPr sz="3200" b="0" u="sng" spc="-65" dirty="0">
                <a:solidFill>
                  <a:srgbClr val="00AFEF"/>
                </a:solidFill>
                <a:uFill>
                  <a:solidFill>
                    <a:srgbClr val="00AFEF"/>
                  </a:solidFill>
                </a:uFill>
                <a:latin typeface="Calibri"/>
                <a:cs typeface="Calibri"/>
              </a:rPr>
              <a:t>CRT:</a:t>
            </a:r>
            <a:endParaRPr sz="3200">
              <a:latin typeface="Calibri"/>
              <a:cs typeface="Calibri"/>
            </a:endParaRPr>
          </a:p>
        </p:txBody>
      </p:sp>
      <p:pic>
        <p:nvPicPr>
          <p:cNvPr id="3" name="object 3"/>
          <p:cNvPicPr/>
          <p:nvPr/>
        </p:nvPicPr>
        <p:blipFill>
          <a:blip r:embed="rId2" cstate="print"/>
          <a:stretch>
            <a:fillRect/>
          </a:stretch>
        </p:blipFill>
        <p:spPr>
          <a:xfrm>
            <a:off x="520039" y="1345183"/>
            <a:ext cx="202692" cy="199136"/>
          </a:xfrm>
          <a:prstGeom prst="rect">
            <a:avLst/>
          </a:prstGeom>
        </p:spPr>
      </p:pic>
      <p:pic>
        <p:nvPicPr>
          <p:cNvPr id="4" name="object 4"/>
          <p:cNvPicPr/>
          <p:nvPr/>
        </p:nvPicPr>
        <p:blipFill>
          <a:blip r:embed="rId2" cstate="print"/>
          <a:stretch>
            <a:fillRect/>
          </a:stretch>
        </p:blipFill>
        <p:spPr>
          <a:xfrm>
            <a:off x="520039" y="2442464"/>
            <a:ext cx="202692" cy="199136"/>
          </a:xfrm>
          <a:prstGeom prst="rect">
            <a:avLst/>
          </a:prstGeom>
        </p:spPr>
      </p:pic>
      <p:sp>
        <p:nvSpPr>
          <p:cNvPr id="5" name="object 5"/>
          <p:cNvSpPr txBox="1"/>
          <p:nvPr/>
        </p:nvSpPr>
        <p:spPr>
          <a:xfrm>
            <a:off x="507288" y="1224153"/>
            <a:ext cx="8090534" cy="2586355"/>
          </a:xfrm>
          <a:prstGeom prst="rect">
            <a:avLst/>
          </a:prstGeom>
        </p:spPr>
        <p:txBody>
          <a:bodyPr vert="horz" wrap="square" lIns="0" tIns="12700" rIns="0" bIns="0" rtlCol="0">
            <a:spAutoFit/>
          </a:bodyPr>
          <a:lstStyle/>
          <a:p>
            <a:pPr marL="12700" marR="542925" indent="1098550">
              <a:lnSpc>
                <a:spcPct val="100000"/>
              </a:lnSpc>
              <a:spcBef>
                <a:spcPts val="100"/>
              </a:spcBef>
            </a:pPr>
            <a:r>
              <a:rPr sz="2400" spc="-114" dirty="0">
                <a:latin typeface="Calibri"/>
                <a:cs typeface="Calibri"/>
              </a:rPr>
              <a:t>To</a:t>
            </a:r>
            <a:r>
              <a:rPr sz="2400" spc="-10" dirty="0">
                <a:latin typeface="Calibri"/>
                <a:cs typeface="Calibri"/>
              </a:rPr>
              <a:t> produce</a:t>
            </a:r>
            <a:r>
              <a:rPr sz="2400" dirty="0">
                <a:latin typeface="Calibri"/>
                <a:cs typeface="Calibri"/>
              </a:rPr>
              <a:t> a thin</a:t>
            </a:r>
            <a:r>
              <a:rPr sz="2400" spc="-15" dirty="0">
                <a:latin typeface="Calibri"/>
                <a:cs typeface="Calibri"/>
              </a:rPr>
              <a:t> </a:t>
            </a:r>
            <a:r>
              <a:rPr sz="2400" spc="-70" dirty="0">
                <a:latin typeface="Calibri"/>
                <a:cs typeface="Calibri"/>
              </a:rPr>
              <a:t>CRT,</a:t>
            </a:r>
            <a:r>
              <a:rPr sz="2400" spc="-20" dirty="0">
                <a:latin typeface="Calibri"/>
                <a:cs typeface="Calibri"/>
              </a:rPr>
              <a:t> </a:t>
            </a:r>
            <a:r>
              <a:rPr sz="2400" dirty="0">
                <a:latin typeface="Calibri"/>
                <a:cs typeface="Calibri"/>
              </a:rPr>
              <a:t>the</a:t>
            </a:r>
            <a:r>
              <a:rPr sz="2400" spc="5" dirty="0">
                <a:latin typeface="Calibri"/>
                <a:cs typeface="Calibri"/>
              </a:rPr>
              <a:t> </a:t>
            </a:r>
            <a:r>
              <a:rPr sz="2400" spc="-5" dirty="0">
                <a:latin typeface="Calibri"/>
                <a:cs typeface="Calibri"/>
              </a:rPr>
              <a:t>normal</a:t>
            </a:r>
            <a:r>
              <a:rPr sz="2400" spc="-20" dirty="0">
                <a:latin typeface="Calibri"/>
                <a:cs typeface="Calibri"/>
              </a:rPr>
              <a:t> </a:t>
            </a:r>
            <a:r>
              <a:rPr sz="2400" spc="-10" dirty="0">
                <a:latin typeface="Calibri"/>
                <a:cs typeface="Calibri"/>
              </a:rPr>
              <a:t>CRT</a:t>
            </a:r>
            <a:r>
              <a:rPr sz="2400" spc="-20" dirty="0">
                <a:latin typeface="Calibri"/>
                <a:cs typeface="Calibri"/>
              </a:rPr>
              <a:t> </a:t>
            </a:r>
            <a:r>
              <a:rPr sz="2400" dirty="0">
                <a:latin typeface="Calibri"/>
                <a:cs typeface="Calibri"/>
              </a:rPr>
              <a:t>is</a:t>
            </a:r>
            <a:r>
              <a:rPr sz="2400" spc="-5" dirty="0">
                <a:latin typeface="Calibri"/>
                <a:cs typeface="Calibri"/>
              </a:rPr>
              <a:t> reduced</a:t>
            </a:r>
            <a:r>
              <a:rPr sz="2400" spc="5" dirty="0">
                <a:latin typeface="Calibri"/>
                <a:cs typeface="Calibri"/>
              </a:rPr>
              <a:t> </a:t>
            </a:r>
            <a:r>
              <a:rPr sz="2400" spc="-10" dirty="0">
                <a:latin typeface="Calibri"/>
                <a:cs typeface="Calibri"/>
              </a:rPr>
              <a:t>by </a:t>
            </a:r>
            <a:r>
              <a:rPr sz="2400" spc="-530" dirty="0">
                <a:latin typeface="Calibri"/>
                <a:cs typeface="Calibri"/>
              </a:rPr>
              <a:t> </a:t>
            </a:r>
            <a:r>
              <a:rPr sz="2400" spc="-5" dirty="0">
                <a:latin typeface="Calibri"/>
                <a:cs typeface="Calibri"/>
              </a:rPr>
              <a:t>bending</a:t>
            </a:r>
            <a:r>
              <a:rPr sz="2400" spc="-20" dirty="0">
                <a:latin typeface="Calibri"/>
                <a:cs typeface="Calibri"/>
              </a:rPr>
              <a:t> </a:t>
            </a:r>
            <a:r>
              <a:rPr sz="2400" dirty="0">
                <a:latin typeface="Calibri"/>
                <a:cs typeface="Calibri"/>
              </a:rPr>
              <a:t>it</a:t>
            </a:r>
            <a:r>
              <a:rPr sz="2400" spc="-15" dirty="0">
                <a:latin typeface="Calibri"/>
                <a:cs typeface="Calibri"/>
              </a:rPr>
              <a:t> </a:t>
            </a:r>
            <a:r>
              <a:rPr sz="2400" dirty="0">
                <a:latin typeface="Calibri"/>
                <a:cs typeface="Calibri"/>
              </a:rPr>
              <a:t>in the</a:t>
            </a:r>
            <a:r>
              <a:rPr sz="2400" spc="5" dirty="0">
                <a:latin typeface="Calibri"/>
                <a:cs typeface="Calibri"/>
              </a:rPr>
              <a:t> </a:t>
            </a:r>
            <a:r>
              <a:rPr sz="2400" dirty="0">
                <a:latin typeface="Calibri"/>
                <a:cs typeface="Calibri"/>
              </a:rPr>
              <a:t>middle.</a:t>
            </a:r>
            <a:endParaRPr sz="2400">
              <a:latin typeface="Calibri"/>
              <a:cs typeface="Calibri"/>
            </a:endParaRPr>
          </a:p>
          <a:p>
            <a:pPr>
              <a:lnSpc>
                <a:spcPct val="100000"/>
              </a:lnSpc>
              <a:spcBef>
                <a:spcPts val="10"/>
              </a:spcBef>
            </a:pPr>
            <a:endParaRPr sz="2350">
              <a:latin typeface="Calibri"/>
              <a:cs typeface="Calibri"/>
            </a:endParaRPr>
          </a:p>
          <a:p>
            <a:pPr marL="12700" marR="5080" indent="914400">
              <a:lnSpc>
                <a:spcPct val="100000"/>
              </a:lnSpc>
            </a:pPr>
            <a:r>
              <a:rPr sz="2400" spc="-5" dirty="0">
                <a:latin typeface="Calibri"/>
                <a:cs typeface="Calibri"/>
              </a:rPr>
              <a:t>The deflection </a:t>
            </a:r>
            <a:r>
              <a:rPr sz="2400" spc="-10" dirty="0">
                <a:latin typeface="Calibri"/>
                <a:cs typeface="Calibri"/>
              </a:rPr>
              <a:t>apparatus </a:t>
            </a:r>
            <a:r>
              <a:rPr sz="2400" dirty="0">
                <a:latin typeface="Calibri"/>
                <a:cs typeface="Calibri"/>
              </a:rPr>
              <a:t>is </a:t>
            </a:r>
            <a:r>
              <a:rPr sz="2400" spc="-5" dirty="0">
                <a:latin typeface="Calibri"/>
                <a:cs typeface="Calibri"/>
              </a:rPr>
              <a:t>modified so </a:t>
            </a:r>
            <a:r>
              <a:rPr sz="2400" spc="-10" dirty="0">
                <a:latin typeface="Calibri"/>
                <a:cs typeface="Calibri"/>
              </a:rPr>
              <a:t>that </a:t>
            </a:r>
            <a:r>
              <a:rPr sz="2400" spc="-5" dirty="0">
                <a:latin typeface="Calibri"/>
                <a:cs typeface="Calibri"/>
              </a:rPr>
              <a:t>electron </a:t>
            </a:r>
            <a:r>
              <a:rPr sz="2400" dirty="0">
                <a:latin typeface="Calibri"/>
                <a:cs typeface="Calibri"/>
              </a:rPr>
              <a:t> beams </a:t>
            </a:r>
            <a:r>
              <a:rPr sz="2400" spc="-10" dirty="0">
                <a:latin typeface="Calibri"/>
                <a:cs typeface="Calibri"/>
              </a:rPr>
              <a:t>can </a:t>
            </a:r>
            <a:r>
              <a:rPr sz="2400" spc="-5" dirty="0">
                <a:latin typeface="Calibri"/>
                <a:cs typeface="Calibri"/>
              </a:rPr>
              <a:t>be bend </a:t>
            </a:r>
            <a:r>
              <a:rPr sz="2400" spc="-10" dirty="0">
                <a:latin typeface="Calibri"/>
                <a:cs typeface="Calibri"/>
              </a:rPr>
              <a:t>through </a:t>
            </a:r>
            <a:r>
              <a:rPr sz="2400" dirty="0">
                <a:latin typeface="Calibri"/>
                <a:cs typeface="Calibri"/>
              </a:rPr>
              <a:t>90 </a:t>
            </a:r>
            <a:r>
              <a:rPr sz="2400" spc="-5" dirty="0">
                <a:latin typeface="Calibri"/>
                <a:cs typeface="Calibri"/>
              </a:rPr>
              <a:t>degrees </a:t>
            </a:r>
            <a:r>
              <a:rPr sz="2400" spc="-15" dirty="0">
                <a:latin typeface="Calibri"/>
                <a:cs typeface="Calibri"/>
              </a:rPr>
              <a:t>to focus </a:t>
            </a:r>
            <a:r>
              <a:rPr sz="2400" spc="-5" dirty="0">
                <a:latin typeface="Calibri"/>
                <a:cs typeface="Calibri"/>
              </a:rPr>
              <a:t>on </a:t>
            </a:r>
            <a:r>
              <a:rPr sz="2400" dirty="0">
                <a:latin typeface="Calibri"/>
                <a:cs typeface="Calibri"/>
              </a:rPr>
              <a:t>the </a:t>
            </a:r>
            <a:r>
              <a:rPr sz="2400" spc="-5" dirty="0">
                <a:latin typeface="Calibri"/>
                <a:cs typeface="Calibri"/>
              </a:rPr>
              <a:t>screen </a:t>
            </a:r>
            <a:r>
              <a:rPr sz="2400" dirty="0">
                <a:latin typeface="Calibri"/>
                <a:cs typeface="Calibri"/>
              </a:rPr>
              <a:t> and </a:t>
            </a:r>
            <a:r>
              <a:rPr sz="2400" spc="-10" dirty="0">
                <a:latin typeface="Calibri"/>
                <a:cs typeface="Calibri"/>
              </a:rPr>
              <a:t>at </a:t>
            </a:r>
            <a:r>
              <a:rPr sz="2400" dirty="0">
                <a:latin typeface="Calibri"/>
                <a:cs typeface="Calibri"/>
              </a:rPr>
              <a:t>the </a:t>
            </a:r>
            <a:r>
              <a:rPr sz="2400" spc="-5" dirty="0">
                <a:latin typeface="Calibri"/>
                <a:cs typeface="Calibri"/>
              </a:rPr>
              <a:t>same </a:t>
            </a:r>
            <a:r>
              <a:rPr sz="2400" dirty="0">
                <a:latin typeface="Calibri"/>
                <a:cs typeface="Calibri"/>
              </a:rPr>
              <a:t>time </a:t>
            </a:r>
            <a:r>
              <a:rPr sz="2400" spc="-10" dirty="0">
                <a:latin typeface="Calibri"/>
                <a:cs typeface="Calibri"/>
              </a:rPr>
              <a:t>can </a:t>
            </a:r>
            <a:r>
              <a:rPr sz="2400" spc="-5" dirty="0">
                <a:latin typeface="Calibri"/>
                <a:cs typeface="Calibri"/>
              </a:rPr>
              <a:t>be </a:t>
            </a:r>
            <a:r>
              <a:rPr sz="2400" spc="-15" dirty="0">
                <a:latin typeface="Calibri"/>
                <a:cs typeface="Calibri"/>
              </a:rPr>
              <a:t>steered </a:t>
            </a:r>
            <a:r>
              <a:rPr sz="2400" spc="-5" dirty="0">
                <a:latin typeface="Calibri"/>
                <a:cs typeface="Calibri"/>
              </a:rPr>
              <a:t>up </a:t>
            </a:r>
            <a:r>
              <a:rPr sz="2400" dirty="0">
                <a:latin typeface="Calibri"/>
                <a:cs typeface="Calibri"/>
              </a:rPr>
              <a:t>and </a:t>
            </a:r>
            <a:r>
              <a:rPr sz="2400" spc="-10" dirty="0">
                <a:latin typeface="Calibri"/>
                <a:cs typeface="Calibri"/>
              </a:rPr>
              <a:t>down </a:t>
            </a:r>
            <a:r>
              <a:rPr sz="2400" dirty="0">
                <a:latin typeface="Calibri"/>
                <a:cs typeface="Calibri"/>
              </a:rPr>
              <a:t>and </a:t>
            </a:r>
            <a:r>
              <a:rPr sz="2400" spc="-10" dirty="0">
                <a:latin typeface="Calibri"/>
                <a:cs typeface="Calibri"/>
              </a:rPr>
              <a:t>across </a:t>
            </a:r>
            <a:r>
              <a:rPr sz="2400" dirty="0">
                <a:latin typeface="Calibri"/>
                <a:cs typeface="Calibri"/>
              </a:rPr>
              <a:t>the </a:t>
            </a:r>
            <a:r>
              <a:rPr sz="2400" spc="-530" dirty="0">
                <a:latin typeface="Calibri"/>
                <a:cs typeface="Calibri"/>
              </a:rPr>
              <a:t> </a:t>
            </a:r>
            <a:r>
              <a:rPr sz="2400" spc="-10" dirty="0">
                <a:latin typeface="Calibri"/>
                <a:cs typeface="Calibri"/>
              </a:rPr>
              <a:t>screen.</a:t>
            </a:r>
            <a:endParaRPr sz="2400">
              <a:latin typeface="Calibri"/>
              <a:cs typeface="Calibri"/>
            </a:endParaRPr>
          </a:p>
        </p:txBody>
      </p:sp>
      <p:grpSp>
        <p:nvGrpSpPr>
          <p:cNvPr id="6" name="object 6"/>
          <p:cNvGrpSpPr/>
          <p:nvPr/>
        </p:nvGrpSpPr>
        <p:grpSpPr>
          <a:xfrm>
            <a:off x="630212" y="3916426"/>
            <a:ext cx="4526280" cy="2597150"/>
            <a:chOff x="630212" y="3916426"/>
            <a:chExt cx="4526280" cy="2597150"/>
          </a:xfrm>
        </p:grpSpPr>
        <p:pic>
          <p:nvPicPr>
            <p:cNvPr id="7" name="object 7"/>
            <p:cNvPicPr/>
            <p:nvPr/>
          </p:nvPicPr>
          <p:blipFill>
            <a:blip r:embed="rId3" cstate="print"/>
            <a:stretch>
              <a:fillRect/>
            </a:stretch>
          </p:blipFill>
          <p:spPr>
            <a:xfrm>
              <a:off x="857224" y="4000550"/>
              <a:ext cx="3647937" cy="2431923"/>
            </a:xfrm>
            <a:prstGeom prst="rect">
              <a:avLst/>
            </a:prstGeom>
          </p:spPr>
        </p:pic>
        <p:sp>
          <p:nvSpPr>
            <p:cNvPr id="8" name="object 8"/>
            <p:cNvSpPr/>
            <p:nvPr/>
          </p:nvSpPr>
          <p:spPr>
            <a:xfrm>
              <a:off x="642912" y="3929126"/>
              <a:ext cx="4500880" cy="2571750"/>
            </a:xfrm>
            <a:custGeom>
              <a:avLst/>
              <a:gdLst/>
              <a:ahLst/>
              <a:cxnLst/>
              <a:rect l="l" t="t" r="r" b="b"/>
              <a:pathLst>
                <a:path w="4500880" h="2571750">
                  <a:moveTo>
                    <a:pt x="0" y="0"/>
                  </a:moveTo>
                  <a:lnTo>
                    <a:pt x="4500587" y="0"/>
                  </a:lnTo>
                  <a:lnTo>
                    <a:pt x="4500587" y="2571711"/>
                  </a:lnTo>
                  <a:lnTo>
                    <a:pt x="0" y="2571711"/>
                  </a:lnTo>
                  <a:lnTo>
                    <a:pt x="0" y="0"/>
                  </a:lnTo>
                  <a:close/>
                </a:path>
                <a:path w="4500880" h="2571750">
                  <a:moveTo>
                    <a:pt x="0" y="0"/>
                  </a:moveTo>
                  <a:lnTo>
                    <a:pt x="0" y="2571711"/>
                  </a:lnTo>
                  <a:lnTo>
                    <a:pt x="4500587" y="2571711"/>
                  </a:lnTo>
                  <a:lnTo>
                    <a:pt x="4500587" y="0"/>
                  </a:lnTo>
                  <a:lnTo>
                    <a:pt x="0" y="0"/>
                  </a:lnTo>
                  <a:close/>
                </a:path>
              </a:pathLst>
            </a:custGeom>
            <a:ln w="25400">
              <a:solidFill>
                <a:srgbClr val="BB2564"/>
              </a:solidFill>
            </a:ln>
          </p:spPr>
          <p:txBody>
            <a:bodyPr wrap="square" lIns="0" tIns="0" rIns="0" bIns="0" rtlCol="0"/>
            <a:lstStyle/>
            <a:p>
              <a:endParaRPr/>
            </a:p>
          </p:txBody>
        </p:sp>
      </p:grpSp>
      <p:pic>
        <p:nvPicPr>
          <p:cNvPr id="9" name="object 9"/>
          <p:cNvPicPr/>
          <p:nvPr/>
        </p:nvPicPr>
        <p:blipFill>
          <a:blip r:embed="rId4" cstate="print"/>
          <a:stretch>
            <a:fillRect/>
          </a:stretch>
        </p:blipFill>
        <p:spPr>
          <a:xfrm>
            <a:off x="5829300" y="3990975"/>
            <a:ext cx="2543175" cy="2085975"/>
          </a:xfrm>
          <a:prstGeom prst="rect">
            <a:avLst/>
          </a:prstGeom>
        </p:spPr>
      </p:pic>
      <p:sp>
        <p:nvSpPr>
          <p:cNvPr id="10" name="object 10"/>
          <p:cNvSpPr txBox="1"/>
          <p:nvPr/>
        </p:nvSpPr>
        <p:spPr>
          <a:xfrm>
            <a:off x="5354828" y="6162547"/>
            <a:ext cx="3723004" cy="57467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Fig:</a:t>
            </a:r>
            <a:endParaRPr sz="1800">
              <a:latin typeface="Calibri"/>
              <a:cs typeface="Calibri"/>
            </a:endParaRPr>
          </a:p>
          <a:p>
            <a:pPr marL="12700">
              <a:lnSpc>
                <a:spcPct val="100000"/>
              </a:lnSpc>
            </a:pPr>
            <a:r>
              <a:rPr sz="1800" spc="-5" dirty="0">
                <a:latin typeface="Calibri"/>
                <a:cs typeface="Calibri"/>
              </a:rPr>
              <a:t>Thin</a:t>
            </a:r>
            <a:r>
              <a:rPr sz="1800" spc="-20" dirty="0">
                <a:latin typeface="Calibri"/>
                <a:cs typeface="Calibri"/>
              </a:rPr>
              <a:t> </a:t>
            </a:r>
            <a:r>
              <a:rPr sz="1800" spc="-10" dirty="0">
                <a:latin typeface="Calibri"/>
                <a:cs typeface="Calibri"/>
              </a:rPr>
              <a:t>CRT</a:t>
            </a:r>
            <a:r>
              <a:rPr sz="1800" spc="-15" dirty="0">
                <a:latin typeface="Calibri"/>
                <a:cs typeface="Calibri"/>
              </a:rPr>
              <a:t> </a:t>
            </a:r>
            <a:r>
              <a:rPr sz="1800" spc="-10" dirty="0">
                <a:latin typeface="Calibri"/>
                <a:cs typeface="Calibri"/>
              </a:rPr>
              <a:t>from</a:t>
            </a:r>
            <a:r>
              <a:rPr sz="1800" spc="-20" dirty="0">
                <a:latin typeface="Calibri"/>
                <a:cs typeface="Calibri"/>
              </a:rPr>
              <a:t> </a:t>
            </a:r>
            <a:r>
              <a:rPr sz="1800" spc="-5" dirty="0">
                <a:latin typeface="Calibri"/>
                <a:cs typeface="Calibri"/>
              </a:rPr>
              <a:t>Candescent </a:t>
            </a:r>
            <a:r>
              <a:rPr sz="1800" spc="-15" dirty="0">
                <a:latin typeface="Calibri"/>
                <a:cs typeface="Calibri"/>
              </a:rPr>
              <a:t>Technologies</a:t>
            </a:r>
            <a:endParaRPr sz="1800">
              <a:latin typeface="Calibri"/>
              <a:cs typeface="Calibri"/>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288" y="221056"/>
            <a:ext cx="4879340" cy="514350"/>
          </a:xfrm>
          <a:prstGeom prst="rect">
            <a:avLst/>
          </a:prstGeom>
        </p:spPr>
        <p:txBody>
          <a:bodyPr vert="horz" wrap="square" lIns="0" tIns="13335" rIns="0" bIns="0" rtlCol="0">
            <a:spAutoFit/>
          </a:bodyPr>
          <a:lstStyle/>
          <a:p>
            <a:pPr marL="12700">
              <a:lnSpc>
                <a:spcPct val="100000"/>
              </a:lnSpc>
              <a:spcBef>
                <a:spcPts val="105"/>
              </a:spcBef>
            </a:pPr>
            <a:r>
              <a:rPr sz="3200" b="0" u="sng" spc="-10" dirty="0">
                <a:solidFill>
                  <a:srgbClr val="00AFEF"/>
                </a:solidFill>
                <a:uFill>
                  <a:solidFill>
                    <a:srgbClr val="00AFEF"/>
                  </a:solidFill>
                </a:uFill>
                <a:latin typeface="Calibri"/>
                <a:cs typeface="Calibri"/>
              </a:rPr>
              <a:t>LCD(LIQUID</a:t>
            </a:r>
            <a:r>
              <a:rPr sz="3200" b="0" u="sng" spc="10" dirty="0">
                <a:solidFill>
                  <a:srgbClr val="00AFEF"/>
                </a:solidFill>
                <a:uFill>
                  <a:solidFill>
                    <a:srgbClr val="00AFEF"/>
                  </a:solidFill>
                </a:uFill>
                <a:latin typeface="Calibri"/>
                <a:cs typeface="Calibri"/>
              </a:rPr>
              <a:t> </a:t>
            </a:r>
            <a:r>
              <a:rPr sz="3200" b="0" u="sng" spc="-40" dirty="0">
                <a:solidFill>
                  <a:srgbClr val="00AFEF"/>
                </a:solidFill>
                <a:uFill>
                  <a:solidFill>
                    <a:srgbClr val="00AFEF"/>
                  </a:solidFill>
                </a:uFill>
                <a:latin typeface="Calibri"/>
                <a:cs typeface="Calibri"/>
              </a:rPr>
              <a:t>CRISTAL</a:t>
            </a:r>
            <a:r>
              <a:rPr sz="3200" b="0" u="sng" spc="10" dirty="0">
                <a:solidFill>
                  <a:srgbClr val="00AFEF"/>
                </a:solidFill>
                <a:uFill>
                  <a:solidFill>
                    <a:srgbClr val="00AFEF"/>
                  </a:solidFill>
                </a:uFill>
                <a:latin typeface="Calibri"/>
                <a:cs typeface="Calibri"/>
              </a:rPr>
              <a:t> </a:t>
            </a:r>
            <a:r>
              <a:rPr sz="3200" b="0" u="sng" spc="-35" dirty="0">
                <a:solidFill>
                  <a:srgbClr val="00AFEF"/>
                </a:solidFill>
                <a:uFill>
                  <a:solidFill>
                    <a:srgbClr val="00AFEF"/>
                  </a:solidFill>
                </a:uFill>
                <a:latin typeface="Calibri"/>
                <a:cs typeface="Calibri"/>
              </a:rPr>
              <a:t>DISPLAY)</a:t>
            </a:r>
            <a:endParaRPr sz="3200">
              <a:latin typeface="Calibri"/>
              <a:cs typeface="Calibri"/>
            </a:endParaRPr>
          </a:p>
        </p:txBody>
      </p:sp>
      <p:pic>
        <p:nvPicPr>
          <p:cNvPr id="3" name="object 3"/>
          <p:cNvPicPr/>
          <p:nvPr/>
        </p:nvPicPr>
        <p:blipFill>
          <a:blip r:embed="rId2" cstate="print"/>
          <a:stretch>
            <a:fillRect/>
          </a:stretch>
        </p:blipFill>
        <p:spPr>
          <a:xfrm>
            <a:off x="520039" y="1159128"/>
            <a:ext cx="152400" cy="149352"/>
          </a:xfrm>
          <a:prstGeom prst="rect">
            <a:avLst/>
          </a:prstGeom>
        </p:spPr>
      </p:pic>
      <p:pic>
        <p:nvPicPr>
          <p:cNvPr id="4" name="object 4"/>
          <p:cNvPicPr/>
          <p:nvPr/>
        </p:nvPicPr>
        <p:blipFill>
          <a:blip r:embed="rId2" cstate="print"/>
          <a:stretch>
            <a:fillRect/>
          </a:stretch>
        </p:blipFill>
        <p:spPr>
          <a:xfrm>
            <a:off x="520039" y="2208148"/>
            <a:ext cx="202692" cy="199136"/>
          </a:xfrm>
          <a:prstGeom prst="rect">
            <a:avLst/>
          </a:prstGeom>
        </p:spPr>
      </p:pic>
      <p:pic>
        <p:nvPicPr>
          <p:cNvPr id="5" name="object 5"/>
          <p:cNvPicPr/>
          <p:nvPr/>
        </p:nvPicPr>
        <p:blipFill>
          <a:blip r:embed="rId2" cstate="print"/>
          <a:stretch>
            <a:fillRect/>
          </a:stretch>
        </p:blipFill>
        <p:spPr>
          <a:xfrm>
            <a:off x="520039" y="3671189"/>
            <a:ext cx="202692" cy="199136"/>
          </a:xfrm>
          <a:prstGeom prst="rect">
            <a:avLst/>
          </a:prstGeom>
        </p:spPr>
      </p:pic>
      <p:pic>
        <p:nvPicPr>
          <p:cNvPr id="6" name="object 6"/>
          <p:cNvPicPr/>
          <p:nvPr/>
        </p:nvPicPr>
        <p:blipFill>
          <a:blip r:embed="rId2" cstate="print"/>
          <a:stretch>
            <a:fillRect/>
          </a:stretch>
        </p:blipFill>
        <p:spPr>
          <a:xfrm>
            <a:off x="520039" y="4402709"/>
            <a:ext cx="202692" cy="199136"/>
          </a:xfrm>
          <a:prstGeom prst="rect">
            <a:avLst/>
          </a:prstGeom>
        </p:spPr>
      </p:pic>
      <p:pic>
        <p:nvPicPr>
          <p:cNvPr id="7" name="object 7"/>
          <p:cNvPicPr/>
          <p:nvPr/>
        </p:nvPicPr>
        <p:blipFill>
          <a:blip r:embed="rId2" cstate="print"/>
          <a:stretch>
            <a:fillRect/>
          </a:stretch>
        </p:blipFill>
        <p:spPr>
          <a:xfrm>
            <a:off x="591477" y="5481015"/>
            <a:ext cx="202692" cy="199135"/>
          </a:xfrm>
          <a:prstGeom prst="rect">
            <a:avLst/>
          </a:prstGeom>
        </p:spPr>
      </p:pic>
      <p:sp>
        <p:nvSpPr>
          <p:cNvPr id="8" name="object 8"/>
          <p:cNvSpPr txBox="1"/>
          <p:nvPr/>
        </p:nvSpPr>
        <p:spPr>
          <a:xfrm>
            <a:off x="794105" y="989838"/>
            <a:ext cx="7759700" cy="5128260"/>
          </a:xfrm>
          <a:prstGeom prst="rect">
            <a:avLst/>
          </a:prstGeom>
        </p:spPr>
        <p:txBody>
          <a:bodyPr vert="horz" wrap="square" lIns="0" tIns="12700" rIns="0" bIns="0" rtlCol="0">
            <a:spAutoFit/>
          </a:bodyPr>
          <a:lstStyle/>
          <a:p>
            <a:pPr marL="12700" marR="814069" indent="627380">
              <a:lnSpc>
                <a:spcPct val="100000"/>
              </a:lnSpc>
              <a:spcBef>
                <a:spcPts val="100"/>
              </a:spcBef>
            </a:pPr>
            <a:r>
              <a:rPr sz="2400" spc="-10" dirty="0">
                <a:latin typeface="Calibri"/>
                <a:cs typeface="Calibri"/>
              </a:rPr>
              <a:t>LCD consists </a:t>
            </a:r>
            <a:r>
              <a:rPr sz="2400" spc="-5" dirty="0">
                <a:latin typeface="Calibri"/>
                <a:cs typeface="Calibri"/>
              </a:rPr>
              <a:t>of </a:t>
            </a:r>
            <a:r>
              <a:rPr sz="2400" dirty="0">
                <a:latin typeface="Calibri"/>
                <a:cs typeface="Calibri"/>
              </a:rPr>
              <a:t>a </a:t>
            </a:r>
            <a:r>
              <a:rPr sz="2400" spc="-15" dirty="0">
                <a:latin typeface="Calibri"/>
                <a:cs typeface="Calibri"/>
              </a:rPr>
              <a:t>layer </a:t>
            </a:r>
            <a:r>
              <a:rPr sz="2400" spc="-5" dirty="0">
                <a:latin typeface="Calibri"/>
                <a:cs typeface="Calibri"/>
              </a:rPr>
              <a:t>of </a:t>
            </a:r>
            <a:r>
              <a:rPr sz="2400" dirty="0">
                <a:latin typeface="Calibri"/>
                <a:cs typeface="Calibri"/>
              </a:rPr>
              <a:t>liquid </a:t>
            </a:r>
            <a:r>
              <a:rPr sz="2400" spc="-10" dirty="0">
                <a:latin typeface="Calibri"/>
                <a:cs typeface="Calibri"/>
              </a:rPr>
              <a:t>crystal, </a:t>
            </a:r>
            <a:r>
              <a:rPr sz="2400" spc="-5" dirty="0">
                <a:latin typeface="Calibri"/>
                <a:cs typeface="Calibri"/>
              </a:rPr>
              <a:t>sandwiched </a:t>
            </a:r>
            <a:r>
              <a:rPr sz="2400" spc="-530" dirty="0">
                <a:latin typeface="Calibri"/>
                <a:cs typeface="Calibri"/>
              </a:rPr>
              <a:t> </a:t>
            </a:r>
            <a:r>
              <a:rPr sz="2400" spc="-5" dirty="0">
                <a:latin typeface="Calibri"/>
                <a:cs typeface="Calibri"/>
              </a:rPr>
              <a:t>between</a:t>
            </a:r>
            <a:r>
              <a:rPr sz="2400" spc="-20" dirty="0">
                <a:latin typeface="Calibri"/>
                <a:cs typeface="Calibri"/>
              </a:rPr>
              <a:t> </a:t>
            </a:r>
            <a:r>
              <a:rPr sz="2400" spc="-10" dirty="0">
                <a:latin typeface="Calibri"/>
                <a:cs typeface="Calibri"/>
              </a:rPr>
              <a:t>two</a:t>
            </a:r>
            <a:r>
              <a:rPr sz="2400" spc="-20" dirty="0">
                <a:latin typeface="Calibri"/>
                <a:cs typeface="Calibri"/>
              </a:rPr>
              <a:t> </a:t>
            </a:r>
            <a:r>
              <a:rPr sz="2400" spc="-10" dirty="0">
                <a:latin typeface="Calibri"/>
                <a:cs typeface="Calibri"/>
              </a:rPr>
              <a:t>polarized</a:t>
            </a:r>
            <a:r>
              <a:rPr sz="2400" spc="5" dirty="0">
                <a:latin typeface="Calibri"/>
                <a:cs typeface="Calibri"/>
              </a:rPr>
              <a:t> </a:t>
            </a:r>
            <a:r>
              <a:rPr sz="2400" spc="-10" dirty="0">
                <a:latin typeface="Calibri"/>
                <a:cs typeface="Calibri"/>
              </a:rPr>
              <a:t>plates.</a:t>
            </a:r>
            <a:endParaRPr sz="2400">
              <a:latin typeface="Calibri"/>
              <a:cs typeface="Calibri"/>
            </a:endParaRPr>
          </a:p>
          <a:p>
            <a:pPr>
              <a:lnSpc>
                <a:spcPct val="100000"/>
              </a:lnSpc>
              <a:spcBef>
                <a:spcPts val="10"/>
              </a:spcBef>
            </a:pPr>
            <a:endParaRPr sz="2350">
              <a:latin typeface="Calibri"/>
              <a:cs typeface="Calibri"/>
            </a:endParaRPr>
          </a:p>
          <a:p>
            <a:pPr marL="12700" marR="5080" indent="627380">
              <a:lnSpc>
                <a:spcPct val="100000"/>
              </a:lnSpc>
              <a:tabLst>
                <a:tab pos="3208020" algn="l"/>
              </a:tabLst>
            </a:pPr>
            <a:r>
              <a:rPr sz="2400" spc="-5" dirty="0">
                <a:latin typeface="Calibri"/>
                <a:cs typeface="Calibri"/>
              </a:rPr>
              <a:t>The </a:t>
            </a:r>
            <a:r>
              <a:rPr sz="2400" spc="-10" dirty="0">
                <a:latin typeface="Calibri"/>
                <a:cs typeface="Calibri"/>
              </a:rPr>
              <a:t>polarizers </a:t>
            </a:r>
            <a:r>
              <a:rPr sz="2400" spc="-15" dirty="0">
                <a:latin typeface="Calibri"/>
                <a:cs typeface="Calibri"/>
              </a:rPr>
              <a:t>are </a:t>
            </a:r>
            <a:r>
              <a:rPr sz="2400" dirty="0">
                <a:latin typeface="Calibri"/>
                <a:cs typeface="Calibri"/>
              </a:rPr>
              <a:t>aligned perpendicular </a:t>
            </a:r>
            <a:r>
              <a:rPr sz="2400" spc="-15" dirty="0">
                <a:latin typeface="Calibri"/>
                <a:cs typeface="Calibri"/>
              </a:rPr>
              <a:t>to </a:t>
            </a:r>
            <a:r>
              <a:rPr sz="2400" dirty="0">
                <a:latin typeface="Calibri"/>
                <a:cs typeface="Calibri"/>
              </a:rPr>
              <a:t>each </a:t>
            </a:r>
            <a:r>
              <a:rPr sz="2400" spc="-40" dirty="0">
                <a:latin typeface="Calibri"/>
                <a:cs typeface="Calibri"/>
              </a:rPr>
              <a:t>other, </a:t>
            </a:r>
            <a:r>
              <a:rPr sz="2400" spc="-5" dirty="0">
                <a:latin typeface="Calibri"/>
                <a:cs typeface="Calibri"/>
              </a:rPr>
              <a:t>so </a:t>
            </a:r>
            <a:r>
              <a:rPr sz="2400" spc="-530" dirty="0">
                <a:latin typeface="Calibri"/>
                <a:cs typeface="Calibri"/>
              </a:rPr>
              <a:t> </a:t>
            </a:r>
            <a:r>
              <a:rPr sz="2400" spc="-5" dirty="0">
                <a:latin typeface="Calibri"/>
                <a:cs typeface="Calibri"/>
              </a:rPr>
              <a:t>that</a:t>
            </a:r>
            <a:r>
              <a:rPr sz="2400" spc="-30" dirty="0">
                <a:latin typeface="Calibri"/>
                <a:cs typeface="Calibri"/>
              </a:rPr>
              <a:t> </a:t>
            </a:r>
            <a:r>
              <a:rPr sz="2400" spc="-5" dirty="0">
                <a:latin typeface="Calibri"/>
                <a:cs typeface="Calibri"/>
              </a:rPr>
              <a:t>light</a:t>
            </a:r>
            <a:r>
              <a:rPr sz="2400" spc="-10" dirty="0">
                <a:latin typeface="Calibri"/>
                <a:cs typeface="Calibri"/>
              </a:rPr>
              <a:t> </a:t>
            </a:r>
            <a:r>
              <a:rPr sz="2400" spc="-5" dirty="0">
                <a:latin typeface="Calibri"/>
                <a:cs typeface="Calibri"/>
              </a:rPr>
              <a:t>incident</a:t>
            </a:r>
            <a:r>
              <a:rPr sz="2400" spc="5" dirty="0">
                <a:latin typeface="Calibri"/>
                <a:cs typeface="Calibri"/>
              </a:rPr>
              <a:t> </a:t>
            </a:r>
            <a:r>
              <a:rPr sz="2400" spc="-5" dirty="0">
                <a:latin typeface="Calibri"/>
                <a:cs typeface="Calibri"/>
              </a:rPr>
              <a:t>on</a:t>
            </a:r>
            <a:r>
              <a:rPr sz="2400" dirty="0">
                <a:latin typeface="Calibri"/>
                <a:cs typeface="Calibri"/>
              </a:rPr>
              <a:t> the	</a:t>
            </a:r>
            <a:r>
              <a:rPr sz="2400" spc="-15" dirty="0">
                <a:latin typeface="Calibri"/>
                <a:cs typeface="Calibri"/>
              </a:rPr>
              <a:t>first </a:t>
            </a:r>
            <a:r>
              <a:rPr sz="2400" spc="-10" dirty="0">
                <a:latin typeface="Calibri"/>
                <a:cs typeface="Calibri"/>
              </a:rPr>
              <a:t>polarizer </a:t>
            </a:r>
            <a:r>
              <a:rPr sz="2400" dirty="0">
                <a:latin typeface="Calibri"/>
                <a:cs typeface="Calibri"/>
              </a:rPr>
              <a:t>will </a:t>
            </a:r>
            <a:r>
              <a:rPr sz="2400" spc="-5" dirty="0">
                <a:latin typeface="Calibri"/>
                <a:cs typeface="Calibri"/>
              </a:rPr>
              <a:t>be </a:t>
            </a:r>
            <a:r>
              <a:rPr sz="2400" spc="-15" dirty="0">
                <a:latin typeface="Calibri"/>
                <a:cs typeface="Calibri"/>
              </a:rPr>
              <a:t>blocked </a:t>
            </a:r>
            <a:r>
              <a:rPr sz="2400" spc="-10" dirty="0">
                <a:latin typeface="Calibri"/>
                <a:cs typeface="Calibri"/>
              </a:rPr>
              <a:t>by </a:t>
            </a:r>
            <a:r>
              <a:rPr sz="2400" dirty="0">
                <a:latin typeface="Calibri"/>
                <a:cs typeface="Calibri"/>
              </a:rPr>
              <a:t>the </a:t>
            </a:r>
            <a:r>
              <a:rPr sz="2400" spc="5" dirty="0">
                <a:latin typeface="Calibri"/>
                <a:cs typeface="Calibri"/>
              </a:rPr>
              <a:t> </a:t>
            </a:r>
            <a:r>
              <a:rPr sz="2400" spc="-10" dirty="0">
                <a:latin typeface="Calibri"/>
                <a:cs typeface="Calibri"/>
              </a:rPr>
              <a:t>second.</a:t>
            </a:r>
            <a:endParaRPr sz="2400">
              <a:latin typeface="Calibri"/>
              <a:cs typeface="Calibri"/>
            </a:endParaRPr>
          </a:p>
          <a:p>
            <a:pPr>
              <a:lnSpc>
                <a:spcPct val="100000"/>
              </a:lnSpc>
              <a:spcBef>
                <a:spcPts val="15"/>
              </a:spcBef>
            </a:pPr>
            <a:endParaRPr sz="2350">
              <a:latin typeface="Calibri"/>
              <a:cs typeface="Calibri"/>
            </a:endParaRPr>
          </a:p>
          <a:p>
            <a:pPr marL="640080">
              <a:lnSpc>
                <a:spcPct val="100000"/>
              </a:lnSpc>
            </a:pPr>
            <a:r>
              <a:rPr sz="2400" spc="-5" dirty="0">
                <a:latin typeface="Calibri"/>
                <a:cs typeface="Calibri"/>
              </a:rPr>
              <a:t>The </a:t>
            </a:r>
            <a:r>
              <a:rPr sz="2400" spc="-10" dirty="0">
                <a:latin typeface="Calibri"/>
                <a:cs typeface="Calibri"/>
              </a:rPr>
              <a:t>LCD</a:t>
            </a:r>
            <a:r>
              <a:rPr sz="2400" spc="-5" dirty="0">
                <a:latin typeface="Calibri"/>
                <a:cs typeface="Calibri"/>
              </a:rPr>
              <a:t> </a:t>
            </a:r>
            <a:r>
              <a:rPr sz="2400" spc="-15" dirty="0">
                <a:latin typeface="Calibri"/>
                <a:cs typeface="Calibri"/>
              </a:rPr>
              <a:t>displays</a:t>
            </a:r>
            <a:r>
              <a:rPr sz="2400" spc="-5" dirty="0">
                <a:latin typeface="Calibri"/>
                <a:cs typeface="Calibri"/>
              </a:rPr>
              <a:t> </a:t>
            </a:r>
            <a:r>
              <a:rPr sz="2400" spc="-15" dirty="0">
                <a:latin typeface="Calibri"/>
                <a:cs typeface="Calibri"/>
              </a:rPr>
              <a:t>are</a:t>
            </a:r>
            <a:r>
              <a:rPr sz="2400" spc="5" dirty="0">
                <a:latin typeface="Calibri"/>
                <a:cs typeface="Calibri"/>
              </a:rPr>
              <a:t> </a:t>
            </a:r>
            <a:r>
              <a:rPr sz="2400" spc="-5" dirty="0">
                <a:latin typeface="Calibri"/>
                <a:cs typeface="Calibri"/>
              </a:rPr>
              <a:t>addressed</a:t>
            </a:r>
            <a:r>
              <a:rPr sz="2400" spc="10" dirty="0">
                <a:latin typeface="Calibri"/>
                <a:cs typeface="Calibri"/>
              </a:rPr>
              <a:t> </a:t>
            </a:r>
            <a:r>
              <a:rPr sz="2400" dirty="0">
                <a:latin typeface="Calibri"/>
                <a:cs typeface="Calibri"/>
              </a:rPr>
              <a:t>in</a:t>
            </a:r>
            <a:r>
              <a:rPr sz="2400" spc="-10" dirty="0">
                <a:latin typeface="Calibri"/>
                <a:cs typeface="Calibri"/>
              </a:rPr>
              <a:t> </a:t>
            </a:r>
            <a:r>
              <a:rPr sz="2400" dirty="0">
                <a:latin typeface="Calibri"/>
                <a:cs typeface="Calibri"/>
              </a:rPr>
              <a:t>a </a:t>
            </a:r>
            <a:r>
              <a:rPr sz="2400" spc="-5" dirty="0">
                <a:latin typeface="Calibri"/>
                <a:cs typeface="Calibri"/>
              </a:rPr>
              <a:t>matrix</a:t>
            </a:r>
            <a:r>
              <a:rPr sz="2400" spc="-20" dirty="0">
                <a:latin typeface="Calibri"/>
                <a:cs typeface="Calibri"/>
              </a:rPr>
              <a:t> </a:t>
            </a:r>
            <a:r>
              <a:rPr sz="2400" spc="-10" dirty="0">
                <a:latin typeface="Calibri"/>
                <a:cs typeface="Calibri"/>
              </a:rPr>
              <a:t>fashion.</a:t>
            </a:r>
            <a:endParaRPr sz="2400">
              <a:latin typeface="Calibri"/>
              <a:cs typeface="Calibri"/>
            </a:endParaRPr>
          </a:p>
          <a:p>
            <a:pPr>
              <a:lnSpc>
                <a:spcPct val="100000"/>
              </a:lnSpc>
              <a:spcBef>
                <a:spcPts val="10"/>
              </a:spcBef>
            </a:pPr>
            <a:endParaRPr sz="2350">
              <a:latin typeface="Calibri"/>
              <a:cs typeface="Calibri"/>
            </a:endParaRPr>
          </a:p>
          <a:p>
            <a:pPr marL="12700" marR="182880" indent="627380">
              <a:lnSpc>
                <a:spcPct val="100000"/>
              </a:lnSpc>
            </a:pPr>
            <a:r>
              <a:rPr sz="2400" spc="-25" dirty="0">
                <a:latin typeface="Calibri"/>
                <a:cs typeface="Calibri"/>
              </a:rPr>
              <a:t>Rows</a:t>
            </a:r>
            <a:r>
              <a:rPr sz="2400" spc="-20" dirty="0">
                <a:latin typeface="Calibri"/>
                <a:cs typeface="Calibri"/>
              </a:rPr>
              <a:t> </a:t>
            </a:r>
            <a:r>
              <a:rPr sz="2400" dirty="0">
                <a:latin typeface="Calibri"/>
                <a:cs typeface="Calibri"/>
              </a:rPr>
              <a:t>and</a:t>
            </a:r>
            <a:r>
              <a:rPr sz="2400" spc="-5" dirty="0">
                <a:latin typeface="Calibri"/>
                <a:cs typeface="Calibri"/>
              </a:rPr>
              <a:t> Columns</a:t>
            </a:r>
            <a:r>
              <a:rPr sz="2400" spc="-20" dirty="0">
                <a:latin typeface="Calibri"/>
                <a:cs typeface="Calibri"/>
              </a:rPr>
              <a:t> </a:t>
            </a:r>
            <a:r>
              <a:rPr sz="2400" spc="-10" dirty="0">
                <a:latin typeface="Calibri"/>
                <a:cs typeface="Calibri"/>
              </a:rPr>
              <a:t>are</a:t>
            </a:r>
            <a:r>
              <a:rPr sz="2400" dirty="0">
                <a:latin typeface="Calibri"/>
                <a:cs typeface="Calibri"/>
              </a:rPr>
              <a:t> </a:t>
            </a:r>
            <a:r>
              <a:rPr sz="2400" spc="-10" dirty="0">
                <a:latin typeface="Calibri"/>
                <a:cs typeface="Calibri"/>
              </a:rPr>
              <a:t>defined</a:t>
            </a:r>
            <a:r>
              <a:rPr sz="2400" spc="5" dirty="0">
                <a:latin typeface="Calibri"/>
                <a:cs typeface="Calibri"/>
              </a:rPr>
              <a:t> </a:t>
            </a:r>
            <a:r>
              <a:rPr sz="2400" spc="-10" dirty="0">
                <a:latin typeface="Calibri"/>
                <a:cs typeface="Calibri"/>
              </a:rPr>
              <a:t>by</a:t>
            </a:r>
            <a:r>
              <a:rPr sz="2400" spc="5"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thin</a:t>
            </a:r>
            <a:r>
              <a:rPr sz="2400" spc="-15" dirty="0">
                <a:latin typeface="Calibri"/>
                <a:cs typeface="Calibri"/>
              </a:rPr>
              <a:t> layer</a:t>
            </a:r>
            <a:r>
              <a:rPr sz="2400" spc="-10" dirty="0">
                <a:latin typeface="Calibri"/>
                <a:cs typeface="Calibri"/>
              </a:rPr>
              <a:t> </a:t>
            </a:r>
            <a:r>
              <a:rPr sz="2400" spc="-5" dirty="0">
                <a:latin typeface="Calibri"/>
                <a:cs typeface="Calibri"/>
              </a:rPr>
              <a:t>of</a:t>
            </a:r>
            <a:r>
              <a:rPr sz="2400" dirty="0">
                <a:latin typeface="Calibri"/>
                <a:cs typeface="Calibri"/>
              </a:rPr>
              <a:t> </a:t>
            </a:r>
            <a:r>
              <a:rPr sz="2400" spc="-10" dirty="0">
                <a:latin typeface="Calibri"/>
                <a:cs typeface="Calibri"/>
              </a:rPr>
              <a:t>vertical </a:t>
            </a:r>
            <a:r>
              <a:rPr sz="2400" spc="-525" dirty="0">
                <a:latin typeface="Calibri"/>
                <a:cs typeface="Calibri"/>
              </a:rPr>
              <a:t> </a:t>
            </a:r>
            <a:r>
              <a:rPr sz="2400" spc="-10" dirty="0">
                <a:latin typeface="Calibri"/>
                <a:cs typeface="Calibri"/>
              </a:rPr>
              <a:t>transparent</a:t>
            </a:r>
            <a:r>
              <a:rPr sz="2400" spc="-20" dirty="0">
                <a:latin typeface="Calibri"/>
                <a:cs typeface="Calibri"/>
              </a:rPr>
              <a:t> </a:t>
            </a:r>
            <a:r>
              <a:rPr sz="2400" spc="-15" dirty="0">
                <a:latin typeface="Calibri"/>
                <a:cs typeface="Calibri"/>
              </a:rPr>
              <a:t>conductors.</a:t>
            </a:r>
            <a:endParaRPr sz="2400">
              <a:latin typeface="Calibri"/>
              <a:cs typeface="Calibri"/>
            </a:endParaRPr>
          </a:p>
          <a:p>
            <a:pPr>
              <a:lnSpc>
                <a:spcPct val="100000"/>
              </a:lnSpc>
              <a:spcBef>
                <a:spcPts val="45"/>
              </a:spcBef>
            </a:pPr>
            <a:endParaRPr sz="2200">
              <a:latin typeface="Calibri"/>
              <a:cs typeface="Calibri"/>
            </a:endParaRPr>
          </a:p>
          <a:p>
            <a:pPr marL="83820" marR="146685" indent="1542415">
              <a:lnSpc>
                <a:spcPct val="100000"/>
              </a:lnSpc>
              <a:spcBef>
                <a:spcPts val="5"/>
              </a:spcBef>
            </a:pPr>
            <a:r>
              <a:rPr sz="2400" spc="-5" dirty="0">
                <a:latin typeface="Calibri"/>
                <a:cs typeface="Calibri"/>
              </a:rPr>
              <a:t>The </a:t>
            </a:r>
            <a:r>
              <a:rPr sz="2400" spc="-10" dirty="0">
                <a:latin typeface="Calibri"/>
                <a:cs typeface="Calibri"/>
              </a:rPr>
              <a:t>intersection </a:t>
            </a:r>
            <a:r>
              <a:rPr sz="2400" spc="-5" dirty="0">
                <a:latin typeface="Calibri"/>
                <a:cs typeface="Calibri"/>
              </a:rPr>
              <a:t>of </a:t>
            </a:r>
            <a:r>
              <a:rPr sz="2400" dirty="0">
                <a:latin typeface="Calibri"/>
                <a:cs typeface="Calibri"/>
              </a:rPr>
              <a:t>the </a:t>
            </a:r>
            <a:r>
              <a:rPr sz="2400" spc="-10" dirty="0">
                <a:latin typeface="Calibri"/>
                <a:cs typeface="Calibri"/>
              </a:rPr>
              <a:t>two </a:t>
            </a:r>
            <a:r>
              <a:rPr sz="2400" spc="-15" dirty="0">
                <a:latin typeface="Calibri"/>
                <a:cs typeface="Calibri"/>
              </a:rPr>
              <a:t>conductors </a:t>
            </a:r>
            <a:r>
              <a:rPr sz="2400" spc="-10" dirty="0">
                <a:latin typeface="Calibri"/>
                <a:cs typeface="Calibri"/>
              </a:rPr>
              <a:t>defines </a:t>
            </a:r>
            <a:r>
              <a:rPr sz="2400" dirty="0">
                <a:latin typeface="Calibri"/>
                <a:cs typeface="Calibri"/>
              </a:rPr>
              <a:t>a </a:t>
            </a:r>
            <a:r>
              <a:rPr sz="2400" spc="-530" dirty="0">
                <a:latin typeface="Calibri"/>
                <a:cs typeface="Calibri"/>
              </a:rPr>
              <a:t> </a:t>
            </a:r>
            <a:r>
              <a:rPr sz="2400" spc="-15" dirty="0">
                <a:latin typeface="Calibri"/>
                <a:cs typeface="Calibri"/>
              </a:rPr>
              <a:t>pixel</a:t>
            </a:r>
            <a:r>
              <a:rPr sz="2400" spc="-30" dirty="0">
                <a:latin typeface="Calibri"/>
                <a:cs typeface="Calibri"/>
              </a:rPr>
              <a:t> </a:t>
            </a:r>
            <a:r>
              <a:rPr sz="2400" spc="-10" dirty="0">
                <a:latin typeface="Calibri"/>
                <a:cs typeface="Calibri"/>
              </a:rPr>
              <a:t>position.</a:t>
            </a:r>
            <a:endParaRPr sz="2400">
              <a:latin typeface="Calibri"/>
              <a:cs typeface="Calibri"/>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288" y="361315"/>
            <a:ext cx="2799080" cy="574040"/>
          </a:xfrm>
          <a:prstGeom prst="rect">
            <a:avLst/>
          </a:prstGeom>
        </p:spPr>
        <p:txBody>
          <a:bodyPr vert="horz" wrap="square" lIns="0" tIns="12700" rIns="0" bIns="0" rtlCol="0">
            <a:spAutoFit/>
          </a:bodyPr>
          <a:lstStyle/>
          <a:p>
            <a:pPr marL="12700">
              <a:lnSpc>
                <a:spcPct val="100000"/>
              </a:lnSpc>
              <a:spcBef>
                <a:spcPts val="100"/>
              </a:spcBef>
              <a:tabLst>
                <a:tab pos="2662555" algn="l"/>
              </a:tabLst>
            </a:pPr>
            <a:r>
              <a:rPr sz="3600" b="0" u="none" dirty="0">
                <a:solidFill>
                  <a:srgbClr val="FF388B"/>
                </a:solidFill>
                <a:latin typeface="Calibri"/>
                <a:cs typeface="Calibri"/>
              </a:rPr>
              <a:t>Plas</a:t>
            </a:r>
            <a:r>
              <a:rPr sz="3600" b="0" u="sng" spc="5" dirty="0">
                <a:solidFill>
                  <a:srgbClr val="FF388B"/>
                </a:solidFill>
                <a:uFill>
                  <a:solidFill>
                    <a:srgbClr val="FF388B"/>
                  </a:solidFill>
                </a:uFill>
                <a:latin typeface="Calibri"/>
                <a:cs typeface="Calibri"/>
              </a:rPr>
              <a:t>m</a:t>
            </a:r>
            <a:r>
              <a:rPr sz="3600" b="0" u="none" dirty="0">
                <a:solidFill>
                  <a:srgbClr val="FF388B"/>
                </a:solidFill>
                <a:latin typeface="Calibri"/>
                <a:cs typeface="Calibri"/>
              </a:rPr>
              <a:t>a</a:t>
            </a:r>
            <a:r>
              <a:rPr sz="3600" b="0" u="sng" spc="-15" dirty="0">
                <a:solidFill>
                  <a:srgbClr val="FF388B"/>
                </a:solidFill>
                <a:uFill>
                  <a:solidFill>
                    <a:srgbClr val="FF388B"/>
                  </a:solidFill>
                </a:uFill>
                <a:latin typeface="Calibri"/>
                <a:cs typeface="Calibri"/>
              </a:rPr>
              <a:t> </a:t>
            </a:r>
            <a:r>
              <a:rPr sz="3600" b="0" u="sng" spc="-75" dirty="0">
                <a:solidFill>
                  <a:srgbClr val="FF388B"/>
                </a:solidFill>
                <a:uFill>
                  <a:solidFill>
                    <a:srgbClr val="FF388B"/>
                  </a:solidFill>
                </a:uFill>
                <a:latin typeface="Calibri"/>
                <a:cs typeface="Calibri"/>
              </a:rPr>
              <a:t>P</a:t>
            </a:r>
            <a:r>
              <a:rPr sz="3600" b="0" u="none" dirty="0">
                <a:solidFill>
                  <a:srgbClr val="FF388B"/>
                </a:solidFill>
                <a:latin typeface="Calibri"/>
                <a:cs typeface="Calibri"/>
              </a:rPr>
              <a:t>a</a:t>
            </a:r>
            <a:r>
              <a:rPr sz="3600" b="0" u="sng" spc="10" dirty="0">
                <a:solidFill>
                  <a:srgbClr val="FF388B"/>
                </a:solidFill>
                <a:uFill>
                  <a:solidFill>
                    <a:srgbClr val="FF388B"/>
                  </a:solidFill>
                </a:uFill>
                <a:latin typeface="Calibri"/>
                <a:cs typeface="Calibri"/>
              </a:rPr>
              <a:t>n</a:t>
            </a:r>
            <a:r>
              <a:rPr sz="3600" b="0" u="none" dirty="0">
                <a:solidFill>
                  <a:srgbClr val="FF388B"/>
                </a:solidFill>
                <a:latin typeface="Calibri"/>
                <a:cs typeface="Calibri"/>
              </a:rPr>
              <a:t>el	:</a:t>
            </a:r>
            <a:endParaRPr sz="3600">
              <a:latin typeface="Calibri"/>
              <a:cs typeface="Calibri"/>
            </a:endParaRPr>
          </a:p>
        </p:txBody>
      </p:sp>
      <p:pic>
        <p:nvPicPr>
          <p:cNvPr id="3" name="object 3"/>
          <p:cNvPicPr/>
          <p:nvPr/>
        </p:nvPicPr>
        <p:blipFill>
          <a:blip r:embed="rId2" cstate="print"/>
          <a:stretch>
            <a:fillRect/>
          </a:stretch>
        </p:blipFill>
        <p:spPr>
          <a:xfrm>
            <a:off x="520039" y="1637283"/>
            <a:ext cx="152400" cy="149352"/>
          </a:xfrm>
          <a:prstGeom prst="rect">
            <a:avLst/>
          </a:prstGeom>
        </p:spPr>
      </p:pic>
      <p:pic>
        <p:nvPicPr>
          <p:cNvPr id="4" name="object 4"/>
          <p:cNvPicPr/>
          <p:nvPr/>
        </p:nvPicPr>
        <p:blipFill>
          <a:blip r:embed="rId2" cstate="print"/>
          <a:stretch>
            <a:fillRect/>
          </a:stretch>
        </p:blipFill>
        <p:spPr>
          <a:xfrm>
            <a:off x="520039" y="2686304"/>
            <a:ext cx="202692" cy="199136"/>
          </a:xfrm>
          <a:prstGeom prst="rect">
            <a:avLst/>
          </a:prstGeom>
        </p:spPr>
      </p:pic>
      <p:pic>
        <p:nvPicPr>
          <p:cNvPr id="5" name="object 5"/>
          <p:cNvPicPr/>
          <p:nvPr/>
        </p:nvPicPr>
        <p:blipFill>
          <a:blip r:embed="rId2" cstate="print"/>
          <a:stretch>
            <a:fillRect/>
          </a:stretch>
        </p:blipFill>
        <p:spPr>
          <a:xfrm>
            <a:off x="520039" y="3783584"/>
            <a:ext cx="202692" cy="199136"/>
          </a:xfrm>
          <a:prstGeom prst="rect">
            <a:avLst/>
          </a:prstGeom>
        </p:spPr>
      </p:pic>
      <p:pic>
        <p:nvPicPr>
          <p:cNvPr id="6" name="object 6"/>
          <p:cNvPicPr/>
          <p:nvPr/>
        </p:nvPicPr>
        <p:blipFill>
          <a:blip r:embed="rId2" cstate="print"/>
          <a:stretch>
            <a:fillRect/>
          </a:stretch>
        </p:blipFill>
        <p:spPr>
          <a:xfrm>
            <a:off x="520039" y="5612422"/>
            <a:ext cx="202692" cy="199135"/>
          </a:xfrm>
          <a:prstGeom prst="rect">
            <a:avLst/>
          </a:prstGeom>
        </p:spPr>
      </p:pic>
      <p:sp>
        <p:nvSpPr>
          <p:cNvPr id="7" name="object 7"/>
          <p:cNvSpPr txBox="1"/>
          <p:nvPr/>
        </p:nvSpPr>
        <p:spPr>
          <a:xfrm>
            <a:off x="507288" y="1467992"/>
            <a:ext cx="8169275" cy="5147310"/>
          </a:xfrm>
          <a:prstGeom prst="rect">
            <a:avLst/>
          </a:prstGeom>
        </p:spPr>
        <p:txBody>
          <a:bodyPr vert="horz" wrap="square" lIns="0" tIns="12700" rIns="0" bIns="0" rtlCol="0">
            <a:spAutoFit/>
          </a:bodyPr>
          <a:lstStyle/>
          <a:p>
            <a:pPr marL="12700" marR="358140" indent="914400">
              <a:lnSpc>
                <a:spcPct val="100000"/>
              </a:lnSpc>
              <a:spcBef>
                <a:spcPts val="100"/>
              </a:spcBef>
            </a:pPr>
            <a:r>
              <a:rPr sz="2400" spc="-10" dirty="0">
                <a:latin typeface="Calibri"/>
                <a:cs typeface="Calibri"/>
              </a:rPr>
              <a:t>Here</a:t>
            </a:r>
            <a:r>
              <a:rPr sz="2400" dirty="0">
                <a:latin typeface="Calibri"/>
                <a:cs typeface="Calibri"/>
              </a:rPr>
              <a:t> a</a:t>
            </a:r>
            <a:r>
              <a:rPr sz="2400" spc="-5" dirty="0">
                <a:latin typeface="Calibri"/>
                <a:cs typeface="Calibri"/>
              </a:rPr>
              <a:t> </a:t>
            </a:r>
            <a:r>
              <a:rPr sz="2400" spc="-15" dirty="0">
                <a:latin typeface="Calibri"/>
                <a:cs typeface="Calibri"/>
              </a:rPr>
              <a:t>layer</a:t>
            </a:r>
            <a:r>
              <a:rPr sz="2400" spc="-20" dirty="0">
                <a:latin typeface="Calibri"/>
                <a:cs typeface="Calibri"/>
              </a:rPr>
              <a:t> </a:t>
            </a:r>
            <a:r>
              <a:rPr sz="2400" spc="-5" dirty="0">
                <a:latin typeface="Calibri"/>
                <a:cs typeface="Calibri"/>
              </a:rPr>
              <a:t>of</a:t>
            </a:r>
            <a:r>
              <a:rPr sz="2400" dirty="0">
                <a:latin typeface="Calibri"/>
                <a:cs typeface="Calibri"/>
              </a:rPr>
              <a:t> </a:t>
            </a:r>
            <a:r>
              <a:rPr sz="2400" spc="-20" dirty="0">
                <a:latin typeface="Calibri"/>
                <a:cs typeface="Calibri"/>
              </a:rPr>
              <a:t>gas</a:t>
            </a:r>
            <a:r>
              <a:rPr sz="2400" dirty="0">
                <a:latin typeface="Calibri"/>
                <a:cs typeface="Calibri"/>
              </a:rPr>
              <a:t> </a:t>
            </a:r>
            <a:r>
              <a:rPr sz="2400" spc="-5" dirty="0">
                <a:latin typeface="Calibri"/>
                <a:cs typeface="Calibri"/>
              </a:rPr>
              <a:t>usually</a:t>
            </a:r>
            <a:r>
              <a:rPr sz="2400" spc="-10" dirty="0">
                <a:latin typeface="Calibri"/>
                <a:cs typeface="Calibri"/>
              </a:rPr>
              <a:t> </a:t>
            </a:r>
            <a:r>
              <a:rPr sz="2400" spc="-5" dirty="0">
                <a:latin typeface="Calibri"/>
                <a:cs typeface="Calibri"/>
              </a:rPr>
              <a:t>neon </a:t>
            </a:r>
            <a:r>
              <a:rPr sz="2400" dirty="0">
                <a:latin typeface="Calibri"/>
                <a:cs typeface="Calibri"/>
              </a:rPr>
              <a:t>is</a:t>
            </a:r>
            <a:r>
              <a:rPr sz="2400" spc="-5" dirty="0">
                <a:latin typeface="Calibri"/>
                <a:cs typeface="Calibri"/>
              </a:rPr>
              <a:t> sandwiched between </a:t>
            </a:r>
            <a:r>
              <a:rPr sz="2400" spc="-525" dirty="0">
                <a:latin typeface="Calibri"/>
                <a:cs typeface="Calibri"/>
              </a:rPr>
              <a:t> </a:t>
            </a:r>
            <a:r>
              <a:rPr sz="2400" spc="-10" dirty="0">
                <a:latin typeface="Calibri"/>
                <a:cs typeface="Calibri"/>
              </a:rPr>
              <a:t>two</a:t>
            </a:r>
            <a:r>
              <a:rPr sz="2400" spc="-40" dirty="0">
                <a:latin typeface="Calibri"/>
                <a:cs typeface="Calibri"/>
              </a:rPr>
              <a:t> </a:t>
            </a:r>
            <a:r>
              <a:rPr sz="2400" dirty="0">
                <a:latin typeface="Calibri"/>
                <a:cs typeface="Calibri"/>
              </a:rPr>
              <a:t>glass </a:t>
            </a:r>
            <a:r>
              <a:rPr sz="2400" spc="-10" dirty="0">
                <a:latin typeface="Calibri"/>
                <a:cs typeface="Calibri"/>
              </a:rPr>
              <a:t>plates.</a:t>
            </a:r>
            <a:endParaRPr sz="2400">
              <a:latin typeface="Calibri"/>
              <a:cs typeface="Calibri"/>
            </a:endParaRPr>
          </a:p>
          <a:p>
            <a:pPr>
              <a:lnSpc>
                <a:spcPct val="100000"/>
              </a:lnSpc>
              <a:spcBef>
                <a:spcPts val="10"/>
              </a:spcBef>
            </a:pPr>
            <a:endParaRPr sz="2350">
              <a:latin typeface="Calibri"/>
              <a:cs typeface="Calibri"/>
            </a:endParaRPr>
          </a:p>
          <a:p>
            <a:pPr marL="12700" marR="534035" indent="914400">
              <a:lnSpc>
                <a:spcPct val="100000"/>
              </a:lnSpc>
              <a:spcBef>
                <a:spcPts val="5"/>
              </a:spcBef>
            </a:pPr>
            <a:r>
              <a:rPr sz="2400" spc="-5" dirty="0">
                <a:latin typeface="Calibri"/>
                <a:cs typeface="Calibri"/>
              </a:rPr>
              <a:t>Thin </a:t>
            </a:r>
            <a:r>
              <a:rPr sz="2400" spc="-10" dirty="0">
                <a:latin typeface="Calibri"/>
                <a:cs typeface="Calibri"/>
              </a:rPr>
              <a:t>vertical strips</a:t>
            </a:r>
            <a:r>
              <a:rPr sz="2400" spc="-15" dirty="0">
                <a:latin typeface="Calibri"/>
                <a:cs typeface="Calibri"/>
              </a:rPr>
              <a:t> </a:t>
            </a:r>
            <a:r>
              <a:rPr sz="2400" spc="-5" dirty="0">
                <a:latin typeface="Calibri"/>
                <a:cs typeface="Calibri"/>
              </a:rPr>
              <a:t>of</a:t>
            </a:r>
            <a:r>
              <a:rPr sz="2400" dirty="0">
                <a:latin typeface="Calibri"/>
                <a:cs typeface="Calibri"/>
              </a:rPr>
              <a:t> </a:t>
            </a:r>
            <a:r>
              <a:rPr sz="2400" spc="-10" dirty="0">
                <a:latin typeface="Calibri"/>
                <a:cs typeface="Calibri"/>
              </a:rPr>
              <a:t>conductor</a:t>
            </a:r>
            <a:r>
              <a:rPr sz="2400" spc="-20" dirty="0">
                <a:latin typeface="Calibri"/>
                <a:cs typeface="Calibri"/>
              </a:rPr>
              <a:t> </a:t>
            </a:r>
            <a:r>
              <a:rPr sz="2400" dirty="0">
                <a:latin typeface="Calibri"/>
                <a:cs typeface="Calibri"/>
              </a:rPr>
              <a:t>run</a:t>
            </a:r>
            <a:r>
              <a:rPr sz="2400" spc="10" dirty="0">
                <a:latin typeface="Calibri"/>
                <a:cs typeface="Calibri"/>
              </a:rPr>
              <a:t> </a:t>
            </a:r>
            <a:r>
              <a:rPr sz="2400" spc="-10" dirty="0">
                <a:latin typeface="Calibri"/>
                <a:cs typeface="Calibri"/>
              </a:rPr>
              <a:t>across</a:t>
            </a:r>
            <a:r>
              <a:rPr sz="2400" spc="-25" dirty="0">
                <a:latin typeface="Calibri"/>
                <a:cs typeface="Calibri"/>
              </a:rPr>
              <a:t> </a:t>
            </a:r>
            <a:r>
              <a:rPr sz="2400" spc="-5" dirty="0">
                <a:latin typeface="Calibri"/>
                <a:cs typeface="Calibri"/>
              </a:rPr>
              <a:t>one</a:t>
            </a:r>
            <a:r>
              <a:rPr sz="2400" spc="15" dirty="0">
                <a:latin typeface="Calibri"/>
                <a:cs typeface="Calibri"/>
              </a:rPr>
              <a:t> </a:t>
            </a:r>
            <a:r>
              <a:rPr sz="2400" spc="-10" dirty="0">
                <a:latin typeface="Calibri"/>
                <a:cs typeface="Calibri"/>
              </a:rPr>
              <a:t>plate, </a:t>
            </a:r>
            <a:r>
              <a:rPr sz="2400" spc="-5" dirty="0">
                <a:latin typeface="Calibri"/>
                <a:cs typeface="Calibri"/>
              </a:rPr>
              <a:t> </a:t>
            </a:r>
            <a:r>
              <a:rPr sz="2400" dirty="0">
                <a:latin typeface="Calibri"/>
                <a:cs typeface="Calibri"/>
              </a:rPr>
              <a:t>while</a:t>
            </a:r>
            <a:r>
              <a:rPr sz="2400" spc="-25" dirty="0">
                <a:latin typeface="Calibri"/>
                <a:cs typeface="Calibri"/>
              </a:rPr>
              <a:t> </a:t>
            </a:r>
            <a:r>
              <a:rPr sz="2400" spc="-15" dirty="0">
                <a:latin typeface="Calibri"/>
                <a:cs typeface="Calibri"/>
              </a:rPr>
              <a:t>horizontal</a:t>
            </a:r>
            <a:r>
              <a:rPr sz="2400" spc="-10" dirty="0">
                <a:latin typeface="Calibri"/>
                <a:cs typeface="Calibri"/>
              </a:rPr>
              <a:t> </a:t>
            </a:r>
            <a:r>
              <a:rPr sz="2400" spc="-15" dirty="0">
                <a:latin typeface="Calibri"/>
                <a:cs typeface="Calibri"/>
              </a:rPr>
              <a:t>conductors</a:t>
            </a:r>
            <a:r>
              <a:rPr sz="2400" spc="-5" dirty="0">
                <a:latin typeface="Calibri"/>
                <a:cs typeface="Calibri"/>
              </a:rPr>
              <a:t> </a:t>
            </a:r>
            <a:r>
              <a:rPr sz="2400" dirty="0">
                <a:latin typeface="Calibri"/>
                <a:cs typeface="Calibri"/>
              </a:rPr>
              <a:t>run </a:t>
            </a:r>
            <a:r>
              <a:rPr sz="2400" spc="-5" dirty="0">
                <a:latin typeface="Calibri"/>
                <a:cs typeface="Calibri"/>
              </a:rPr>
              <a:t>up</a:t>
            </a:r>
            <a:r>
              <a:rPr sz="2400" spc="-10" dirty="0">
                <a:latin typeface="Calibri"/>
                <a:cs typeface="Calibri"/>
              </a:rPr>
              <a:t> </a:t>
            </a:r>
            <a:r>
              <a:rPr sz="2400" dirty="0">
                <a:latin typeface="Calibri"/>
                <a:cs typeface="Calibri"/>
              </a:rPr>
              <a:t>and</a:t>
            </a:r>
            <a:r>
              <a:rPr sz="2400" spc="-5" dirty="0">
                <a:latin typeface="Calibri"/>
                <a:cs typeface="Calibri"/>
              </a:rPr>
              <a:t> down</a:t>
            </a:r>
            <a:r>
              <a:rPr sz="2400" dirty="0">
                <a:latin typeface="Calibri"/>
                <a:cs typeface="Calibri"/>
              </a:rPr>
              <a:t> the</a:t>
            </a:r>
            <a:r>
              <a:rPr sz="2400" spc="5" dirty="0">
                <a:latin typeface="Calibri"/>
                <a:cs typeface="Calibri"/>
              </a:rPr>
              <a:t> </a:t>
            </a:r>
            <a:r>
              <a:rPr sz="2400" spc="-5" dirty="0">
                <a:latin typeface="Calibri"/>
                <a:cs typeface="Calibri"/>
              </a:rPr>
              <a:t>other</a:t>
            </a:r>
            <a:r>
              <a:rPr sz="2400" spc="-10" dirty="0">
                <a:latin typeface="Calibri"/>
                <a:cs typeface="Calibri"/>
              </a:rPr>
              <a:t> plate.</a:t>
            </a:r>
            <a:endParaRPr sz="2400">
              <a:latin typeface="Calibri"/>
              <a:cs typeface="Calibri"/>
            </a:endParaRPr>
          </a:p>
          <a:p>
            <a:pPr>
              <a:lnSpc>
                <a:spcPct val="100000"/>
              </a:lnSpc>
              <a:spcBef>
                <a:spcPts val="10"/>
              </a:spcBef>
            </a:pPr>
            <a:endParaRPr sz="2350">
              <a:latin typeface="Calibri"/>
              <a:cs typeface="Calibri"/>
            </a:endParaRPr>
          </a:p>
          <a:p>
            <a:pPr marL="12700" marR="5080" indent="914400">
              <a:lnSpc>
                <a:spcPct val="100000"/>
              </a:lnSpc>
              <a:tabLst>
                <a:tab pos="2686050" algn="l"/>
              </a:tabLst>
            </a:pPr>
            <a:r>
              <a:rPr sz="2400" spc="-10" dirty="0">
                <a:latin typeface="Calibri"/>
                <a:cs typeface="Calibri"/>
              </a:rPr>
              <a:t>By</a:t>
            </a:r>
            <a:r>
              <a:rPr sz="2400" spc="-20" dirty="0">
                <a:latin typeface="Calibri"/>
                <a:cs typeface="Calibri"/>
              </a:rPr>
              <a:t> </a:t>
            </a:r>
            <a:r>
              <a:rPr sz="2400" spc="-5" dirty="0">
                <a:latin typeface="Calibri"/>
                <a:cs typeface="Calibri"/>
              </a:rPr>
              <a:t>applying</a:t>
            </a:r>
            <a:r>
              <a:rPr sz="2400" spc="-10" dirty="0">
                <a:latin typeface="Calibri"/>
                <a:cs typeface="Calibri"/>
              </a:rPr>
              <a:t> </a:t>
            </a:r>
            <a:r>
              <a:rPr sz="2400" spc="-5" dirty="0">
                <a:latin typeface="Calibri"/>
                <a:cs typeface="Calibri"/>
              </a:rPr>
              <a:t>high</a:t>
            </a:r>
            <a:r>
              <a:rPr sz="2400" dirty="0">
                <a:latin typeface="Calibri"/>
                <a:cs typeface="Calibri"/>
              </a:rPr>
              <a:t> </a:t>
            </a:r>
            <a:r>
              <a:rPr sz="2400" spc="-15" dirty="0">
                <a:latin typeface="Calibri"/>
                <a:cs typeface="Calibri"/>
              </a:rPr>
              <a:t>voltage</a:t>
            </a:r>
            <a:r>
              <a:rPr sz="2400" dirty="0">
                <a:latin typeface="Calibri"/>
                <a:cs typeface="Calibri"/>
              </a:rPr>
              <a:t> </a:t>
            </a:r>
            <a:r>
              <a:rPr sz="2400" spc="-10" dirty="0">
                <a:latin typeface="Calibri"/>
                <a:cs typeface="Calibri"/>
              </a:rPr>
              <a:t>to</a:t>
            </a:r>
            <a:r>
              <a:rPr sz="2400" spc="-15"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pair</a:t>
            </a:r>
            <a:r>
              <a:rPr sz="2400" spc="-5" dirty="0">
                <a:latin typeface="Calibri"/>
                <a:cs typeface="Calibri"/>
              </a:rPr>
              <a:t> of</a:t>
            </a:r>
            <a:r>
              <a:rPr sz="2400" dirty="0">
                <a:latin typeface="Calibri"/>
                <a:cs typeface="Calibri"/>
              </a:rPr>
              <a:t> </a:t>
            </a:r>
            <a:r>
              <a:rPr sz="2400" spc="-15" dirty="0">
                <a:latin typeface="Calibri"/>
                <a:cs typeface="Calibri"/>
              </a:rPr>
              <a:t>horizontal</a:t>
            </a:r>
            <a:r>
              <a:rPr sz="2400" spc="-5" dirty="0">
                <a:latin typeface="Calibri"/>
                <a:cs typeface="Calibri"/>
              </a:rPr>
              <a:t> </a:t>
            </a:r>
            <a:r>
              <a:rPr sz="2400" dirty="0">
                <a:latin typeface="Calibri"/>
                <a:cs typeface="Calibri"/>
              </a:rPr>
              <a:t>and</a:t>
            </a:r>
            <a:r>
              <a:rPr sz="2400" spc="-5" dirty="0">
                <a:latin typeface="Calibri"/>
                <a:cs typeface="Calibri"/>
              </a:rPr>
              <a:t> </a:t>
            </a:r>
            <a:r>
              <a:rPr sz="2400" spc="-10" dirty="0">
                <a:latin typeface="Calibri"/>
                <a:cs typeface="Calibri"/>
              </a:rPr>
              <a:t>vertical </a:t>
            </a:r>
            <a:r>
              <a:rPr sz="2400" spc="-525" dirty="0">
                <a:latin typeface="Calibri"/>
                <a:cs typeface="Calibri"/>
              </a:rPr>
              <a:t> </a:t>
            </a:r>
            <a:r>
              <a:rPr sz="2400" spc="-10" dirty="0">
                <a:latin typeface="Calibri"/>
                <a:cs typeface="Calibri"/>
              </a:rPr>
              <a:t>conductors,</a:t>
            </a:r>
            <a:r>
              <a:rPr sz="2400" spc="-35"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pair</a:t>
            </a:r>
            <a:r>
              <a:rPr sz="2400" spc="-10" dirty="0">
                <a:latin typeface="Calibri"/>
                <a:cs typeface="Calibri"/>
              </a:rPr>
              <a:t> </a:t>
            </a:r>
            <a:r>
              <a:rPr sz="2400" spc="-5" dirty="0">
                <a:latin typeface="Calibri"/>
                <a:cs typeface="Calibri"/>
              </a:rPr>
              <a:t>of	</a:t>
            </a:r>
            <a:r>
              <a:rPr sz="2400" spc="-15" dirty="0">
                <a:latin typeface="Calibri"/>
                <a:cs typeface="Calibri"/>
              </a:rPr>
              <a:t>horizontal </a:t>
            </a:r>
            <a:r>
              <a:rPr sz="2400" dirty="0">
                <a:latin typeface="Calibri"/>
                <a:cs typeface="Calibri"/>
              </a:rPr>
              <a:t>and </a:t>
            </a:r>
            <a:r>
              <a:rPr sz="2400" spc="-5" dirty="0">
                <a:latin typeface="Calibri"/>
                <a:cs typeface="Calibri"/>
              </a:rPr>
              <a:t>vertical </a:t>
            </a:r>
            <a:r>
              <a:rPr sz="2400" spc="-10" dirty="0">
                <a:latin typeface="Calibri"/>
                <a:cs typeface="Calibri"/>
              </a:rPr>
              <a:t>conductors, </a:t>
            </a:r>
            <a:r>
              <a:rPr sz="2400" dirty="0">
                <a:latin typeface="Calibri"/>
                <a:cs typeface="Calibri"/>
              </a:rPr>
              <a:t>a </a:t>
            </a:r>
            <a:r>
              <a:rPr sz="2400" spc="-5" dirty="0">
                <a:latin typeface="Calibri"/>
                <a:cs typeface="Calibri"/>
              </a:rPr>
              <a:t>small </a:t>
            </a:r>
            <a:r>
              <a:rPr sz="2400" dirty="0">
                <a:latin typeface="Calibri"/>
                <a:cs typeface="Calibri"/>
              </a:rPr>
              <a:t> </a:t>
            </a:r>
            <a:r>
              <a:rPr sz="2400" spc="-5" dirty="0">
                <a:latin typeface="Calibri"/>
                <a:cs typeface="Calibri"/>
              </a:rPr>
              <a:t>section</a:t>
            </a:r>
            <a:r>
              <a:rPr sz="2400" spc="-30" dirty="0">
                <a:latin typeface="Calibri"/>
                <a:cs typeface="Calibri"/>
              </a:rPr>
              <a:t> </a:t>
            </a:r>
            <a:r>
              <a:rPr sz="2400" spc="-5" dirty="0">
                <a:latin typeface="Calibri"/>
                <a:cs typeface="Calibri"/>
              </a:rPr>
              <a:t>of</a:t>
            </a:r>
            <a:r>
              <a:rPr sz="2400" spc="5" dirty="0">
                <a:latin typeface="Calibri"/>
                <a:cs typeface="Calibri"/>
              </a:rPr>
              <a:t> </a:t>
            </a:r>
            <a:r>
              <a:rPr sz="2400" spc="-20" dirty="0">
                <a:latin typeface="Calibri"/>
                <a:cs typeface="Calibri"/>
              </a:rPr>
              <a:t>gas</a:t>
            </a:r>
            <a:r>
              <a:rPr sz="2400" spc="-10" dirty="0">
                <a:latin typeface="Calibri"/>
                <a:cs typeface="Calibri"/>
              </a:rPr>
              <a:t> at</a:t>
            </a:r>
            <a:r>
              <a:rPr sz="2400" dirty="0">
                <a:latin typeface="Calibri"/>
                <a:cs typeface="Calibri"/>
              </a:rPr>
              <a:t> the</a:t>
            </a:r>
            <a:r>
              <a:rPr sz="2400" spc="5" dirty="0">
                <a:latin typeface="Calibri"/>
                <a:cs typeface="Calibri"/>
              </a:rPr>
              <a:t> </a:t>
            </a:r>
            <a:r>
              <a:rPr sz="2400" spc="-10" dirty="0">
                <a:latin typeface="Calibri"/>
                <a:cs typeface="Calibri"/>
              </a:rPr>
              <a:t>intersection</a:t>
            </a:r>
            <a:r>
              <a:rPr sz="2400" spc="-25" dirty="0">
                <a:latin typeface="Calibri"/>
                <a:cs typeface="Calibri"/>
              </a:rPr>
              <a:t> </a:t>
            </a:r>
            <a:r>
              <a:rPr sz="2400" spc="-5" dirty="0">
                <a:latin typeface="Calibri"/>
                <a:cs typeface="Calibri"/>
              </a:rPr>
              <a:t>of</a:t>
            </a:r>
            <a:r>
              <a:rPr sz="2400" dirty="0">
                <a:latin typeface="Calibri"/>
                <a:cs typeface="Calibri"/>
              </a:rPr>
              <a:t> the </a:t>
            </a:r>
            <a:r>
              <a:rPr sz="2400" spc="-15" dirty="0">
                <a:latin typeface="Calibri"/>
                <a:cs typeface="Calibri"/>
              </a:rPr>
              <a:t>conductors </a:t>
            </a:r>
            <a:r>
              <a:rPr sz="2400" spc="-10" dirty="0">
                <a:latin typeface="Calibri"/>
                <a:cs typeface="Calibri"/>
              </a:rPr>
              <a:t>breaks</a:t>
            </a:r>
            <a:r>
              <a:rPr sz="2400" dirty="0">
                <a:latin typeface="Calibri"/>
                <a:cs typeface="Calibri"/>
              </a:rPr>
              <a:t> </a:t>
            </a:r>
            <a:r>
              <a:rPr sz="2400" spc="-10" dirty="0">
                <a:latin typeface="Calibri"/>
                <a:cs typeface="Calibri"/>
              </a:rPr>
              <a:t>down </a:t>
            </a:r>
            <a:r>
              <a:rPr sz="2400" spc="-5" dirty="0">
                <a:latin typeface="Calibri"/>
                <a:cs typeface="Calibri"/>
              </a:rPr>
              <a:t> </a:t>
            </a:r>
            <a:r>
              <a:rPr sz="2400" spc="-15" dirty="0">
                <a:latin typeface="Calibri"/>
                <a:cs typeface="Calibri"/>
              </a:rPr>
              <a:t>into</a:t>
            </a:r>
            <a:r>
              <a:rPr sz="2400" spc="-25" dirty="0">
                <a:latin typeface="Calibri"/>
                <a:cs typeface="Calibri"/>
              </a:rPr>
              <a:t> </a:t>
            </a:r>
            <a:r>
              <a:rPr sz="2400" spc="-5" dirty="0">
                <a:latin typeface="Calibri"/>
                <a:cs typeface="Calibri"/>
              </a:rPr>
              <a:t>glowing</a:t>
            </a:r>
            <a:r>
              <a:rPr sz="2400" spc="-10" dirty="0">
                <a:latin typeface="Calibri"/>
                <a:cs typeface="Calibri"/>
              </a:rPr>
              <a:t> </a:t>
            </a:r>
            <a:r>
              <a:rPr sz="2400" spc="-5" dirty="0">
                <a:latin typeface="Calibri"/>
                <a:cs typeface="Calibri"/>
              </a:rPr>
              <a:t>plasma</a:t>
            </a:r>
            <a:r>
              <a:rPr sz="2400" spc="-10"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electrons</a:t>
            </a:r>
            <a:r>
              <a:rPr sz="2400" spc="-3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ions.</a:t>
            </a:r>
            <a:endParaRPr sz="2400">
              <a:latin typeface="Calibri"/>
              <a:cs typeface="Calibri"/>
            </a:endParaRPr>
          </a:p>
          <a:p>
            <a:pPr>
              <a:lnSpc>
                <a:spcPct val="100000"/>
              </a:lnSpc>
              <a:spcBef>
                <a:spcPts val="15"/>
              </a:spcBef>
            </a:pPr>
            <a:endParaRPr sz="2350">
              <a:latin typeface="Calibri"/>
              <a:cs typeface="Calibri"/>
            </a:endParaRPr>
          </a:p>
          <a:p>
            <a:pPr marL="12700" marR="454659" indent="914400">
              <a:lnSpc>
                <a:spcPct val="100000"/>
              </a:lnSpc>
            </a:pPr>
            <a:r>
              <a:rPr sz="2400" dirty="0">
                <a:latin typeface="Calibri"/>
                <a:cs typeface="Calibri"/>
              </a:rPr>
              <a:t>In the </a:t>
            </a:r>
            <a:r>
              <a:rPr sz="2400" spc="-20" dirty="0">
                <a:latin typeface="Calibri"/>
                <a:cs typeface="Calibri"/>
              </a:rPr>
              <a:t>array </a:t>
            </a:r>
            <a:r>
              <a:rPr sz="2400" spc="-5" dirty="0">
                <a:latin typeface="Calibri"/>
                <a:cs typeface="Calibri"/>
              </a:rPr>
              <a:t>of </a:t>
            </a:r>
            <a:r>
              <a:rPr sz="2400" spc="-20" dirty="0">
                <a:latin typeface="Calibri"/>
                <a:cs typeface="Calibri"/>
              </a:rPr>
              <a:t>gas </a:t>
            </a:r>
            <a:r>
              <a:rPr sz="2400" spc="-5" dirty="0">
                <a:latin typeface="Calibri"/>
                <a:cs typeface="Calibri"/>
              </a:rPr>
              <a:t>bulbs, </a:t>
            </a:r>
            <a:r>
              <a:rPr sz="2400" dirty="0">
                <a:latin typeface="Calibri"/>
                <a:cs typeface="Calibri"/>
              </a:rPr>
              <a:t>each </a:t>
            </a:r>
            <a:r>
              <a:rPr sz="2400" spc="-5" dirty="0">
                <a:latin typeface="Calibri"/>
                <a:cs typeface="Calibri"/>
              </a:rPr>
              <a:t>one </a:t>
            </a:r>
            <a:r>
              <a:rPr sz="2400" spc="-10" dirty="0">
                <a:latin typeface="Calibri"/>
                <a:cs typeface="Calibri"/>
              </a:rPr>
              <a:t>can </a:t>
            </a:r>
            <a:r>
              <a:rPr sz="2400" spc="-5" dirty="0">
                <a:latin typeface="Calibri"/>
                <a:cs typeface="Calibri"/>
              </a:rPr>
              <a:t>be set </a:t>
            </a:r>
            <a:r>
              <a:rPr sz="2400" spc="-15" dirty="0">
                <a:latin typeface="Calibri"/>
                <a:cs typeface="Calibri"/>
              </a:rPr>
              <a:t>to </a:t>
            </a:r>
            <a:r>
              <a:rPr sz="2400" dirty="0">
                <a:latin typeface="Calibri"/>
                <a:cs typeface="Calibri"/>
              </a:rPr>
              <a:t>an </a:t>
            </a:r>
            <a:r>
              <a:rPr sz="2400" spc="-25" dirty="0">
                <a:latin typeface="Calibri"/>
                <a:cs typeface="Calibri"/>
              </a:rPr>
              <a:t>‘on’ </a:t>
            </a:r>
            <a:r>
              <a:rPr sz="2400" spc="-530" dirty="0">
                <a:latin typeface="Calibri"/>
                <a:cs typeface="Calibri"/>
              </a:rPr>
              <a:t> </a:t>
            </a:r>
            <a:r>
              <a:rPr sz="2400" spc="-20" dirty="0">
                <a:latin typeface="Calibri"/>
                <a:cs typeface="Calibri"/>
              </a:rPr>
              <a:t>state</a:t>
            </a:r>
            <a:r>
              <a:rPr sz="2400" spc="-35" dirty="0">
                <a:latin typeface="Calibri"/>
                <a:cs typeface="Calibri"/>
              </a:rPr>
              <a:t> </a:t>
            </a:r>
            <a:r>
              <a:rPr sz="2400" spc="-5" dirty="0">
                <a:latin typeface="Calibri"/>
                <a:cs typeface="Calibri"/>
              </a:rPr>
              <a:t>or </a:t>
            </a:r>
            <a:r>
              <a:rPr sz="2400" spc="-35" dirty="0">
                <a:latin typeface="Calibri"/>
                <a:cs typeface="Calibri"/>
              </a:rPr>
              <a:t>‘off</a:t>
            </a:r>
            <a:r>
              <a:rPr sz="2400" spc="5" dirty="0">
                <a:latin typeface="Calibri"/>
                <a:cs typeface="Calibri"/>
              </a:rPr>
              <a:t> </a:t>
            </a:r>
            <a:r>
              <a:rPr sz="2400" spc="-30" dirty="0">
                <a:latin typeface="Calibri"/>
                <a:cs typeface="Calibri"/>
              </a:rPr>
              <a:t>‘state</a:t>
            </a:r>
            <a:r>
              <a:rPr sz="2400" dirty="0">
                <a:latin typeface="Calibri"/>
                <a:cs typeface="Calibri"/>
              </a:rPr>
              <a:t> </a:t>
            </a:r>
            <a:r>
              <a:rPr sz="2400" spc="-10" dirty="0">
                <a:latin typeface="Calibri"/>
                <a:cs typeface="Calibri"/>
              </a:rPr>
              <a:t>by</a:t>
            </a:r>
            <a:r>
              <a:rPr sz="2400" dirty="0">
                <a:latin typeface="Calibri"/>
                <a:cs typeface="Calibri"/>
              </a:rPr>
              <a:t> </a:t>
            </a:r>
            <a:r>
              <a:rPr sz="2400" spc="-5" dirty="0">
                <a:latin typeface="Calibri"/>
                <a:cs typeface="Calibri"/>
              </a:rPr>
              <a:t>adjusting</a:t>
            </a:r>
            <a:r>
              <a:rPr sz="2400" spc="-15"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voltage</a:t>
            </a:r>
            <a:r>
              <a:rPr sz="2400" spc="-5" dirty="0">
                <a:latin typeface="Calibri"/>
                <a:cs typeface="Calibri"/>
              </a:rPr>
              <a:t> </a:t>
            </a:r>
            <a:r>
              <a:rPr sz="2400" spc="-10" dirty="0">
                <a:latin typeface="Calibri"/>
                <a:cs typeface="Calibri"/>
              </a:rPr>
              <a:t>of</a:t>
            </a:r>
            <a:r>
              <a:rPr sz="2400" spc="5"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pair</a:t>
            </a:r>
            <a:r>
              <a:rPr sz="2400" dirty="0">
                <a:latin typeface="Calibri"/>
                <a:cs typeface="Calibri"/>
              </a:rPr>
              <a:t> </a:t>
            </a:r>
            <a:r>
              <a:rPr sz="2400" spc="-5" dirty="0">
                <a:latin typeface="Calibri"/>
                <a:cs typeface="Calibri"/>
              </a:rPr>
              <a:t>of </a:t>
            </a:r>
            <a:r>
              <a:rPr sz="2400" dirty="0">
                <a:latin typeface="Calibri"/>
                <a:cs typeface="Calibri"/>
              </a:rPr>
              <a:t> </a:t>
            </a:r>
            <a:r>
              <a:rPr sz="2400" spc="-35" dirty="0">
                <a:latin typeface="Calibri"/>
                <a:cs typeface="Calibri"/>
              </a:rPr>
              <a:t>conductor.</a:t>
            </a:r>
            <a:endParaRPr sz="2400">
              <a:latin typeface="Calibri"/>
              <a:cs typeface="Calibr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2895600" cy="689932"/>
          </a:xfrm>
          <a:prstGeom prst="rect">
            <a:avLst/>
          </a:prstGeom>
        </p:spPr>
        <p:txBody>
          <a:bodyPr vert="horz" wrap="square" lIns="0" tIns="12700" rIns="0" bIns="0" rtlCol="0">
            <a:spAutoFit/>
          </a:bodyPr>
          <a:lstStyle/>
          <a:p>
            <a:pPr marL="12700">
              <a:lnSpc>
                <a:spcPct val="100000"/>
              </a:lnSpc>
              <a:spcBef>
                <a:spcPts val="100"/>
              </a:spcBef>
            </a:pPr>
            <a:r>
              <a:rPr dirty="0"/>
              <a:t>A</a:t>
            </a:r>
            <a:r>
              <a:rPr spc="-10" dirty="0"/>
              <a:t>d</a:t>
            </a:r>
            <a:r>
              <a:rPr spc="-35" dirty="0"/>
              <a:t>v</a:t>
            </a:r>
            <a:r>
              <a:rPr dirty="0"/>
              <a:t>a</a:t>
            </a:r>
            <a:r>
              <a:rPr spc="-30" dirty="0"/>
              <a:t>nt</a:t>
            </a:r>
            <a:r>
              <a:rPr dirty="0"/>
              <a:t>a</a:t>
            </a:r>
            <a:r>
              <a:rPr spc="-20" dirty="0"/>
              <a:t>g</a:t>
            </a:r>
            <a:r>
              <a:rPr spc="-5" dirty="0"/>
              <a:t>e:</a:t>
            </a:r>
          </a:p>
        </p:txBody>
      </p:sp>
      <p:sp>
        <p:nvSpPr>
          <p:cNvPr id="3" name="object 3"/>
          <p:cNvSpPr/>
          <p:nvPr/>
        </p:nvSpPr>
        <p:spPr>
          <a:xfrm>
            <a:off x="448602" y="642366"/>
            <a:ext cx="50800" cy="27940"/>
          </a:xfrm>
          <a:custGeom>
            <a:avLst/>
            <a:gdLst/>
            <a:ahLst/>
            <a:cxnLst/>
            <a:rect l="l" t="t" r="r" b="b"/>
            <a:pathLst>
              <a:path w="50800" h="27940">
                <a:moveTo>
                  <a:pt x="50292" y="0"/>
                </a:moveTo>
                <a:lnTo>
                  <a:pt x="0" y="0"/>
                </a:lnTo>
                <a:lnTo>
                  <a:pt x="0" y="27432"/>
                </a:lnTo>
                <a:lnTo>
                  <a:pt x="50292" y="27432"/>
                </a:lnTo>
                <a:lnTo>
                  <a:pt x="50292" y="0"/>
                </a:lnTo>
                <a:close/>
              </a:path>
            </a:pathLst>
          </a:custGeom>
          <a:solidFill>
            <a:srgbClr val="000000"/>
          </a:solidFill>
        </p:spPr>
        <p:txBody>
          <a:bodyPr wrap="square" lIns="0" tIns="0" rIns="0" bIns="0" rtlCol="0"/>
          <a:lstStyle/>
          <a:p>
            <a:endParaRPr/>
          </a:p>
        </p:txBody>
      </p:sp>
      <p:sp>
        <p:nvSpPr>
          <p:cNvPr id="4" name="object 4"/>
          <p:cNvSpPr txBox="1"/>
          <p:nvPr/>
        </p:nvSpPr>
        <p:spPr>
          <a:xfrm>
            <a:off x="381000" y="1219200"/>
            <a:ext cx="3834129" cy="1854835"/>
          </a:xfrm>
          <a:prstGeom prst="rect">
            <a:avLst/>
          </a:prstGeom>
        </p:spPr>
        <p:txBody>
          <a:bodyPr vert="horz" wrap="square" lIns="0" tIns="12700" rIns="0" bIns="0" rtlCol="0">
            <a:spAutoFit/>
          </a:bodyPr>
          <a:lstStyle/>
          <a:p>
            <a:pPr marL="966469" marR="5080">
              <a:lnSpc>
                <a:spcPct val="100000"/>
              </a:lnSpc>
              <a:spcBef>
                <a:spcPts val="100"/>
              </a:spcBef>
            </a:pPr>
            <a:r>
              <a:rPr sz="2400" dirty="0">
                <a:latin typeface="Calibri"/>
                <a:cs typeface="Calibri"/>
              </a:rPr>
              <a:t>1)</a:t>
            </a:r>
            <a:r>
              <a:rPr sz="2400" spc="-45" dirty="0">
                <a:latin typeface="Calibri"/>
                <a:cs typeface="Calibri"/>
              </a:rPr>
              <a:t> </a:t>
            </a:r>
            <a:r>
              <a:rPr sz="2400" spc="-10" dirty="0">
                <a:latin typeface="Calibri"/>
                <a:cs typeface="Calibri"/>
              </a:rPr>
              <a:t>Excellent</a:t>
            </a:r>
            <a:r>
              <a:rPr sz="2400" spc="-60" dirty="0">
                <a:latin typeface="Calibri"/>
                <a:cs typeface="Calibri"/>
              </a:rPr>
              <a:t> </a:t>
            </a:r>
            <a:r>
              <a:rPr sz="2400" spc="-5" dirty="0">
                <a:latin typeface="Calibri"/>
                <a:cs typeface="Calibri"/>
              </a:rPr>
              <a:t>brightness. </a:t>
            </a:r>
            <a:r>
              <a:rPr sz="2400" spc="-525" dirty="0">
                <a:latin typeface="Calibri"/>
                <a:cs typeface="Calibri"/>
              </a:rPr>
              <a:t> </a:t>
            </a:r>
            <a:r>
              <a:rPr sz="2400" dirty="0">
                <a:latin typeface="Calibri"/>
                <a:cs typeface="Calibri"/>
              </a:rPr>
              <a:t>2)High</a:t>
            </a:r>
            <a:r>
              <a:rPr sz="2400" spc="-20" dirty="0">
                <a:latin typeface="Calibri"/>
                <a:cs typeface="Calibri"/>
              </a:rPr>
              <a:t> contrast</a:t>
            </a:r>
            <a:endParaRPr sz="2400">
              <a:latin typeface="Calibri"/>
              <a:cs typeface="Calibri"/>
            </a:endParaRPr>
          </a:p>
          <a:p>
            <a:pPr marL="966469">
              <a:lnSpc>
                <a:spcPct val="100000"/>
              </a:lnSpc>
            </a:pPr>
            <a:r>
              <a:rPr sz="2400" spc="-5" dirty="0">
                <a:latin typeface="Calibri"/>
                <a:cs typeface="Calibri"/>
              </a:rPr>
              <a:t>3)Huge</a:t>
            </a:r>
            <a:r>
              <a:rPr sz="2400" spc="-25" dirty="0">
                <a:latin typeface="Calibri"/>
                <a:cs typeface="Calibri"/>
              </a:rPr>
              <a:t> </a:t>
            </a:r>
            <a:r>
              <a:rPr sz="2400" spc="-5" dirty="0">
                <a:latin typeface="Calibri"/>
                <a:cs typeface="Calibri"/>
              </a:rPr>
              <a:t>scalability</a:t>
            </a:r>
            <a:endParaRPr sz="2400">
              <a:latin typeface="Calibri"/>
              <a:cs typeface="Calibri"/>
            </a:endParaRPr>
          </a:p>
          <a:p>
            <a:pPr marL="12700">
              <a:lnSpc>
                <a:spcPct val="100000"/>
              </a:lnSpc>
            </a:pPr>
            <a:r>
              <a:rPr sz="2400" b="1" u="sng" spc="-10" dirty="0">
                <a:solidFill>
                  <a:srgbClr val="696969"/>
                </a:solidFill>
                <a:uFill>
                  <a:solidFill>
                    <a:srgbClr val="696969"/>
                  </a:solidFill>
                </a:uFill>
                <a:latin typeface="Calibri"/>
                <a:cs typeface="Calibri"/>
              </a:rPr>
              <a:t>Limitation:</a:t>
            </a:r>
            <a:endParaRPr sz="2400">
              <a:latin typeface="Calibri"/>
              <a:cs typeface="Calibri"/>
            </a:endParaRPr>
          </a:p>
          <a:p>
            <a:pPr marL="1062990">
              <a:lnSpc>
                <a:spcPct val="100000"/>
              </a:lnSpc>
            </a:pPr>
            <a:r>
              <a:rPr sz="2400" dirty="0">
                <a:latin typeface="Calibri"/>
                <a:cs typeface="Calibri"/>
              </a:rPr>
              <a:t>1)</a:t>
            </a:r>
            <a:r>
              <a:rPr sz="2400" spc="-35" dirty="0">
                <a:latin typeface="Calibri"/>
                <a:cs typeface="Calibri"/>
              </a:rPr>
              <a:t> </a:t>
            </a:r>
            <a:r>
              <a:rPr sz="2400" spc="-30" dirty="0">
                <a:latin typeface="Calibri"/>
                <a:cs typeface="Calibri"/>
              </a:rPr>
              <a:t>Very</a:t>
            </a:r>
            <a:r>
              <a:rPr sz="2400" spc="-20" dirty="0">
                <a:latin typeface="Calibri"/>
                <a:cs typeface="Calibri"/>
              </a:rPr>
              <a:t> </a:t>
            </a:r>
            <a:r>
              <a:rPr sz="2400" spc="-35" dirty="0">
                <a:latin typeface="Calibri"/>
                <a:cs typeface="Calibri"/>
              </a:rPr>
              <a:t>costly.</a:t>
            </a:r>
            <a:endParaRPr sz="2400">
              <a:latin typeface="Calibri"/>
              <a:cs typeface="Calibri"/>
            </a:endParaRPr>
          </a:p>
        </p:txBody>
      </p:sp>
      <p:pic>
        <p:nvPicPr>
          <p:cNvPr id="5" name="object 5"/>
          <p:cNvPicPr/>
          <p:nvPr/>
        </p:nvPicPr>
        <p:blipFill>
          <a:blip r:embed="rId2" cstate="print"/>
          <a:stretch>
            <a:fillRect/>
          </a:stretch>
        </p:blipFill>
        <p:spPr>
          <a:xfrm>
            <a:off x="3924300" y="1571561"/>
            <a:ext cx="5057775" cy="4957717"/>
          </a:xfrm>
          <a:prstGeom prst="rect">
            <a:avLst/>
          </a:prstGeom>
        </p:spPr>
      </p:pic>
      <p:sp>
        <p:nvSpPr>
          <p:cNvPr id="6" name="object 6"/>
          <p:cNvSpPr txBox="1"/>
          <p:nvPr/>
        </p:nvSpPr>
        <p:spPr>
          <a:xfrm>
            <a:off x="1150416" y="4947920"/>
            <a:ext cx="1969135" cy="57404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Calibri"/>
                <a:cs typeface="Calibri"/>
              </a:rPr>
              <a:t>Fig:</a:t>
            </a:r>
            <a:r>
              <a:rPr sz="1800" i="1" spc="-20" dirty="0">
                <a:latin typeface="Calibri"/>
                <a:cs typeface="Calibri"/>
              </a:rPr>
              <a:t> </a:t>
            </a:r>
            <a:r>
              <a:rPr sz="1800" i="1" spc="-5" dirty="0">
                <a:latin typeface="Calibri"/>
                <a:cs typeface="Calibri"/>
              </a:rPr>
              <a:t>Layers</a:t>
            </a:r>
            <a:r>
              <a:rPr sz="1800" i="1" spc="-20" dirty="0">
                <a:latin typeface="Calibri"/>
                <a:cs typeface="Calibri"/>
              </a:rPr>
              <a:t> </a:t>
            </a:r>
            <a:r>
              <a:rPr sz="1800" i="1" spc="-5" dirty="0">
                <a:latin typeface="Calibri"/>
                <a:cs typeface="Calibri"/>
              </a:rPr>
              <a:t>of</a:t>
            </a:r>
            <a:r>
              <a:rPr sz="1800" i="1" spc="-25" dirty="0">
                <a:latin typeface="Calibri"/>
                <a:cs typeface="Calibri"/>
              </a:rPr>
              <a:t> </a:t>
            </a:r>
            <a:r>
              <a:rPr sz="1800" i="1" spc="-10" dirty="0">
                <a:latin typeface="Calibri"/>
                <a:cs typeface="Calibri"/>
              </a:rPr>
              <a:t>Plasma</a:t>
            </a:r>
            <a:endParaRPr sz="1800">
              <a:latin typeface="Calibri"/>
              <a:cs typeface="Calibri"/>
            </a:endParaRPr>
          </a:p>
          <a:p>
            <a:pPr marL="927100">
              <a:lnSpc>
                <a:spcPct val="100000"/>
              </a:lnSpc>
            </a:pPr>
            <a:r>
              <a:rPr sz="1800" i="1" spc="-15" dirty="0">
                <a:latin typeface="Calibri"/>
                <a:cs typeface="Calibri"/>
              </a:rPr>
              <a:t>Panel</a:t>
            </a:r>
            <a:endParaRPr sz="1800">
              <a:latin typeface="Calibri"/>
              <a:cs typeface="Calibri"/>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014" y="364363"/>
            <a:ext cx="3467735" cy="513715"/>
          </a:xfrm>
          <a:prstGeom prst="rect">
            <a:avLst/>
          </a:prstGeom>
        </p:spPr>
        <p:txBody>
          <a:bodyPr vert="horz" wrap="square" lIns="0" tIns="13335" rIns="0" bIns="0" rtlCol="0">
            <a:spAutoFit/>
          </a:bodyPr>
          <a:lstStyle/>
          <a:p>
            <a:pPr marL="12700">
              <a:lnSpc>
                <a:spcPct val="100000"/>
              </a:lnSpc>
              <a:spcBef>
                <a:spcPts val="105"/>
              </a:spcBef>
              <a:tabLst>
                <a:tab pos="2318385" algn="l"/>
              </a:tabLst>
            </a:pPr>
            <a:r>
              <a:rPr sz="3200" b="0" u="none" dirty="0">
                <a:solidFill>
                  <a:srgbClr val="FF388B"/>
                </a:solidFill>
                <a:latin typeface="Calibri"/>
                <a:cs typeface="Calibri"/>
              </a:rPr>
              <a:t>R</a:t>
            </a:r>
            <a:r>
              <a:rPr sz="3200" b="0" u="sng" spc="-40" dirty="0">
                <a:solidFill>
                  <a:srgbClr val="FF388B"/>
                </a:solidFill>
                <a:uFill>
                  <a:solidFill>
                    <a:srgbClr val="FF388B"/>
                  </a:solidFill>
                </a:uFill>
                <a:latin typeface="Calibri"/>
                <a:cs typeface="Calibri"/>
              </a:rPr>
              <a:t>E</a:t>
            </a:r>
            <a:r>
              <a:rPr sz="3200" b="0" u="none" dirty="0">
                <a:solidFill>
                  <a:srgbClr val="FF388B"/>
                </a:solidFill>
                <a:latin typeface="Calibri"/>
                <a:cs typeface="Calibri"/>
              </a:rPr>
              <a:t>A</a:t>
            </a:r>
            <a:r>
              <a:rPr sz="3200" b="0" u="sng" spc="-70" dirty="0">
                <a:solidFill>
                  <a:srgbClr val="FF388B"/>
                </a:solidFill>
                <a:uFill>
                  <a:solidFill>
                    <a:srgbClr val="FF388B"/>
                  </a:solidFill>
                </a:uFill>
                <a:latin typeface="Calibri"/>
                <a:cs typeface="Calibri"/>
              </a:rPr>
              <a:t>D</a:t>
            </a:r>
            <a:r>
              <a:rPr sz="3200" b="0" u="sng" spc="-5" dirty="0">
                <a:solidFill>
                  <a:srgbClr val="FF388B"/>
                </a:solidFill>
                <a:uFill>
                  <a:solidFill>
                    <a:srgbClr val="FF388B"/>
                  </a:solidFill>
                </a:uFill>
                <a:latin typeface="Calibri"/>
                <a:cs typeface="Calibri"/>
              </a:rPr>
              <a:t>YM</a:t>
            </a:r>
            <a:r>
              <a:rPr sz="3200" b="0" u="sng" spc="-15" dirty="0">
                <a:solidFill>
                  <a:srgbClr val="FF388B"/>
                </a:solidFill>
                <a:uFill>
                  <a:solidFill>
                    <a:srgbClr val="FF388B"/>
                  </a:solidFill>
                </a:uFill>
                <a:latin typeface="Calibri"/>
                <a:cs typeface="Calibri"/>
              </a:rPr>
              <a:t>A</a:t>
            </a:r>
            <a:r>
              <a:rPr sz="3200" b="0" u="sng" spc="-5" dirty="0">
                <a:solidFill>
                  <a:srgbClr val="FF388B"/>
                </a:solidFill>
                <a:uFill>
                  <a:solidFill>
                    <a:srgbClr val="FF388B"/>
                  </a:solidFill>
                </a:uFill>
                <a:latin typeface="Calibri"/>
                <a:cs typeface="Calibri"/>
              </a:rPr>
              <a:t>D</a:t>
            </a:r>
            <a:r>
              <a:rPr sz="3200" b="0" u="none" dirty="0">
                <a:solidFill>
                  <a:srgbClr val="FF388B"/>
                </a:solidFill>
                <a:latin typeface="Calibri"/>
                <a:cs typeface="Calibri"/>
              </a:rPr>
              <a:t>E	I</a:t>
            </a:r>
            <a:r>
              <a:rPr sz="3200" b="0" u="sng" spc="-10" dirty="0">
                <a:solidFill>
                  <a:srgbClr val="FF388B"/>
                </a:solidFill>
                <a:uFill>
                  <a:solidFill>
                    <a:srgbClr val="FF388B"/>
                  </a:solidFill>
                </a:uFill>
                <a:latin typeface="Calibri"/>
                <a:cs typeface="Calibri"/>
              </a:rPr>
              <a:t>M</a:t>
            </a:r>
            <a:r>
              <a:rPr sz="3200" b="0" u="sng" spc="-35" dirty="0">
                <a:solidFill>
                  <a:srgbClr val="FF388B"/>
                </a:solidFill>
                <a:uFill>
                  <a:solidFill>
                    <a:srgbClr val="FF388B"/>
                  </a:solidFill>
                </a:uFill>
                <a:latin typeface="Calibri"/>
                <a:cs typeface="Calibri"/>
              </a:rPr>
              <a:t>A</a:t>
            </a:r>
            <a:r>
              <a:rPr sz="3200" b="0" u="none" dirty="0">
                <a:solidFill>
                  <a:srgbClr val="FF388B"/>
                </a:solidFill>
                <a:latin typeface="Calibri"/>
                <a:cs typeface="Calibri"/>
              </a:rPr>
              <a:t>GE</a:t>
            </a:r>
            <a:endParaRPr sz="3200">
              <a:latin typeface="Calibri"/>
              <a:cs typeface="Calibri"/>
            </a:endParaRPr>
          </a:p>
        </p:txBody>
      </p:sp>
      <p:sp>
        <p:nvSpPr>
          <p:cNvPr id="3" name="object 3"/>
          <p:cNvSpPr txBox="1">
            <a:spLocks noGrp="1"/>
          </p:cNvSpPr>
          <p:nvPr>
            <p:ph type="body" idx="1"/>
          </p:nvPr>
        </p:nvSpPr>
        <p:spPr>
          <a:xfrm>
            <a:off x="304800" y="914400"/>
            <a:ext cx="8229600" cy="4801699"/>
          </a:xfrm>
          <a:prstGeom prst="rect">
            <a:avLst/>
          </a:prstGeom>
        </p:spPr>
        <p:txBody>
          <a:bodyPr vert="horz" wrap="square" lIns="0" tIns="12065" rIns="0" bIns="0" rtlCol="0">
            <a:spAutoFit/>
          </a:bodyPr>
          <a:lstStyle/>
          <a:p>
            <a:pPr marL="12700">
              <a:lnSpc>
                <a:spcPct val="100000"/>
              </a:lnSpc>
              <a:spcBef>
                <a:spcPts val="95"/>
              </a:spcBef>
            </a:pPr>
            <a:r>
              <a:rPr spc="-10" dirty="0"/>
              <a:t>SCANNER</a:t>
            </a:r>
            <a:r>
              <a:rPr u="none" spc="-10" dirty="0"/>
              <a:t>:</a:t>
            </a:r>
          </a:p>
          <a:p>
            <a:pPr marL="12700" marR="5080" indent="981710">
              <a:lnSpc>
                <a:spcPct val="100000"/>
              </a:lnSpc>
              <a:spcBef>
                <a:spcPts val="30"/>
              </a:spcBef>
              <a:buNone/>
            </a:pPr>
            <a:r>
              <a:rPr sz="2400" u="none" dirty="0">
                <a:solidFill>
                  <a:srgbClr val="000000"/>
                </a:solidFill>
              </a:rPr>
              <a:t>A </a:t>
            </a:r>
            <a:r>
              <a:rPr sz="2400" u="none" spc="-10" dirty="0">
                <a:solidFill>
                  <a:srgbClr val="000000"/>
                </a:solidFill>
              </a:rPr>
              <a:t>graphic </a:t>
            </a:r>
            <a:r>
              <a:rPr sz="2400" u="none" spc="-5" dirty="0">
                <a:solidFill>
                  <a:srgbClr val="000000"/>
                </a:solidFill>
              </a:rPr>
              <a:t>device </a:t>
            </a:r>
            <a:r>
              <a:rPr sz="2400" u="none" dirty="0">
                <a:solidFill>
                  <a:srgbClr val="000000"/>
                </a:solidFill>
              </a:rPr>
              <a:t>which </a:t>
            </a:r>
            <a:r>
              <a:rPr sz="2400" u="none" spc="-5" dirty="0">
                <a:solidFill>
                  <a:srgbClr val="000000"/>
                </a:solidFill>
              </a:rPr>
              <a:t>directly </a:t>
            </a:r>
            <a:r>
              <a:rPr sz="2400" u="none" spc="-10" dirty="0">
                <a:solidFill>
                  <a:srgbClr val="000000"/>
                </a:solidFill>
              </a:rPr>
              <a:t>copies </a:t>
            </a:r>
            <a:r>
              <a:rPr sz="2400" u="none" spc="-5" dirty="0">
                <a:solidFill>
                  <a:srgbClr val="000000"/>
                </a:solidFill>
              </a:rPr>
              <a:t>images </a:t>
            </a:r>
            <a:r>
              <a:rPr sz="2400" u="none" spc="-15" dirty="0">
                <a:solidFill>
                  <a:srgbClr val="000000"/>
                </a:solidFill>
              </a:rPr>
              <a:t>from </a:t>
            </a:r>
            <a:r>
              <a:rPr sz="2400" u="none" dirty="0">
                <a:solidFill>
                  <a:srgbClr val="000000"/>
                </a:solidFill>
              </a:rPr>
              <a:t>a </a:t>
            </a:r>
            <a:r>
              <a:rPr sz="2400" u="none" spc="5" dirty="0">
                <a:solidFill>
                  <a:srgbClr val="000000"/>
                </a:solidFill>
              </a:rPr>
              <a:t> </a:t>
            </a:r>
            <a:r>
              <a:rPr sz="2400" u="none" spc="-5" dirty="0">
                <a:solidFill>
                  <a:srgbClr val="000000"/>
                </a:solidFill>
              </a:rPr>
              <a:t>paper or </a:t>
            </a:r>
            <a:r>
              <a:rPr sz="2400" u="none" spc="-15" dirty="0">
                <a:solidFill>
                  <a:srgbClr val="000000"/>
                </a:solidFill>
              </a:rPr>
              <a:t>photograph </a:t>
            </a:r>
            <a:r>
              <a:rPr sz="2400" u="none" dirty="0">
                <a:solidFill>
                  <a:srgbClr val="000000"/>
                </a:solidFill>
              </a:rPr>
              <a:t>and </a:t>
            </a:r>
            <a:r>
              <a:rPr sz="2400" u="none" spc="-15" dirty="0">
                <a:solidFill>
                  <a:srgbClr val="000000"/>
                </a:solidFill>
              </a:rPr>
              <a:t>converts </a:t>
            </a:r>
            <a:r>
              <a:rPr sz="2400" u="none" dirty="0">
                <a:solidFill>
                  <a:srgbClr val="000000"/>
                </a:solidFill>
              </a:rPr>
              <a:t>it </a:t>
            </a:r>
            <a:r>
              <a:rPr sz="2400" u="none" spc="-15" dirty="0">
                <a:solidFill>
                  <a:srgbClr val="000000"/>
                </a:solidFill>
              </a:rPr>
              <a:t>into </a:t>
            </a:r>
            <a:r>
              <a:rPr sz="2400" u="none" spc="-5" dirty="0">
                <a:solidFill>
                  <a:srgbClr val="000000"/>
                </a:solidFill>
              </a:rPr>
              <a:t>the </a:t>
            </a:r>
            <a:r>
              <a:rPr sz="2400" u="none" spc="-10" dirty="0">
                <a:solidFill>
                  <a:srgbClr val="000000"/>
                </a:solidFill>
              </a:rPr>
              <a:t>digital </a:t>
            </a:r>
            <a:r>
              <a:rPr sz="2400" u="none" spc="-15" dirty="0">
                <a:solidFill>
                  <a:srgbClr val="000000"/>
                </a:solidFill>
              </a:rPr>
              <a:t>format </a:t>
            </a:r>
            <a:r>
              <a:rPr sz="2400" u="none" spc="-20" dirty="0">
                <a:solidFill>
                  <a:srgbClr val="000000"/>
                </a:solidFill>
              </a:rPr>
              <a:t>for </a:t>
            </a:r>
            <a:r>
              <a:rPr sz="2400" u="none" spc="-530" dirty="0">
                <a:solidFill>
                  <a:srgbClr val="000000"/>
                </a:solidFill>
              </a:rPr>
              <a:t> </a:t>
            </a:r>
            <a:r>
              <a:rPr sz="2400" u="none" spc="-30" dirty="0">
                <a:solidFill>
                  <a:srgbClr val="000000"/>
                </a:solidFill>
              </a:rPr>
              <a:t>display, </a:t>
            </a:r>
            <a:r>
              <a:rPr sz="2400" u="none" spc="-20" dirty="0">
                <a:solidFill>
                  <a:srgbClr val="000000"/>
                </a:solidFill>
              </a:rPr>
              <a:t>storage</a:t>
            </a:r>
            <a:r>
              <a:rPr sz="2400" u="none" dirty="0">
                <a:solidFill>
                  <a:srgbClr val="000000"/>
                </a:solidFill>
              </a:rPr>
              <a:t> and</a:t>
            </a:r>
            <a:r>
              <a:rPr sz="2400" u="none" spc="-5" dirty="0">
                <a:solidFill>
                  <a:srgbClr val="000000"/>
                </a:solidFill>
              </a:rPr>
              <a:t> </a:t>
            </a:r>
            <a:r>
              <a:rPr sz="2400" u="none" spc="-10" dirty="0">
                <a:solidFill>
                  <a:srgbClr val="000000"/>
                </a:solidFill>
              </a:rPr>
              <a:t>graphic</a:t>
            </a:r>
            <a:r>
              <a:rPr sz="2400" u="none" spc="-30" dirty="0">
                <a:solidFill>
                  <a:srgbClr val="000000"/>
                </a:solidFill>
              </a:rPr>
              <a:t> </a:t>
            </a:r>
            <a:r>
              <a:rPr sz="2400" u="none" spc="-5" dirty="0">
                <a:solidFill>
                  <a:srgbClr val="000000"/>
                </a:solidFill>
              </a:rPr>
              <a:t>manipulation</a:t>
            </a:r>
            <a:r>
              <a:rPr sz="2400" u="none" dirty="0">
                <a:solidFill>
                  <a:srgbClr val="000000"/>
                </a:solidFill>
              </a:rPr>
              <a:t> </a:t>
            </a:r>
            <a:r>
              <a:rPr sz="2400" u="none" spc="-5" dirty="0">
                <a:solidFill>
                  <a:srgbClr val="000000"/>
                </a:solidFill>
              </a:rPr>
              <a:t>is</a:t>
            </a:r>
            <a:r>
              <a:rPr sz="2400" u="none" spc="-20" dirty="0">
                <a:solidFill>
                  <a:srgbClr val="000000"/>
                </a:solidFill>
              </a:rPr>
              <a:t> </a:t>
            </a:r>
            <a:r>
              <a:rPr sz="2400" u="none" spc="-5" dirty="0">
                <a:solidFill>
                  <a:srgbClr val="000000"/>
                </a:solidFill>
              </a:rPr>
              <a:t>called </a:t>
            </a:r>
            <a:r>
              <a:rPr sz="2400" u="none">
                <a:solidFill>
                  <a:srgbClr val="000000"/>
                </a:solidFill>
              </a:rPr>
              <a:t>a</a:t>
            </a:r>
            <a:r>
              <a:rPr sz="2400" u="none" spc="-20">
                <a:solidFill>
                  <a:srgbClr val="000000"/>
                </a:solidFill>
              </a:rPr>
              <a:t> </a:t>
            </a:r>
            <a:r>
              <a:rPr sz="2400" u="none" spc="-35" smtClean="0">
                <a:solidFill>
                  <a:srgbClr val="000000"/>
                </a:solidFill>
              </a:rPr>
              <a:t>scanner</a:t>
            </a:r>
            <a:r>
              <a:rPr lang="en-US" sz="2400" u="none" spc="-35" dirty="0" smtClean="0">
                <a:solidFill>
                  <a:srgbClr val="000000"/>
                </a:solidFill>
              </a:rPr>
              <a:t>.</a:t>
            </a:r>
            <a:endParaRPr lang="en-US" sz="2400" spc="-25" dirty="0" smtClean="0"/>
          </a:p>
          <a:p>
            <a:pPr marL="12700" marR="5080" indent="981710">
              <a:lnSpc>
                <a:spcPct val="100000"/>
              </a:lnSpc>
              <a:spcBef>
                <a:spcPts val="30"/>
              </a:spcBef>
              <a:buNone/>
            </a:pPr>
            <a:r>
              <a:rPr sz="2400" spc="-25" smtClean="0"/>
              <a:t>Types</a:t>
            </a:r>
            <a:r>
              <a:rPr sz="2400" spc="-25" dirty="0"/>
              <a:t>	</a:t>
            </a:r>
            <a:r>
              <a:rPr sz="2400" spc="-5" dirty="0"/>
              <a:t>of</a:t>
            </a:r>
            <a:r>
              <a:rPr sz="2400" spc="-40" dirty="0"/>
              <a:t> </a:t>
            </a:r>
            <a:r>
              <a:rPr sz="2400" spc="-5"/>
              <a:t>scanner</a:t>
            </a:r>
            <a:r>
              <a:rPr sz="2400" spc="-5" smtClean="0"/>
              <a:t>:</a:t>
            </a:r>
            <a:endParaRPr lang="en-US" sz="2400" spc="-5" dirty="0" smtClean="0"/>
          </a:p>
          <a:p>
            <a:pPr marL="12700">
              <a:lnSpc>
                <a:spcPct val="100000"/>
              </a:lnSpc>
              <a:buNone/>
              <a:tabLst>
                <a:tab pos="2476500" algn="l"/>
              </a:tabLst>
            </a:pPr>
            <a:r>
              <a:rPr sz="2400" u="none" spc="-5" smtClean="0">
                <a:solidFill>
                  <a:srgbClr val="000000"/>
                </a:solidFill>
                <a:latin typeface="Calibri"/>
                <a:cs typeface="Calibri"/>
              </a:rPr>
              <a:t>1</a:t>
            </a:r>
            <a:r>
              <a:rPr sz="2400" u="none" spc="-5" dirty="0">
                <a:solidFill>
                  <a:srgbClr val="000000"/>
                </a:solidFill>
                <a:latin typeface="Calibri"/>
                <a:cs typeface="Calibri"/>
              </a:rPr>
              <a:t>.</a:t>
            </a:r>
            <a:r>
              <a:rPr sz="2400" u="none" spc="310" dirty="0">
                <a:solidFill>
                  <a:srgbClr val="000000"/>
                </a:solidFill>
                <a:latin typeface="Calibri"/>
                <a:cs typeface="Calibri"/>
              </a:rPr>
              <a:t> </a:t>
            </a:r>
            <a:r>
              <a:rPr sz="2400" b="1" u="none" spc="-5" dirty="0">
                <a:solidFill>
                  <a:srgbClr val="000000"/>
                </a:solidFill>
                <a:latin typeface="Calibri"/>
                <a:cs typeface="Calibri"/>
              </a:rPr>
              <a:t>Drum</a:t>
            </a:r>
            <a:r>
              <a:rPr sz="2400" b="1" u="none" spc="-25" dirty="0">
                <a:solidFill>
                  <a:srgbClr val="000000"/>
                </a:solidFill>
                <a:latin typeface="Calibri"/>
                <a:cs typeface="Calibri"/>
              </a:rPr>
              <a:t> </a:t>
            </a:r>
            <a:r>
              <a:rPr sz="2400" b="1" u="none" spc="-5" dirty="0">
                <a:solidFill>
                  <a:srgbClr val="000000"/>
                </a:solidFill>
                <a:latin typeface="Calibri"/>
                <a:cs typeface="Calibri"/>
              </a:rPr>
              <a:t>scanner</a:t>
            </a:r>
            <a:r>
              <a:rPr sz="2400" b="1" u="none" dirty="0">
                <a:solidFill>
                  <a:srgbClr val="000000"/>
                </a:solidFill>
                <a:latin typeface="Calibri"/>
                <a:cs typeface="Calibri"/>
              </a:rPr>
              <a:t> </a:t>
            </a:r>
            <a:r>
              <a:rPr sz="2400" u="none" dirty="0">
                <a:solidFill>
                  <a:srgbClr val="000000"/>
                </a:solidFill>
              </a:rPr>
              <a:t>:	</a:t>
            </a:r>
            <a:r>
              <a:rPr sz="2400" u="none" spc="-10" dirty="0">
                <a:solidFill>
                  <a:srgbClr val="000000"/>
                </a:solidFill>
              </a:rPr>
              <a:t>They </a:t>
            </a:r>
            <a:r>
              <a:rPr sz="2400" u="none" spc="-15" dirty="0">
                <a:solidFill>
                  <a:srgbClr val="000000"/>
                </a:solidFill>
              </a:rPr>
              <a:t>are</a:t>
            </a:r>
            <a:r>
              <a:rPr sz="2400" u="none" spc="-5" dirty="0">
                <a:solidFill>
                  <a:srgbClr val="000000"/>
                </a:solidFill>
              </a:rPr>
              <a:t> </a:t>
            </a:r>
            <a:r>
              <a:rPr sz="2400" u="none" dirty="0">
                <a:solidFill>
                  <a:srgbClr val="000000"/>
                </a:solidFill>
              </a:rPr>
              <a:t>the</a:t>
            </a:r>
            <a:r>
              <a:rPr sz="2400" u="none" spc="-20" dirty="0">
                <a:solidFill>
                  <a:srgbClr val="000000"/>
                </a:solidFill>
              </a:rPr>
              <a:t> </a:t>
            </a:r>
            <a:r>
              <a:rPr sz="2400" u="none" spc="-5" dirty="0">
                <a:solidFill>
                  <a:srgbClr val="000000"/>
                </a:solidFill>
              </a:rPr>
              <a:t>high-end</a:t>
            </a:r>
            <a:r>
              <a:rPr sz="2400" u="none" dirty="0">
                <a:solidFill>
                  <a:srgbClr val="000000"/>
                </a:solidFill>
              </a:rPr>
              <a:t> </a:t>
            </a:r>
            <a:r>
              <a:rPr sz="2400" u="none" spc="-10">
                <a:solidFill>
                  <a:srgbClr val="000000"/>
                </a:solidFill>
              </a:rPr>
              <a:t>scanners</a:t>
            </a:r>
            <a:r>
              <a:rPr sz="2400" u="none" spc="-10" smtClean="0">
                <a:solidFill>
                  <a:srgbClr val="000000"/>
                </a:solidFill>
              </a:rPr>
              <a:t>.</a:t>
            </a:r>
            <a:endParaRPr lang="en-US" sz="2400" u="none" spc="-10" dirty="0" smtClean="0">
              <a:solidFill>
                <a:srgbClr val="000000"/>
              </a:solidFill>
            </a:endParaRPr>
          </a:p>
          <a:p>
            <a:pPr marL="12700">
              <a:buNone/>
              <a:tabLst>
                <a:tab pos="2476500" algn="l"/>
              </a:tabLst>
            </a:pPr>
            <a:r>
              <a:rPr lang="en-US" sz="2400" spc="-5" dirty="0" smtClean="0">
                <a:cs typeface="Calibri"/>
              </a:rPr>
              <a:t>2.</a:t>
            </a:r>
            <a:r>
              <a:rPr lang="en-US" sz="2400" spc="-45" dirty="0" smtClean="0">
                <a:cs typeface="Calibri"/>
              </a:rPr>
              <a:t> </a:t>
            </a:r>
            <a:r>
              <a:rPr lang="en-US" sz="2400" b="1" spc="-10" dirty="0" err="1" smtClean="0">
                <a:cs typeface="Calibri"/>
              </a:rPr>
              <a:t>Sheetfed</a:t>
            </a:r>
            <a:r>
              <a:rPr lang="en-US" sz="2400" b="1" spc="-15" dirty="0" smtClean="0">
                <a:cs typeface="Calibri"/>
              </a:rPr>
              <a:t> </a:t>
            </a:r>
            <a:r>
              <a:rPr lang="en-US" sz="2400" b="1" spc="-5" dirty="0" err="1" smtClean="0">
                <a:cs typeface="Calibri"/>
              </a:rPr>
              <a:t>scanner</a:t>
            </a:r>
            <a:r>
              <a:rPr lang="en-US" sz="2400" spc="-5" dirty="0" err="1" smtClean="0">
                <a:cs typeface="Calibri"/>
              </a:rPr>
              <a:t>:</a:t>
            </a:r>
            <a:r>
              <a:rPr lang="en-US" sz="2400" spc="-10" dirty="0" err="1" smtClean="0">
                <a:cs typeface="Calibri"/>
              </a:rPr>
              <a:t>They</a:t>
            </a:r>
            <a:r>
              <a:rPr lang="en-US" sz="2400" spc="-15" dirty="0" smtClean="0">
                <a:cs typeface="Calibri"/>
              </a:rPr>
              <a:t> </a:t>
            </a:r>
            <a:r>
              <a:rPr lang="en-US" sz="2400" spc="-10" dirty="0" smtClean="0">
                <a:cs typeface="Calibri"/>
              </a:rPr>
              <a:t>are ordinary</a:t>
            </a:r>
            <a:r>
              <a:rPr lang="en-US" sz="2400" spc="-15" dirty="0" smtClean="0">
                <a:cs typeface="Calibri"/>
              </a:rPr>
              <a:t> </a:t>
            </a:r>
            <a:r>
              <a:rPr lang="en-US" sz="2400" dirty="0" smtClean="0">
                <a:cs typeface="Calibri"/>
              </a:rPr>
              <a:t>type</a:t>
            </a:r>
            <a:r>
              <a:rPr lang="en-US" sz="2400" spc="-10" dirty="0" smtClean="0">
                <a:cs typeface="Calibri"/>
              </a:rPr>
              <a:t> </a:t>
            </a:r>
            <a:r>
              <a:rPr lang="en-US" sz="2400" spc="-35" dirty="0" smtClean="0">
                <a:cs typeface="Calibri"/>
              </a:rPr>
              <a:t>scanner.</a:t>
            </a:r>
          </a:p>
          <a:p>
            <a:pPr marL="12700">
              <a:lnSpc>
                <a:spcPct val="100000"/>
              </a:lnSpc>
              <a:spcBef>
                <a:spcPts val="100"/>
              </a:spcBef>
              <a:buNone/>
            </a:pPr>
            <a:r>
              <a:rPr lang="en-US" sz="2400" spc="-5" dirty="0" smtClean="0">
                <a:cs typeface="Calibri"/>
              </a:rPr>
              <a:t>3.</a:t>
            </a:r>
            <a:r>
              <a:rPr lang="en-US" sz="2400" spc="-35" dirty="0" smtClean="0">
                <a:cs typeface="Calibri"/>
              </a:rPr>
              <a:t> </a:t>
            </a:r>
            <a:r>
              <a:rPr lang="en-US" sz="2400" b="1" spc="-10" dirty="0" smtClean="0">
                <a:cs typeface="Calibri"/>
              </a:rPr>
              <a:t>Flatbed</a:t>
            </a:r>
            <a:r>
              <a:rPr lang="en-US" sz="2400" b="1" spc="-5" dirty="0" smtClean="0">
                <a:cs typeface="Calibri"/>
              </a:rPr>
              <a:t> scanner</a:t>
            </a:r>
            <a:r>
              <a:rPr lang="en-US" sz="2400" spc="-5" dirty="0" smtClean="0">
                <a:cs typeface="Calibri"/>
              </a:rPr>
              <a:t>: It</a:t>
            </a:r>
            <a:r>
              <a:rPr lang="en-US" sz="2400" spc="-10" dirty="0" smtClean="0">
                <a:cs typeface="Calibri"/>
              </a:rPr>
              <a:t> </a:t>
            </a:r>
            <a:r>
              <a:rPr lang="en-US" sz="2400" spc="-15" dirty="0" smtClean="0">
                <a:cs typeface="Calibri"/>
              </a:rPr>
              <a:t>strikes</a:t>
            </a:r>
            <a:r>
              <a:rPr lang="en-US" sz="2400" spc="-35" dirty="0" smtClean="0">
                <a:cs typeface="Calibri"/>
              </a:rPr>
              <a:t> </a:t>
            </a:r>
            <a:r>
              <a:rPr lang="en-US" sz="2400" dirty="0" smtClean="0">
                <a:cs typeface="Calibri"/>
              </a:rPr>
              <a:t>a</a:t>
            </a:r>
            <a:r>
              <a:rPr lang="en-US" sz="2400" spc="-25" dirty="0" smtClean="0">
                <a:cs typeface="Calibri"/>
              </a:rPr>
              <a:t> </a:t>
            </a:r>
            <a:r>
              <a:rPr lang="en-US" sz="2400" spc="-5" dirty="0" smtClean="0">
                <a:cs typeface="Calibri"/>
              </a:rPr>
              <a:t>balance</a:t>
            </a:r>
            <a:r>
              <a:rPr lang="en-US" sz="2400" spc="-20" dirty="0" smtClean="0">
                <a:cs typeface="Calibri"/>
              </a:rPr>
              <a:t> </a:t>
            </a:r>
            <a:r>
              <a:rPr lang="en-US" sz="2400" spc="-5" dirty="0" smtClean="0">
                <a:cs typeface="Calibri"/>
              </a:rPr>
              <a:t>between</a:t>
            </a:r>
            <a:r>
              <a:rPr lang="en-US" sz="2400" spc="-15" dirty="0" smtClean="0">
                <a:cs typeface="Calibri"/>
              </a:rPr>
              <a:t> </a:t>
            </a:r>
            <a:r>
              <a:rPr lang="en-US" sz="2400" dirty="0" smtClean="0">
                <a:cs typeface="Calibri"/>
              </a:rPr>
              <a:t>the</a:t>
            </a:r>
            <a:r>
              <a:rPr lang="en-US" sz="2400" spc="-10" dirty="0" smtClean="0">
                <a:cs typeface="Calibri"/>
              </a:rPr>
              <a:t> above</a:t>
            </a:r>
            <a:r>
              <a:rPr lang="en-US" sz="2400" dirty="0" smtClean="0">
                <a:cs typeface="Calibri"/>
              </a:rPr>
              <a:t> </a:t>
            </a:r>
            <a:r>
              <a:rPr lang="en-US" sz="2400" spc="-10" dirty="0" smtClean="0">
                <a:cs typeface="Calibri"/>
              </a:rPr>
              <a:t>two </a:t>
            </a:r>
            <a:r>
              <a:rPr lang="en-US" sz="2400" dirty="0" smtClean="0">
                <a:cs typeface="Calibri"/>
              </a:rPr>
              <a:t>in</a:t>
            </a:r>
            <a:r>
              <a:rPr lang="en-US" sz="2400" spc="-30" dirty="0" smtClean="0">
                <a:cs typeface="Calibri"/>
              </a:rPr>
              <a:t> </a:t>
            </a:r>
            <a:r>
              <a:rPr lang="en-US" sz="2400" spc="-5" dirty="0" smtClean="0">
                <a:cs typeface="Calibri"/>
              </a:rPr>
              <a:t>quality</a:t>
            </a:r>
            <a:r>
              <a:rPr lang="en-US" sz="2400" spc="-25" dirty="0" smtClean="0">
                <a:cs typeface="Calibri"/>
              </a:rPr>
              <a:t> </a:t>
            </a:r>
            <a:r>
              <a:rPr lang="en-US" sz="2400" dirty="0" smtClean="0">
                <a:cs typeface="Calibri"/>
              </a:rPr>
              <a:t>as</a:t>
            </a:r>
            <a:r>
              <a:rPr lang="en-US" sz="2400" spc="-15" dirty="0" smtClean="0">
                <a:cs typeface="Calibri"/>
              </a:rPr>
              <a:t> </a:t>
            </a:r>
            <a:r>
              <a:rPr lang="en-US" sz="2400" spc="-10" dirty="0" smtClean="0">
                <a:cs typeface="Calibri"/>
              </a:rPr>
              <a:t>well</a:t>
            </a:r>
            <a:r>
              <a:rPr lang="en-US" sz="2400" spc="-20" dirty="0" smtClean="0">
                <a:cs typeface="Calibri"/>
              </a:rPr>
              <a:t> </a:t>
            </a:r>
            <a:r>
              <a:rPr lang="en-US" sz="2400" dirty="0" smtClean="0">
                <a:cs typeface="Calibri"/>
              </a:rPr>
              <a:t>as</a:t>
            </a:r>
            <a:r>
              <a:rPr lang="en-US" sz="2400" spc="-15" dirty="0" smtClean="0">
                <a:cs typeface="Calibri"/>
              </a:rPr>
              <a:t> </a:t>
            </a:r>
            <a:r>
              <a:rPr lang="en-US" sz="2400" spc="-5" dirty="0" smtClean="0">
                <a:cs typeface="Calibri"/>
              </a:rPr>
              <a:t>price.</a:t>
            </a:r>
            <a:endParaRPr lang="en-US" sz="2400" dirty="0" smtClean="0">
              <a:cs typeface="Calibri"/>
            </a:endParaRPr>
          </a:p>
          <a:p>
            <a:pPr marL="12700" marR="5080">
              <a:lnSpc>
                <a:spcPct val="100000"/>
              </a:lnSpc>
              <a:buNone/>
              <a:tabLst>
                <a:tab pos="5196840" algn="l"/>
              </a:tabLst>
            </a:pPr>
            <a:r>
              <a:rPr lang="en-US" sz="2400" spc="-5" dirty="0" smtClean="0">
                <a:cs typeface="Calibri"/>
              </a:rPr>
              <a:t>4.</a:t>
            </a:r>
            <a:r>
              <a:rPr lang="en-US" sz="2400" spc="-15" dirty="0" smtClean="0">
                <a:cs typeface="Calibri"/>
              </a:rPr>
              <a:t> </a:t>
            </a:r>
            <a:r>
              <a:rPr lang="en-US" sz="2400" b="1" spc="-5" dirty="0" smtClean="0">
                <a:cs typeface="Calibri"/>
              </a:rPr>
              <a:t>Handheld</a:t>
            </a:r>
            <a:r>
              <a:rPr lang="en-US" sz="2400" b="1" spc="5" dirty="0" smtClean="0">
                <a:cs typeface="Calibri"/>
              </a:rPr>
              <a:t> </a:t>
            </a:r>
            <a:r>
              <a:rPr lang="en-US" sz="2400" b="1" spc="-5" dirty="0" smtClean="0">
                <a:cs typeface="Calibri"/>
              </a:rPr>
              <a:t>scanner</a:t>
            </a:r>
            <a:r>
              <a:rPr lang="en-US" sz="2400" b="1" spc="-10" dirty="0" smtClean="0">
                <a:cs typeface="Calibri"/>
              </a:rPr>
              <a:t> </a:t>
            </a:r>
            <a:r>
              <a:rPr lang="en-US" sz="2400" b="1" dirty="0" smtClean="0">
                <a:cs typeface="Calibri"/>
              </a:rPr>
              <a:t>/</a:t>
            </a:r>
            <a:r>
              <a:rPr lang="en-US" sz="2400" b="1" spc="15" dirty="0" smtClean="0">
                <a:cs typeface="Calibri"/>
              </a:rPr>
              <a:t> </a:t>
            </a:r>
            <a:r>
              <a:rPr lang="en-US" sz="2400" b="1" dirty="0" smtClean="0">
                <a:cs typeface="Calibri"/>
              </a:rPr>
              <a:t>bar </a:t>
            </a:r>
            <a:r>
              <a:rPr lang="en-US" sz="2400" b="1" spc="-5" dirty="0" smtClean="0">
                <a:cs typeface="Calibri"/>
              </a:rPr>
              <a:t>code</a:t>
            </a:r>
            <a:r>
              <a:rPr lang="en-US" sz="2400" b="1" spc="-15" dirty="0" smtClean="0">
                <a:cs typeface="Calibri"/>
              </a:rPr>
              <a:t> </a:t>
            </a:r>
            <a:r>
              <a:rPr lang="en-US" sz="2400" b="1" spc="-10" dirty="0" smtClean="0">
                <a:cs typeface="Calibri"/>
              </a:rPr>
              <a:t>readers</a:t>
            </a:r>
            <a:r>
              <a:rPr lang="en-US" sz="2400" spc="-10" dirty="0" smtClean="0">
                <a:cs typeface="Calibri"/>
              </a:rPr>
              <a:t>:	They</a:t>
            </a:r>
            <a:r>
              <a:rPr lang="en-US" sz="2400" spc="-5" dirty="0" smtClean="0">
                <a:cs typeface="Calibri"/>
              </a:rPr>
              <a:t> </a:t>
            </a:r>
            <a:r>
              <a:rPr lang="en-US" sz="2400" spc="-15" dirty="0" smtClean="0">
                <a:cs typeface="Calibri"/>
              </a:rPr>
              <a:t>are</a:t>
            </a:r>
            <a:r>
              <a:rPr lang="en-US" sz="2400" spc="-5" dirty="0" smtClean="0">
                <a:cs typeface="Calibri"/>
              </a:rPr>
              <a:t> used</a:t>
            </a:r>
            <a:r>
              <a:rPr lang="en-US" sz="2400" spc="-10" dirty="0" smtClean="0">
                <a:cs typeface="Calibri"/>
              </a:rPr>
              <a:t> </a:t>
            </a:r>
            <a:r>
              <a:rPr lang="en-US" sz="2400" spc="-25" dirty="0" smtClean="0">
                <a:cs typeface="Calibri"/>
              </a:rPr>
              <a:t>for </a:t>
            </a:r>
            <a:r>
              <a:rPr lang="en-US" sz="2400" spc="-20" dirty="0" smtClean="0">
                <a:cs typeface="Calibri"/>
              </a:rPr>
              <a:t> </a:t>
            </a:r>
            <a:r>
              <a:rPr lang="en-US" sz="2400" spc="-5" dirty="0" smtClean="0">
                <a:cs typeface="Calibri"/>
              </a:rPr>
              <a:t>scanning </a:t>
            </a:r>
            <a:r>
              <a:rPr lang="en-US" sz="2400" spc="-10" dirty="0" smtClean="0">
                <a:cs typeface="Calibri"/>
              </a:rPr>
              <a:t>documents </a:t>
            </a:r>
            <a:r>
              <a:rPr lang="en-US" sz="2400" dirty="0" smtClean="0">
                <a:cs typeface="Calibri"/>
              </a:rPr>
              <a:t>in </a:t>
            </a:r>
            <a:r>
              <a:rPr lang="en-US" sz="2400" spc="-10" dirty="0" smtClean="0">
                <a:cs typeface="Calibri"/>
              </a:rPr>
              <a:t>strips </a:t>
            </a:r>
            <a:r>
              <a:rPr lang="en-US" sz="2400" spc="-5" dirty="0" smtClean="0">
                <a:cs typeface="Calibri"/>
              </a:rPr>
              <a:t>of about </a:t>
            </a:r>
            <a:r>
              <a:rPr lang="en-US" sz="2400" dirty="0" smtClean="0">
                <a:cs typeface="Calibri"/>
              </a:rPr>
              <a:t>4 inches wide </a:t>
            </a:r>
            <a:r>
              <a:rPr lang="en-US" sz="2400" spc="-10" dirty="0" smtClean="0">
                <a:cs typeface="Calibri"/>
              </a:rPr>
              <a:t>by </a:t>
            </a:r>
            <a:r>
              <a:rPr lang="en-US" sz="2400" spc="-5" dirty="0" smtClean="0">
                <a:cs typeface="Calibri"/>
              </a:rPr>
              <a:t>holding </a:t>
            </a:r>
            <a:r>
              <a:rPr lang="en-US" sz="2400" spc="-530" dirty="0" smtClean="0">
                <a:cs typeface="Calibri"/>
              </a:rPr>
              <a:t> </a:t>
            </a:r>
            <a:r>
              <a:rPr lang="en-US" sz="2400" dirty="0" smtClean="0">
                <a:cs typeface="Calibri"/>
              </a:rPr>
              <a:t>the</a:t>
            </a:r>
            <a:r>
              <a:rPr lang="en-US" sz="2400" spc="-15" dirty="0" smtClean="0">
                <a:cs typeface="Calibri"/>
              </a:rPr>
              <a:t> </a:t>
            </a:r>
            <a:r>
              <a:rPr lang="en-US" sz="2400" spc="-5" dirty="0" smtClean="0">
                <a:cs typeface="Calibri"/>
              </a:rPr>
              <a:t>scanner</a:t>
            </a:r>
            <a:r>
              <a:rPr lang="en-US" sz="2400" spc="-20" dirty="0" smtClean="0">
                <a:cs typeface="Calibri"/>
              </a:rPr>
              <a:t> </a:t>
            </a:r>
            <a:r>
              <a:rPr lang="en-US" sz="2400" dirty="0" smtClean="0">
                <a:cs typeface="Calibri"/>
              </a:rPr>
              <a:t>in </a:t>
            </a:r>
            <a:r>
              <a:rPr lang="en-US" sz="2400" spc="-5" dirty="0" smtClean="0">
                <a:cs typeface="Calibri"/>
              </a:rPr>
              <a:t>one</a:t>
            </a:r>
            <a:r>
              <a:rPr lang="en-US" sz="2400" spc="-10" dirty="0" smtClean="0">
                <a:cs typeface="Calibri"/>
              </a:rPr>
              <a:t> </a:t>
            </a:r>
            <a:r>
              <a:rPr lang="en-US" sz="2400" spc="-5" dirty="0" smtClean="0">
                <a:cs typeface="Calibri"/>
              </a:rPr>
              <a:t>hand</a:t>
            </a:r>
            <a:r>
              <a:rPr lang="en-US" sz="2400" dirty="0" smtClean="0">
                <a:cs typeface="Calibri"/>
              </a:rPr>
              <a:t> and</a:t>
            </a:r>
            <a:r>
              <a:rPr lang="en-US" sz="2400" spc="-5" dirty="0" smtClean="0">
                <a:cs typeface="Calibri"/>
              </a:rPr>
              <a:t> sliding</a:t>
            </a:r>
            <a:r>
              <a:rPr lang="en-US" sz="2400" spc="-25" dirty="0" smtClean="0">
                <a:cs typeface="Calibri"/>
              </a:rPr>
              <a:t> </a:t>
            </a:r>
            <a:r>
              <a:rPr lang="en-US" sz="2400" dirty="0" smtClean="0">
                <a:cs typeface="Calibri"/>
              </a:rPr>
              <a:t>it </a:t>
            </a:r>
            <a:r>
              <a:rPr lang="en-US" sz="2400" spc="-15" dirty="0" smtClean="0">
                <a:cs typeface="Calibri"/>
              </a:rPr>
              <a:t>over</a:t>
            </a:r>
            <a:r>
              <a:rPr lang="en-US" sz="2400" spc="-5" dirty="0" smtClean="0">
                <a:cs typeface="Calibri"/>
              </a:rPr>
              <a:t> </a:t>
            </a:r>
            <a:r>
              <a:rPr lang="en-US" sz="2400" dirty="0" smtClean="0">
                <a:cs typeface="Calibri"/>
              </a:rPr>
              <a:t>the </a:t>
            </a:r>
            <a:r>
              <a:rPr lang="en-US" sz="2400" spc="-5" dirty="0" smtClean="0">
                <a:cs typeface="Calibri"/>
              </a:rPr>
              <a:t>documents.</a:t>
            </a:r>
            <a:endParaRPr sz="2400">
              <a:latin typeface="Calibri"/>
              <a:cs typeface="Calibri"/>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1474" y="85725"/>
            <a:ext cx="3200400" cy="2847975"/>
          </a:xfrm>
          <a:prstGeom prst="rect">
            <a:avLst/>
          </a:prstGeom>
        </p:spPr>
      </p:pic>
      <p:pic>
        <p:nvPicPr>
          <p:cNvPr id="3" name="object 3"/>
          <p:cNvPicPr/>
          <p:nvPr/>
        </p:nvPicPr>
        <p:blipFill>
          <a:blip r:embed="rId3" cstate="print"/>
          <a:stretch>
            <a:fillRect/>
          </a:stretch>
        </p:blipFill>
        <p:spPr>
          <a:xfrm>
            <a:off x="5234051" y="142875"/>
            <a:ext cx="2695575" cy="2457450"/>
          </a:xfrm>
          <a:prstGeom prst="rect">
            <a:avLst/>
          </a:prstGeom>
        </p:spPr>
      </p:pic>
      <p:pic>
        <p:nvPicPr>
          <p:cNvPr id="4" name="object 4"/>
          <p:cNvPicPr/>
          <p:nvPr/>
        </p:nvPicPr>
        <p:blipFill>
          <a:blip r:embed="rId4" cstate="print"/>
          <a:stretch>
            <a:fillRect/>
          </a:stretch>
        </p:blipFill>
        <p:spPr>
          <a:xfrm>
            <a:off x="296872" y="3489032"/>
            <a:ext cx="3551175" cy="2957512"/>
          </a:xfrm>
          <a:prstGeom prst="rect">
            <a:avLst/>
          </a:prstGeom>
        </p:spPr>
      </p:pic>
      <p:pic>
        <p:nvPicPr>
          <p:cNvPr id="5" name="object 5"/>
          <p:cNvPicPr/>
          <p:nvPr/>
        </p:nvPicPr>
        <p:blipFill>
          <a:blip r:embed="rId5" cstate="print"/>
          <a:stretch>
            <a:fillRect/>
          </a:stretch>
        </p:blipFill>
        <p:spPr>
          <a:xfrm>
            <a:off x="5857875" y="3500437"/>
            <a:ext cx="2095500" cy="2295525"/>
          </a:xfrm>
          <a:prstGeom prst="rect">
            <a:avLst/>
          </a:prstGeom>
        </p:spPr>
      </p:pic>
      <p:sp>
        <p:nvSpPr>
          <p:cNvPr id="6" name="object 6"/>
          <p:cNvSpPr txBox="1"/>
          <p:nvPr/>
        </p:nvSpPr>
        <p:spPr>
          <a:xfrm>
            <a:off x="507288" y="2804236"/>
            <a:ext cx="1723389"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Fig:</a:t>
            </a:r>
            <a:r>
              <a:rPr sz="1800" spc="-30" dirty="0">
                <a:latin typeface="Calibri"/>
                <a:cs typeface="Calibri"/>
              </a:rPr>
              <a:t> </a:t>
            </a:r>
            <a:r>
              <a:rPr sz="1800" spc="-5" dirty="0">
                <a:latin typeface="Calibri"/>
                <a:cs typeface="Calibri"/>
              </a:rPr>
              <a:t>Drum</a:t>
            </a:r>
            <a:r>
              <a:rPr sz="1800" spc="-15" dirty="0">
                <a:latin typeface="Calibri"/>
                <a:cs typeface="Calibri"/>
              </a:rPr>
              <a:t> </a:t>
            </a:r>
            <a:r>
              <a:rPr sz="1800" spc="-5" dirty="0">
                <a:latin typeface="Calibri"/>
                <a:cs typeface="Calibri"/>
              </a:rPr>
              <a:t>Scanner</a:t>
            </a:r>
            <a:endParaRPr sz="1800">
              <a:latin typeface="Calibri"/>
              <a:cs typeface="Calibri"/>
            </a:endParaRPr>
          </a:p>
        </p:txBody>
      </p:sp>
      <p:sp>
        <p:nvSpPr>
          <p:cNvPr id="7" name="object 7"/>
          <p:cNvSpPr txBox="1"/>
          <p:nvPr/>
        </p:nvSpPr>
        <p:spPr>
          <a:xfrm>
            <a:off x="5651753" y="2732913"/>
            <a:ext cx="206502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Fig:</a:t>
            </a:r>
            <a:r>
              <a:rPr sz="1800" spc="375" dirty="0">
                <a:latin typeface="Calibri"/>
                <a:cs typeface="Calibri"/>
              </a:rPr>
              <a:t> </a:t>
            </a:r>
            <a:r>
              <a:rPr sz="1800" spc="-10" dirty="0">
                <a:latin typeface="Calibri"/>
                <a:cs typeface="Calibri"/>
              </a:rPr>
              <a:t>Sheetfed</a:t>
            </a:r>
            <a:r>
              <a:rPr sz="1800" dirty="0">
                <a:latin typeface="Calibri"/>
                <a:cs typeface="Calibri"/>
              </a:rPr>
              <a:t> </a:t>
            </a:r>
            <a:r>
              <a:rPr sz="1800" spc="-5" dirty="0">
                <a:latin typeface="Calibri"/>
                <a:cs typeface="Calibri"/>
              </a:rPr>
              <a:t>scanner</a:t>
            </a:r>
            <a:endParaRPr sz="1800">
              <a:latin typeface="Calibri"/>
              <a:cs typeface="Calibri"/>
            </a:endParaRPr>
          </a:p>
        </p:txBody>
      </p:sp>
      <p:sp>
        <p:nvSpPr>
          <p:cNvPr id="8" name="object 8"/>
          <p:cNvSpPr txBox="1"/>
          <p:nvPr/>
        </p:nvSpPr>
        <p:spPr>
          <a:xfrm>
            <a:off x="721868" y="6519773"/>
            <a:ext cx="1948814"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Fig</a:t>
            </a:r>
            <a:r>
              <a:rPr sz="1800" spc="-30" dirty="0">
                <a:latin typeface="Calibri"/>
                <a:cs typeface="Calibri"/>
              </a:rPr>
              <a:t> </a:t>
            </a:r>
            <a:r>
              <a:rPr sz="1800" dirty="0">
                <a:latin typeface="Calibri"/>
                <a:cs typeface="Calibri"/>
              </a:rPr>
              <a:t>:</a:t>
            </a:r>
            <a:r>
              <a:rPr sz="1800" spc="-15" dirty="0">
                <a:latin typeface="Calibri"/>
                <a:cs typeface="Calibri"/>
              </a:rPr>
              <a:t> </a:t>
            </a:r>
            <a:r>
              <a:rPr sz="1800" spc="-5" dirty="0">
                <a:latin typeface="Calibri"/>
                <a:cs typeface="Calibri"/>
              </a:rPr>
              <a:t>Flatbed</a:t>
            </a:r>
            <a:r>
              <a:rPr sz="1800" spc="-10" dirty="0">
                <a:latin typeface="Calibri"/>
                <a:cs typeface="Calibri"/>
              </a:rPr>
              <a:t> </a:t>
            </a:r>
            <a:r>
              <a:rPr sz="1800" spc="-5" dirty="0">
                <a:latin typeface="Calibri"/>
                <a:cs typeface="Calibri"/>
              </a:rPr>
              <a:t>Scanner</a:t>
            </a:r>
            <a:endParaRPr sz="1800">
              <a:latin typeface="Calibri"/>
              <a:cs typeface="Calibri"/>
            </a:endParaRPr>
          </a:p>
        </p:txBody>
      </p:sp>
      <p:sp>
        <p:nvSpPr>
          <p:cNvPr id="9" name="object 9"/>
          <p:cNvSpPr txBox="1"/>
          <p:nvPr/>
        </p:nvSpPr>
        <p:spPr>
          <a:xfrm>
            <a:off x="6080505" y="6234176"/>
            <a:ext cx="187071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Fig:</a:t>
            </a:r>
            <a:r>
              <a:rPr sz="1800" spc="-35" dirty="0">
                <a:latin typeface="Calibri"/>
                <a:cs typeface="Calibri"/>
              </a:rPr>
              <a:t> </a:t>
            </a:r>
            <a:r>
              <a:rPr sz="1800" spc="-10" dirty="0">
                <a:latin typeface="Calibri"/>
                <a:cs typeface="Calibri"/>
              </a:rPr>
              <a:t>Barcode</a:t>
            </a:r>
            <a:r>
              <a:rPr sz="1800" spc="-30" dirty="0">
                <a:latin typeface="Calibri"/>
                <a:cs typeface="Calibri"/>
              </a:rPr>
              <a:t> </a:t>
            </a:r>
            <a:r>
              <a:rPr sz="1800" spc="-10" dirty="0">
                <a:latin typeface="Calibri"/>
                <a:cs typeface="Calibri"/>
              </a:rPr>
              <a:t>Reader</a:t>
            </a:r>
            <a:endParaRPr sz="180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8916" y="196062"/>
            <a:ext cx="5074285" cy="4707890"/>
          </a:xfrm>
          <a:prstGeom prst="rect">
            <a:avLst/>
          </a:prstGeom>
        </p:spPr>
        <p:txBody>
          <a:bodyPr vert="horz" wrap="square" lIns="0" tIns="109855" rIns="0" bIns="0" rtlCol="0">
            <a:spAutoFit/>
          </a:bodyPr>
          <a:lstStyle/>
          <a:p>
            <a:pPr marL="12700">
              <a:lnSpc>
                <a:spcPct val="100000"/>
              </a:lnSpc>
              <a:spcBef>
                <a:spcPts val="865"/>
              </a:spcBef>
            </a:pPr>
            <a:r>
              <a:rPr sz="3200" dirty="0">
                <a:solidFill>
                  <a:srgbClr val="005BD2"/>
                </a:solidFill>
                <a:latin typeface="Wingdings"/>
                <a:cs typeface="Wingdings"/>
              </a:rPr>
              <a:t></a:t>
            </a:r>
            <a:r>
              <a:rPr sz="3200" spc="-110" dirty="0">
                <a:solidFill>
                  <a:srgbClr val="005BD2"/>
                </a:solidFill>
                <a:latin typeface="Times New Roman"/>
                <a:cs typeface="Times New Roman"/>
              </a:rPr>
              <a:t> </a:t>
            </a:r>
            <a:r>
              <a:rPr sz="3200" i="1" spc="-5" dirty="0">
                <a:solidFill>
                  <a:srgbClr val="005BD2"/>
                </a:solidFill>
                <a:latin typeface="Calibri"/>
                <a:cs typeface="Calibri"/>
              </a:rPr>
              <a:t>Image</a:t>
            </a:r>
            <a:r>
              <a:rPr sz="3200" i="1" spc="10" dirty="0">
                <a:solidFill>
                  <a:srgbClr val="005BD2"/>
                </a:solidFill>
                <a:latin typeface="Calibri"/>
                <a:cs typeface="Calibri"/>
              </a:rPr>
              <a:t> </a:t>
            </a:r>
            <a:r>
              <a:rPr sz="3200" i="1" spc="-5" dirty="0">
                <a:solidFill>
                  <a:srgbClr val="005BD2"/>
                </a:solidFill>
                <a:latin typeface="Calibri"/>
                <a:cs typeface="Calibri"/>
              </a:rPr>
              <a:t>processing</a:t>
            </a:r>
            <a:endParaRPr sz="3200">
              <a:latin typeface="Calibri"/>
              <a:cs typeface="Calibri"/>
            </a:endParaRPr>
          </a:p>
          <a:p>
            <a:pPr marL="12700">
              <a:lnSpc>
                <a:spcPct val="100000"/>
              </a:lnSpc>
              <a:spcBef>
                <a:spcPts val="770"/>
              </a:spcBef>
            </a:pPr>
            <a:r>
              <a:rPr sz="3200" dirty="0">
                <a:solidFill>
                  <a:srgbClr val="005BD2"/>
                </a:solidFill>
                <a:latin typeface="Wingdings"/>
                <a:cs typeface="Wingdings"/>
              </a:rPr>
              <a:t></a:t>
            </a:r>
            <a:r>
              <a:rPr sz="3200" spc="-125" dirty="0">
                <a:solidFill>
                  <a:srgbClr val="005BD2"/>
                </a:solidFill>
                <a:latin typeface="Times New Roman"/>
                <a:cs typeface="Times New Roman"/>
              </a:rPr>
              <a:t> </a:t>
            </a:r>
            <a:r>
              <a:rPr sz="3200" i="1" spc="-5" dirty="0">
                <a:solidFill>
                  <a:srgbClr val="005BD2"/>
                </a:solidFill>
                <a:latin typeface="Calibri"/>
                <a:cs typeface="Calibri"/>
              </a:rPr>
              <a:t>Animation</a:t>
            </a:r>
            <a:endParaRPr sz="3200">
              <a:latin typeface="Calibri"/>
              <a:cs typeface="Calibri"/>
            </a:endParaRPr>
          </a:p>
          <a:p>
            <a:pPr marL="12700">
              <a:lnSpc>
                <a:spcPct val="100000"/>
              </a:lnSpc>
              <a:spcBef>
                <a:spcPts val="770"/>
              </a:spcBef>
            </a:pPr>
            <a:r>
              <a:rPr sz="3200" spc="5" dirty="0">
                <a:solidFill>
                  <a:srgbClr val="005BD2"/>
                </a:solidFill>
                <a:latin typeface="Wingdings"/>
                <a:cs typeface="Wingdings"/>
              </a:rPr>
              <a:t></a:t>
            </a:r>
            <a:r>
              <a:rPr sz="3200" spc="-130" dirty="0">
                <a:solidFill>
                  <a:srgbClr val="005BD2"/>
                </a:solidFill>
                <a:latin typeface="Times New Roman"/>
                <a:cs typeface="Times New Roman"/>
              </a:rPr>
              <a:t> </a:t>
            </a:r>
            <a:r>
              <a:rPr sz="3200" i="1" dirty="0">
                <a:solidFill>
                  <a:srgbClr val="005BD2"/>
                </a:solidFill>
                <a:latin typeface="Calibri"/>
                <a:cs typeface="Calibri"/>
              </a:rPr>
              <a:t>Morphing</a:t>
            </a:r>
            <a:endParaRPr sz="3200">
              <a:latin typeface="Calibri"/>
              <a:cs typeface="Calibri"/>
            </a:endParaRPr>
          </a:p>
          <a:p>
            <a:pPr marL="12700">
              <a:lnSpc>
                <a:spcPct val="100000"/>
              </a:lnSpc>
              <a:spcBef>
                <a:spcPts val="770"/>
              </a:spcBef>
            </a:pPr>
            <a:r>
              <a:rPr sz="3200" dirty="0">
                <a:solidFill>
                  <a:srgbClr val="005BD2"/>
                </a:solidFill>
                <a:latin typeface="Wingdings"/>
                <a:cs typeface="Wingdings"/>
              </a:rPr>
              <a:t></a:t>
            </a:r>
            <a:r>
              <a:rPr sz="3200" spc="-114" dirty="0">
                <a:solidFill>
                  <a:srgbClr val="005BD2"/>
                </a:solidFill>
                <a:latin typeface="Times New Roman"/>
                <a:cs typeface="Times New Roman"/>
              </a:rPr>
              <a:t> </a:t>
            </a:r>
            <a:r>
              <a:rPr sz="3200" i="1" spc="-10" dirty="0">
                <a:solidFill>
                  <a:srgbClr val="005BD2"/>
                </a:solidFill>
                <a:latin typeface="Calibri"/>
                <a:cs typeface="Calibri"/>
              </a:rPr>
              <a:t>Simulation</a:t>
            </a:r>
            <a:endParaRPr sz="3200">
              <a:latin typeface="Calibri"/>
              <a:cs typeface="Calibri"/>
            </a:endParaRPr>
          </a:p>
          <a:p>
            <a:pPr marL="12700">
              <a:lnSpc>
                <a:spcPct val="100000"/>
              </a:lnSpc>
              <a:spcBef>
                <a:spcPts val="765"/>
              </a:spcBef>
            </a:pPr>
            <a:r>
              <a:rPr sz="3200" dirty="0">
                <a:solidFill>
                  <a:srgbClr val="005BD2"/>
                </a:solidFill>
                <a:latin typeface="Wingdings"/>
                <a:cs typeface="Wingdings"/>
              </a:rPr>
              <a:t></a:t>
            </a:r>
            <a:r>
              <a:rPr sz="3200" spc="-130" dirty="0">
                <a:solidFill>
                  <a:srgbClr val="005BD2"/>
                </a:solidFill>
                <a:latin typeface="Times New Roman"/>
                <a:cs typeface="Times New Roman"/>
              </a:rPr>
              <a:t> </a:t>
            </a:r>
            <a:r>
              <a:rPr sz="3200" i="1" dirty="0">
                <a:solidFill>
                  <a:srgbClr val="005BD2"/>
                </a:solidFill>
                <a:latin typeface="Calibri"/>
                <a:cs typeface="Calibri"/>
              </a:rPr>
              <a:t>E-learning</a:t>
            </a:r>
            <a:endParaRPr sz="3200">
              <a:latin typeface="Calibri"/>
              <a:cs typeface="Calibri"/>
            </a:endParaRPr>
          </a:p>
          <a:p>
            <a:pPr marL="12700">
              <a:lnSpc>
                <a:spcPct val="100000"/>
              </a:lnSpc>
              <a:spcBef>
                <a:spcPts val="770"/>
              </a:spcBef>
            </a:pPr>
            <a:r>
              <a:rPr sz="3200" spc="5" dirty="0">
                <a:solidFill>
                  <a:srgbClr val="005BD2"/>
                </a:solidFill>
                <a:latin typeface="Wingdings"/>
                <a:cs typeface="Wingdings"/>
              </a:rPr>
              <a:t></a:t>
            </a:r>
            <a:r>
              <a:rPr sz="3200" spc="-120" dirty="0">
                <a:solidFill>
                  <a:srgbClr val="005BD2"/>
                </a:solidFill>
                <a:latin typeface="Times New Roman"/>
                <a:cs typeface="Times New Roman"/>
              </a:rPr>
              <a:t> </a:t>
            </a:r>
            <a:r>
              <a:rPr sz="3200" i="1" dirty="0">
                <a:solidFill>
                  <a:srgbClr val="005BD2"/>
                </a:solidFill>
                <a:latin typeface="Calibri"/>
                <a:cs typeface="Calibri"/>
              </a:rPr>
              <a:t>Graphic </a:t>
            </a:r>
            <a:r>
              <a:rPr sz="3200" i="1" spc="-5" dirty="0">
                <a:solidFill>
                  <a:srgbClr val="005BD2"/>
                </a:solidFill>
                <a:latin typeface="Calibri"/>
                <a:cs typeface="Calibri"/>
              </a:rPr>
              <a:t>design</a:t>
            </a:r>
            <a:endParaRPr sz="3200">
              <a:latin typeface="Calibri"/>
              <a:cs typeface="Calibri"/>
            </a:endParaRPr>
          </a:p>
          <a:p>
            <a:pPr marL="562610" marR="5080" indent="-550545">
              <a:lnSpc>
                <a:spcPct val="120000"/>
              </a:lnSpc>
            </a:pPr>
            <a:r>
              <a:rPr sz="3200" dirty="0">
                <a:solidFill>
                  <a:srgbClr val="005BD2"/>
                </a:solidFill>
                <a:latin typeface="Wingdings"/>
                <a:cs typeface="Wingdings"/>
              </a:rPr>
              <a:t></a:t>
            </a:r>
            <a:r>
              <a:rPr sz="3200" i="1" dirty="0">
                <a:solidFill>
                  <a:srgbClr val="005BD2"/>
                </a:solidFill>
                <a:latin typeface="Calibri"/>
                <a:cs typeface="Calibri"/>
              </a:rPr>
              <a:t>2D </a:t>
            </a:r>
            <a:r>
              <a:rPr sz="3200" i="1" spc="-5" dirty="0">
                <a:solidFill>
                  <a:srgbClr val="005BD2"/>
                </a:solidFill>
                <a:latin typeface="Calibri"/>
                <a:cs typeface="Calibri"/>
              </a:rPr>
              <a:t>and </a:t>
            </a:r>
            <a:r>
              <a:rPr sz="3200" i="1" dirty="0">
                <a:solidFill>
                  <a:srgbClr val="005BD2"/>
                </a:solidFill>
                <a:latin typeface="Calibri"/>
                <a:cs typeface="Calibri"/>
              </a:rPr>
              <a:t>3D </a:t>
            </a:r>
            <a:r>
              <a:rPr sz="3200" i="1" spc="-5" dirty="0">
                <a:solidFill>
                  <a:srgbClr val="005BD2"/>
                </a:solidFill>
                <a:latin typeface="Calibri"/>
                <a:cs typeface="Calibri"/>
              </a:rPr>
              <a:t>image processing </a:t>
            </a:r>
            <a:r>
              <a:rPr sz="3200" i="1" spc="-710" dirty="0">
                <a:solidFill>
                  <a:srgbClr val="005BD2"/>
                </a:solidFill>
                <a:latin typeface="Calibri"/>
                <a:cs typeface="Calibri"/>
              </a:rPr>
              <a:t> </a:t>
            </a:r>
            <a:r>
              <a:rPr sz="3200" i="1" spc="-5" dirty="0">
                <a:solidFill>
                  <a:srgbClr val="005BD2"/>
                </a:solidFill>
                <a:latin typeface="Calibri"/>
                <a:cs typeface="Calibri"/>
              </a:rPr>
              <a:t>and</a:t>
            </a:r>
            <a:r>
              <a:rPr sz="3200" i="1" dirty="0">
                <a:solidFill>
                  <a:srgbClr val="005BD2"/>
                </a:solidFill>
                <a:latin typeface="Calibri"/>
                <a:cs typeface="Calibri"/>
              </a:rPr>
              <a:t> </a:t>
            </a:r>
            <a:r>
              <a:rPr sz="3200" i="1" spc="-10" dirty="0">
                <a:solidFill>
                  <a:srgbClr val="005BD2"/>
                </a:solidFill>
                <a:latin typeface="Calibri"/>
                <a:cs typeface="Calibri"/>
              </a:rPr>
              <a:t>visualization</a:t>
            </a:r>
            <a:endParaRPr sz="3200">
              <a:latin typeface="Calibri"/>
              <a:cs typeface="Calibri"/>
            </a:endParaRPr>
          </a:p>
        </p:txBody>
      </p:sp>
      <p:pic>
        <p:nvPicPr>
          <p:cNvPr id="3" name="object 3"/>
          <p:cNvPicPr/>
          <p:nvPr/>
        </p:nvPicPr>
        <p:blipFill>
          <a:blip r:embed="rId2" cstate="print"/>
          <a:stretch>
            <a:fillRect/>
          </a:stretch>
        </p:blipFill>
        <p:spPr>
          <a:xfrm>
            <a:off x="6000750" y="285750"/>
            <a:ext cx="2892425" cy="2977896"/>
          </a:xfrm>
          <a:prstGeom prst="rect">
            <a:avLst/>
          </a:prstGeom>
        </p:spPr>
      </p:pic>
      <p:sp>
        <p:nvSpPr>
          <p:cNvPr id="4" name="object 4"/>
          <p:cNvSpPr txBox="1"/>
          <p:nvPr/>
        </p:nvSpPr>
        <p:spPr>
          <a:xfrm>
            <a:off x="6151879" y="3447415"/>
            <a:ext cx="1786255"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r>
              <a:rPr sz="1800" spc="-30" dirty="0">
                <a:latin typeface="Calibri"/>
                <a:cs typeface="Calibri"/>
              </a:rPr>
              <a:t> </a:t>
            </a:r>
            <a:r>
              <a:rPr sz="1800" spc="-5" dirty="0">
                <a:latin typeface="Calibri"/>
                <a:cs typeface="Calibri"/>
              </a:rPr>
              <a:t>of </a:t>
            </a:r>
            <a:r>
              <a:rPr sz="1800" spc="-10" dirty="0">
                <a:latin typeface="Calibri"/>
                <a:cs typeface="Calibri"/>
              </a:rPr>
              <a:t>graphic</a:t>
            </a:r>
            <a:endParaRPr sz="1800">
              <a:latin typeface="Calibri"/>
              <a:cs typeface="Calibri"/>
            </a:endParaRPr>
          </a:p>
          <a:p>
            <a:pPr marL="12700">
              <a:lnSpc>
                <a:spcPct val="100000"/>
              </a:lnSpc>
            </a:pPr>
            <a:r>
              <a:rPr sz="1800" spc="-5" dirty="0">
                <a:latin typeface="Calibri"/>
                <a:cs typeface="Calibri"/>
              </a:rPr>
              <a:t>design</a:t>
            </a:r>
            <a:r>
              <a:rPr sz="1800" spc="-25" dirty="0">
                <a:latin typeface="Calibri"/>
                <a:cs typeface="Calibri"/>
              </a:rPr>
              <a:t> </a:t>
            </a:r>
            <a:r>
              <a:rPr sz="1800" spc="-5" dirty="0">
                <a:latin typeface="Calibri"/>
                <a:cs typeface="Calibri"/>
              </a:rPr>
              <a:t>of </a:t>
            </a:r>
            <a:r>
              <a:rPr sz="1800" dirty="0">
                <a:latin typeface="Calibri"/>
                <a:cs typeface="Calibri"/>
              </a:rPr>
              <a:t>a</a:t>
            </a:r>
            <a:r>
              <a:rPr sz="1800" spc="-15" dirty="0">
                <a:latin typeface="Calibri"/>
                <a:cs typeface="Calibri"/>
              </a:rPr>
              <a:t> </a:t>
            </a:r>
            <a:r>
              <a:rPr sz="1800" spc="-10" dirty="0">
                <a:latin typeface="Calibri"/>
                <a:cs typeface="Calibri"/>
              </a:rPr>
              <a:t>car</a:t>
            </a:r>
            <a:endParaRPr sz="1800">
              <a:latin typeface="Calibri"/>
              <a:cs typeface="Calibri"/>
            </a:endParaRPr>
          </a:p>
        </p:txBody>
      </p:sp>
      <p:pic>
        <p:nvPicPr>
          <p:cNvPr id="5" name="object 5"/>
          <p:cNvPicPr/>
          <p:nvPr/>
        </p:nvPicPr>
        <p:blipFill>
          <a:blip r:embed="rId3" cstate="print"/>
          <a:stretch>
            <a:fillRect/>
          </a:stretch>
        </p:blipFill>
        <p:spPr>
          <a:xfrm>
            <a:off x="5572125" y="4143349"/>
            <a:ext cx="3120771" cy="2226183"/>
          </a:xfrm>
          <a:prstGeom prst="rect">
            <a:avLst/>
          </a:prstGeom>
        </p:spPr>
      </p:pic>
      <p:pic>
        <p:nvPicPr>
          <p:cNvPr id="6" name="object 6"/>
          <p:cNvPicPr/>
          <p:nvPr/>
        </p:nvPicPr>
        <p:blipFill>
          <a:blip r:embed="rId4" cstate="print"/>
          <a:stretch>
            <a:fillRect/>
          </a:stretch>
        </p:blipFill>
        <p:spPr>
          <a:xfrm>
            <a:off x="357162" y="5000625"/>
            <a:ext cx="1786001" cy="1339469"/>
          </a:xfrm>
          <a:prstGeom prst="rect">
            <a:avLst/>
          </a:prstGeom>
        </p:spPr>
      </p:pic>
      <p:sp>
        <p:nvSpPr>
          <p:cNvPr id="7" name="object 7"/>
          <p:cNvSpPr txBox="1"/>
          <p:nvPr/>
        </p:nvSpPr>
        <p:spPr>
          <a:xfrm>
            <a:off x="578916" y="6448450"/>
            <a:ext cx="9880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3D</a:t>
            </a:r>
            <a:r>
              <a:rPr sz="1800" spc="-70" dirty="0">
                <a:latin typeface="Calibri"/>
                <a:cs typeface="Calibri"/>
              </a:rPr>
              <a:t> </a:t>
            </a:r>
            <a:r>
              <a:rPr sz="1800" spc="-10" dirty="0">
                <a:latin typeface="Calibri"/>
                <a:cs typeface="Calibri"/>
              </a:rPr>
              <a:t>picture</a:t>
            </a:r>
            <a:endParaRPr sz="1800">
              <a:latin typeface="Calibri"/>
              <a:cs typeface="Calibri"/>
            </a:endParaRPr>
          </a:p>
        </p:txBody>
      </p:sp>
      <p:sp>
        <p:nvSpPr>
          <p:cNvPr id="8" name="object 8"/>
          <p:cNvSpPr txBox="1"/>
          <p:nvPr/>
        </p:nvSpPr>
        <p:spPr>
          <a:xfrm>
            <a:off x="6856856" y="6490817"/>
            <a:ext cx="990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Anim</a:t>
            </a:r>
            <a:r>
              <a:rPr sz="1800" spc="-10" dirty="0">
                <a:latin typeface="Calibri"/>
                <a:cs typeface="Calibri"/>
              </a:rPr>
              <a:t>a</a:t>
            </a:r>
            <a:r>
              <a:rPr sz="1800" dirty="0">
                <a:latin typeface="Calibri"/>
                <a:cs typeface="Calibri"/>
              </a:rPr>
              <a:t>t</a:t>
            </a:r>
            <a:r>
              <a:rPr sz="1800" spc="-10" dirty="0">
                <a:latin typeface="Calibri"/>
                <a:cs typeface="Calibri"/>
              </a:rPr>
              <a:t>i</a:t>
            </a:r>
            <a:r>
              <a:rPr sz="1800" spc="-5" dirty="0">
                <a:latin typeface="Calibri"/>
                <a:cs typeface="Calibri"/>
              </a:rPr>
              <a:t>on</a:t>
            </a:r>
            <a:endParaRPr sz="1800">
              <a:latin typeface="Calibri"/>
              <a:cs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7772400" cy="1470025"/>
          </a:xfrm>
        </p:spPr>
        <p:txBody>
          <a:bodyPr/>
          <a:lstStyle/>
          <a:p>
            <a:r>
              <a:rPr lang="en-IN" dirty="0" smtClean="0"/>
              <a:t>Display file and its structure</a:t>
            </a:r>
            <a:endParaRPr lang="en-IN" dirty="0"/>
          </a:p>
        </p:txBody>
      </p:sp>
      <p:sp>
        <p:nvSpPr>
          <p:cNvPr id="3" name="Subtitle 2"/>
          <p:cNvSpPr>
            <a:spLocks noGrp="1"/>
          </p:cNvSpPr>
          <p:nvPr>
            <p:ph type="subTitle" idx="1"/>
          </p:nvPr>
        </p:nvSpPr>
        <p:spPr>
          <a:xfrm>
            <a:off x="971600" y="1412776"/>
            <a:ext cx="6904856" cy="1944216"/>
          </a:xfrm>
        </p:spPr>
        <p:txBody>
          <a:bodyPr>
            <a:normAutofit fontScale="25000" lnSpcReduction="20000"/>
          </a:bodyPr>
          <a:lstStyle/>
          <a:p>
            <a:pPr algn="l"/>
            <a:r>
              <a:rPr lang="en-IN" sz="6400" b="1" dirty="0" smtClean="0">
                <a:solidFill>
                  <a:schemeClr val="tx1"/>
                </a:solidFill>
                <a:latin typeface="Times New Roman" pitchFamily="18" charset="0"/>
                <a:cs typeface="Times New Roman" pitchFamily="18" charset="0"/>
              </a:rPr>
              <a:t>Display file:</a:t>
            </a:r>
          </a:p>
          <a:p>
            <a:pPr algn="just"/>
            <a:r>
              <a:rPr lang="en-IN" sz="6400" dirty="0" smtClean="0">
                <a:solidFill>
                  <a:schemeClr val="tx1"/>
                </a:solidFill>
                <a:latin typeface="Times New Roman" pitchFamily="18" charset="0"/>
                <a:cs typeface="Times New Roman" pitchFamily="18" charset="0"/>
              </a:rPr>
              <a:t>The file used to store the command necessary for drawing the line segments is called the display file.</a:t>
            </a:r>
          </a:p>
          <a:p>
            <a:pPr algn="just"/>
            <a:endParaRPr lang="en-IN" sz="6400" dirty="0" smtClean="0">
              <a:solidFill>
                <a:schemeClr val="tx1"/>
              </a:solidFill>
              <a:latin typeface="Times New Roman" pitchFamily="18" charset="0"/>
              <a:cs typeface="Times New Roman" pitchFamily="18" charset="0"/>
            </a:endParaRPr>
          </a:p>
          <a:p>
            <a:pPr algn="just"/>
            <a:r>
              <a:rPr lang="en-IN" sz="6400" dirty="0" smtClean="0">
                <a:solidFill>
                  <a:schemeClr val="tx1"/>
                </a:solidFill>
                <a:latin typeface="Times New Roman" pitchFamily="18" charset="0"/>
                <a:cs typeface="Times New Roman" pitchFamily="18" charset="0"/>
              </a:rPr>
              <a:t>Display file provides an interface between the image specification process and the image display process.</a:t>
            </a:r>
          </a:p>
          <a:p>
            <a:pPr algn="just"/>
            <a:endParaRPr lang="en-IN" sz="6400" b="1" dirty="0" smtClean="0">
              <a:solidFill>
                <a:schemeClr val="tx1"/>
              </a:solidFill>
              <a:latin typeface="Times New Roman" pitchFamily="18" charset="0"/>
              <a:cs typeface="Times New Roman" pitchFamily="18" charset="0"/>
            </a:endParaRPr>
          </a:p>
          <a:p>
            <a:pPr algn="just"/>
            <a:r>
              <a:rPr lang="en-IN" sz="6400" b="1" dirty="0" smtClean="0">
                <a:solidFill>
                  <a:schemeClr val="tx1"/>
                </a:solidFill>
                <a:latin typeface="Times New Roman" pitchFamily="18" charset="0"/>
                <a:cs typeface="Times New Roman" pitchFamily="18" charset="0"/>
              </a:rPr>
              <a:t>Meta files</a:t>
            </a:r>
            <a:r>
              <a:rPr lang="en-IN" sz="6400" dirty="0" smtClean="0">
                <a:solidFill>
                  <a:schemeClr val="tx1"/>
                </a:solidFill>
                <a:latin typeface="Times New Roman" pitchFamily="18" charset="0"/>
                <a:cs typeface="Times New Roman" pitchFamily="18" charset="0"/>
              </a:rPr>
              <a:t>: Display file may be applied to device other than refresh displays.</a:t>
            </a:r>
          </a:p>
          <a:p>
            <a:pPr algn="just"/>
            <a:endParaRPr lang="en-IN" sz="6400" dirty="0" smtClean="0">
              <a:solidFill>
                <a:schemeClr val="tx1"/>
              </a:solidFill>
              <a:latin typeface="Times New Roman" pitchFamily="18" charset="0"/>
              <a:cs typeface="Times New Roman" pitchFamily="18" charset="0"/>
            </a:endParaRPr>
          </a:p>
          <a:p>
            <a:pPr algn="l"/>
            <a:endParaRPr lang="en-IN" sz="6400" dirty="0" smtClean="0">
              <a:solidFill>
                <a:schemeClr val="tx1"/>
              </a:solidFill>
              <a:latin typeface="Times New Roman" pitchFamily="18" charset="0"/>
              <a:cs typeface="Times New Roman" pitchFamily="18" charset="0"/>
            </a:endParaRP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64847" y="3356992"/>
            <a:ext cx="4943475" cy="1095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617520" y="4326380"/>
            <a:ext cx="3526799" cy="369332"/>
          </a:xfrm>
          <a:prstGeom prst="rect">
            <a:avLst/>
          </a:prstGeom>
          <a:noFill/>
        </p:spPr>
        <p:txBody>
          <a:bodyPr wrap="none" rtlCol="0">
            <a:spAutoFit/>
          </a:bodyPr>
          <a:lstStyle/>
          <a:p>
            <a:r>
              <a:rPr lang="en-IN" b="1" dirty="0" smtClean="0"/>
              <a:t>Fig 1. Vector refresh display system</a:t>
            </a:r>
            <a:endParaRPr lang="en-IN" b="1" dirty="0"/>
          </a:p>
        </p:txBody>
      </p:sp>
    </p:spTree>
    <p:extLst>
      <p:ext uri="{BB962C8B-B14F-4D97-AF65-F5344CB8AC3E}">
        <p14:creationId xmlns:p14="http://schemas.microsoft.com/office/powerpoint/2010/main" xmlns="" val="344657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7772400" cy="1470025"/>
          </a:xfrm>
        </p:spPr>
        <p:txBody>
          <a:bodyPr/>
          <a:lstStyle/>
          <a:p>
            <a:r>
              <a:rPr lang="en-IN" dirty="0" smtClean="0"/>
              <a:t>Display file and its structure</a:t>
            </a:r>
            <a:endParaRPr lang="en-IN" dirty="0"/>
          </a:p>
        </p:txBody>
      </p:sp>
      <p:sp>
        <p:nvSpPr>
          <p:cNvPr id="3" name="Subtitle 2"/>
          <p:cNvSpPr>
            <a:spLocks noGrp="1"/>
          </p:cNvSpPr>
          <p:nvPr>
            <p:ph type="subTitle" idx="1"/>
          </p:nvPr>
        </p:nvSpPr>
        <p:spPr>
          <a:xfrm>
            <a:off x="971600" y="1412776"/>
            <a:ext cx="6904856" cy="1292324"/>
          </a:xfrm>
        </p:spPr>
        <p:txBody>
          <a:bodyPr>
            <a:normAutofit/>
          </a:bodyPr>
          <a:lstStyle/>
          <a:p>
            <a:pPr algn="just"/>
            <a:r>
              <a:rPr lang="en-IN" sz="2100" dirty="0" smtClean="0">
                <a:solidFill>
                  <a:schemeClr val="tx1"/>
                </a:solidFill>
                <a:latin typeface="Times New Roman" pitchFamily="18" charset="0"/>
                <a:cs typeface="Times New Roman" pitchFamily="18" charset="0"/>
              </a:rPr>
              <a:t>Each display file contains the two fields</a:t>
            </a:r>
          </a:p>
          <a:p>
            <a:pPr algn="just"/>
            <a:r>
              <a:rPr lang="en-IN" sz="2100" dirty="0" err="1" smtClean="0">
                <a:solidFill>
                  <a:schemeClr val="tx1"/>
                </a:solidFill>
                <a:latin typeface="Times New Roman" pitchFamily="18" charset="0"/>
                <a:cs typeface="Times New Roman" pitchFamily="18" charset="0"/>
              </a:rPr>
              <a:t>Opcode</a:t>
            </a:r>
            <a:r>
              <a:rPr lang="en-IN" sz="2100" dirty="0" smtClean="0">
                <a:solidFill>
                  <a:schemeClr val="tx1"/>
                </a:solidFill>
                <a:latin typeface="Times New Roman" pitchFamily="18" charset="0"/>
                <a:cs typeface="Times New Roman" pitchFamily="18" charset="0"/>
              </a:rPr>
              <a:t> (operation code)</a:t>
            </a:r>
          </a:p>
          <a:p>
            <a:pPr algn="just"/>
            <a:r>
              <a:rPr lang="en-IN" sz="2100" dirty="0" smtClean="0">
                <a:solidFill>
                  <a:schemeClr val="tx1"/>
                </a:solidFill>
                <a:latin typeface="Times New Roman" pitchFamily="18" charset="0"/>
                <a:cs typeface="Times New Roman" pitchFamily="18" charset="0"/>
              </a:rPr>
              <a:t>Operands(commands)</a:t>
            </a:r>
          </a:p>
          <a:p>
            <a:pPr algn="just"/>
            <a:endParaRPr lang="en-IN" sz="6400" dirty="0" smtClean="0">
              <a:solidFill>
                <a:schemeClr val="tx1"/>
              </a:solidFill>
              <a:latin typeface="Times New Roman" pitchFamily="18" charset="0"/>
              <a:cs typeface="Times New Roman" pitchFamily="18" charset="0"/>
            </a:endParaRPr>
          </a:p>
          <a:p>
            <a:pPr algn="l"/>
            <a:endParaRPr lang="en-IN" sz="1600" dirty="0" smtClean="0">
              <a:solidFill>
                <a:schemeClr val="tx1"/>
              </a:solidFill>
              <a:latin typeface="Times New Roman" pitchFamily="18" charset="0"/>
              <a:cs typeface="Times New Roman" pitchFamily="18" charset="0"/>
            </a:endParaRP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00313" y="2705100"/>
            <a:ext cx="4143375"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3131840" y="4221088"/>
            <a:ext cx="1080120" cy="369332"/>
          </a:xfrm>
          <a:prstGeom prst="rect">
            <a:avLst/>
          </a:prstGeom>
          <a:noFill/>
        </p:spPr>
        <p:txBody>
          <a:bodyPr wrap="square" rtlCol="0">
            <a:spAutoFit/>
          </a:bodyPr>
          <a:lstStyle/>
          <a:p>
            <a:r>
              <a:rPr lang="en-IN" dirty="0" smtClean="0"/>
              <a:t>Table 1</a:t>
            </a:r>
            <a:endParaRPr lang="en-IN" dirty="0"/>
          </a:p>
        </p:txBody>
      </p:sp>
    </p:spTree>
    <p:extLst>
      <p:ext uri="{BB962C8B-B14F-4D97-AF65-F5344CB8AC3E}">
        <p14:creationId xmlns:p14="http://schemas.microsoft.com/office/powerpoint/2010/main" xmlns="" val="27121144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7772400" cy="1470025"/>
          </a:xfrm>
        </p:spPr>
        <p:txBody>
          <a:bodyPr/>
          <a:lstStyle/>
          <a:p>
            <a:r>
              <a:rPr lang="en-IN" dirty="0" smtClean="0"/>
              <a:t>Algorithm</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1412776"/>
            <a:ext cx="6271592" cy="4680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468571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7772400" cy="1470025"/>
          </a:xfrm>
        </p:spPr>
        <p:txBody>
          <a:bodyPr/>
          <a:lstStyle/>
          <a:p>
            <a:r>
              <a:rPr lang="en-IN" dirty="0" smtClean="0"/>
              <a:t>Display file structure</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03648" y="1340768"/>
            <a:ext cx="6480720" cy="4608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742152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46813"/>
            <a:ext cx="7772400" cy="1470025"/>
          </a:xfrm>
        </p:spPr>
        <p:txBody>
          <a:bodyPr/>
          <a:lstStyle/>
          <a:p>
            <a:r>
              <a:rPr lang="en-IN" dirty="0" smtClean="0"/>
              <a:t>Display file structure</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1104900"/>
            <a:ext cx="7488832" cy="56364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671166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46813"/>
            <a:ext cx="7772400" cy="1470025"/>
          </a:xfrm>
        </p:spPr>
        <p:txBody>
          <a:bodyPr/>
          <a:lstStyle/>
          <a:p>
            <a:r>
              <a:rPr lang="en-IN" dirty="0" smtClean="0"/>
              <a:t>Display file interpreter</a:t>
            </a:r>
            <a:endParaRPr lang="en-IN" dirty="0"/>
          </a:p>
        </p:txBody>
      </p:sp>
      <p:sp>
        <p:nvSpPr>
          <p:cNvPr id="3" name="TextBox 2"/>
          <p:cNvSpPr txBox="1"/>
          <p:nvPr/>
        </p:nvSpPr>
        <p:spPr>
          <a:xfrm>
            <a:off x="899592" y="836712"/>
            <a:ext cx="7344816" cy="923330"/>
          </a:xfrm>
          <a:prstGeom prst="rect">
            <a:avLst/>
          </a:prstGeom>
          <a:noFill/>
        </p:spPr>
        <p:txBody>
          <a:bodyPr wrap="square" rtlCol="0">
            <a:spAutoFit/>
          </a:bodyPr>
          <a:lstStyle/>
          <a:p>
            <a:r>
              <a:rPr lang="en-IN" dirty="0" smtClean="0"/>
              <a:t>The program which converts these commands into actual picture is called display file interpreter.</a:t>
            </a:r>
          </a:p>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47664" y="1556792"/>
            <a:ext cx="5572125" cy="800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267744" y="2564904"/>
            <a:ext cx="4248472" cy="369332"/>
          </a:xfrm>
          <a:prstGeom prst="rect">
            <a:avLst/>
          </a:prstGeom>
          <a:noFill/>
        </p:spPr>
        <p:txBody>
          <a:bodyPr wrap="square" rtlCol="0">
            <a:spAutoFit/>
          </a:bodyPr>
          <a:lstStyle/>
          <a:p>
            <a:pPr algn="ctr"/>
            <a:r>
              <a:rPr lang="en-IN" b="1" dirty="0" smtClean="0"/>
              <a:t>Fig 2.Display file and interpreter</a:t>
            </a:r>
            <a:endParaRPr lang="en-IN" b="1" dirty="0"/>
          </a:p>
        </p:txBody>
      </p:sp>
      <p:sp>
        <p:nvSpPr>
          <p:cNvPr id="5" name="TextBox 4"/>
          <p:cNvSpPr txBox="1"/>
          <p:nvPr/>
        </p:nvSpPr>
        <p:spPr>
          <a:xfrm>
            <a:off x="1115616" y="3356992"/>
            <a:ext cx="6552728" cy="646331"/>
          </a:xfrm>
          <a:prstGeom prst="rect">
            <a:avLst/>
          </a:prstGeom>
          <a:noFill/>
        </p:spPr>
        <p:txBody>
          <a:bodyPr wrap="square" rtlCol="0">
            <a:spAutoFit/>
          </a:bodyPr>
          <a:lstStyle/>
          <a:p>
            <a:r>
              <a:rPr lang="en-IN" b="1" dirty="0" smtClean="0"/>
              <a:t>Commands used in display file interpreter:</a:t>
            </a:r>
          </a:p>
          <a:p>
            <a:endParaRPr lang="en-IN" b="1"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23728" y="3789040"/>
            <a:ext cx="4143375"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1835696" y="5236840"/>
            <a:ext cx="3960440" cy="369332"/>
          </a:xfrm>
          <a:prstGeom prst="rect">
            <a:avLst/>
          </a:prstGeom>
          <a:noFill/>
        </p:spPr>
        <p:txBody>
          <a:bodyPr wrap="square" rtlCol="0">
            <a:spAutoFit/>
          </a:bodyPr>
          <a:lstStyle/>
          <a:p>
            <a:pPr algn="ctr"/>
            <a:r>
              <a:rPr lang="en-IN" b="1" dirty="0" smtClean="0"/>
              <a:t>Table 1</a:t>
            </a:r>
            <a:endParaRPr lang="en-IN" b="1" dirty="0"/>
          </a:p>
        </p:txBody>
      </p:sp>
    </p:spTree>
    <p:extLst>
      <p:ext uri="{BB962C8B-B14F-4D97-AF65-F5344CB8AC3E}">
        <p14:creationId xmlns:p14="http://schemas.microsoft.com/office/powerpoint/2010/main" xmlns="" val="3964355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Character Generation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Generation</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pPr algn="just"/>
            <a:r>
              <a:rPr lang="en-US" dirty="0" smtClean="0"/>
              <a:t>Letters, numbers, and other character are often displayed to label and annotate drawing and go give instructions and information to the user.</a:t>
            </a:r>
          </a:p>
          <a:p>
            <a:pPr algn="just"/>
            <a:r>
              <a:rPr lang="en-US" dirty="0" smtClean="0"/>
              <a:t>Most of the times characters are </a:t>
            </a:r>
            <a:r>
              <a:rPr lang="en-US" dirty="0" err="1" smtClean="0"/>
              <a:t>builts</a:t>
            </a:r>
            <a:r>
              <a:rPr lang="en-US" dirty="0" smtClean="0"/>
              <a:t> into the graphics display devices, </a:t>
            </a:r>
            <a:r>
              <a:rPr lang="en-US" dirty="0" err="1" smtClean="0"/>
              <a:t>usallay</a:t>
            </a:r>
            <a:r>
              <a:rPr lang="en-US" dirty="0" smtClean="0"/>
              <a:t> as hardware but sometimes through software.</a:t>
            </a:r>
          </a:p>
          <a:p>
            <a:pPr algn="just"/>
            <a:r>
              <a:rPr lang="en-US" dirty="0" smtClean="0"/>
              <a:t>There are basic three methods:</a:t>
            </a:r>
          </a:p>
          <a:p>
            <a:pPr lvl="1" algn="just"/>
            <a:r>
              <a:rPr lang="en-US" dirty="0" smtClean="0"/>
              <a:t>Stroke method</a:t>
            </a:r>
          </a:p>
          <a:p>
            <a:pPr lvl="1" algn="just"/>
            <a:r>
              <a:rPr lang="en-US" dirty="0" err="1" smtClean="0"/>
              <a:t>Starbust</a:t>
            </a:r>
            <a:r>
              <a:rPr lang="en-US" dirty="0" smtClean="0"/>
              <a:t> method</a:t>
            </a:r>
          </a:p>
          <a:p>
            <a:pPr lvl="1" algn="just"/>
            <a:r>
              <a:rPr lang="en-US" dirty="0" smtClean="0"/>
              <a:t>Bitmap method</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Stroke method</a:t>
            </a:r>
            <a:endParaRPr lang="en-US" dirty="0"/>
          </a:p>
        </p:txBody>
      </p:sp>
      <p:pic>
        <p:nvPicPr>
          <p:cNvPr id="1026" name="Picture 2"/>
          <p:cNvPicPr>
            <a:picLocks noChangeAspect="1" noChangeArrowheads="1"/>
          </p:cNvPicPr>
          <p:nvPr/>
        </p:nvPicPr>
        <p:blipFill>
          <a:blip r:embed="rId2"/>
          <a:srcRect/>
          <a:stretch>
            <a:fillRect/>
          </a:stretch>
        </p:blipFill>
        <p:spPr bwMode="auto">
          <a:xfrm>
            <a:off x="2362200" y="1828800"/>
            <a:ext cx="41148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Starbust</a:t>
            </a:r>
            <a:r>
              <a:rPr lang="en-US" dirty="0" smtClean="0"/>
              <a:t> method</a:t>
            </a:r>
            <a:endParaRPr lang="en-US" dirty="0"/>
          </a:p>
        </p:txBody>
      </p:sp>
      <p:sp>
        <p:nvSpPr>
          <p:cNvPr id="3" name="Content Placeholder 2"/>
          <p:cNvSpPr>
            <a:spLocks noGrp="1"/>
          </p:cNvSpPr>
          <p:nvPr>
            <p:ph idx="1"/>
          </p:nvPr>
        </p:nvSpPr>
        <p:spPr>
          <a:xfrm>
            <a:off x="457200" y="1600200"/>
            <a:ext cx="8458200" cy="4953000"/>
          </a:xfrm>
        </p:spPr>
        <p:txBody>
          <a:bodyPr/>
          <a:lstStyle/>
          <a:p>
            <a:pPr algn="just"/>
            <a:r>
              <a:rPr lang="en-US" dirty="0" smtClean="0"/>
              <a:t>In this method a fix pattern of line segments are used to generate characters.</a:t>
            </a:r>
          </a:p>
          <a:p>
            <a:pPr algn="just"/>
            <a:r>
              <a:rPr lang="en-US" dirty="0" smtClean="0"/>
              <a:t>As shown in figure, there are 24 line segments.</a:t>
            </a:r>
          </a:p>
          <a:p>
            <a:pPr algn="just"/>
            <a:r>
              <a:rPr lang="en-US" dirty="0" smtClean="0"/>
              <a:t>Out of 24 line segments, segments required to display for particular character, are highlighted</a:t>
            </a:r>
          </a:p>
          <a:p>
            <a:pPr algn="just"/>
            <a:r>
              <a:rPr lang="en-US" dirty="0" smtClean="0"/>
              <a:t>This method is called </a:t>
            </a:r>
            <a:r>
              <a:rPr lang="en-US" dirty="0" err="1" smtClean="0"/>
              <a:t>starbust</a:t>
            </a:r>
            <a:r>
              <a:rPr lang="en-US" dirty="0" smtClean="0"/>
              <a:t> method because of its characteristic appearance.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0" y="428625"/>
            <a:ext cx="1905000" cy="1168400"/>
          </a:xfrm>
          <a:prstGeom prst="rect">
            <a:avLst/>
          </a:prstGeom>
        </p:spPr>
      </p:pic>
      <p:grpSp>
        <p:nvGrpSpPr>
          <p:cNvPr id="3" name="object 3"/>
          <p:cNvGrpSpPr/>
          <p:nvPr/>
        </p:nvGrpSpPr>
        <p:grpSpPr>
          <a:xfrm>
            <a:off x="357162" y="1642998"/>
            <a:ext cx="8335009" cy="4866005"/>
            <a:chOff x="357162" y="1642998"/>
            <a:chExt cx="8335009" cy="4866005"/>
          </a:xfrm>
        </p:grpSpPr>
        <p:pic>
          <p:nvPicPr>
            <p:cNvPr id="4" name="object 4"/>
            <p:cNvPicPr/>
            <p:nvPr/>
          </p:nvPicPr>
          <p:blipFill>
            <a:blip r:embed="rId3" cstate="print"/>
            <a:stretch>
              <a:fillRect/>
            </a:stretch>
          </p:blipFill>
          <p:spPr>
            <a:xfrm>
              <a:off x="6786625" y="1642998"/>
              <a:ext cx="1905000" cy="1244600"/>
            </a:xfrm>
            <a:prstGeom prst="rect">
              <a:avLst/>
            </a:prstGeom>
          </p:spPr>
        </p:pic>
        <p:pic>
          <p:nvPicPr>
            <p:cNvPr id="5" name="object 5"/>
            <p:cNvPicPr/>
            <p:nvPr/>
          </p:nvPicPr>
          <p:blipFill>
            <a:blip r:embed="rId4" cstate="print"/>
            <a:stretch>
              <a:fillRect/>
            </a:stretch>
          </p:blipFill>
          <p:spPr>
            <a:xfrm>
              <a:off x="6643750" y="2928873"/>
              <a:ext cx="1905000" cy="1435100"/>
            </a:xfrm>
            <a:prstGeom prst="rect">
              <a:avLst/>
            </a:prstGeom>
          </p:spPr>
        </p:pic>
        <p:pic>
          <p:nvPicPr>
            <p:cNvPr id="6" name="object 6"/>
            <p:cNvPicPr/>
            <p:nvPr/>
          </p:nvPicPr>
          <p:blipFill>
            <a:blip r:embed="rId5" cstate="print"/>
            <a:stretch>
              <a:fillRect/>
            </a:stretch>
          </p:blipFill>
          <p:spPr>
            <a:xfrm>
              <a:off x="357162" y="4286250"/>
              <a:ext cx="6985000" cy="2222500"/>
            </a:xfrm>
            <a:prstGeom prst="rect">
              <a:avLst/>
            </a:prstGeom>
          </p:spPr>
        </p:pic>
      </p:grpSp>
      <p:sp>
        <p:nvSpPr>
          <p:cNvPr id="7" name="object 7"/>
          <p:cNvSpPr txBox="1"/>
          <p:nvPr/>
        </p:nvSpPr>
        <p:spPr>
          <a:xfrm>
            <a:off x="273507" y="360045"/>
            <a:ext cx="5182870" cy="2668905"/>
          </a:xfrm>
          <a:prstGeom prst="rect">
            <a:avLst/>
          </a:prstGeom>
        </p:spPr>
        <p:txBody>
          <a:bodyPr vert="horz" wrap="square" lIns="0" tIns="13335" rIns="0" bIns="0" rtlCol="0">
            <a:spAutoFit/>
          </a:bodyPr>
          <a:lstStyle/>
          <a:p>
            <a:pPr marL="12700">
              <a:lnSpc>
                <a:spcPct val="100000"/>
              </a:lnSpc>
              <a:spcBef>
                <a:spcPts val="105"/>
              </a:spcBef>
            </a:pPr>
            <a:r>
              <a:rPr sz="4400" spc="-5" dirty="0">
                <a:solidFill>
                  <a:srgbClr val="005BD2"/>
                </a:solidFill>
                <a:latin typeface="Wingdings"/>
                <a:cs typeface="Wingdings"/>
              </a:rPr>
              <a:t></a:t>
            </a:r>
            <a:r>
              <a:rPr sz="4400" i="1" spc="-5" dirty="0">
                <a:solidFill>
                  <a:srgbClr val="005BD2"/>
                </a:solidFill>
                <a:latin typeface="Calibri"/>
                <a:cs typeface="Calibri"/>
              </a:rPr>
              <a:t>Film</a:t>
            </a:r>
            <a:r>
              <a:rPr sz="4400" i="1" spc="-45" dirty="0">
                <a:solidFill>
                  <a:srgbClr val="005BD2"/>
                </a:solidFill>
                <a:latin typeface="Calibri"/>
                <a:cs typeface="Calibri"/>
              </a:rPr>
              <a:t> </a:t>
            </a:r>
            <a:r>
              <a:rPr sz="4400" i="1" spc="-5" dirty="0">
                <a:solidFill>
                  <a:srgbClr val="005BD2"/>
                </a:solidFill>
                <a:latin typeface="Calibri"/>
                <a:cs typeface="Calibri"/>
              </a:rPr>
              <a:t>Industry</a:t>
            </a:r>
            <a:endParaRPr sz="4400">
              <a:latin typeface="Calibri"/>
              <a:cs typeface="Calibri"/>
            </a:endParaRPr>
          </a:p>
          <a:p>
            <a:pPr marL="174625" marR="5080">
              <a:lnSpc>
                <a:spcPct val="100000"/>
              </a:lnSpc>
              <a:spcBef>
                <a:spcPts val="2080"/>
              </a:spcBef>
            </a:pPr>
            <a:r>
              <a:rPr sz="2800" spc="-5" dirty="0">
                <a:latin typeface="Arial"/>
                <a:cs typeface="Arial"/>
              </a:rPr>
              <a:t>•</a:t>
            </a:r>
            <a:r>
              <a:rPr sz="2800" spc="-5" dirty="0">
                <a:latin typeface="Calibri"/>
                <a:cs typeface="Calibri"/>
              </a:rPr>
              <a:t>Used</a:t>
            </a:r>
            <a:r>
              <a:rPr sz="2800" spc="-10" dirty="0">
                <a:latin typeface="Calibri"/>
                <a:cs typeface="Calibri"/>
              </a:rPr>
              <a:t> </a:t>
            </a:r>
            <a:r>
              <a:rPr sz="2800" spc="-15" dirty="0">
                <a:latin typeface="Calibri"/>
                <a:cs typeface="Calibri"/>
              </a:rPr>
              <a:t>largely</a:t>
            </a:r>
            <a:r>
              <a:rPr sz="2800" spc="-20" dirty="0">
                <a:latin typeface="Calibri"/>
                <a:cs typeface="Calibri"/>
              </a:rPr>
              <a:t> </a:t>
            </a:r>
            <a:r>
              <a:rPr sz="2800" spc="-5" dirty="0">
                <a:latin typeface="Calibri"/>
                <a:cs typeface="Calibri"/>
              </a:rPr>
              <a:t>in</a:t>
            </a:r>
            <a:r>
              <a:rPr sz="2800" dirty="0">
                <a:latin typeface="Calibri"/>
                <a:cs typeface="Calibri"/>
              </a:rPr>
              <a:t> </a:t>
            </a:r>
            <a:r>
              <a:rPr sz="2800" spc="-10" dirty="0">
                <a:latin typeface="Calibri"/>
                <a:cs typeface="Calibri"/>
              </a:rPr>
              <a:t>film industries</a:t>
            </a:r>
            <a:r>
              <a:rPr sz="2800" spc="35" dirty="0">
                <a:latin typeface="Calibri"/>
                <a:cs typeface="Calibri"/>
              </a:rPr>
              <a:t> </a:t>
            </a:r>
            <a:r>
              <a:rPr sz="2800" spc="-5" dirty="0">
                <a:latin typeface="Calibri"/>
                <a:cs typeface="Calibri"/>
              </a:rPr>
              <a:t>and </a:t>
            </a:r>
            <a:r>
              <a:rPr sz="2800" spc="-615" dirty="0">
                <a:latin typeface="Calibri"/>
                <a:cs typeface="Calibri"/>
              </a:rPr>
              <a:t> </a:t>
            </a:r>
            <a:r>
              <a:rPr sz="2800" spc="-10" dirty="0">
                <a:latin typeface="Calibri"/>
                <a:cs typeface="Calibri"/>
              </a:rPr>
              <a:t>multimedia</a:t>
            </a:r>
            <a:r>
              <a:rPr sz="2800" spc="10" dirty="0">
                <a:latin typeface="Calibri"/>
                <a:cs typeface="Calibri"/>
              </a:rPr>
              <a:t> </a:t>
            </a:r>
            <a:r>
              <a:rPr sz="2800" spc="-10" dirty="0">
                <a:latin typeface="Calibri"/>
                <a:cs typeface="Calibri"/>
              </a:rPr>
              <a:t>application.</a:t>
            </a:r>
            <a:endParaRPr sz="2800">
              <a:latin typeface="Calibri"/>
              <a:cs typeface="Calibri"/>
            </a:endParaRPr>
          </a:p>
          <a:p>
            <a:pPr>
              <a:lnSpc>
                <a:spcPct val="100000"/>
              </a:lnSpc>
              <a:spcBef>
                <a:spcPts val="5"/>
              </a:spcBef>
            </a:pPr>
            <a:endParaRPr sz="2750">
              <a:latin typeface="Calibri"/>
              <a:cs typeface="Calibri"/>
            </a:endParaRPr>
          </a:p>
          <a:p>
            <a:pPr marL="174625">
              <a:lnSpc>
                <a:spcPct val="100000"/>
              </a:lnSpc>
              <a:spcBef>
                <a:spcPts val="5"/>
              </a:spcBef>
            </a:pPr>
            <a:r>
              <a:rPr sz="2800" spc="-15" dirty="0">
                <a:latin typeface="Arial"/>
                <a:cs typeface="Arial"/>
              </a:rPr>
              <a:t>•</a:t>
            </a:r>
            <a:r>
              <a:rPr sz="2800" spc="-15" dirty="0">
                <a:latin typeface="Calibri"/>
                <a:cs typeface="Calibri"/>
              </a:rPr>
              <a:t>Leaders</a:t>
            </a:r>
            <a:r>
              <a:rPr sz="2800" spc="-10" dirty="0">
                <a:latin typeface="Calibri"/>
                <a:cs typeface="Calibri"/>
              </a:rPr>
              <a:t> </a:t>
            </a:r>
            <a:r>
              <a:rPr sz="2800" spc="-5" dirty="0">
                <a:latin typeface="Calibri"/>
                <a:cs typeface="Calibri"/>
              </a:rPr>
              <a:t>of</a:t>
            </a:r>
            <a:r>
              <a:rPr sz="2800" spc="-10" dirty="0">
                <a:latin typeface="Calibri"/>
                <a:cs typeface="Calibri"/>
              </a:rPr>
              <a:t> artistry</a:t>
            </a:r>
            <a:r>
              <a:rPr sz="2800" spc="15" dirty="0">
                <a:latin typeface="Calibri"/>
                <a:cs typeface="Calibri"/>
              </a:rPr>
              <a:t> </a:t>
            </a:r>
            <a:r>
              <a:rPr sz="2800" spc="-5" dirty="0">
                <a:latin typeface="Calibri"/>
                <a:cs typeface="Calibri"/>
              </a:rPr>
              <a:t>and</a:t>
            </a:r>
            <a:r>
              <a:rPr sz="2800" spc="15" dirty="0">
                <a:latin typeface="Calibri"/>
                <a:cs typeface="Calibri"/>
              </a:rPr>
              <a:t> </a:t>
            </a:r>
            <a:r>
              <a:rPr sz="2800" spc="-10" dirty="0">
                <a:latin typeface="Calibri"/>
                <a:cs typeface="Calibri"/>
              </a:rPr>
              <a:t>quality</a:t>
            </a:r>
            <a:endParaRPr sz="2800">
              <a:latin typeface="Calibri"/>
              <a:cs typeface="Calibri"/>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4648200" cy="6172200"/>
          </a:xfrm>
        </p:spPr>
        <p:txBody>
          <a:bodyPr>
            <a:normAutofit lnSpcReduction="10000"/>
          </a:bodyPr>
          <a:lstStyle/>
          <a:p>
            <a:pPr algn="just"/>
            <a:r>
              <a:rPr lang="en-US" dirty="0" smtClean="0"/>
              <a:t>Fig shows the </a:t>
            </a:r>
            <a:r>
              <a:rPr lang="en-US" dirty="0" err="1" smtClean="0"/>
              <a:t>starbust</a:t>
            </a:r>
            <a:r>
              <a:rPr lang="en-US" dirty="0" smtClean="0"/>
              <a:t> patterns for character A and M.</a:t>
            </a:r>
          </a:p>
          <a:p>
            <a:pPr algn="just"/>
            <a:r>
              <a:rPr lang="en-US" dirty="0" smtClean="0"/>
              <a:t>The patterns for </a:t>
            </a:r>
            <a:r>
              <a:rPr lang="en-US" dirty="0" err="1" smtClean="0"/>
              <a:t>particuler</a:t>
            </a:r>
            <a:r>
              <a:rPr lang="en-US" dirty="0" smtClean="0"/>
              <a:t> characters are stored in the form of 24 bits code.</a:t>
            </a:r>
          </a:p>
          <a:p>
            <a:pPr algn="just"/>
            <a:r>
              <a:rPr lang="en-US" dirty="0" smtClean="0"/>
              <a:t>Each bit representing one line segment.</a:t>
            </a:r>
          </a:p>
          <a:p>
            <a:pPr algn="just"/>
            <a:r>
              <a:rPr lang="en-US" dirty="0" smtClean="0"/>
              <a:t>The bit is set to one to highlight  the line segment otherwise it is set to zero.</a:t>
            </a:r>
          </a:p>
          <a:p>
            <a:pPr algn="just"/>
            <a:endParaRPr lang="en-US" dirty="0"/>
          </a:p>
        </p:txBody>
      </p:sp>
      <p:pic>
        <p:nvPicPr>
          <p:cNvPr id="4" name="Picture 2"/>
          <p:cNvPicPr>
            <a:picLocks noChangeAspect="1" noChangeArrowheads="1"/>
          </p:cNvPicPr>
          <p:nvPr/>
        </p:nvPicPr>
        <p:blipFill>
          <a:blip r:embed="rId2"/>
          <a:srcRect/>
          <a:stretch>
            <a:fillRect/>
          </a:stretch>
        </p:blipFill>
        <p:spPr bwMode="auto">
          <a:xfrm>
            <a:off x="4876800" y="1600200"/>
            <a:ext cx="4267201" cy="1924050"/>
          </a:xfrm>
          <a:prstGeom prst="rect">
            <a:avLst/>
          </a:prstGeom>
          <a:noFill/>
          <a:ln w="9525">
            <a:noFill/>
            <a:miter lim="800000"/>
            <a:headEnd/>
            <a:tailEnd/>
          </a:ln>
          <a:effectLst/>
        </p:spPr>
      </p:pic>
      <p:sp>
        <p:nvSpPr>
          <p:cNvPr id="5" name="TextBox 4"/>
          <p:cNvSpPr txBox="1"/>
          <p:nvPr/>
        </p:nvSpPr>
        <p:spPr>
          <a:xfrm>
            <a:off x="4724400" y="3886200"/>
            <a:ext cx="4724400" cy="646331"/>
          </a:xfrm>
          <a:prstGeom prst="rect">
            <a:avLst/>
          </a:prstGeom>
          <a:noFill/>
        </p:spPr>
        <p:txBody>
          <a:bodyPr wrap="square" rtlCol="0">
            <a:spAutoFit/>
          </a:bodyPr>
          <a:lstStyle/>
          <a:p>
            <a:r>
              <a:rPr lang="en-US" dirty="0" smtClean="0"/>
              <a:t>Character A :1000  0111 0011  1100 0000 1100</a:t>
            </a:r>
          </a:p>
          <a:p>
            <a:r>
              <a:rPr lang="en-US" dirty="0" smtClean="0"/>
              <a:t>Character M:</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Starbust</a:t>
            </a:r>
            <a:r>
              <a:rPr lang="en-US" dirty="0" smtClean="0"/>
              <a:t> method</a:t>
            </a:r>
            <a:endParaRPr lang="en-US" dirty="0"/>
          </a:p>
        </p:txBody>
      </p:sp>
      <p:sp>
        <p:nvSpPr>
          <p:cNvPr id="3" name="Content Placeholder 2"/>
          <p:cNvSpPr>
            <a:spLocks noGrp="1"/>
          </p:cNvSpPr>
          <p:nvPr>
            <p:ph idx="1"/>
          </p:nvPr>
        </p:nvSpPr>
        <p:spPr/>
        <p:txBody>
          <a:bodyPr/>
          <a:lstStyle/>
          <a:p>
            <a:pPr algn="just"/>
            <a:r>
              <a:rPr lang="en-US" dirty="0" smtClean="0"/>
              <a:t>This method of character generation is not used now a days because of following disadvantages:</a:t>
            </a:r>
          </a:p>
          <a:p>
            <a:pPr lvl="1" algn="just"/>
            <a:r>
              <a:rPr lang="en-US" dirty="0" smtClean="0"/>
              <a:t>The 24-bits are required to represent a character.</a:t>
            </a:r>
            <a:r>
              <a:rPr lang="en-US" dirty="0"/>
              <a:t> </a:t>
            </a:r>
            <a:r>
              <a:rPr lang="en-US" dirty="0" smtClean="0"/>
              <a:t>Hence more memory is required.</a:t>
            </a:r>
          </a:p>
          <a:p>
            <a:pPr lvl="1" algn="just"/>
            <a:r>
              <a:rPr lang="en-US" dirty="0" smtClean="0"/>
              <a:t>Requires code conversion software to display character from its 24 bits code.</a:t>
            </a:r>
          </a:p>
          <a:p>
            <a:pPr lvl="1" algn="just"/>
            <a:r>
              <a:rPr lang="en-US" dirty="0" smtClean="0"/>
              <a:t>Character quality poor. Worst for curve shaped character.</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04800"/>
            <a:ext cx="8458201" cy="5632311"/>
          </a:xfrm>
          <a:prstGeom prst="rect">
            <a:avLst/>
          </a:prstGeom>
          <a:noFill/>
        </p:spPr>
        <p:txBody>
          <a:bodyPr wrap="square" rtlCol="0">
            <a:spAutoFit/>
          </a:bodyPr>
          <a:lstStyle/>
          <a:p>
            <a:pPr algn="just"/>
            <a:r>
              <a:rPr lang="en-US" dirty="0" smtClean="0"/>
              <a:t>Bitmap Method</a:t>
            </a:r>
          </a:p>
          <a:p>
            <a:pPr algn="just"/>
            <a:r>
              <a:rPr lang="en-US" dirty="0" smtClean="0"/>
              <a:t>A simple method for representing the character shapes in a particular typeface is to</a:t>
            </a:r>
          </a:p>
          <a:p>
            <a:pPr algn="just"/>
            <a:r>
              <a:rPr lang="en-US" dirty="0" smtClean="0"/>
              <a:t>use rectangular grid patterns.</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The figure shows pattern for the particular letter.</a:t>
            </a:r>
          </a:p>
          <a:p>
            <a:pPr algn="just"/>
            <a:r>
              <a:rPr lang="en-US" dirty="0" smtClean="0"/>
              <a:t>When the pattern in the above figure is copied to the area of frame buffer, the 1 bits designate which pixel Positions are to be displayed on the monitor.</a:t>
            </a:r>
          </a:p>
          <a:p>
            <a:pPr algn="just"/>
            <a:r>
              <a:rPr lang="en-US" dirty="0" smtClean="0"/>
              <a:t>Bitmap fonts are the simplest to define and display as character grid only need to be mapped to a frame buffer position.</a:t>
            </a:r>
          </a:p>
          <a:p>
            <a:pPr algn="just"/>
            <a:r>
              <a:rPr lang="en-US" dirty="0" smtClean="0"/>
              <a:t>Bitmap fonts require more space because each variation must be stored in a font cache.</a:t>
            </a:r>
          </a:p>
          <a:p>
            <a:pPr algn="just"/>
            <a:r>
              <a:rPr lang="en-US" dirty="0" smtClean="0"/>
              <a:t>It is possible to generate different size and other variation from one set but this usually does not produce good result.</a:t>
            </a:r>
            <a:endParaRPr lang="en-US" dirty="0"/>
          </a:p>
        </p:txBody>
      </p:sp>
      <p:pic>
        <p:nvPicPr>
          <p:cNvPr id="1027" name="Picture 3"/>
          <p:cNvPicPr>
            <a:picLocks noChangeAspect="1" noChangeArrowheads="1"/>
          </p:cNvPicPr>
          <p:nvPr/>
        </p:nvPicPr>
        <p:blipFill>
          <a:blip r:embed="rId2"/>
          <a:srcRect/>
          <a:stretch>
            <a:fillRect/>
          </a:stretch>
        </p:blipFill>
        <p:spPr bwMode="auto">
          <a:xfrm>
            <a:off x="3581400" y="1066800"/>
            <a:ext cx="3048000" cy="247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57400"/>
            <a:ext cx="9144000" cy="3581400"/>
          </a:xfrm>
        </p:spPr>
        <p:txBody>
          <a:bodyPr>
            <a:normAutofit/>
          </a:bodyPr>
          <a:lstStyle/>
          <a:p>
            <a:r>
              <a:rPr lang="en-US" sz="6000" dirty="0">
                <a:solidFill>
                  <a:schemeClr val="tx1"/>
                </a:solidFill>
              </a:rPr>
              <a:t/>
            </a:r>
            <a:br>
              <a:rPr lang="en-US" sz="6000" dirty="0">
                <a:solidFill>
                  <a:schemeClr val="tx1"/>
                </a:solidFill>
              </a:rPr>
            </a:br>
            <a:r>
              <a:rPr lang="en-US" sz="6000" b="1" dirty="0" smtClean="0">
                <a:solidFill>
                  <a:schemeClr val="tx1"/>
                </a:solidFill>
              </a:rPr>
              <a:t>Anti-aliasing Techniques</a:t>
            </a:r>
            <a:endParaRPr lang="en-US" sz="6000" dirty="0">
              <a:solidFill>
                <a:schemeClr val="tx1"/>
              </a:solidFill>
            </a:endParaRPr>
          </a:p>
          <a:p>
            <a:endParaRPr lang="en-US" sz="6000" dirty="0">
              <a:solidFill>
                <a:schemeClr val="tx1"/>
              </a:solidFill>
              <a:latin typeface="Bauhaus 93" pitchFamily="82"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normAutofit/>
          </a:bodyPr>
          <a:lstStyle/>
          <a:p>
            <a:r>
              <a:rPr lang="en-US" sz="3600" b="1" dirty="0" smtClean="0"/>
              <a:t>What Does Aliasing Means?</a:t>
            </a:r>
            <a:endParaRPr lang="en-US" sz="3600" b="1" dirty="0"/>
          </a:p>
        </p:txBody>
      </p:sp>
      <p:sp>
        <p:nvSpPr>
          <p:cNvPr id="3" name="Subtitle 2"/>
          <p:cNvSpPr>
            <a:spLocks noGrp="1"/>
          </p:cNvSpPr>
          <p:nvPr>
            <p:ph type="subTitle" idx="1"/>
          </p:nvPr>
        </p:nvSpPr>
        <p:spPr>
          <a:xfrm>
            <a:off x="304800" y="1600200"/>
            <a:ext cx="8382000" cy="4876800"/>
          </a:xfrm>
        </p:spPr>
        <p:txBody>
          <a:bodyPr>
            <a:normAutofit lnSpcReduction="10000"/>
          </a:bodyPr>
          <a:lstStyle/>
          <a:p>
            <a:pPr algn="just">
              <a:lnSpc>
                <a:spcPct val="200000"/>
              </a:lnSpc>
            </a:pPr>
            <a:r>
              <a:rPr lang="en-US" sz="2000" dirty="0" smtClean="0">
                <a:solidFill>
                  <a:schemeClr val="tx1"/>
                </a:solidFill>
              </a:rPr>
              <a:t>Digital sampling of any signal, whether sound, digital photographs, or other, can result in apparent signals at frequencies well below anything present in the original. </a:t>
            </a:r>
          </a:p>
          <a:p>
            <a:pPr algn="just">
              <a:lnSpc>
                <a:spcPct val="200000"/>
              </a:lnSpc>
            </a:pPr>
            <a:r>
              <a:rPr lang="en-US" sz="2000" dirty="0" smtClean="0">
                <a:solidFill>
                  <a:schemeClr val="tx1"/>
                </a:solidFill>
              </a:rPr>
              <a:t>Aliasing occurs when a signal is sampled at a less than twice the highest frequency present in the signal. In images, the repetition is in space rather than signals sampled in time for digital audio.</a:t>
            </a:r>
          </a:p>
          <a:p>
            <a:pPr algn="just">
              <a:lnSpc>
                <a:spcPct val="200000"/>
              </a:lnSpc>
            </a:pPr>
            <a:r>
              <a:rPr lang="en-US" sz="2000" dirty="0" smtClean="0">
                <a:solidFill>
                  <a:schemeClr val="tx1"/>
                </a:solidFill>
              </a:rPr>
              <a:t> If the image data is not properly processed during sampling or reconstruction, the reconstructed image will differ from the original image, and an alias is seen.</a:t>
            </a:r>
          </a:p>
          <a:p>
            <a:pPr algn="just">
              <a:lnSpc>
                <a:spcPct val="200000"/>
              </a:lnSpc>
            </a:pP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p:spPr>
        <p:txBody>
          <a:bodyPr>
            <a:normAutofit fontScale="90000"/>
          </a:bodyPr>
          <a:lstStyle/>
          <a:p>
            <a:r>
              <a:rPr lang="en-US" sz="4000" b="1" dirty="0" smtClean="0"/>
              <a:t>Anti-aliasing</a:t>
            </a:r>
            <a:r>
              <a:rPr lang="en-US" sz="4000" b="1" i="1" dirty="0" smtClean="0"/>
              <a:t>: </a:t>
            </a:r>
            <a:r>
              <a:rPr lang="en-US" sz="4000" dirty="0" smtClean="0"/>
              <a:t/>
            </a:r>
            <a:br>
              <a:rPr lang="en-US" sz="4000" dirty="0" smtClean="0"/>
            </a:br>
            <a:r>
              <a:rPr lang="en-US" sz="4000" b="1" dirty="0" smtClean="0"/>
              <a:t>Definition</a:t>
            </a:r>
            <a:r>
              <a:rPr lang="en-US" b="1" dirty="0" smtClean="0"/>
              <a:t/>
            </a:r>
            <a:br>
              <a:rPr lang="en-US" b="1" dirty="0" smtClean="0"/>
            </a:br>
            <a:endParaRPr lang="en-US" dirty="0"/>
          </a:p>
        </p:txBody>
      </p:sp>
      <p:sp>
        <p:nvSpPr>
          <p:cNvPr id="3" name="Subtitle 2"/>
          <p:cNvSpPr>
            <a:spLocks noGrp="1"/>
          </p:cNvSpPr>
          <p:nvPr>
            <p:ph type="subTitle" idx="1"/>
          </p:nvPr>
        </p:nvSpPr>
        <p:spPr>
          <a:xfrm>
            <a:off x="457200" y="1828800"/>
            <a:ext cx="8458200" cy="4495800"/>
          </a:xfrm>
        </p:spPr>
        <p:txBody>
          <a:bodyPr>
            <a:noAutofit/>
          </a:bodyPr>
          <a:lstStyle/>
          <a:p>
            <a:pPr algn="just">
              <a:lnSpc>
                <a:spcPct val="150000"/>
              </a:lnSpc>
            </a:pPr>
            <a:r>
              <a:rPr lang="en-US" sz="2800" dirty="0" smtClean="0">
                <a:solidFill>
                  <a:schemeClr val="tx1"/>
                </a:solidFill>
              </a:rPr>
              <a:t>Antialiasing is a technique used in digital imaging to reduce the visual defects that occur when high-resolution images are presented in a lower resolution output devices like the monitor or printer. Aliasing manifests itself as jagged or stair-stepped lines (Also known as jaggies) on edges and objects that should otherwise be smooth.</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304800" y="1676400"/>
            <a:ext cx="4114800" cy="3810000"/>
          </a:xfrm>
          <a:prstGeom prst="rect">
            <a:avLst/>
          </a:prstGeom>
          <a:noFill/>
          <a:ln w="9525">
            <a:noFill/>
            <a:round/>
            <a:headEnd/>
            <a:tailEnd/>
          </a:ln>
        </p:spPr>
      </p:pic>
      <p:pic>
        <p:nvPicPr>
          <p:cNvPr id="5" name="Picture 4"/>
          <p:cNvPicPr>
            <a:picLocks noChangeAspect="1" noChangeArrowheads="1"/>
          </p:cNvPicPr>
          <p:nvPr/>
        </p:nvPicPr>
        <p:blipFill>
          <a:blip r:embed="rId3"/>
          <a:srcRect/>
          <a:stretch>
            <a:fillRect/>
          </a:stretch>
        </p:blipFill>
        <p:spPr bwMode="auto">
          <a:xfrm>
            <a:off x="4724400" y="1676400"/>
            <a:ext cx="4114800" cy="3810000"/>
          </a:xfrm>
          <a:prstGeom prst="rect">
            <a:avLst/>
          </a:prstGeom>
          <a:noFill/>
          <a:ln w="9525">
            <a:noFill/>
            <a:round/>
            <a:headEnd/>
            <a:tailEnd/>
          </a:ln>
        </p:spPr>
      </p:pic>
      <p:sp>
        <p:nvSpPr>
          <p:cNvPr id="7" name="Text Box 6"/>
          <p:cNvSpPr txBox="1">
            <a:spLocks noChangeArrowheads="1"/>
          </p:cNvSpPr>
          <p:nvPr/>
        </p:nvSpPr>
        <p:spPr bwMode="auto">
          <a:xfrm>
            <a:off x="1295400" y="5638800"/>
            <a:ext cx="2328862" cy="648512"/>
          </a:xfrm>
          <a:prstGeom prst="rect">
            <a:avLst/>
          </a:prstGeom>
          <a:noFill/>
          <a:ln w="9525">
            <a:noFill/>
            <a:round/>
            <a:headEnd/>
            <a:tailEnd/>
          </a:ln>
        </p:spPr>
        <p:txBody>
          <a:bodyPr wrap="square" lIns="90000" tIns="46800" rIns="90000" bIns="46800">
            <a:spAutoFit/>
          </a:bodyPr>
          <a:lstStyle/>
          <a:p>
            <a:pP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dirty="0">
                <a:solidFill>
                  <a:srgbClr val="000000"/>
                </a:solidFill>
                <a:ea typeface="ＭＳ Ｐゴシック" pitchFamily="50" charset="-128"/>
              </a:rPr>
              <a:t>Aliased polygons</a:t>
            </a:r>
          </a:p>
          <a:p>
            <a:pP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dirty="0">
                <a:solidFill>
                  <a:srgbClr val="000000"/>
                </a:solidFill>
                <a:ea typeface="ＭＳ Ｐゴシック" pitchFamily="50" charset="-128"/>
              </a:rPr>
              <a:t>(jagged edges)</a:t>
            </a:r>
            <a:r>
              <a:rPr lang="ar-SA" b="1" dirty="0">
                <a:solidFill>
                  <a:srgbClr val="000000"/>
                </a:solidFill>
                <a:ea typeface="ＭＳ Ｐゴシック" pitchFamily="50" charset="-128"/>
                <a:cs typeface="Arial" charset="0"/>
              </a:rPr>
              <a:t>‏</a:t>
            </a:r>
            <a:endParaRPr lang="en-GB" b="1" dirty="0">
              <a:solidFill>
                <a:srgbClr val="000000"/>
              </a:solidFill>
              <a:ea typeface="ＭＳ Ｐゴシック" pitchFamily="50" charset="-128"/>
            </a:endParaRPr>
          </a:p>
        </p:txBody>
      </p:sp>
      <p:sp>
        <p:nvSpPr>
          <p:cNvPr id="8" name="Text Box 7"/>
          <p:cNvSpPr txBox="1">
            <a:spLocks noChangeArrowheads="1"/>
          </p:cNvSpPr>
          <p:nvPr/>
        </p:nvSpPr>
        <p:spPr bwMode="auto">
          <a:xfrm>
            <a:off x="5181600" y="5638800"/>
            <a:ext cx="2924175" cy="460375"/>
          </a:xfrm>
          <a:prstGeom prst="rect">
            <a:avLst/>
          </a:prstGeom>
          <a:noFill/>
          <a:ln w="9525">
            <a:noFill/>
            <a:round/>
            <a:headEnd/>
            <a:tailEnd/>
          </a:ln>
        </p:spPr>
        <p:txBody>
          <a:bodyPr wrap="none" lIns="90000" tIns="46800" rIns="90000" bIns="46800">
            <a:spAutoFit/>
          </a:bodyPr>
          <a:lstStyle/>
          <a:p>
            <a:pP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dirty="0">
                <a:solidFill>
                  <a:srgbClr val="000000"/>
                </a:solidFill>
                <a:ea typeface="ＭＳ Ｐゴシック" pitchFamily="50" charset="-128"/>
              </a:rPr>
              <a:t>Anti-aliased polygons</a:t>
            </a:r>
          </a:p>
        </p:txBody>
      </p:sp>
      <p:sp>
        <p:nvSpPr>
          <p:cNvPr id="9" name="Text Box 2"/>
          <p:cNvSpPr txBox="1">
            <a:spLocks noChangeArrowheads="1"/>
          </p:cNvSpPr>
          <p:nvPr/>
        </p:nvSpPr>
        <p:spPr bwMode="auto">
          <a:xfrm>
            <a:off x="1676400" y="0"/>
            <a:ext cx="5940425" cy="1524001"/>
          </a:xfrm>
          <a:prstGeom prst="rect">
            <a:avLst/>
          </a:prstGeom>
          <a:noFill/>
          <a:ln w="9525">
            <a:noFill/>
            <a:round/>
            <a:headEnd/>
            <a:tailEnd/>
          </a:ln>
        </p:spPr>
        <p:txBody>
          <a:bodyPr lIns="90000" tIns="46800" rIns="90000" bIns="46800"/>
          <a:lstStyle/>
          <a:p>
            <a:pPr marL="330200" indent="-330200" algn="ctr">
              <a:lnSpc>
                <a:spcPct val="76000"/>
              </a:lnSpc>
              <a:spcBef>
                <a:spcPts val="800"/>
              </a:spcBef>
              <a:buClrTx/>
              <a:buSzTx/>
              <a:buFontTx/>
              <a:buNone/>
              <a:tabLst>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en-GB" sz="3600" b="1" dirty="0" smtClean="0">
                <a:solidFill>
                  <a:srgbClr val="000000"/>
                </a:solidFill>
              </a:rPr>
              <a:t>Before and After of Anti-Aliasing </a:t>
            </a:r>
            <a:endParaRPr lang="en-GB" sz="3600" b="1" dirty="0">
              <a:solidFill>
                <a:srgbClr val="000000"/>
              </a:solidFill>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rmAutofit/>
          </a:bodyPr>
          <a:lstStyle/>
          <a:p>
            <a:r>
              <a:rPr lang="en-US" sz="3600" b="1" dirty="0" smtClean="0"/>
              <a:t>What Does Anti-aliasing Do ?</a:t>
            </a:r>
            <a:endParaRPr lang="en-US" sz="3600" b="1" dirty="0"/>
          </a:p>
        </p:txBody>
      </p:sp>
      <p:sp>
        <p:nvSpPr>
          <p:cNvPr id="3" name="Subtitle 2"/>
          <p:cNvSpPr>
            <a:spLocks noGrp="1"/>
          </p:cNvSpPr>
          <p:nvPr>
            <p:ph type="subTitle" idx="1"/>
          </p:nvPr>
        </p:nvSpPr>
        <p:spPr>
          <a:xfrm>
            <a:off x="533400" y="1828800"/>
            <a:ext cx="8229600" cy="4495800"/>
          </a:xfrm>
        </p:spPr>
        <p:txBody>
          <a:bodyPr>
            <a:normAutofit fontScale="92500"/>
          </a:bodyPr>
          <a:lstStyle/>
          <a:p>
            <a:pPr algn="just">
              <a:lnSpc>
                <a:spcPct val="150000"/>
              </a:lnSpc>
            </a:pPr>
            <a:r>
              <a:rPr lang="en-US" sz="2800" dirty="0" smtClean="0">
                <a:solidFill>
                  <a:schemeClr val="tx1"/>
                </a:solidFill>
              </a:rPr>
              <a:t>Anti-aliasing</a:t>
            </a:r>
            <a:r>
              <a:rPr lang="en-US" sz="2800" b="1" dirty="0" smtClean="0">
                <a:solidFill>
                  <a:schemeClr val="tx1"/>
                </a:solidFill>
              </a:rPr>
              <a:t> </a:t>
            </a:r>
            <a:r>
              <a:rPr lang="en-US" sz="2800" dirty="0" smtClean="0">
                <a:solidFill>
                  <a:schemeClr val="tx1"/>
                </a:solidFill>
              </a:rPr>
              <a:t>makes these curved or slanting lines smooth again by adding a slight discoloration to the edges of the line or object, causing the jagged edges to blur and melt together. It also removes jagged edges by adding subtle color changes around the lines If the image is zoomed out a bit, the human eye can no longer notice the slight discoloration that antialiasing creates.</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normAutofit/>
          </a:bodyPr>
          <a:lstStyle/>
          <a:p>
            <a:r>
              <a:rPr lang="en-US" sz="3600" b="1" dirty="0" smtClean="0"/>
              <a:t>Do We really need Anti-aliasing?</a:t>
            </a:r>
            <a:endParaRPr lang="en-US" sz="3600" b="1" dirty="0"/>
          </a:p>
        </p:txBody>
      </p:sp>
      <p:sp>
        <p:nvSpPr>
          <p:cNvPr id="3" name="Subtitle 2"/>
          <p:cNvSpPr>
            <a:spLocks noGrp="1"/>
          </p:cNvSpPr>
          <p:nvPr>
            <p:ph type="subTitle" idx="1"/>
          </p:nvPr>
        </p:nvSpPr>
        <p:spPr>
          <a:xfrm>
            <a:off x="381000" y="1828800"/>
            <a:ext cx="7924800" cy="4724400"/>
          </a:xfrm>
        </p:spPr>
        <p:txBody>
          <a:bodyPr>
            <a:normAutofit/>
          </a:bodyPr>
          <a:lstStyle/>
          <a:p>
            <a:pPr algn="just"/>
            <a:r>
              <a:rPr lang="en-US" sz="2200" dirty="0" smtClean="0">
                <a:solidFill>
                  <a:schemeClr val="tx1"/>
                </a:solidFill>
              </a:rPr>
              <a:t>Jaggies appear when an output device does not have a high enough resolution to represent a smooth line correctly.  The pixels that make up the screen of the monitor are all shaped in rectangles or squares. Because lighting up only half of one of these square pixels is not possible.</a:t>
            </a:r>
          </a:p>
          <a:p>
            <a:pPr algn="just"/>
            <a:r>
              <a:rPr lang="en-US" sz="2200" dirty="0" smtClean="0">
                <a:solidFill>
                  <a:schemeClr val="tx1"/>
                </a:solidFill>
              </a:rPr>
              <a:t>The jagged line effect can be minimized by increasing the resolution of the monitor, making the pixels small enough that the human eye cannot distinguish them individually. This is not a good solution, however, because images are displayed based on their resolution. A single image pixel may take up many monitor pixels, making it impossible for a higher resolution monitor to mask the jagged edges. This is where anti-aliasing is required.</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r>
              <a:rPr lang="en-US" sz="3600" b="1" dirty="0" smtClean="0"/>
              <a:t>Anti-Aliasing Techniques</a:t>
            </a:r>
            <a:endParaRPr lang="en-US" sz="3600" b="1" dirty="0"/>
          </a:p>
        </p:txBody>
      </p:sp>
      <p:sp>
        <p:nvSpPr>
          <p:cNvPr id="3" name="Subtitle 2"/>
          <p:cNvSpPr>
            <a:spLocks noGrp="1"/>
          </p:cNvSpPr>
          <p:nvPr>
            <p:ph type="subTitle" idx="1"/>
          </p:nvPr>
        </p:nvSpPr>
        <p:spPr>
          <a:xfrm>
            <a:off x="533400" y="1752600"/>
            <a:ext cx="7772400" cy="4724400"/>
          </a:xfrm>
        </p:spPr>
        <p:txBody>
          <a:bodyPr>
            <a:normAutofit/>
          </a:bodyPr>
          <a:lstStyle/>
          <a:p>
            <a:pPr algn="just"/>
            <a:r>
              <a:rPr lang="en-US" sz="2000" dirty="0" smtClean="0">
                <a:solidFill>
                  <a:schemeClr val="tx1"/>
                </a:solidFill>
              </a:rPr>
              <a:t>Anti-Aliasing</a:t>
            </a:r>
            <a:r>
              <a:rPr lang="en-US" sz="2000" b="1" dirty="0" smtClean="0"/>
              <a:t> </a:t>
            </a:r>
            <a:r>
              <a:rPr lang="en-US" sz="2000" dirty="0" smtClean="0">
                <a:solidFill>
                  <a:schemeClr val="tx1"/>
                </a:solidFill>
              </a:rPr>
              <a:t> techniques were developed to combat the effects of aliasing. There are three main classes of anti-aliasing algorithms :</a:t>
            </a:r>
          </a:p>
          <a:p>
            <a:pPr algn="just"/>
            <a:endParaRPr lang="en-US" sz="2000" dirty="0" smtClean="0">
              <a:solidFill>
                <a:schemeClr val="tx1"/>
              </a:solidFill>
            </a:endParaRPr>
          </a:p>
          <a:p>
            <a:pPr algn="just"/>
            <a:r>
              <a:rPr lang="en-US" sz="2000" dirty="0" smtClean="0">
                <a:solidFill>
                  <a:schemeClr val="tx1"/>
                </a:solidFill>
              </a:rPr>
              <a:t>1.As aliasing problem is due to low resolution, one easy solution is to increase the resolution. This increases the cost of image production.</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2. The image can be calculated by considering the intensities over a particular region. This is called </a:t>
            </a:r>
            <a:r>
              <a:rPr lang="en-US" sz="2000" dirty="0" err="1" smtClean="0">
                <a:solidFill>
                  <a:schemeClr val="tx1"/>
                </a:solidFill>
              </a:rPr>
              <a:t>prefiltering</a:t>
            </a:r>
            <a:r>
              <a:rPr lang="en-US" sz="2000" dirty="0" smtClean="0">
                <a:solidFill>
                  <a:schemeClr val="tx1"/>
                </a:solidFill>
              </a:rPr>
              <a:t>. </a:t>
            </a:r>
          </a:p>
          <a:p>
            <a:pPr algn="just"/>
            <a:r>
              <a:rPr lang="en-US" sz="2000" dirty="0" smtClean="0">
                <a:solidFill>
                  <a:schemeClr val="tx1"/>
                </a:solidFill>
              </a:rPr>
              <a:t/>
            </a:r>
            <a:br>
              <a:rPr lang="en-US" sz="2000" dirty="0" smtClean="0">
                <a:solidFill>
                  <a:schemeClr val="tx1"/>
                </a:solidFill>
              </a:rPr>
            </a:br>
            <a:r>
              <a:rPr lang="en-US" sz="2000" dirty="0" smtClean="0">
                <a:solidFill>
                  <a:schemeClr val="tx1"/>
                </a:solidFill>
              </a:rPr>
              <a:t> 3.The image is created at high resolution and then digitally filtered. This method is called </a:t>
            </a:r>
            <a:r>
              <a:rPr lang="en-US" sz="2000" dirty="0" err="1" smtClean="0">
                <a:solidFill>
                  <a:schemeClr val="tx1"/>
                </a:solidFill>
              </a:rPr>
              <a:t>supersampling</a:t>
            </a:r>
            <a:r>
              <a:rPr lang="en-US" sz="2000" dirty="0" smtClean="0">
                <a:solidFill>
                  <a:schemeClr val="tx1"/>
                </a:solidFill>
              </a:rPr>
              <a:t> or </a:t>
            </a:r>
            <a:r>
              <a:rPr lang="en-US" sz="2000" dirty="0" err="1" smtClean="0">
                <a:solidFill>
                  <a:schemeClr val="tx1"/>
                </a:solidFill>
              </a:rPr>
              <a:t>postfiltering</a:t>
            </a:r>
            <a:r>
              <a:rPr lang="en-US" sz="2000" dirty="0" smtClean="0">
                <a:solidFill>
                  <a:schemeClr val="tx1"/>
                </a:solidFill>
              </a:rPr>
              <a:t> and eliminates high frequencies which are the source of aliases.</a:t>
            </a:r>
          </a:p>
          <a:p>
            <a:pPr algn="l"/>
            <a:r>
              <a:rPr lang="en-US" sz="2000" dirty="0" smtClean="0">
                <a:solidFill>
                  <a:schemeClr val="tx1"/>
                </a:solidFill>
              </a:rPr>
              <a:t>4.</a:t>
            </a:r>
            <a:r>
              <a:rPr lang="en-US" sz="2000" b="1" dirty="0" smtClean="0"/>
              <a:t> </a:t>
            </a:r>
            <a:r>
              <a:rPr lang="en-US" sz="2000" dirty="0" err="1" smtClean="0">
                <a:solidFill>
                  <a:schemeClr val="tx1"/>
                </a:solidFill>
              </a:rPr>
              <a:t>Unweighted</a:t>
            </a:r>
            <a:r>
              <a:rPr lang="en-US" sz="2000" dirty="0" smtClean="0">
                <a:solidFill>
                  <a:schemeClr val="tx1"/>
                </a:solidFill>
              </a:rPr>
              <a:t> Area Sampling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642" y="289940"/>
            <a:ext cx="5745480" cy="6489065"/>
          </a:xfrm>
          <a:prstGeom prst="rect">
            <a:avLst/>
          </a:prstGeom>
        </p:spPr>
        <p:txBody>
          <a:bodyPr vert="horz" wrap="square" lIns="0" tIns="12700" rIns="0" bIns="0" rtlCol="0">
            <a:spAutoFit/>
          </a:bodyPr>
          <a:lstStyle/>
          <a:p>
            <a:pPr marL="369570">
              <a:lnSpc>
                <a:spcPct val="100000"/>
              </a:lnSpc>
              <a:spcBef>
                <a:spcPts val="100"/>
              </a:spcBef>
            </a:pPr>
            <a:r>
              <a:rPr sz="3600" dirty="0">
                <a:solidFill>
                  <a:srgbClr val="005BD2"/>
                </a:solidFill>
                <a:latin typeface="Wingdings"/>
                <a:cs typeface="Wingdings"/>
              </a:rPr>
              <a:t></a:t>
            </a:r>
            <a:r>
              <a:rPr sz="3600" dirty="0">
                <a:solidFill>
                  <a:srgbClr val="005BD2"/>
                </a:solidFill>
                <a:latin typeface="Calibri"/>
                <a:cs typeface="Calibri"/>
              </a:rPr>
              <a:t>Game</a:t>
            </a:r>
            <a:r>
              <a:rPr sz="3600" spc="-55" dirty="0">
                <a:solidFill>
                  <a:srgbClr val="005BD2"/>
                </a:solidFill>
                <a:latin typeface="Calibri"/>
                <a:cs typeface="Calibri"/>
              </a:rPr>
              <a:t> </a:t>
            </a:r>
            <a:r>
              <a:rPr sz="3600" spc="-5" dirty="0">
                <a:solidFill>
                  <a:srgbClr val="005BD2"/>
                </a:solidFill>
                <a:latin typeface="Calibri"/>
                <a:cs typeface="Calibri"/>
              </a:rPr>
              <a:t>Industry</a:t>
            </a:r>
            <a:endParaRPr sz="3600">
              <a:latin typeface="Calibri"/>
              <a:cs typeface="Calibri"/>
            </a:endParaRPr>
          </a:p>
          <a:p>
            <a:pPr marL="826769">
              <a:lnSpc>
                <a:spcPct val="100000"/>
              </a:lnSpc>
              <a:spcBef>
                <a:spcPts val="1200"/>
              </a:spcBef>
            </a:pPr>
            <a:r>
              <a:rPr sz="3600" dirty="0">
                <a:solidFill>
                  <a:srgbClr val="005BD2"/>
                </a:solidFill>
                <a:latin typeface="Arial"/>
                <a:cs typeface="Arial"/>
              </a:rPr>
              <a:t>•</a:t>
            </a:r>
            <a:r>
              <a:rPr sz="3600" spc="-210" dirty="0">
                <a:solidFill>
                  <a:srgbClr val="005BD2"/>
                </a:solidFill>
                <a:latin typeface="Arial"/>
                <a:cs typeface="Arial"/>
              </a:rPr>
              <a:t> </a:t>
            </a:r>
            <a:r>
              <a:rPr sz="2400" spc="-5" dirty="0">
                <a:latin typeface="Calibri"/>
                <a:cs typeface="Calibri"/>
              </a:rPr>
              <a:t>The</a:t>
            </a:r>
            <a:r>
              <a:rPr sz="2400" dirty="0">
                <a:latin typeface="Calibri"/>
                <a:cs typeface="Calibri"/>
              </a:rPr>
              <a:t> </a:t>
            </a:r>
            <a:r>
              <a:rPr sz="2400" spc="-15" dirty="0">
                <a:latin typeface="Calibri"/>
                <a:cs typeface="Calibri"/>
              </a:rPr>
              <a:t>newest</a:t>
            </a:r>
            <a:r>
              <a:rPr sz="2400" spc="-20" dirty="0">
                <a:latin typeface="Calibri"/>
                <a:cs typeface="Calibri"/>
              </a:rPr>
              <a:t> </a:t>
            </a:r>
            <a:r>
              <a:rPr sz="2400" spc="-5" dirty="0">
                <a:latin typeface="Calibri"/>
                <a:cs typeface="Calibri"/>
              </a:rPr>
              <a:t>driving</a:t>
            </a:r>
            <a:r>
              <a:rPr sz="2400" spc="-10" dirty="0">
                <a:latin typeface="Calibri"/>
                <a:cs typeface="Calibri"/>
              </a:rPr>
              <a:t> </a:t>
            </a:r>
            <a:r>
              <a:rPr sz="2400" spc="-25" dirty="0">
                <a:latin typeface="Calibri"/>
                <a:cs typeface="Calibri"/>
              </a:rPr>
              <a:t>force</a:t>
            </a:r>
            <a:r>
              <a:rPr sz="2400" dirty="0">
                <a:latin typeface="Calibri"/>
                <a:cs typeface="Calibri"/>
              </a:rPr>
              <a:t> in </a:t>
            </a:r>
            <a:r>
              <a:rPr sz="2400" spc="-15" dirty="0">
                <a:latin typeface="Calibri"/>
                <a:cs typeface="Calibri"/>
              </a:rPr>
              <a:t>CG</a:t>
            </a:r>
            <a:endParaRPr sz="2400">
              <a:latin typeface="Calibri"/>
              <a:cs typeface="Calibri"/>
            </a:endParaRPr>
          </a:p>
          <a:p>
            <a:pPr marL="826769">
              <a:lnSpc>
                <a:spcPct val="100000"/>
              </a:lnSpc>
              <a:spcBef>
                <a:spcPts val="315"/>
              </a:spcBef>
            </a:pPr>
            <a:r>
              <a:rPr sz="2400" spc="-10" dirty="0">
                <a:latin typeface="Arial"/>
                <a:cs typeface="Arial"/>
              </a:rPr>
              <a:t>•</a:t>
            </a:r>
            <a:r>
              <a:rPr sz="2400" spc="-10" dirty="0">
                <a:latin typeface="Calibri"/>
                <a:cs typeface="Calibri"/>
              </a:rPr>
              <a:t>Focus</a:t>
            </a:r>
            <a:r>
              <a:rPr sz="2400" spc="-40" dirty="0">
                <a:latin typeface="Calibri"/>
                <a:cs typeface="Calibri"/>
              </a:rPr>
              <a:t> </a:t>
            </a:r>
            <a:r>
              <a:rPr sz="2400" spc="-5" dirty="0">
                <a:latin typeface="Calibri"/>
                <a:cs typeface="Calibri"/>
              </a:rPr>
              <a:t>on</a:t>
            </a:r>
            <a:r>
              <a:rPr sz="2400" spc="-20" dirty="0">
                <a:latin typeface="Calibri"/>
                <a:cs typeface="Calibri"/>
              </a:rPr>
              <a:t> </a:t>
            </a:r>
            <a:r>
              <a:rPr sz="2400" spc="-10" dirty="0">
                <a:latin typeface="Calibri"/>
                <a:cs typeface="Calibri"/>
              </a:rPr>
              <a:t>interactivity</a:t>
            </a:r>
            <a:endParaRPr sz="2400">
              <a:latin typeface="Calibri"/>
              <a:cs typeface="Calibri"/>
            </a:endParaRPr>
          </a:p>
          <a:p>
            <a:pPr marL="826769">
              <a:lnSpc>
                <a:spcPct val="100000"/>
              </a:lnSpc>
            </a:pPr>
            <a:r>
              <a:rPr sz="2400" spc="-10" dirty="0">
                <a:latin typeface="Arial"/>
                <a:cs typeface="Arial"/>
              </a:rPr>
              <a:t>•</a:t>
            </a:r>
            <a:r>
              <a:rPr sz="2400" spc="-10" dirty="0">
                <a:latin typeface="Calibri"/>
                <a:cs typeface="Calibri"/>
              </a:rPr>
              <a:t>Cost</a:t>
            </a:r>
            <a:r>
              <a:rPr sz="2400" spc="-50" dirty="0">
                <a:latin typeface="Calibri"/>
                <a:cs typeface="Calibri"/>
              </a:rPr>
              <a:t> </a:t>
            </a:r>
            <a:r>
              <a:rPr sz="2400" spc="-15" dirty="0">
                <a:latin typeface="Calibri"/>
                <a:cs typeface="Calibri"/>
              </a:rPr>
              <a:t>effective </a:t>
            </a:r>
            <a:r>
              <a:rPr sz="2400" spc="-10" dirty="0">
                <a:latin typeface="Calibri"/>
                <a:cs typeface="Calibri"/>
              </a:rPr>
              <a:t>solutions</a:t>
            </a:r>
            <a:endParaRPr sz="2400">
              <a:latin typeface="Calibri"/>
              <a:cs typeface="Calibri"/>
            </a:endParaRPr>
          </a:p>
          <a:p>
            <a:pPr marL="826769">
              <a:lnSpc>
                <a:spcPct val="100000"/>
              </a:lnSpc>
            </a:pPr>
            <a:r>
              <a:rPr sz="2400" spc="-15" dirty="0">
                <a:latin typeface="Arial"/>
                <a:cs typeface="Arial"/>
              </a:rPr>
              <a:t>•</a:t>
            </a:r>
            <a:r>
              <a:rPr sz="2400" spc="-15" dirty="0">
                <a:latin typeface="Calibri"/>
                <a:cs typeface="Calibri"/>
              </a:rPr>
              <a:t>Avoiding</a:t>
            </a:r>
            <a:r>
              <a:rPr sz="2400" spc="-35" dirty="0">
                <a:latin typeface="Calibri"/>
                <a:cs typeface="Calibri"/>
              </a:rPr>
              <a:t> </a:t>
            </a:r>
            <a:r>
              <a:rPr sz="2400" spc="-10" dirty="0">
                <a:latin typeface="Calibri"/>
                <a:cs typeface="Calibri"/>
              </a:rPr>
              <a:t>commutating</a:t>
            </a:r>
            <a:r>
              <a:rPr sz="2400" spc="-40" dirty="0">
                <a:latin typeface="Calibri"/>
                <a:cs typeface="Calibri"/>
              </a:rPr>
              <a:t> </a:t>
            </a:r>
            <a:r>
              <a:rPr sz="2400" dirty="0">
                <a:latin typeface="Calibri"/>
                <a:cs typeface="Calibri"/>
              </a:rPr>
              <a:t>and</a:t>
            </a:r>
            <a:r>
              <a:rPr sz="2400" spc="-15" dirty="0">
                <a:latin typeface="Calibri"/>
                <a:cs typeface="Calibri"/>
              </a:rPr>
              <a:t> </a:t>
            </a:r>
            <a:r>
              <a:rPr sz="2400" spc="-5" dirty="0">
                <a:latin typeface="Calibri"/>
                <a:cs typeface="Calibri"/>
              </a:rPr>
              <a:t>other</a:t>
            </a:r>
            <a:r>
              <a:rPr sz="2400" spc="-15" dirty="0">
                <a:latin typeface="Calibri"/>
                <a:cs typeface="Calibri"/>
              </a:rPr>
              <a:t> </a:t>
            </a:r>
            <a:r>
              <a:rPr sz="2400" spc="-5" dirty="0">
                <a:latin typeface="Calibri"/>
                <a:cs typeface="Calibri"/>
              </a:rPr>
              <a:t>tricks</a:t>
            </a:r>
            <a:endParaRPr sz="2400">
              <a:latin typeface="Calibri"/>
              <a:cs typeface="Calibri"/>
            </a:endParaRPr>
          </a:p>
          <a:p>
            <a:pPr marL="826769">
              <a:lnSpc>
                <a:spcPct val="100000"/>
              </a:lnSpc>
            </a:pPr>
            <a:r>
              <a:rPr sz="2400" dirty="0">
                <a:latin typeface="Arial"/>
                <a:cs typeface="Arial"/>
              </a:rPr>
              <a:t>•</a:t>
            </a:r>
            <a:r>
              <a:rPr sz="2400" dirty="0">
                <a:latin typeface="Calibri"/>
                <a:cs typeface="Calibri"/>
              </a:rPr>
              <a:t>Games</a:t>
            </a:r>
            <a:r>
              <a:rPr sz="2400" spc="-55" dirty="0">
                <a:latin typeface="Calibri"/>
                <a:cs typeface="Calibri"/>
              </a:rPr>
              <a:t> </a:t>
            </a:r>
            <a:r>
              <a:rPr sz="2400" spc="-10" dirty="0">
                <a:latin typeface="Calibri"/>
                <a:cs typeface="Calibri"/>
              </a:rPr>
              <a:t>drive</a:t>
            </a:r>
            <a:r>
              <a:rPr sz="2400" spc="-20" dirty="0">
                <a:latin typeface="Calibri"/>
                <a:cs typeface="Calibri"/>
              </a:rPr>
              <a:t> </a:t>
            </a:r>
            <a:r>
              <a:rPr sz="2400" dirty="0">
                <a:latin typeface="Calibri"/>
                <a:cs typeface="Calibri"/>
              </a:rPr>
              <a:t>the</a:t>
            </a:r>
            <a:r>
              <a:rPr sz="2400" spc="-20" dirty="0">
                <a:latin typeface="Calibri"/>
                <a:cs typeface="Calibri"/>
              </a:rPr>
              <a:t> </a:t>
            </a:r>
            <a:r>
              <a:rPr sz="2400" spc="-5" dirty="0">
                <a:latin typeface="Calibri"/>
                <a:cs typeface="Calibri"/>
              </a:rPr>
              <a:t>baseline</a:t>
            </a:r>
            <a:endParaRPr sz="2400">
              <a:latin typeface="Calibri"/>
              <a:cs typeface="Calibri"/>
            </a:endParaRPr>
          </a:p>
          <a:p>
            <a:pPr marL="466725" marR="352425" indent="-454659">
              <a:lnSpc>
                <a:spcPct val="100000"/>
              </a:lnSpc>
              <a:spcBef>
                <a:spcPts val="605"/>
              </a:spcBef>
            </a:pPr>
            <a:r>
              <a:rPr sz="3200" spc="-5" dirty="0">
                <a:solidFill>
                  <a:srgbClr val="005BD2"/>
                </a:solidFill>
                <a:latin typeface="Wingdings"/>
                <a:cs typeface="Wingdings"/>
              </a:rPr>
              <a:t></a:t>
            </a:r>
            <a:r>
              <a:rPr sz="3200" spc="-5" dirty="0">
                <a:solidFill>
                  <a:srgbClr val="005BD2"/>
                </a:solidFill>
                <a:latin typeface="Calibri"/>
                <a:cs typeface="Calibri"/>
              </a:rPr>
              <a:t>Medical </a:t>
            </a:r>
            <a:r>
              <a:rPr sz="3200" dirty="0">
                <a:solidFill>
                  <a:srgbClr val="005BD2"/>
                </a:solidFill>
                <a:latin typeface="Calibri"/>
                <a:cs typeface="Calibri"/>
              </a:rPr>
              <a:t>Imaging and </a:t>
            </a:r>
            <a:r>
              <a:rPr sz="3200" spc="-10" dirty="0">
                <a:solidFill>
                  <a:srgbClr val="005BD2"/>
                </a:solidFill>
                <a:latin typeface="Calibri"/>
                <a:cs typeface="Calibri"/>
              </a:rPr>
              <a:t>Scientific </a:t>
            </a:r>
            <a:r>
              <a:rPr sz="3200" spc="-710" dirty="0">
                <a:solidFill>
                  <a:srgbClr val="005BD2"/>
                </a:solidFill>
                <a:latin typeface="Calibri"/>
                <a:cs typeface="Calibri"/>
              </a:rPr>
              <a:t> </a:t>
            </a:r>
            <a:r>
              <a:rPr sz="3200" spc="-15" dirty="0">
                <a:solidFill>
                  <a:srgbClr val="005BD2"/>
                </a:solidFill>
                <a:latin typeface="Calibri"/>
                <a:cs typeface="Calibri"/>
              </a:rPr>
              <a:t>Visualization</a:t>
            </a:r>
            <a:endParaRPr sz="3200">
              <a:latin typeface="Calibri"/>
              <a:cs typeface="Calibri"/>
            </a:endParaRPr>
          </a:p>
          <a:p>
            <a:pPr marL="469900">
              <a:lnSpc>
                <a:spcPct val="100000"/>
              </a:lnSpc>
              <a:spcBef>
                <a:spcPts val="2210"/>
              </a:spcBef>
            </a:pPr>
            <a:r>
              <a:rPr sz="2400" spc="-45" dirty="0">
                <a:latin typeface="Arial"/>
                <a:cs typeface="Arial"/>
              </a:rPr>
              <a:t>•</a:t>
            </a:r>
            <a:r>
              <a:rPr sz="2400" spc="-45" dirty="0">
                <a:latin typeface="Calibri"/>
                <a:cs typeface="Calibri"/>
              </a:rPr>
              <a:t>Tools</a:t>
            </a:r>
            <a:r>
              <a:rPr sz="2400" spc="-15" dirty="0">
                <a:latin typeface="Calibri"/>
                <a:cs typeface="Calibri"/>
              </a:rPr>
              <a:t> </a:t>
            </a:r>
            <a:r>
              <a:rPr sz="2400" spc="-20" dirty="0">
                <a:latin typeface="Calibri"/>
                <a:cs typeface="Calibri"/>
              </a:rPr>
              <a:t>for</a:t>
            </a:r>
            <a:r>
              <a:rPr sz="2400" spc="-15" dirty="0">
                <a:latin typeface="Calibri"/>
                <a:cs typeface="Calibri"/>
              </a:rPr>
              <a:t> </a:t>
            </a:r>
            <a:r>
              <a:rPr sz="2400" spc="-5" dirty="0">
                <a:latin typeface="Calibri"/>
                <a:cs typeface="Calibri"/>
              </a:rPr>
              <a:t>teaching</a:t>
            </a:r>
            <a:r>
              <a:rPr sz="2400" spc="-30" dirty="0">
                <a:latin typeface="Calibri"/>
                <a:cs typeface="Calibri"/>
              </a:rPr>
              <a:t> </a:t>
            </a:r>
            <a:r>
              <a:rPr sz="2400" dirty="0">
                <a:latin typeface="Calibri"/>
                <a:cs typeface="Calibri"/>
              </a:rPr>
              <a:t>and</a:t>
            </a:r>
            <a:r>
              <a:rPr sz="2400" spc="-15" dirty="0">
                <a:latin typeface="Calibri"/>
                <a:cs typeface="Calibri"/>
              </a:rPr>
              <a:t> </a:t>
            </a:r>
            <a:r>
              <a:rPr sz="2400" spc="-5" dirty="0">
                <a:latin typeface="Calibri"/>
                <a:cs typeface="Calibri"/>
              </a:rPr>
              <a:t>diagnosis</a:t>
            </a:r>
            <a:endParaRPr sz="2400">
              <a:latin typeface="Calibri"/>
              <a:cs typeface="Calibri"/>
            </a:endParaRPr>
          </a:p>
          <a:p>
            <a:pPr marL="469900">
              <a:lnSpc>
                <a:spcPct val="100000"/>
              </a:lnSpc>
            </a:pPr>
            <a:r>
              <a:rPr sz="2400" spc="-5" dirty="0">
                <a:latin typeface="Arial"/>
                <a:cs typeface="Arial"/>
              </a:rPr>
              <a:t>•</a:t>
            </a:r>
            <a:r>
              <a:rPr sz="2400" spc="-5" dirty="0">
                <a:latin typeface="Calibri"/>
                <a:cs typeface="Calibri"/>
              </a:rPr>
              <a:t>New</a:t>
            </a:r>
            <a:r>
              <a:rPr sz="2400" spc="-35" dirty="0">
                <a:latin typeface="Calibri"/>
                <a:cs typeface="Calibri"/>
              </a:rPr>
              <a:t> </a:t>
            </a:r>
            <a:r>
              <a:rPr sz="2400" spc="-15" dirty="0">
                <a:latin typeface="Calibri"/>
                <a:cs typeface="Calibri"/>
              </a:rPr>
              <a:t>data</a:t>
            </a:r>
            <a:r>
              <a:rPr sz="2400" spc="-25" dirty="0">
                <a:latin typeface="Calibri"/>
                <a:cs typeface="Calibri"/>
              </a:rPr>
              <a:t> </a:t>
            </a:r>
            <a:r>
              <a:rPr sz="2400" spc="-10" dirty="0">
                <a:latin typeface="Calibri"/>
                <a:cs typeface="Calibri"/>
              </a:rPr>
              <a:t>representations</a:t>
            </a:r>
            <a:r>
              <a:rPr sz="2400" spc="-25" dirty="0">
                <a:latin typeface="Calibri"/>
                <a:cs typeface="Calibri"/>
              </a:rPr>
              <a:t> </a:t>
            </a:r>
            <a:r>
              <a:rPr sz="2400" dirty="0">
                <a:latin typeface="Calibri"/>
                <a:cs typeface="Calibri"/>
              </a:rPr>
              <a:t>and</a:t>
            </a:r>
            <a:r>
              <a:rPr sz="2400" spc="-15" dirty="0">
                <a:latin typeface="Calibri"/>
                <a:cs typeface="Calibri"/>
              </a:rPr>
              <a:t> </a:t>
            </a:r>
            <a:r>
              <a:rPr sz="2400" spc="-5" dirty="0">
                <a:latin typeface="Calibri"/>
                <a:cs typeface="Calibri"/>
              </a:rPr>
              <a:t>modalities</a:t>
            </a:r>
            <a:endParaRPr sz="2400">
              <a:latin typeface="Calibri"/>
              <a:cs typeface="Calibri"/>
            </a:endParaRPr>
          </a:p>
          <a:p>
            <a:pPr marL="469900">
              <a:lnSpc>
                <a:spcPct val="100000"/>
              </a:lnSpc>
            </a:pPr>
            <a:r>
              <a:rPr sz="2400" spc="-10" dirty="0">
                <a:latin typeface="Arial"/>
                <a:cs typeface="Arial"/>
              </a:rPr>
              <a:t>•</a:t>
            </a:r>
            <a:r>
              <a:rPr sz="2400" spc="-10" dirty="0">
                <a:latin typeface="Calibri"/>
                <a:cs typeface="Calibri"/>
              </a:rPr>
              <a:t>Drive</a:t>
            </a:r>
            <a:r>
              <a:rPr sz="2400" spc="-20" dirty="0">
                <a:latin typeface="Calibri"/>
                <a:cs typeface="Calibri"/>
              </a:rPr>
              <a:t> </a:t>
            </a:r>
            <a:r>
              <a:rPr sz="2400" dirty="0">
                <a:latin typeface="Calibri"/>
                <a:cs typeface="Calibri"/>
              </a:rPr>
              <a:t>issues</a:t>
            </a:r>
            <a:r>
              <a:rPr sz="2400" spc="-5" dirty="0">
                <a:latin typeface="Calibri"/>
                <a:cs typeface="Calibri"/>
              </a:rPr>
              <a:t> </a:t>
            </a:r>
            <a:r>
              <a:rPr sz="2400" spc="-10" dirty="0">
                <a:latin typeface="Calibri"/>
                <a:cs typeface="Calibri"/>
              </a:rPr>
              <a:t>of</a:t>
            </a:r>
            <a:r>
              <a:rPr sz="2400" dirty="0">
                <a:latin typeface="Calibri"/>
                <a:cs typeface="Calibri"/>
              </a:rPr>
              <a:t> </a:t>
            </a:r>
            <a:r>
              <a:rPr sz="2400" spc="-5" dirty="0">
                <a:latin typeface="Calibri"/>
                <a:cs typeface="Calibri"/>
              </a:rPr>
              <a:t>precision</a:t>
            </a:r>
            <a:r>
              <a:rPr sz="2400" spc="-25" dirty="0">
                <a:latin typeface="Calibri"/>
                <a:cs typeface="Calibri"/>
              </a:rPr>
              <a:t> </a:t>
            </a:r>
            <a:r>
              <a:rPr sz="2400" dirty="0">
                <a:latin typeface="Calibri"/>
                <a:cs typeface="Calibri"/>
              </a:rPr>
              <a:t>and</a:t>
            </a:r>
            <a:r>
              <a:rPr sz="2400" spc="-15" dirty="0">
                <a:latin typeface="Calibri"/>
                <a:cs typeface="Calibri"/>
              </a:rPr>
              <a:t> </a:t>
            </a:r>
            <a:r>
              <a:rPr sz="2400" spc="-10" dirty="0">
                <a:latin typeface="Calibri"/>
                <a:cs typeface="Calibri"/>
              </a:rPr>
              <a:t>correctness</a:t>
            </a:r>
            <a:endParaRPr sz="2400">
              <a:latin typeface="Calibri"/>
              <a:cs typeface="Calibri"/>
            </a:endParaRPr>
          </a:p>
          <a:p>
            <a:pPr marL="469900" marR="86360">
              <a:lnSpc>
                <a:spcPct val="100000"/>
              </a:lnSpc>
            </a:pPr>
            <a:r>
              <a:rPr sz="2400" spc="-10" dirty="0">
                <a:latin typeface="Arial"/>
                <a:cs typeface="Arial"/>
              </a:rPr>
              <a:t>•</a:t>
            </a:r>
            <a:r>
              <a:rPr sz="2400" spc="-10" dirty="0">
                <a:latin typeface="Calibri"/>
                <a:cs typeface="Calibri"/>
              </a:rPr>
              <a:t>Focus</a:t>
            </a:r>
            <a:r>
              <a:rPr sz="2400" spc="-45" dirty="0">
                <a:latin typeface="Calibri"/>
                <a:cs typeface="Calibri"/>
              </a:rPr>
              <a:t> </a:t>
            </a:r>
            <a:r>
              <a:rPr sz="2400" spc="-5" dirty="0">
                <a:latin typeface="Calibri"/>
                <a:cs typeface="Calibri"/>
              </a:rPr>
              <a:t>on</a:t>
            </a:r>
            <a:r>
              <a:rPr sz="2400" spc="-25" dirty="0">
                <a:latin typeface="Calibri"/>
                <a:cs typeface="Calibri"/>
              </a:rPr>
              <a:t> </a:t>
            </a:r>
            <a:r>
              <a:rPr sz="2400" spc="-10" dirty="0">
                <a:latin typeface="Calibri"/>
                <a:cs typeface="Calibri"/>
              </a:rPr>
              <a:t>presentation</a:t>
            </a:r>
            <a:r>
              <a:rPr sz="2400" spc="-25" dirty="0">
                <a:latin typeface="Calibri"/>
                <a:cs typeface="Calibri"/>
              </a:rPr>
              <a:t> </a:t>
            </a:r>
            <a:r>
              <a:rPr sz="2400" dirty="0">
                <a:latin typeface="Calibri"/>
                <a:cs typeface="Calibri"/>
              </a:rPr>
              <a:t>and</a:t>
            </a:r>
            <a:r>
              <a:rPr sz="2400" spc="-30" dirty="0">
                <a:latin typeface="Calibri"/>
                <a:cs typeface="Calibri"/>
              </a:rPr>
              <a:t> </a:t>
            </a:r>
            <a:r>
              <a:rPr sz="2400" spc="-10" dirty="0">
                <a:latin typeface="Calibri"/>
                <a:cs typeface="Calibri"/>
              </a:rPr>
              <a:t>interpretation </a:t>
            </a:r>
            <a:r>
              <a:rPr sz="2400" spc="-525" dirty="0">
                <a:latin typeface="Calibri"/>
                <a:cs typeface="Calibri"/>
              </a:rPr>
              <a:t> </a:t>
            </a:r>
            <a:r>
              <a:rPr sz="2400" spc="-5" dirty="0">
                <a:latin typeface="Calibri"/>
                <a:cs typeface="Calibri"/>
              </a:rPr>
              <a:t>of</a:t>
            </a:r>
            <a:r>
              <a:rPr sz="2400" spc="-30" dirty="0">
                <a:latin typeface="Calibri"/>
                <a:cs typeface="Calibri"/>
              </a:rPr>
              <a:t> </a:t>
            </a:r>
            <a:r>
              <a:rPr sz="2400" spc="-15" dirty="0">
                <a:latin typeface="Calibri"/>
                <a:cs typeface="Calibri"/>
              </a:rPr>
              <a:t>data</a:t>
            </a:r>
            <a:endParaRPr sz="2400">
              <a:latin typeface="Calibri"/>
              <a:cs typeface="Calibri"/>
            </a:endParaRPr>
          </a:p>
          <a:p>
            <a:pPr marL="469900" marR="466090">
              <a:lnSpc>
                <a:spcPct val="100000"/>
              </a:lnSpc>
            </a:pPr>
            <a:r>
              <a:rPr sz="2400" spc="-5" dirty="0">
                <a:latin typeface="Arial"/>
                <a:cs typeface="Arial"/>
              </a:rPr>
              <a:t>•</a:t>
            </a:r>
            <a:r>
              <a:rPr sz="2400" spc="-5" dirty="0">
                <a:latin typeface="Calibri"/>
                <a:cs typeface="Calibri"/>
              </a:rPr>
              <a:t>Construction</a:t>
            </a:r>
            <a:r>
              <a:rPr sz="2400" spc="-60"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models</a:t>
            </a:r>
            <a:r>
              <a:rPr sz="2400" spc="-30" dirty="0">
                <a:latin typeface="Calibri"/>
                <a:cs typeface="Calibri"/>
              </a:rPr>
              <a:t> </a:t>
            </a:r>
            <a:r>
              <a:rPr sz="2400" spc="-15" dirty="0">
                <a:latin typeface="Calibri"/>
                <a:cs typeface="Calibri"/>
              </a:rPr>
              <a:t>from </a:t>
            </a:r>
            <a:r>
              <a:rPr sz="2400" spc="-5" dirty="0">
                <a:latin typeface="Calibri"/>
                <a:cs typeface="Calibri"/>
              </a:rPr>
              <a:t>acquired </a:t>
            </a:r>
            <a:r>
              <a:rPr sz="2400" spc="-530" dirty="0">
                <a:latin typeface="Calibri"/>
                <a:cs typeface="Calibri"/>
              </a:rPr>
              <a:t> </a:t>
            </a:r>
            <a:r>
              <a:rPr sz="2400" spc="-15" dirty="0">
                <a:latin typeface="Calibri"/>
                <a:cs typeface="Calibri"/>
              </a:rPr>
              <a:t>data</a:t>
            </a:r>
            <a:endParaRPr sz="2400">
              <a:latin typeface="Calibri"/>
              <a:cs typeface="Calibri"/>
            </a:endParaRPr>
          </a:p>
        </p:txBody>
      </p:sp>
      <p:pic>
        <p:nvPicPr>
          <p:cNvPr id="3" name="object 3"/>
          <p:cNvPicPr/>
          <p:nvPr/>
        </p:nvPicPr>
        <p:blipFill>
          <a:blip r:embed="rId2" cstate="print"/>
          <a:stretch>
            <a:fillRect/>
          </a:stretch>
        </p:blipFill>
        <p:spPr>
          <a:xfrm>
            <a:off x="7072376" y="214375"/>
            <a:ext cx="1600834" cy="2357374"/>
          </a:xfrm>
          <a:prstGeom prst="rect">
            <a:avLst/>
          </a:prstGeom>
        </p:spPr>
      </p:pic>
      <p:pic>
        <p:nvPicPr>
          <p:cNvPr id="4" name="object 4"/>
          <p:cNvPicPr/>
          <p:nvPr/>
        </p:nvPicPr>
        <p:blipFill>
          <a:blip r:embed="rId3" cstate="print"/>
          <a:stretch>
            <a:fillRect/>
          </a:stretch>
        </p:blipFill>
        <p:spPr>
          <a:xfrm>
            <a:off x="6643751" y="2643251"/>
            <a:ext cx="2143760" cy="1712849"/>
          </a:xfrm>
          <a:prstGeom prst="rect">
            <a:avLst/>
          </a:prstGeom>
        </p:spPr>
      </p:pic>
      <p:pic>
        <p:nvPicPr>
          <p:cNvPr id="5" name="object 5"/>
          <p:cNvPicPr/>
          <p:nvPr/>
        </p:nvPicPr>
        <p:blipFill>
          <a:blip r:embed="rId4" cstate="print"/>
          <a:stretch>
            <a:fillRect/>
          </a:stretch>
        </p:blipFill>
        <p:spPr>
          <a:xfrm>
            <a:off x="7077198" y="4643450"/>
            <a:ext cx="1736348" cy="198120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470025"/>
          </a:xfrm>
        </p:spPr>
        <p:txBody>
          <a:bodyPr>
            <a:normAutofit/>
          </a:bodyPr>
          <a:lstStyle/>
          <a:p>
            <a:r>
              <a:rPr lang="en-US" sz="3600" b="1" dirty="0" smtClean="0"/>
              <a:t>1. Anti-Aliasing : Increasing Resolution</a:t>
            </a:r>
            <a:endParaRPr lang="en-US" sz="3600" b="1" dirty="0"/>
          </a:p>
        </p:txBody>
      </p:sp>
      <p:sp>
        <p:nvSpPr>
          <p:cNvPr id="3" name="Subtitle 2"/>
          <p:cNvSpPr>
            <a:spLocks noGrp="1"/>
          </p:cNvSpPr>
          <p:nvPr>
            <p:ph type="subTitle" idx="1"/>
          </p:nvPr>
        </p:nvSpPr>
        <p:spPr>
          <a:xfrm>
            <a:off x="381000" y="1219200"/>
            <a:ext cx="8382000" cy="1905000"/>
          </a:xfrm>
        </p:spPr>
        <p:txBody>
          <a:bodyPr>
            <a:normAutofit/>
          </a:bodyPr>
          <a:lstStyle/>
          <a:p>
            <a:pPr algn="just"/>
            <a:r>
              <a:rPr lang="en-US" sz="2400" dirty="0" smtClean="0">
                <a:solidFill>
                  <a:schemeClr val="tx1"/>
                </a:solidFill>
              </a:rPr>
              <a:t>• Doubling resolution in x and y</a:t>
            </a:r>
          </a:p>
          <a:p>
            <a:pPr algn="just"/>
            <a:r>
              <a:rPr lang="en-US" sz="2400" dirty="0" smtClean="0">
                <a:solidFill>
                  <a:schemeClr val="tx1"/>
                </a:solidFill>
              </a:rPr>
              <a:t> • This method only lessens the problem</a:t>
            </a:r>
          </a:p>
          <a:p>
            <a:pPr algn="just"/>
            <a:r>
              <a:rPr lang="en-US" sz="2400" dirty="0" smtClean="0">
                <a:solidFill>
                  <a:schemeClr val="tx1"/>
                </a:solidFill>
              </a:rPr>
              <a:t>• Costs 4 times memory, memory</a:t>
            </a:r>
          </a:p>
          <a:p>
            <a:pPr algn="just"/>
            <a:r>
              <a:rPr lang="en-US" sz="2400" dirty="0" smtClean="0">
                <a:solidFill>
                  <a:schemeClr val="tx1"/>
                </a:solidFill>
              </a:rPr>
              <a:t>bandwidth and scan conversion time</a:t>
            </a:r>
            <a:endParaRPr lang="en-US" sz="2400" dirty="0">
              <a:solidFill>
                <a:schemeClr val="tx1"/>
              </a:solidFill>
            </a:endParaRPr>
          </a:p>
        </p:txBody>
      </p:sp>
      <p:pic>
        <p:nvPicPr>
          <p:cNvPr id="1026" name="Picture 2" descr="http://renderstuff.com/publication-files/0158/antialiasing-off-comparsion-low-high-resolution.png"/>
          <p:cNvPicPr>
            <a:picLocks noChangeAspect="1" noChangeArrowheads="1"/>
          </p:cNvPicPr>
          <p:nvPr/>
        </p:nvPicPr>
        <p:blipFill>
          <a:blip r:embed="rId2"/>
          <a:srcRect/>
          <a:stretch>
            <a:fillRect/>
          </a:stretch>
        </p:blipFill>
        <p:spPr bwMode="auto">
          <a:xfrm>
            <a:off x="762000" y="3124200"/>
            <a:ext cx="7620000" cy="37338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smtClean="0"/>
              <a:t>2. Anti-Aliasing : </a:t>
            </a:r>
            <a:r>
              <a:rPr lang="en-US" b="1" dirty="0" err="1" smtClean="0"/>
              <a:t>Prefiltering</a:t>
            </a:r>
            <a:r>
              <a:rPr lang="en-US" b="1" dirty="0" smtClean="0"/>
              <a:t/>
            </a:r>
            <a:br>
              <a:rPr lang="en-US" b="1" dirty="0" smtClean="0"/>
            </a:br>
            <a:endParaRPr lang="en-US" dirty="0"/>
          </a:p>
        </p:txBody>
      </p:sp>
      <p:sp>
        <p:nvSpPr>
          <p:cNvPr id="3" name="Subtitle 2"/>
          <p:cNvSpPr>
            <a:spLocks noGrp="1"/>
          </p:cNvSpPr>
          <p:nvPr>
            <p:ph type="subTitle" idx="1"/>
          </p:nvPr>
        </p:nvSpPr>
        <p:spPr>
          <a:xfrm>
            <a:off x="228600" y="2133600"/>
            <a:ext cx="6019800" cy="4267200"/>
          </a:xfrm>
        </p:spPr>
        <p:txBody>
          <a:bodyPr>
            <a:normAutofit/>
          </a:bodyPr>
          <a:lstStyle/>
          <a:p>
            <a:pPr algn="just"/>
            <a:r>
              <a:rPr lang="en-US" sz="2000" dirty="0" err="1" smtClean="0">
                <a:solidFill>
                  <a:schemeClr val="tx1"/>
                </a:solidFill>
              </a:rPr>
              <a:t>Prefiltering</a:t>
            </a:r>
            <a:r>
              <a:rPr lang="en-US" sz="2000" dirty="0" smtClean="0">
                <a:solidFill>
                  <a:schemeClr val="tx1"/>
                </a:solidFill>
              </a:rPr>
              <a:t> methods treat a pixel as an area, and compute pixel color based on the overlap of the scene's objects with a pixel's area.</a:t>
            </a:r>
            <a:br>
              <a:rPr lang="en-US" sz="2000" dirty="0" smtClean="0">
                <a:solidFill>
                  <a:schemeClr val="tx1"/>
                </a:solidFill>
              </a:rPr>
            </a:br>
            <a:r>
              <a:rPr lang="en-US" sz="2000" dirty="0" smtClean="0">
                <a:solidFill>
                  <a:schemeClr val="tx1"/>
                </a:solidFill>
              </a:rPr>
              <a:t>A modification to </a:t>
            </a:r>
            <a:r>
              <a:rPr lang="en-US" sz="2000" dirty="0" err="1" smtClean="0">
                <a:solidFill>
                  <a:schemeClr val="tx1"/>
                </a:solidFill>
              </a:rPr>
              <a:t>Bresenham's</a:t>
            </a:r>
            <a:r>
              <a:rPr lang="en-US" sz="2000" dirty="0" smtClean="0">
                <a:solidFill>
                  <a:schemeClr val="tx1"/>
                </a:solidFill>
              </a:rPr>
              <a:t> algorithm was developed by </a:t>
            </a:r>
            <a:r>
              <a:rPr lang="en-US" sz="2000" dirty="0" err="1" smtClean="0">
                <a:solidFill>
                  <a:schemeClr val="tx1"/>
                </a:solidFill>
              </a:rPr>
              <a:t>Pitteway</a:t>
            </a:r>
            <a:r>
              <a:rPr lang="en-US" sz="2000" dirty="0" smtClean="0">
                <a:solidFill>
                  <a:schemeClr val="tx1"/>
                </a:solidFill>
              </a:rPr>
              <a:t> and Watkinson. In this algorithm, each pixel is given an intensity depending on the area of overlap of the pixel and the line. So, due to the blurring effect along the line edges, the effect of anti-aliasing is not very prominent, although it still exists.</a:t>
            </a:r>
            <a:br>
              <a:rPr lang="en-US" sz="2000" dirty="0" smtClean="0">
                <a:solidFill>
                  <a:schemeClr val="tx1"/>
                </a:solidFill>
              </a:rPr>
            </a:br>
            <a:r>
              <a:rPr lang="en-US" sz="2000" dirty="0" smtClean="0">
                <a:solidFill>
                  <a:schemeClr val="tx1"/>
                </a:solidFill>
              </a:rPr>
              <a:t>For sampling shapes other than polygons, this can be very computationally intensive. </a:t>
            </a:r>
            <a:endParaRPr lang="en-US" sz="2000" dirty="0">
              <a:solidFill>
                <a:schemeClr val="tx1"/>
              </a:solidFill>
            </a:endParaRPr>
          </a:p>
        </p:txBody>
      </p:sp>
      <p:pic>
        <p:nvPicPr>
          <p:cNvPr id="23554" name="Picture 2" descr="https://web.cs.wpi.edu/~matt/courses/cs563/talks/antialiasing/gr-c-t.gif"/>
          <p:cNvPicPr>
            <a:picLocks noChangeAspect="1" noChangeArrowheads="1"/>
          </p:cNvPicPr>
          <p:nvPr/>
        </p:nvPicPr>
        <p:blipFill>
          <a:blip r:embed="rId2"/>
          <a:srcRect/>
          <a:stretch>
            <a:fillRect/>
          </a:stretch>
        </p:blipFill>
        <p:spPr bwMode="auto">
          <a:xfrm>
            <a:off x="6398977" y="2286000"/>
            <a:ext cx="2745023" cy="28956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191000"/>
            <a:ext cx="3886200" cy="1754326"/>
          </a:xfrm>
          <a:prstGeom prst="rect">
            <a:avLst/>
          </a:prstGeom>
        </p:spPr>
        <p:txBody>
          <a:bodyPr wrap="square">
            <a:spAutoFit/>
          </a:bodyPr>
          <a:lstStyle/>
          <a:p>
            <a:r>
              <a:rPr lang="en-US" b="1" dirty="0" smtClean="0"/>
              <a:t>Original Image</a:t>
            </a:r>
          </a:p>
          <a:p>
            <a:r>
              <a:rPr lang="en-US" dirty="0" smtClean="0"/>
              <a:t/>
            </a:r>
            <a:br>
              <a:rPr lang="en-US" dirty="0" smtClean="0"/>
            </a:br>
            <a:r>
              <a:rPr lang="en-US" dirty="0" smtClean="0"/>
              <a:t>Without antialiasing, the jaggies are harshly evident.</a:t>
            </a:r>
          </a:p>
          <a:p>
            <a:r>
              <a:rPr lang="en-US" dirty="0" smtClean="0"/>
              <a:t/>
            </a:r>
            <a:br>
              <a:rPr lang="en-US" dirty="0" smtClean="0"/>
            </a:br>
            <a:endParaRPr lang="en-US" dirty="0"/>
          </a:p>
        </p:txBody>
      </p:sp>
      <p:pic>
        <p:nvPicPr>
          <p:cNvPr id="22530" name="Picture 2" descr="https://web.cs.wpi.edu/~matt/courses/cs563/talks/antialiasing/41_93.gif"/>
          <p:cNvPicPr>
            <a:picLocks noChangeAspect="1" noChangeArrowheads="1"/>
          </p:cNvPicPr>
          <p:nvPr/>
        </p:nvPicPr>
        <p:blipFill>
          <a:blip r:embed="rId2"/>
          <a:srcRect/>
          <a:stretch>
            <a:fillRect/>
          </a:stretch>
        </p:blipFill>
        <p:spPr bwMode="auto">
          <a:xfrm>
            <a:off x="0" y="0"/>
            <a:ext cx="4724400" cy="4067176"/>
          </a:xfrm>
          <a:prstGeom prst="rect">
            <a:avLst/>
          </a:prstGeom>
          <a:noFill/>
        </p:spPr>
      </p:pic>
      <p:pic>
        <p:nvPicPr>
          <p:cNvPr id="22532" name="Picture 4" descr="https://web.cs.wpi.edu/~matt/courses/cs563/talks/antialiasing/42_93.gif"/>
          <p:cNvPicPr>
            <a:picLocks noChangeAspect="1" noChangeArrowheads="1"/>
          </p:cNvPicPr>
          <p:nvPr/>
        </p:nvPicPr>
        <p:blipFill>
          <a:blip r:embed="rId3"/>
          <a:srcRect/>
          <a:stretch>
            <a:fillRect/>
          </a:stretch>
        </p:blipFill>
        <p:spPr bwMode="auto">
          <a:xfrm>
            <a:off x="4724400" y="0"/>
            <a:ext cx="4419600" cy="4067176"/>
          </a:xfrm>
          <a:prstGeom prst="rect">
            <a:avLst/>
          </a:prstGeom>
          <a:noFill/>
        </p:spPr>
      </p:pic>
      <p:sp>
        <p:nvSpPr>
          <p:cNvPr id="5" name="Rectangle 4"/>
          <p:cNvSpPr/>
          <p:nvPr/>
        </p:nvSpPr>
        <p:spPr>
          <a:xfrm>
            <a:off x="4953000" y="4114800"/>
            <a:ext cx="4191000" cy="2031325"/>
          </a:xfrm>
          <a:prstGeom prst="rect">
            <a:avLst/>
          </a:prstGeom>
        </p:spPr>
        <p:txBody>
          <a:bodyPr wrap="square">
            <a:spAutoFit/>
          </a:bodyPr>
          <a:lstStyle/>
          <a:p>
            <a:r>
              <a:rPr lang="en-US" b="1" dirty="0" err="1" smtClean="0"/>
              <a:t>Prefiltered</a:t>
            </a:r>
            <a:r>
              <a:rPr lang="en-US" b="1" dirty="0" smtClean="0"/>
              <a:t> image</a:t>
            </a:r>
          </a:p>
          <a:p>
            <a:r>
              <a:rPr lang="en-US" dirty="0" smtClean="0"/>
              <a:t>.</a:t>
            </a:r>
            <a:br>
              <a:rPr lang="en-US" dirty="0" smtClean="0"/>
            </a:br>
            <a:r>
              <a:rPr lang="en-US" dirty="0" smtClean="0"/>
              <a:t>Along the character's border, the colors are a mixture of the foreground and background colors.</a:t>
            </a:r>
          </a:p>
          <a:p>
            <a:r>
              <a:rPr lang="en-US" dirty="0" smtClean="0"/>
              <a:t/>
            </a:r>
            <a:br>
              <a:rPr lang="en-US" dirty="0" smtClean="0"/>
            </a:b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b="1" dirty="0" smtClean="0"/>
              <a:t>3. Anti-Aliasing : </a:t>
            </a:r>
            <a:r>
              <a:rPr lang="en-US" b="1" dirty="0" err="1" smtClean="0"/>
              <a:t>Postfiltering</a:t>
            </a:r>
            <a:endParaRPr lang="en-US" dirty="0"/>
          </a:p>
        </p:txBody>
      </p:sp>
      <p:sp>
        <p:nvSpPr>
          <p:cNvPr id="3" name="Subtitle 2"/>
          <p:cNvSpPr>
            <a:spLocks noGrp="1"/>
          </p:cNvSpPr>
          <p:nvPr>
            <p:ph type="subTitle" idx="1"/>
          </p:nvPr>
        </p:nvSpPr>
        <p:spPr>
          <a:xfrm>
            <a:off x="457200" y="1676400"/>
            <a:ext cx="8229600" cy="4724400"/>
          </a:xfrm>
        </p:spPr>
        <p:txBody>
          <a:bodyPr>
            <a:normAutofit/>
          </a:bodyPr>
          <a:lstStyle/>
          <a:p>
            <a:pPr algn="l"/>
            <a:r>
              <a:rPr lang="en-US" sz="2000" dirty="0" err="1" smtClean="0">
                <a:solidFill>
                  <a:schemeClr val="tx1"/>
                </a:solidFill>
              </a:rPr>
              <a:t>Supersampling</a:t>
            </a:r>
            <a:r>
              <a:rPr lang="en-US" sz="2000" dirty="0" smtClean="0">
                <a:solidFill>
                  <a:schemeClr val="tx1"/>
                </a:solidFill>
              </a:rPr>
              <a:t> or </a:t>
            </a:r>
            <a:r>
              <a:rPr lang="en-US" sz="2000" dirty="0" err="1" smtClean="0">
                <a:solidFill>
                  <a:schemeClr val="tx1"/>
                </a:solidFill>
              </a:rPr>
              <a:t>postfiltering</a:t>
            </a:r>
            <a:r>
              <a:rPr lang="en-US" sz="2000" b="1" i="1" dirty="0" smtClean="0">
                <a:solidFill>
                  <a:schemeClr val="tx1"/>
                </a:solidFill>
              </a:rPr>
              <a:t> </a:t>
            </a:r>
            <a:r>
              <a:rPr lang="en-US" sz="2000" dirty="0" smtClean="0">
                <a:solidFill>
                  <a:schemeClr val="tx1"/>
                </a:solidFill>
              </a:rPr>
              <a:t>is the process by which aliasing effects in graphics are reduced by increasing the frequency of the sampling grid and then averaging the results down. This process means calculating a virtual image at a higher spatial resolution than the frame store resolution and then averaging down to the final resolution. It is called </a:t>
            </a:r>
            <a:r>
              <a:rPr lang="en-US" sz="2000" dirty="0" err="1" smtClean="0">
                <a:solidFill>
                  <a:schemeClr val="tx1"/>
                </a:solidFill>
              </a:rPr>
              <a:t>postfiltering</a:t>
            </a:r>
            <a:r>
              <a:rPr lang="en-US" sz="2000" dirty="0" smtClean="0">
                <a:solidFill>
                  <a:schemeClr val="tx1"/>
                </a:solidFill>
              </a:rPr>
              <a:t> as the filtering is carried out after sampling.</a:t>
            </a:r>
          </a:p>
          <a:p>
            <a:pPr algn="l"/>
            <a:endParaRPr lang="en-US" sz="2000" dirty="0" smtClean="0">
              <a:solidFill>
                <a:schemeClr val="tx1"/>
              </a:solidFill>
            </a:endParaRPr>
          </a:p>
          <a:p>
            <a:pPr algn="l"/>
            <a:r>
              <a:rPr lang="en-US" sz="2000" dirty="0" err="1" smtClean="0">
                <a:solidFill>
                  <a:schemeClr val="tx1"/>
                </a:solidFill>
              </a:rPr>
              <a:t>Supersampling</a:t>
            </a:r>
            <a:r>
              <a:rPr lang="en-US" sz="2000" dirty="0" smtClean="0">
                <a:solidFill>
                  <a:schemeClr val="tx1"/>
                </a:solidFill>
              </a:rPr>
              <a:t> is basically a three stage process :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 continuous image I(</a:t>
            </a:r>
            <a:r>
              <a:rPr lang="en-US" sz="2000" dirty="0" err="1" smtClean="0">
                <a:solidFill>
                  <a:schemeClr val="tx1"/>
                </a:solidFill>
              </a:rPr>
              <a:t>x,y</a:t>
            </a:r>
            <a:r>
              <a:rPr lang="en-US" sz="2000" dirty="0" smtClean="0">
                <a:solidFill>
                  <a:schemeClr val="tx1"/>
                </a:solidFill>
              </a:rPr>
              <a:t>) is sampled at n times the frame resolution. This is a virtual image.</a:t>
            </a:r>
            <a:br>
              <a:rPr lang="en-US" sz="2000" dirty="0" smtClean="0">
                <a:solidFill>
                  <a:schemeClr val="tx1"/>
                </a:solidFill>
              </a:rPr>
            </a:br>
            <a:r>
              <a:rPr lang="en-US" sz="2000" dirty="0" smtClean="0">
                <a:solidFill>
                  <a:schemeClr val="tx1"/>
                </a:solidFill>
              </a:rPr>
              <a:t>** The virtual image is then </a:t>
            </a:r>
            <a:r>
              <a:rPr lang="en-US" sz="2000" dirty="0" err="1" smtClean="0">
                <a:solidFill>
                  <a:schemeClr val="tx1"/>
                </a:solidFill>
              </a:rPr>
              <a:t>lowpass</a:t>
            </a:r>
            <a:r>
              <a:rPr lang="en-US" sz="2000" dirty="0" smtClean="0">
                <a:solidFill>
                  <a:schemeClr val="tx1"/>
                </a:solidFill>
              </a:rPr>
              <a:t> filtered.</a:t>
            </a:r>
            <a:br>
              <a:rPr lang="en-US" sz="2000" dirty="0" smtClean="0">
                <a:solidFill>
                  <a:schemeClr val="tx1"/>
                </a:solidFill>
              </a:rPr>
            </a:br>
            <a:r>
              <a:rPr lang="en-US" sz="2000" dirty="0" smtClean="0">
                <a:solidFill>
                  <a:schemeClr val="tx1"/>
                </a:solidFill>
              </a:rPr>
              <a:t>*** The filtered image is then </a:t>
            </a:r>
            <a:r>
              <a:rPr lang="en-US" sz="2000" dirty="0" err="1" smtClean="0">
                <a:solidFill>
                  <a:schemeClr val="tx1"/>
                </a:solidFill>
              </a:rPr>
              <a:t>resampled</a:t>
            </a:r>
            <a:r>
              <a:rPr lang="en-US" sz="2000" dirty="0" smtClean="0">
                <a:solidFill>
                  <a:schemeClr val="tx1"/>
                </a:solidFill>
              </a:rPr>
              <a:t> at the final frame resolution. </a:t>
            </a:r>
            <a:br>
              <a:rPr lang="en-US" sz="2000" dirty="0" smtClean="0">
                <a:solidFill>
                  <a:schemeClr val="tx1"/>
                </a:solidFill>
              </a:rPr>
            </a:b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990599"/>
          </a:xfrm>
        </p:spPr>
        <p:txBody>
          <a:bodyPr>
            <a:normAutofit/>
          </a:bodyPr>
          <a:lstStyle/>
          <a:p>
            <a:r>
              <a:rPr lang="en-US" sz="3600" b="1" dirty="0" smtClean="0"/>
              <a:t>Anti-Aliasing : </a:t>
            </a:r>
            <a:r>
              <a:rPr lang="en-US" sz="3600" b="1" dirty="0" err="1" smtClean="0"/>
              <a:t>Postfiltering</a:t>
            </a:r>
            <a:r>
              <a:rPr lang="en-US" sz="3600" b="1" dirty="0" smtClean="0"/>
              <a:t> (Continues)</a:t>
            </a:r>
            <a:endParaRPr lang="en-US" sz="3600" dirty="0"/>
          </a:p>
        </p:txBody>
      </p:sp>
      <p:sp>
        <p:nvSpPr>
          <p:cNvPr id="3" name="Subtitle 2"/>
          <p:cNvSpPr>
            <a:spLocks noGrp="1"/>
          </p:cNvSpPr>
          <p:nvPr>
            <p:ph type="subTitle" idx="1"/>
          </p:nvPr>
        </p:nvSpPr>
        <p:spPr>
          <a:xfrm>
            <a:off x="609600" y="1295400"/>
            <a:ext cx="8077200" cy="2362200"/>
          </a:xfrm>
        </p:spPr>
        <p:txBody>
          <a:bodyPr>
            <a:normAutofit fontScale="77500" lnSpcReduction="20000"/>
          </a:bodyPr>
          <a:lstStyle/>
          <a:p>
            <a:r>
              <a:rPr lang="en-US" sz="2600" dirty="0" smtClean="0">
                <a:solidFill>
                  <a:schemeClr val="tx1"/>
                </a:solidFill>
              </a:rPr>
              <a:t>There are two drawbacks to this method :</a:t>
            </a:r>
          </a:p>
          <a:p>
            <a:r>
              <a:rPr lang="en-US" sz="2600" dirty="0" smtClean="0">
                <a:solidFill>
                  <a:schemeClr val="tx1"/>
                </a:solidFill>
              </a:rPr>
              <a:t/>
            </a:r>
            <a:br>
              <a:rPr lang="en-US" sz="2600" dirty="0" smtClean="0">
                <a:solidFill>
                  <a:schemeClr val="tx1"/>
                </a:solidFill>
              </a:rPr>
            </a:br>
            <a:r>
              <a:rPr lang="en-US" sz="2600" dirty="0" smtClean="0">
                <a:solidFill>
                  <a:schemeClr val="tx1"/>
                </a:solidFill>
              </a:rPr>
              <a:t># There is a technical and economic limit for increasing the resolution of the virtual image.</a:t>
            </a:r>
            <a:br>
              <a:rPr lang="en-US" sz="2600" dirty="0" smtClean="0">
                <a:solidFill>
                  <a:schemeClr val="tx1"/>
                </a:solidFill>
              </a:rPr>
            </a:br>
            <a:r>
              <a:rPr lang="en-US" sz="2600" dirty="0" smtClean="0">
                <a:solidFill>
                  <a:schemeClr val="tx1"/>
                </a:solidFill>
              </a:rPr>
              <a:t/>
            </a:r>
            <a:br>
              <a:rPr lang="en-US" sz="2600" dirty="0" smtClean="0">
                <a:solidFill>
                  <a:schemeClr val="tx1"/>
                </a:solidFill>
              </a:rPr>
            </a:br>
            <a:r>
              <a:rPr lang="en-US" sz="2600" dirty="0" smtClean="0">
                <a:solidFill>
                  <a:schemeClr val="tx1"/>
                </a:solidFill>
              </a:rPr>
              <a:t>## Since the frequency of images can extend to infinity, it just reduces aliasing by raising the </a:t>
            </a:r>
            <a:r>
              <a:rPr lang="en-US" sz="2600" dirty="0" err="1" smtClean="0">
                <a:solidFill>
                  <a:schemeClr val="tx1"/>
                </a:solidFill>
              </a:rPr>
              <a:t>Nyquist</a:t>
            </a:r>
            <a:r>
              <a:rPr lang="en-US" sz="2600" dirty="0" smtClean="0">
                <a:solidFill>
                  <a:schemeClr val="tx1"/>
                </a:solidFill>
              </a:rPr>
              <a:t> limit - shift the effect of the frequency spectrum</a:t>
            </a:r>
            <a:r>
              <a:rPr lang="en-US" dirty="0" smtClean="0">
                <a:solidFill>
                  <a:schemeClr val="tx1"/>
                </a:solidFill>
              </a:rPr>
              <a:t>.</a:t>
            </a:r>
            <a:endParaRPr lang="en-US" dirty="0">
              <a:solidFill>
                <a:schemeClr val="tx1"/>
              </a:solidFill>
            </a:endParaRPr>
          </a:p>
        </p:txBody>
      </p:sp>
      <p:pic>
        <p:nvPicPr>
          <p:cNvPr id="24580" name="Picture 4" descr="https://upload.wikimedia.org/wikipedia/commons/thumb/1/19/Supersampling.svg/400px-Supersampling.svg.png"/>
          <p:cNvPicPr>
            <a:picLocks noChangeAspect="1" noChangeArrowheads="1"/>
          </p:cNvPicPr>
          <p:nvPr/>
        </p:nvPicPr>
        <p:blipFill>
          <a:blip r:embed="rId2"/>
          <a:srcRect/>
          <a:stretch>
            <a:fillRect/>
          </a:stretch>
        </p:blipFill>
        <p:spPr bwMode="auto">
          <a:xfrm>
            <a:off x="381000" y="3657600"/>
            <a:ext cx="3810000" cy="2057401"/>
          </a:xfrm>
          <a:prstGeom prst="rect">
            <a:avLst/>
          </a:prstGeom>
          <a:noFill/>
        </p:spPr>
      </p:pic>
      <p:sp>
        <p:nvSpPr>
          <p:cNvPr id="6" name="Rectangle 5"/>
          <p:cNvSpPr/>
          <p:nvPr/>
        </p:nvSpPr>
        <p:spPr>
          <a:xfrm>
            <a:off x="3200400" y="6096000"/>
            <a:ext cx="3072251" cy="369332"/>
          </a:xfrm>
          <a:prstGeom prst="rect">
            <a:avLst/>
          </a:prstGeom>
        </p:spPr>
        <p:txBody>
          <a:bodyPr wrap="none">
            <a:spAutoFit/>
          </a:bodyPr>
          <a:lstStyle/>
          <a:p>
            <a:r>
              <a:rPr lang="en-US" dirty="0" smtClean="0"/>
              <a:t>Calculating the end color value</a:t>
            </a:r>
            <a:endParaRPr lang="en-US" dirty="0"/>
          </a:p>
        </p:txBody>
      </p:sp>
      <p:pic>
        <p:nvPicPr>
          <p:cNvPr id="24582" name="Picture 6" descr="http://i.stack.imgur.com/ChAAl.png"/>
          <p:cNvPicPr>
            <a:picLocks noChangeAspect="1" noChangeArrowheads="1"/>
          </p:cNvPicPr>
          <p:nvPr/>
        </p:nvPicPr>
        <p:blipFill>
          <a:blip r:embed="rId3"/>
          <a:srcRect/>
          <a:stretch>
            <a:fillRect/>
          </a:stretch>
        </p:blipFill>
        <p:spPr bwMode="auto">
          <a:xfrm>
            <a:off x="5105400" y="3962400"/>
            <a:ext cx="2609850" cy="1562100"/>
          </a:xfrm>
          <a:prstGeom prst="rect">
            <a:avLst/>
          </a:prstGeom>
          <a:noFill/>
        </p:spPr>
      </p:pic>
      <p:sp>
        <p:nvSpPr>
          <p:cNvPr id="7" name="Slide Number Placeholder 6"/>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sz="3600" b="1" dirty="0" smtClean="0"/>
              <a:t>4. Anti-Aliasing : </a:t>
            </a:r>
            <a:r>
              <a:rPr lang="en-US" sz="3600" b="1" dirty="0" err="1" smtClean="0"/>
              <a:t>Unweighted</a:t>
            </a:r>
            <a:r>
              <a:rPr lang="en-US" sz="3600" b="1" dirty="0" smtClean="0"/>
              <a:t> Area</a:t>
            </a:r>
            <a:br>
              <a:rPr lang="en-US" sz="3600" b="1" dirty="0" smtClean="0"/>
            </a:br>
            <a:r>
              <a:rPr lang="en-US" sz="3600" b="1" dirty="0" smtClean="0"/>
              <a:t>Sampling</a:t>
            </a:r>
            <a:endParaRPr lang="en-US" sz="3600" b="1" dirty="0"/>
          </a:p>
        </p:txBody>
      </p:sp>
      <p:sp>
        <p:nvSpPr>
          <p:cNvPr id="3" name="Subtitle 2"/>
          <p:cNvSpPr>
            <a:spLocks noGrp="1"/>
          </p:cNvSpPr>
          <p:nvPr>
            <p:ph type="subTitle" idx="1"/>
          </p:nvPr>
        </p:nvSpPr>
        <p:spPr>
          <a:xfrm>
            <a:off x="0" y="2057400"/>
            <a:ext cx="5334000" cy="3276600"/>
          </a:xfrm>
        </p:spPr>
        <p:txBody>
          <a:bodyPr>
            <a:normAutofit fontScale="85000" lnSpcReduction="10000"/>
          </a:bodyPr>
          <a:lstStyle/>
          <a:p>
            <a:pPr algn="l"/>
            <a:r>
              <a:rPr lang="en-US" sz="3100" dirty="0" smtClean="0">
                <a:solidFill>
                  <a:schemeClr val="tx1"/>
                </a:solidFill>
              </a:rPr>
              <a:t>• Drawing a line as a 1-pixel width rectangle.</a:t>
            </a:r>
          </a:p>
          <a:p>
            <a:pPr algn="l"/>
            <a:r>
              <a:rPr lang="en-US" sz="3100" dirty="0" smtClean="0">
                <a:solidFill>
                  <a:schemeClr val="tx1"/>
                </a:solidFill>
              </a:rPr>
              <a:t>• For now pixel is unit square centered on</a:t>
            </a:r>
          </a:p>
          <a:p>
            <a:pPr algn="l"/>
            <a:r>
              <a:rPr lang="en-US" sz="3100" dirty="0" smtClean="0">
                <a:solidFill>
                  <a:schemeClr val="tx1"/>
                </a:solidFill>
              </a:rPr>
              <a:t>x-y intersection.</a:t>
            </a:r>
          </a:p>
          <a:p>
            <a:pPr algn="l"/>
            <a:r>
              <a:rPr lang="en-US" sz="3100" dirty="0" smtClean="0">
                <a:solidFill>
                  <a:schemeClr val="tx1"/>
                </a:solidFill>
              </a:rPr>
              <a:t>• Midpoint algorithm: pick single pixel closet to center line of rectangle. This is a form of point sampling.</a:t>
            </a:r>
          </a:p>
          <a:p>
            <a:endParaRPr lang="en-US" dirty="0" smtClean="0">
              <a:solidFill>
                <a:schemeClr val="tx1"/>
              </a:solidFill>
            </a:endParaRPr>
          </a:p>
        </p:txBody>
      </p:sp>
      <p:pic>
        <p:nvPicPr>
          <p:cNvPr id="26626" name="Picture 2"/>
          <p:cNvPicPr>
            <a:picLocks noChangeAspect="1" noChangeArrowheads="1"/>
          </p:cNvPicPr>
          <p:nvPr/>
        </p:nvPicPr>
        <p:blipFill>
          <a:blip r:embed="rId2"/>
          <a:srcRect/>
          <a:stretch>
            <a:fillRect/>
          </a:stretch>
        </p:blipFill>
        <p:spPr bwMode="auto">
          <a:xfrm>
            <a:off x="5334000" y="1828800"/>
            <a:ext cx="3810000" cy="3886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normAutofit/>
          </a:bodyPr>
          <a:lstStyle/>
          <a:p>
            <a:r>
              <a:rPr lang="en-US" sz="3600" b="1" dirty="0" smtClean="0"/>
              <a:t>Anti-Aliasing : </a:t>
            </a:r>
            <a:r>
              <a:rPr lang="en-US" sz="3600" b="1" dirty="0" err="1" smtClean="0"/>
              <a:t>Unweighted</a:t>
            </a:r>
            <a:r>
              <a:rPr lang="en-US" sz="3600" b="1" dirty="0" smtClean="0"/>
              <a:t> Area</a:t>
            </a:r>
            <a:br>
              <a:rPr lang="en-US" sz="3600" b="1" dirty="0" smtClean="0"/>
            </a:br>
            <a:r>
              <a:rPr lang="en-US" sz="3600" b="1" dirty="0" smtClean="0"/>
              <a:t>Sampling (Continues)</a:t>
            </a:r>
            <a:endParaRPr lang="en-US" sz="3600" b="1" dirty="0"/>
          </a:p>
        </p:txBody>
      </p:sp>
      <p:sp>
        <p:nvSpPr>
          <p:cNvPr id="3" name="Subtitle 2"/>
          <p:cNvSpPr>
            <a:spLocks noGrp="1"/>
          </p:cNvSpPr>
          <p:nvPr>
            <p:ph type="subTitle" idx="1"/>
          </p:nvPr>
        </p:nvSpPr>
        <p:spPr>
          <a:xfrm>
            <a:off x="533400" y="2209800"/>
            <a:ext cx="8229600" cy="4495800"/>
          </a:xfrm>
        </p:spPr>
        <p:txBody>
          <a:bodyPr>
            <a:normAutofit fontScale="62500" lnSpcReduction="20000"/>
          </a:bodyPr>
          <a:lstStyle/>
          <a:p>
            <a:pPr algn="l"/>
            <a:r>
              <a:rPr lang="en-US" dirty="0" smtClean="0">
                <a:solidFill>
                  <a:schemeClr val="tx1"/>
                </a:solidFill>
              </a:rPr>
              <a:t>• Set each pixel’s intensity value</a:t>
            </a:r>
          </a:p>
          <a:p>
            <a:pPr algn="l"/>
            <a:r>
              <a:rPr lang="en-US" dirty="0" smtClean="0">
                <a:solidFill>
                  <a:schemeClr val="tx1"/>
                </a:solidFill>
              </a:rPr>
              <a:t>proportional to its area of overlap covered</a:t>
            </a:r>
          </a:p>
          <a:p>
            <a:pPr algn="l"/>
            <a:r>
              <a:rPr lang="en-US" dirty="0" smtClean="0">
                <a:solidFill>
                  <a:schemeClr val="tx1"/>
                </a:solidFill>
              </a:rPr>
              <a:t>by primitive</a:t>
            </a:r>
          </a:p>
          <a:p>
            <a:pPr algn="l"/>
            <a:r>
              <a:rPr lang="en-US" dirty="0" smtClean="0">
                <a:solidFill>
                  <a:schemeClr val="tx1"/>
                </a:solidFill>
              </a:rPr>
              <a:t>• Note more than one pixel/column for lines</a:t>
            </a:r>
          </a:p>
          <a:p>
            <a:pPr algn="l"/>
            <a:r>
              <a:rPr lang="en-US" dirty="0" smtClean="0">
                <a:solidFill>
                  <a:schemeClr val="tx1"/>
                </a:solidFill>
              </a:rPr>
              <a:t>of 0&lt;slope&lt;1</a:t>
            </a:r>
          </a:p>
          <a:p>
            <a:pPr algn="l"/>
            <a:r>
              <a:rPr lang="en-US" dirty="0" smtClean="0">
                <a:solidFill>
                  <a:schemeClr val="tx1"/>
                </a:solidFill>
              </a:rPr>
              <a:t>• This is a form of </a:t>
            </a:r>
            <a:r>
              <a:rPr lang="en-US" dirty="0" err="1" smtClean="0">
                <a:solidFill>
                  <a:schemeClr val="tx1"/>
                </a:solidFill>
              </a:rPr>
              <a:t>unweighted</a:t>
            </a:r>
            <a:r>
              <a:rPr lang="en-US" dirty="0" smtClean="0">
                <a:solidFill>
                  <a:schemeClr val="tx1"/>
                </a:solidFill>
              </a:rPr>
              <a:t> area</a:t>
            </a:r>
          </a:p>
          <a:p>
            <a:pPr algn="l"/>
            <a:r>
              <a:rPr lang="en-US" dirty="0" smtClean="0">
                <a:solidFill>
                  <a:schemeClr val="tx1"/>
                </a:solidFill>
              </a:rPr>
              <a:t>sampling</a:t>
            </a:r>
          </a:p>
          <a:p>
            <a:pPr algn="l"/>
            <a:r>
              <a:rPr lang="en-US" dirty="0" smtClean="0">
                <a:solidFill>
                  <a:schemeClr val="tx1"/>
                </a:solidFill>
              </a:rPr>
              <a:t>	– the further pixel center is from the line, the</a:t>
            </a:r>
          </a:p>
          <a:p>
            <a:pPr algn="l"/>
            <a:r>
              <a:rPr lang="en-US" dirty="0" smtClean="0">
                <a:solidFill>
                  <a:schemeClr val="tx1"/>
                </a:solidFill>
              </a:rPr>
              <a:t>	less influent it has</a:t>
            </a:r>
          </a:p>
          <a:p>
            <a:pPr algn="l"/>
            <a:r>
              <a:rPr lang="en-US" dirty="0" smtClean="0">
                <a:solidFill>
                  <a:schemeClr val="tx1"/>
                </a:solidFill>
              </a:rPr>
              <a:t>	– only pixels covered by primitive can</a:t>
            </a:r>
          </a:p>
          <a:p>
            <a:pPr algn="l"/>
            <a:r>
              <a:rPr lang="en-US" dirty="0" smtClean="0">
                <a:solidFill>
                  <a:schemeClr val="tx1"/>
                </a:solidFill>
              </a:rPr>
              <a:t>	contribute</a:t>
            </a:r>
          </a:p>
          <a:p>
            <a:pPr algn="l"/>
            <a:r>
              <a:rPr lang="en-US" dirty="0" smtClean="0">
                <a:solidFill>
                  <a:schemeClr val="tx1"/>
                </a:solidFill>
              </a:rPr>
              <a:t>	– only amount of area of overlap matters,</a:t>
            </a:r>
          </a:p>
          <a:p>
            <a:pPr algn="l"/>
            <a:r>
              <a:rPr lang="en-US" dirty="0" smtClean="0">
                <a:solidFill>
                  <a:schemeClr val="tx1"/>
                </a:solidFill>
              </a:rPr>
              <a:t>	regardless of distance of area of overlap</a:t>
            </a:r>
          </a:p>
          <a:p>
            <a:pPr algn="l"/>
            <a:r>
              <a:rPr lang="en-US" dirty="0" smtClean="0">
                <a:solidFill>
                  <a:schemeClr val="tx1"/>
                </a:solidFill>
              </a:rPr>
              <a:t>	from pixel’s center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lstStyle/>
          <a:p>
            <a:r>
              <a:rPr lang="en-US" b="1" dirty="0" smtClean="0"/>
              <a:t>Anti-Aliasing </a:t>
            </a:r>
            <a:r>
              <a:rPr lang="en-US" dirty="0" smtClean="0"/>
              <a:t>: </a:t>
            </a:r>
            <a:r>
              <a:rPr lang="en-US" b="1" dirty="0" err="1" smtClean="0"/>
              <a:t>Unweighted</a:t>
            </a:r>
            <a:r>
              <a:rPr lang="en-US" b="1" dirty="0" smtClean="0"/>
              <a:t> Area</a:t>
            </a:r>
            <a:r>
              <a:rPr lang="en-US" dirty="0" smtClean="0"/>
              <a:t/>
            </a:r>
            <a:br>
              <a:rPr lang="en-US" dirty="0" smtClean="0"/>
            </a:br>
            <a:r>
              <a:rPr lang="en-US" dirty="0" smtClean="0"/>
              <a:t>Sampling</a:t>
            </a:r>
            <a:endParaRPr lang="en-US" dirty="0"/>
          </a:p>
        </p:txBody>
      </p:sp>
      <p:pic>
        <p:nvPicPr>
          <p:cNvPr id="27652" name="Picture 4" descr="http://image.slidesharecdn.com/lecture15-antialiasing-120204021650-phpapp01/95/lecture15-anti-aliasing-6-728.jpg?cb=1328321973"/>
          <p:cNvPicPr>
            <a:picLocks noChangeAspect="1" noChangeArrowheads="1"/>
          </p:cNvPicPr>
          <p:nvPr/>
        </p:nvPicPr>
        <p:blipFill>
          <a:blip r:embed="rId2"/>
          <a:srcRect/>
          <a:stretch>
            <a:fillRect/>
          </a:stretch>
        </p:blipFill>
        <p:spPr bwMode="auto">
          <a:xfrm>
            <a:off x="762000" y="990601"/>
            <a:ext cx="6934200" cy="5867400"/>
          </a:xfrm>
          <a:prstGeom prst="rect">
            <a:avLst/>
          </a:prstGeom>
          <a:noFill/>
        </p:spPr>
      </p:pic>
      <p:pic>
        <p:nvPicPr>
          <p:cNvPr id="27656" name="Picture 8" descr="http://atouchofdutch.com/images/4574849-blank.jpg"/>
          <p:cNvPicPr>
            <a:picLocks noChangeAspect="1" noChangeArrowheads="1"/>
          </p:cNvPicPr>
          <p:nvPr/>
        </p:nvPicPr>
        <p:blipFill>
          <a:blip r:embed="rId3"/>
          <a:srcRect/>
          <a:stretch>
            <a:fillRect/>
          </a:stretch>
        </p:blipFill>
        <p:spPr bwMode="auto">
          <a:xfrm>
            <a:off x="0" y="1676400"/>
            <a:ext cx="7315200" cy="1904999"/>
          </a:xfrm>
          <a:prstGeom prst="rect">
            <a:avLst/>
          </a:prstGeom>
          <a:noFill/>
        </p:spPr>
      </p:pic>
      <p:pic>
        <p:nvPicPr>
          <p:cNvPr id="27658" name="Picture 10" descr="http://atouchofdutch.com/images/4574849-blank.jpg"/>
          <p:cNvPicPr>
            <a:picLocks noChangeAspect="1" noChangeArrowheads="1"/>
          </p:cNvPicPr>
          <p:nvPr/>
        </p:nvPicPr>
        <p:blipFill>
          <a:blip r:embed="rId4" cstate="print"/>
          <a:srcRect/>
          <a:stretch>
            <a:fillRect/>
          </a:stretch>
        </p:blipFill>
        <p:spPr bwMode="auto">
          <a:xfrm rot="10800000">
            <a:off x="5677604" y="1066800"/>
            <a:ext cx="1782575" cy="2362200"/>
          </a:xfrm>
          <a:prstGeom prst="rect">
            <a:avLst/>
          </a:prstGeom>
          <a:noFill/>
        </p:spPr>
      </p:pic>
      <p:pic>
        <p:nvPicPr>
          <p:cNvPr id="27660" name="Picture 12" descr="http://www.trialforge.org/wp-content/uploads/2016/01/Blank-650x376.jpg"/>
          <p:cNvPicPr>
            <a:picLocks noChangeAspect="1" noChangeArrowheads="1"/>
          </p:cNvPicPr>
          <p:nvPr/>
        </p:nvPicPr>
        <p:blipFill>
          <a:blip r:embed="rId5"/>
          <a:srcRect/>
          <a:stretch>
            <a:fillRect/>
          </a:stretch>
        </p:blipFill>
        <p:spPr bwMode="auto">
          <a:xfrm>
            <a:off x="0" y="6019800"/>
            <a:ext cx="9144000" cy="1752599"/>
          </a:xfrm>
          <a:prstGeom prst="rect">
            <a:avLst/>
          </a:prstGeom>
          <a:noFill/>
        </p:spPr>
      </p:pic>
      <p:pic>
        <p:nvPicPr>
          <p:cNvPr id="11" name="Picture 14" descr="http://www.trialforge.org/wp-content/uploads/2016/01/Blank-650x376.jpg"/>
          <p:cNvPicPr>
            <a:picLocks noChangeAspect="1" noChangeArrowheads="1"/>
          </p:cNvPicPr>
          <p:nvPr/>
        </p:nvPicPr>
        <p:blipFill>
          <a:blip r:embed="rId5"/>
          <a:srcRect/>
          <a:stretch>
            <a:fillRect/>
          </a:stretch>
        </p:blipFill>
        <p:spPr bwMode="auto">
          <a:xfrm rot="5400000">
            <a:off x="7167665" y="1061935"/>
            <a:ext cx="1676400" cy="2276270"/>
          </a:xfrm>
          <a:prstGeom prst="rect">
            <a:avLst/>
          </a:prstGeom>
          <a:noFill/>
        </p:spPr>
      </p:pic>
      <p:sp>
        <p:nvSpPr>
          <p:cNvPr id="8" name="Slide Number Placeholder 7"/>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667000"/>
            <a:ext cx="7848600" cy="1200329"/>
          </a:xfrm>
          <a:prstGeom prst="rect">
            <a:avLst/>
          </a:prstGeom>
        </p:spPr>
        <p:txBody>
          <a:bodyPr wrap="square">
            <a:spAutoFit/>
          </a:bodyPr>
          <a:lstStyle/>
          <a:p>
            <a:pPr algn="ctr"/>
            <a:r>
              <a:rPr lang="en-US" sz="3600" b="1" dirty="0" smtClean="0">
                <a:latin typeface="Times New Roman" pitchFamily="18" charset="0"/>
                <a:cs typeface="Times New Roman" pitchFamily="18" charset="0"/>
              </a:rPr>
              <a:t>Pixel, Frame buffer, Resolution, Aspect ratio</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965" y="432942"/>
            <a:ext cx="7052945" cy="574040"/>
          </a:xfrm>
          <a:prstGeom prst="rect">
            <a:avLst/>
          </a:prstGeom>
        </p:spPr>
        <p:txBody>
          <a:bodyPr vert="horz" wrap="square" lIns="0" tIns="12700" rIns="0" bIns="0" rtlCol="0">
            <a:spAutoFit/>
          </a:bodyPr>
          <a:lstStyle/>
          <a:p>
            <a:pPr marL="12700">
              <a:lnSpc>
                <a:spcPct val="100000"/>
              </a:lnSpc>
              <a:spcBef>
                <a:spcPts val="100"/>
              </a:spcBef>
            </a:pPr>
            <a:r>
              <a:rPr sz="3600" b="0" u="sng" dirty="0">
                <a:solidFill>
                  <a:srgbClr val="FF388B"/>
                </a:solidFill>
                <a:uFill>
                  <a:solidFill>
                    <a:srgbClr val="FF388B"/>
                  </a:solidFill>
                </a:uFill>
                <a:latin typeface="Calibri"/>
                <a:cs typeface="Calibri"/>
              </a:rPr>
              <a:t>Basic</a:t>
            </a:r>
            <a:r>
              <a:rPr sz="3600" b="0" u="sng" spc="-10" dirty="0">
                <a:solidFill>
                  <a:srgbClr val="FF388B"/>
                </a:solidFill>
                <a:uFill>
                  <a:solidFill>
                    <a:srgbClr val="FF388B"/>
                  </a:solidFill>
                </a:uFill>
                <a:latin typeface="Calibri"/>
                <a:cs typeface="Calibri"/>
              </a:rPr>
              <a:t> terms</a:t>
            </a:r>
            <a:r>
              <a:rPr sz="3600" b="0" u="sng" spc="-25" dirty="0">
                <a:solidFill>
                  <a:srgbClr val="FF388B"/>
                </a:solidFill>
                <a:uFill>
                  <a:solidFill>
                    <a:srgbClr val="FF388B"/>
                  </a:solidFill>
                </a:uFill>
                <a:latin typeface="Calibri"/>
                <a:cs typeface="Calibri"/>
              </a:rPr>
              <a:t> </a:t>
            </a:r>
            <a:r>
              <a:rPr sz="3600" b="0" u="sng" spc="-20" dirty="0">
                <a:solidFill>
                  <a:srgbClr val="FF388B"/>
                </a:solidFill>
                <a:uFill>
                  <a:solidFill>
                    <a:srgbClr val="FF388B"/>
                  </a:solidFill>
                </a:uFill>
                <a:latin typeface="Calibri"/>
                <a:cs typeface="Calibri"/>
              </a:rPr>
              <a:t>related</a:t>
            </a:r>
            <a:r>
              <a:rPr sz="3600" b="0" u="sng" spc="-25" dirty="0">
                <a:solidFill>
                  <a:srgbClr val="FF388B"/>
                </a:solidFill>
                <a:uFill>
                  <a:solidFill>
                    <a:srgbClr val="FF388B"/>
                  </a:solidFill>
                </a:uFill>
                <a:latin typeface="Calibri"/>
                <a:cs typeface="Calibri"/>
              </a:rPr>
              <a:t> to</a:t>
            </a:r>
            <a:r>
              <a:rPr sz="3600" b="0" u="sng" spc="-10" dirty="0">
                <a:solidFill>
                  <a:srgbClr val="FF388B"/>
                </a:solidFill>
                <a:uFill>
                  <a:solidFill>
                    <a:srgbClr val="FF388B"/>
                  </a:solidFill>
                </a:uFill>
                <a:latin typeface="Calibri"/>
                <a:cs typeface="Calibri"/>
              </a:rPr>
              <a:t> </a:t>
            </a:r>
            <a:r>
              <a:rPr sz="3600" b="0" u="sng" spc="-15" dirty="0">
                <a:solidFill>
                  <a:srgbClr val="FF388B"/>
                </a:solidFill>
                <a:uFill>
                  <a:solidFill>
                    <a:srgbClr val="FF388B"/>
                  </a:solidFill>
                </a:uFill>
                <a:latin typeface="Calibri"/>
                <a:cs typeface="Calibri"/>
              </a:rPr>
              <a:t>display</a:t>
            </a:r>
            <a:r>
              <a:rPr sz="3600" b="0" u="sng" spc="-25" dirty="0">
                <a:solidFill>
                  <a:srgbClr val="FF388B"/>
                </a:solidFill>
                <a:uFill>
                  <a:solidFill>
                    <a:srgbClr val="FF388B"/>
                  </a:solidFill>
                </a:uFill>
                <a:latin typeface="Calibri"/>
                <a:cs typeface="Calibri"/>
              </a:rPr>
              <a:t> </a:t>
            </a:r>
            <a:r>
              <a:rPr sz="3600" b="0" u="sng" spc="-5" dirty="0">
                <a:solidFill>
                  <a:srgbClr val="FF388B"/>
                </a:solidFill>
                <a:uFill>
                  <a:solidFill>
                    <a:srgbClr val="FF388B"/>
                  </a:solidFill>
                </a:uFill>
                <a:latin typeface="Calibri"/>
                <a:cs typeface="Calibri"/>
              </a:rPr>
              <a:t>devices:</a:t>
            </a:r>
            <a:endParaRPr sz="3600">
              <a:latin typeface="Calibri"/>
              <a:cs typeface="Calibri"/>
            </a:endParaRPr>
          </a:p>
        </p:txBody>
      </p:sp>
      <p:sp>
        <p:nvSpPr>
          <p:cNvPr id="3" name="object 3"/>
          <p:cNvSpPr txBox="1"/>
          <p:nvPr/>
        </p:nvSpPr>
        <p:spPr>
          <a:xfrm>
            <a:off x="507288" y="1439113"/>
            <a:ext cx="8195945" cy="4967605"/>
          </a:xfrm>
          <a:prstGeom prst="rect">
            <a:avLst/>
          </a:prstGeom>
        </p:spPr>
        <p:txBody>
          <a:bodyPr vert="horz" wrap="square" lIns="0" tIns="10795" rIns="0" bIns="0" rtlCol="0">
            <a:spAutoFit/>
          </a:bodyPr>
          <a:lstStyle/>
          <a:p>
            <a:pPr marL="12700" marR="5080">
              <a:lnSpc>
                <a:spcPct val="100299"/>
              </a:lnSpc>
              <a:spcBef>
                <a:spcPts val="85"/>
              </a:spcBef>
              <a:tabLst>
                <a:tab pos="1018540" algn="l"/>
                <a:tab pos="6363970" algn="l"/>
              </a:tabLst>
            </a:pPr>
            <a:r>
              <a:rPr sz="2800" spc="-20" dirty="0">
                <a:solidFill>
                  <a:srgbClr val="9C007E"/>
                </a:solidFill>
                <a:latin typeface="Arial"/>
                <a:cs typeface="Arial"/>
              </a:rPr>
              <a:t>•</a:t>
            </a:r>
            <a:r>
              <a:rPr sz="2800" spc="-20" dirty="0">
                <a:solidFill>
                  <a:srgbClr val="9C007E"/>
                </a:solidFill>
                <a:latin typeface="Calibri"/>
                <a:cs typeface="Calibri"/>
              </a:rPr>
              <a:t>Pixel</a:t>
            </a:r>
            <a:r>
              <a:rPr sz="2400" spc="-20" dirty="0">
                <a:solidFill>
                  <a:srgbClr val="9C007E"/>
                </a:solidFill>
                <a:latin typeface="Calibri"/>
                <a:cs typeface="Calibri"/>
              </a:rPr>
              <a:t>:	</a:t>
            </a:r>
            <a:r>
              <a:rPr sz="2400" dirty="0">
                <a:latin typeface="Calibri"/>
                <a:cs typeface="Calibri"/>
              </a:rPr>
              <a:t>A</a:t>
            </a:r>
            <a:r>
              <a:rPr sz="2400" spc="5" dirty="0">
                <a:latin typeface="Calibri"/>
                <a:cs typeface="Calibri"/>
              </a:rPr>
              <a:t> </a:t>
            </a:r>
            <a:r>
              <a:rPr sz="2400" spc="-15" dirty="0">
                <a:latin typeface="Calibri"/>
                <a:cs typeface="Calibri"/>
              </a:rPr>
              <a:t>pixel</a:t>
            </a:r>
            <a:r>
              <a:rPr sz="2400" spc="-10" dirty="0">
                <a:latin typeface="Calibri"/>
                <a:cs typeface="Calibri"/>
              </a:rPr>
              <a:t> </a:t>
            </a:r>
            <a:r>
              <a:rPr sz="2400" dirty="0">
                <a:latin typeface="Calibri"/>
                <a:cs typeface="Calibri"/>
              </a:rPr>
              <a:t>is</a:t>
            </a:r>
            <a:r>
              <a:rPr sz="2400" spc="-15" dirty="0">
                <a:latin typeface="Calibri"/>
                <a:cs typeface="Calibri"/>
              </a:rPr>
              <a:t> </a:t>
            </a:r>
            <a:r>
              <a:rPr sz="2400" spc="-10" dirty="0">
                <a:latin typeface="Calibri"/>
                <a:cs typeface="Calibri"/>
              </a:rPr>
              <a:t>defined</a:t>
            </a:r>
            <a:r>
              <a:rPr sz="2400" spc="15" dirty="0">
                <a:latin typeface="Calibri"/>
                <a:cs typeface="Calibri"/>
              </a:rPr>
              <a:t> </a:t>
            </a:r>
            <a:r>
              <a:rPr sz="2400" dirty="0">
                <a:latin typeface="Calibri"/>
                <a:cs typeface="Calibri"/>
              </a:rPr>
              <a:t>as</a:t>
            </a:r>
            <a:r>
              <a:rPr sz="2400" spc="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smallest</a:t>
            </a:r>
            <a:r>
              <a:rPr sz="2400" spc="-25" dirty="0">
                <a:latin typeface="Calibri"/>
                <a:cs typeface="Calibri"/>
              </a:rPr>
              <a:t> </a:t>
            </a:r>
            <a:r>
              <a:rPr sz="2400" spc="-20" dirty="0">
                <a:latin typeface="Calibri"/>
                <a:cs typeface="Calibri"/>
              </a:rPr>
              <a:t>size</a:t>
            </a:r>
            <a:r>
              <a:rPr sz="2400" spc="-5" dirty="0">
                <a:latin typeface="Calibri"/>
                <a:cs typeface="Calibri"/>
              </a:rPr>
              <a:t> object</a:t>
            </a:r>
            <a:r>
              <a:rPr sz="2400" spc="5" dirty="0">
                <a:latin typeface="Calibri"/>
                <a:cs typeface="Calibri"/>
              </a:rPr>
              <a:t> </a:t>
            </a:r>
            <a:r>
              <a:rPr sz="2400" spc="-5" dirty="0">
                <a:latin typeface="Calibri"/>
                <a:cs typeface="Calibri"/>
              </a:rPr>
              <a:t>or</a:t>
            </a:r>
            <a:r>
              <a:rPr sz="2400" spc="-10" dirty="0">
                <a:latin typeface="Calibri"/>
                <a:cs typeface="Calibri"/>
              </a:rPr>
              <a:t> colour</a:t>
            </a:r>
            <a:r>
              <a:rPr sz="2400" dirty="0">
                <a:latin typeface="Calibri"/>
                <a:cs typeface="Calibri"/>
              </a:rPr>
              <a:t> </a:t>
            </a:r>
            <a:r>
              <a:rPr sz="2400" spc="-5" dirty="0">
                <a:latin typeface="Calibri"/>
                <a:cs typeface="Calibri"/>
              </a:rPr>
              <a:t>spot </a:t>
            </a:r>
            <a:r>
              <a:rPr sz="2400" spc="-525" dirty="0">
                <a:latin typeface="Calibri"/>
                <a:cs typeface="Calibri"/>
              </a:rPr>
              <a:t> </a:t>
            </a:r>
            <a:r>
              <a:rPr sz="2400" spc="-5" dirty="0">
                <a:latin typeface="Calibri"/>
                <a:cs typeface="Calibri"/>
              </a:rPr>
              <a:t>that</a:t>
            </a:r>
            <a:r>
              <a:rPr sz="2400" spc="-30" dirty="0">
                <a:latin typeface="Calibri"/>
                <a:cs typeface="Calibri"/>
              </a:rPr>
              <a:t> </a:t>
            </a:r>
            <a:r>
              <a:rPr sz="2400" spc="-10" dirty="0">
                <a:latin typeface="Calibri"/>
                <a:cs typeface="Calibri"/>
              </a:rPr>
              <a:t>can</a:t>
            </a:r>
            <a:r>
              <a:rPr sz="2400" spc="5" dirty="0">
                <a:latin typeface="Calibri"/>
                <a:cs typeface="Calibri"/>
              </a:rPr>
              <a:t> </a:t>
            </a:r>
            <a:r>
              <a:rPr sz="2400" spc="-5" dirty="0">
                <a:latin typeface="Calibri"/>
                <a:cs typeface="Calibri"/>
              </a:rPr>
              <a:t>be</a:t>
            </a:r>
            <a:r>
              <a:rPr sz="2400" spc="5" dirty="0">
                <a:latin typeface="Calibri"/>
                <a:cs typeface="Calibri"/>
              </a:rPr>
              <a:t> </a:t>
            </a:r>
            <a:r>
              <a:rPr sz="2400" spc="-10" dirty="0">
                <a:latin typeface="Calibri"/>
                <a:cs typeface="Calibri"/>
              </a:rPr>
              <a:t>displayed</a:t>
            </a:r>
            <a:r>
              <a:rPr sz="2400" spc="-5" dirty="0">
                <a:latin typeface="Calibri"/>
                <a:cs typeface="Calibri"/>
              </a:rPr>
              <a:t> </a:t>
            </a:r>
            <a:r>
              <a:rPr sz="2400" dirty="0">
                <a:latin typeface="Calibri"/>
                <a:cs typeface="Calibri"/>
              </a:rPr>
              <a:t>and</a:t>
            </a:r>
            <a:r>
              <a:rPr sz="2400" spc="-5" dirty="0">
                <a:latin typeface="Calibri"/>
                <a:cs typeface="Calibri"/>
              </a:rPr>
              <a:t> addressed</a:t>
            </a:r>
            <a:r>
              <a:rPr sz="2400" spc="10" dirty="0">
                <a:latin typeface="Calibri"/>
                <a:cs typeface="Calibri"/>
              </a:rPr>
              <a:t> </a:t>
            </a:r>
            <a:r>
              <a:rPr sz="2400" spc="-5" dirty="0">
                <a:latin typeface="Calibri"/>
                <a:cs typeface="Calibri"/>
              </a:rPr>
              <a:t>on</a:t>
            </a:r>
            <a:r>
              <a:rPr sz="2400" dirty="0">
                <a:latin typeface="Calibri"/>
                <a:cs typeface="Calibri"/>
              </a:rPr>
              <a:t> a </a:t>
            </a:r>
            <a:r>
              <a:rPr sz="2400" spc="-35" dirty="0">
                <a:latin typeface="Calibri"/>
                <a:cs typeface="Calibri"/>
              </a:rPr>
              <a:t>monitor.	</a:t>
            </a:r>
            <a:r>
              <a:rPr sz="2400" spc="-10" dirty="0">
                <a:latin typeface="Calibri"/>
                <a:cs typeface="Calibri"/>
              </a:rPr>
              <a:t>Pixels are </a:t>
            </a:r>
            <a:r>
              <a:rPr sz="2400" spc="-5" dirty="0">
                <a:latin typeface="Calibri"/>
                <a:cs typeface="Calibri"/>
              </a:rPr>
              <a:t> normally </a:t>
            </a:r>
            <a:r>
              <a:rPr sz="2400" spc="-10" dirty="0">
                <a:latin typeface="Calibri"/>
                <a:cs typeface="Calibri"/>
              </a:rPr>
              <a:t>arranged </a:t>
            </a:r>
            <a:r>
              <a:rPr sz="2400" dirty="0">
                <a:latin typeface="Calibri"/>
                <a:cs typeface="Calibri"/>
              </a:rPr>
              <a:t>in a </a:t>
            </a:r>
            <a:r>
              <a:rPr sz="2400" spc="-10" dirty="0">
                <a:latin typeface="Calibri"/>
                <a:cs typeface="Calibri"/>
              </a:rPr>
              <a:t>regular </a:t>
            </a:r>
            <a:r>
              <a:rPr sz="2400" spc="-5" dirty="0">
                <a:latin typeface="Calibri"/>
                <a:cs typeface="Calibri"/>
              </a:rPr>
              <a:t>2-dimensional </a:t>
            </a:r>
            <a:r>
              <a:rPr sz="2400" dirty="0">
                <a:latin typeface="Calibri"/>
                <a:cs typeface="Calibri"/>
              </a:rPr>
              <a:t>grid, and </a:t>
            </a:r>
            <a:r>
              <a:rPr sz="2400" spc="-10" dirty="0">
                <a:latin typeface="Calibri"/>
                <a:cs typeface="Calibri"/>
              </a:rPr>
              <a:t>are often </a:t>
            </a:r>
            <a:r>
              <a:rPr sz="2400" spc="-5" dirty="0">
                <a:latin typeface="Calibri"/>
                <a:cs typeface="Calibri"/>
              </a:rPr>
              <a:t> </a:t>
            </a:r>
            <a:r>
              <a:rPr sz="2400" spc="-10" dirty="0">
                <a:latin typeface="Calibri"/>
                <a:cs typeface="Calibri"/>
              </a:rPr>
              <a:t>represented</a:t>
            </a:r>
            <a:r>
              <a:rPr sz="2400" dirty="0">
                <a:latin typeface="Calibri"/>
                <a:cs typeface="Calibri"/>
              </a:rPr>
              <a:t> </a:t>
            </a:r>
            <a:r>
              <a:rPr sz="2400" spc="-5" dirty="0">
                <a:latin typeface="Calibri"/>
                <a:cs typeface="Calibri"/>
              </a:rPr>
              <a:t>using</a:t>
            </a:r>
            <a:r>
              <a:rPr sz="2400" spc="-20" dirty="0">
                <a:latin typeface="Calibri"/>
                <a:cs typeface="Calibri"/>
              </a:rPr>
              <a:t> </a:t>
            </a:r>
            <a:r>
              <a:rPr sz="2400" spc="-5" dirty="0">
                <a:latin typeface="Calibri"/>
                <a:cs typeface="Calibri"/>
              </a:rPr>
              <a:t>dots or</a:t>
            </a:r>
            <a:r>
              <a:rPr sz="2400" spc="-10" dirty="0">
                <a:latin typeface="Calibri"/>
                <a:cs typeface="Calibri"/>
              </a:rPr>
              <a:t> squares.</a:t>
            </a:r>
            <a:endParaRPr sz="2400">
              <a:latin typeface="Calibri"/>
              <a:cs typeface="Calibri"/>
            </a:endParaRPr>
          </a:p>
          <a:p>
            <a:pPr>
              <a:lnSpc>
                <a:spcPct val="100000"/>
              </a:lnSpc>
              <a:spcBef>
                <a:spcPts val="45"/>
              </a:spcBef>
            </a:pPr>
            <a:endParaRPr sz="2300">
              <a:latin typeface="Calibri"/>
              <a:cs typeface="Calibri"/>
            </a:endParaRPr>
          </a:p>
          <a:p>
            <a:pPr marL="12700">
              <a:lnSpc>
                <a:spcPct val="100000"/>
              </a:lnSpc>
              <a:spcBef>
                <a:spcPts val="5"/>
              </a:spcBef>
              <a:tabLst>
                <a:tab pos="1913255" algn="l"/>
              </a:tabLst>
            </a:pPr>
            <a:r>
              <a:rPr sz="2800" spc="-10" dirty="0">
                <a:solidFill>
                  <a:srgbClr val="9C007E"/>
                </a:solidFill>
                <a:latin typeface="Arial"/>
                <a:cs typeface="Arial"/>
              </a:rPr>
              <a:t>•</a:t>
            </a:r>
            <a:r>
              <a:rPr sz="2800" spc="-10" dirty="0">
                <a:solidFill>
                  <a:srgbClr val="9C007E"/>
                </a:solidFill>
                <a:latin typeface="Calibri"/>
                <a:cs typeface="Calibri"/>
              </a:rPr>
              <a:t>Resolution:	</a:t>
            </a:r>
            <a:r>
              <a:rPr sz="2400" spc="-5" dirty="0">
                <a:latin typeface="Calibri"/>
                <a:cs typeface="Calibri"/>
              </a:rPr>
              <a:t>They</a:t>
            </a:r>
            <a:r>
              <a:rPr sz="2400" spc="-35" dirty="0">
                <a:latin typeface="Calibri"/>
                <a:cs typeface="Calibri"/>
              </a:rPr>
              <a:t> </a:t>
            </a:r>
            <a:r>
              <a:rPr sz="2400" spc="-10" dirty="0">
                <a:latin typeface="Calibri"/>
                <a:cs typeface="Calibri"/>
              </a:rPr>
              <a:t>are</a:t>
            </a:r>
            <a:r>
              <a:rPr sz="2400" spc="-30" dirty="0">
                <a:latin typeface="Calibri"/>
                <a:cs typeface="Calibri"/>
              </a:rPr>
              <a:t> </a:t>
            </a:r>
            <a:r>
              <a:rPr sz="2400" spc="-10" dirty="0">
                <a:latin typeface="Calibri"/>
                <a:cs typeface="Calibri"/>
              </a:rPr>
              <a:t>two</a:t>
            </a:r>
            <a:r>
              <a:rPr sz="2400" spc="-45" dirty="0">
                <a:latin typeface="Calibri"/>
                <a:cs typeface="Calibri"/>
              </a:rPr>
              <a:t> </a:t>
            </a:r>
            <a:r>
              <a:rPr sz="2400" dirty="0">
                <a:latin typeface="Calibri"/>
                <a:cs typeface="Calibri"/>
              </a:rPr>
              <a:t>types</a:t>
            </a:r>
            <a:endParaRPr sz="2400">
              <a:latin typeface="Calibri"/>
              <a:cs typeface="Calibri"/>
            </a:endParaRPr>
          </a:p>
          <a:p>
            <a:pPr marL="12700" marR="420370" indent="1774189">
              <a:lnSpc>
                <a:spcPct val="100000"/>
              </a:lnSpc>
              <a:spcBef>
                <a:spcPts val="25"/>
              </a:spcBef>
              <a:tabLst>
                <a:tab pos="4458970" algn="l"/>
              </a:tabLst>
            </a:pPr>
            <a:r>
              <a:rPr sz="2400" dirty="0">
                <a:solidFill>
                  <a:srgbClr val="9C007E"/>
                </a:solidFill>
                <a:latin typeface="Calibri"/>
                <a:cs typeface="Calibri"/>
              </a:rPr>
              <a:t>1)</a:t>
            </a:r>
            <a:r>
              <a:rPr sz="2400" spc="-10" dirty="0">
                <a:solidFill>
                  <a:srgbClr val="9C007E"/>
                </a:solidFill>
                <a:latin typeface="Calibri"/>
                <a:cs typeface="Calibri"/>
              </a:rPr>
              <a:t> </a:t>
            </a:r>
            <a:r>
              <a:rPr sz="2400" spc="-5" dirty="0">
                <a:solidFill>
                  <a:srgbClr val="9C007E"/>
                </a:solidFill>
                <a:latin typeface="Calibri"/>
                <a:cs typeface="Calibri"/>
              </a:rPr>
              <a:t>Image</a:t>
            </a:r>
            <a:r>
              <a:rPr sz="2400" spc="5" dirty="0">
                <a:solidFill>
                  <a:srgbClr val="9C007E"/>
                </a:solidFill>
                <a:latin typeface="Calibri"/>
                <a:cs typeface="Calibri"/>
              </a:rPr>
              <a:t> </a:t>
            </a:r>
            <a:r>
              <a:rPr sz="2400" spc="-5" dirty="0">
                <a:solidFill>
                  <a:srgbClr val="9C007E"/>
                </a:solidFill>
                <a:latin typeface="Calibri"/>
                <a:cs typeface="Calibri"/>
              </a:rPr>
              <a:t>Resolution:	</a:t>
            </a:r>
            <a:r>
              <a:rPr sz="2400" dirty="0">
                <a:latin typeface="Calibri"/>
                <a:cs typeface="Calibri"/>
              </a:rPr>
              <a:t>It </a:t>
            </a:r>
            <a:r>
              <a:rPr sz="2400" spc="-25" dirty="0">
                <a:latin typeface="Calibri"/>
                <a:cs typeface="Calibri"/>
              </a:rPr>
              <a:t>refers </a:t>
            </a:r>
            <a:r>
              <a:rPr sz="2400" spc="-15" dirty="0">
                <a:latin typeface="Calibri"/>
                <a:cs typeface="Calibri"/>
              </a:rPr>
              <a:t>to pixel </a:t>
            </a:r>
            <a:r>
              <a:rPr sz="2400" spc="-5" dirty="0">
                <a:latin typeface="Calibri"/>
                <a:cs typeface="Calibri"/>
              </a:rPr>
              <a:t>spacing. </a:t>
            </a:r>
            <a:r>
              <a:rPr sz="2400" dirty="0">
                <a:latin typeface="Calibri"/>
                <a:cs typeface="Calibri"/>
              </a:rPr>
              <a:t>In </a:t>
            </a:r>
            <a:r>
              <a:rPr sz="2400" spc="-530" dirty="0">
                <a:latin typeface="Calibri"/>
                <a:cs typeface="Calibri"/>
              </a:rPr>
              <a:t> </a:t>
            </a:r>
            <a:r>
              <a:rPr sz="2400" spc="-5" dirty="0">
                <a:latin typeface="Calibri"/>
                <a:cs typeface="Calibri"/>
              </a:rPr>
              <a:t>normal</a:t>
            </a:r>
            <a:r>
              <a:rPr sz="2400" spc="-30" dirty="0">
                <a:latin typeface="Calibri"/>
                <a:cs typeface="Calibri"/>
              </a:rPr>
              <a:t> </a:t>
            </a:r>
            <a:r>
              <a:rPr sz="2400" dirty="0">
                <a:latin typeface="Calibri"/>
                <a:cs typeface="Calibri"/>
              </a:rPr>
              <a:t>PC</a:t>
            </a:r>
            <a:r>
              <a:rPr sz="2400" spc="-10" dirty="0">
                <a:latin typeface="Calibri"/>
                <a:cs typeface="Calibri"/>
              </a:rPr>
              <a:t> </a:t>
            </a:r>
            <a:r>
              <a:rPr sz="2400" spc="-5" dirty="0">
                <a:latin typeface="Calibri"/>
                <a:cs typeface="Calibri"/>
              </a:rPr>
              <a:t>monitor</a:t>
            </a:r>
            <a:r>
              <a:rPr sz="2400" spc="-20" dirty="0">
                <a:latin typeface="Calibri"/>
                <a:cs typeface="Calibri"/>
              </a:rPr>
              <a:t> </a:t>
            </a:r>
            <a:r>
              <a:rPr sz="2400" dirty="0">
                <a:latin typeface="Calibri"/>
                <a:cs typeface="Calibri"/>
              </a:rPr>
              <a:t>it </a:t>
            </a:r>
            <a:r>
              <a:rPr sz="2400" spc="-15" dirty="0">
                <a:latin typeface="Calibri"/>
                <a:cs typeface="Calibri"/>
              </a:rPr>
              <a:t>ranges</a:t>
            </a:r>
            <a:r>
              <a:rPr sz="2400" spc="-10" dirty="0">
                <a:latin typeface="Calibri"/>
                <a:cs typeface="Calibri"/>
              </a:rPr>
              <a:t> </a:t>
            </a:r>
            <a:r>
              <a:rPr sz="2400" spc="-5" dirty="0">
                <a:latin typeface="Calibri"/>
                <a:cs typeface="Calibri"/>
              </a:rPr>
              <a:t>between </a:t>
            </a:r>
            <a:r>
              <a:rPr sz="2400" dirty="0">
                <a:latin typeface="Calibri"/>
                <a:cs typeface="Calibri"/>
              </a:rPr>
              <a:t>25</a:t>
            </a:r>
            <a:r>
              <a:rPr sz="2400" spc="-10" dirty="0">
                <a:latin typeface="Calibri"/>
                <a:cs typeface="Calibri"/>
              </a:rPr>
              <a:t> </a:t>
            </a:r>
            <a:r>
              <a:rPr sz="2400" spc="-15" dirty="0">
                <a:latin typeface="Calibri"/>
                <a:cs typeface="Calibri"/>
              </a:rPr>
              <a:t>to</a:t>
            </a:r>
            <a:r>
              <a:rPr sz="2400" spc="-5" dirty="0">
                <a:latin typeface="Calibri"/>
                <a:cs typeface="Calibri"/>
              </a:rPr>
              <a:t> 80</a:t>
            </a:r>
            <a:r>
              <a:rPr sz="2400" dirty="0">
                <a:latin typeface="Calibri"/>
                <a:cs typeface="Calibri"/>
              </a:rPr>
              <a:t> </a:t>
            </a:r>
            <a:r>
              <a:rPr sz="2400" spc="-15" dirty="0">
                <a:latin typeface="Calibri"/>
                <a:cs typeface="Calibri"/>
              </a:rPr>
              <a:t>pixels</a:t>
            </a:r>
            <a:r>
              <a:rPr sz="2400" spc="-20" dirty="0">
                <a:latin typeface="Calibri"/>
                <a:cs typeface="Calibri"/>
              </a:rPr>
              <a:t> </a:t>
            </a:r>
            <a:r>
              <a:rPr sz="2400" dirty="0">
                <a:latin typeface="Calibri"/>
                <a:cs typeface="Calibri"/>
              </a:rPr>
              <a:t>per</a:t>
            </a:r>
            <a:r>
              <a:rPr sz="2400" spc="-15" dirty="0">
                <a:latin typeface="Calibri"/>
                <a:cs typeface="Calibri"/>
              </a:rPr>
              <a:t> </a:t>
            </a:r>
            <a:r>
              <a:rPr sz="2400" spc="-5" dirty="0">
                <a:latin typeface="Calibri"/>
                <a:cs typeface="Calibri"/>
              </a:rPr>
              <a:t>inch.</a:t>
            </a:r>
            <a:endParaRPr sz="2400">
              <a:latin typeface="Calibri"/>
              <a:cs typeface="Calibri"/>
            </a:endParaRPr>
          </a:p>
          <a:p>
            <a:pPr marL="1853564">
              <a:lnSpc>
                <a:spcPct val="100000"/>
              </a:lnSpc>
              <a:spcBef>
                <a:spcPts val="5"/>
              </a:spcBef>
              <a:tabLst>
                <a:tab pos="4610100" algn="l"/>
              </a:tabLst>
            </a:pPr>
            <a:r>
              <a:rPr sz="2400" dirty="0">
                <a:solidFill>
                  <a:srgbClr val="9C007E"/>
                </a:solidFill>
                <a:latin typeface="Calibri"/>
                <a:cs typeface="Calibri"/>
              </a:rPr>
              <a:t>2)</a:t>
            </a:r>
            <a:r>
              <a:rPr sz="2400" spc="10" dirty="0">
                <a:solidFill>
                  <a:srgbClr val="9C007E"/>
                </a:solidFill>
                <a:latin typeface="Calibri"/>
                <a:cs typeface="Calibri"/>
              </a:rPr>
              <a:t> </a:t>
            </a:r>
            <a:r>
              <a:rPr sz="2400" spc="-5" dirty="0">
                <a:solidFill>
                  <a:srgbClr val="9C007E"/>
                </a:solidFill>
                <a:latin typeface="Calibri"/>
                <a:cs typeface="Calibri"/>
              </a:rPr>
              <a:t>Screen</a:t>
            </a:r>
            <a:r>
              <a:rPr sz="2400" spc="-15" dirty="0">
                <a:solidFill>
                  <a:srgbClr val="9C007E"/>
                </a:solidFill>
                <a:latin typeface="Calibri"/>
                <a:cs typeface="Calibri"/>
              </a:rPr>
              <a:t> </a:t>
            </a:r>
            <a:r>
              <a:rPr sz="2400" spc="-5" dirty="0">
                <a:solidFill>
                  <a:srgbClr val="9C007E"/>
                </a:solidFill>
                <a:latin typeface="Calibri"/>
                <a:cs typeface="Calibri"/>
              </a:rPr>
              <a:t>Resolution:	It</a:t>
            </a:r>
            <a:r>
              <a:rPr sz="2400" spc="-65" dirty="0">
                <a:solidFill>
                  <a:srgbClr val="9C007E"/>
                </a:solidFill>
                <a:latin typeface="Calibri"/>
                <a:cs typeface="Calibri"/>
              </a:rPr>
              <a:t> </a:t>
            </a:r>
            <a:r>
              <a:rPr sz="2400" dirty="0">
                <a:latin typeface="Calibri"/>
                <a:cs typeface="Calibri"/>
              </a:rPr>
              <a:t>is</a:t>
            </a:r>
            <a:r>
              <a:rPr sz="2400" spc="-20" dirty="0">
                <a:latin typeface="Calibri"/>
                <a:cs typeface="Calibri"/>
              </a:rPr>
              <a:t> </a:t>
            </a:r>
            <a:r>
              <a:rPr sz="2400" dirty="0">
                <a:latin typeface="Calibri"/>
                <a:cs typeface="Calibri"/>
              </a:rPr>
              <a:t>the</a:t>
            </a:r>
            <a:r>
              <a:rPr sz="2400" spc="-15" dirty="0">
                <a:latin typeface="Calibri"/>
                <a:cs typeface="Calibri"/>
              </a:rPr>
              <a:t> </a:t>
            </a:r>
            <a:r>
              <a:rPr sz="2400" spc="-5" dirty="0">
                <a:latin typeface="Calibri"/>
                <a:cs typeface="Calibri"/>
              </a:rPr>
              <a:t>number</a:t>
            </a:r>
            <a:r>
              <a:rPr sz="2400" spc="-25" dirty="0">
                <a:latin typeface="Calibri"/>
                <a:cs typeface="Calibri"/>
              </a:rPr>
              <a:t> </a:t>
            </a:r>
            <a:r>
              <a:rPr sz="2400" spc="-5" dirty="0">
                <a:latin typeface="Calibri"/>
                <a:cs typeface="Calibri"/>
              </a:rPr>
              <a:t>of</a:t>
            </a:r>
            <a:endParaRPr sz="2400">
              <a:latin typeface="Calibri"/>
              <a:cs typeface="Calibri"/>
            </a:endParaRPr>
          </a:p>
          <a:p>
            <a:pPr marL="12700">
              <a:lnSpc>
                <a:spcPct val="100000"/>
              </a:lnSpc>
            </a:pPr>
            <a:r>
              <a:rPr sz="2400" spc="-5" dirty="0">
                <a:latin typeface="Calibri"/>
                <a:cs typeface="Calibri"/>
              </a:rPr>
              <a:t>distinct</a:t>
            </a:r>
            <a:r>
              <a:rPr sz="2400" spc="-45" dirty="0">
                <a:latin typeface="Calibri"/>
                <a:cs typeface="Calibri"/>
              </a:rPr>
              <a:t> </a:t>
            </a:r>
            <a:r>
              <a:rPr sz="2400" spc="-10" dirty="0">
                <a:latin typeface="Calibri"/>
                <a:cs typeface="Calibri"/>
              </a:rPr>
              <a:t>pixels</a:t>
            </a:r>
            <a:r>
              <a:rPr sz="2400" spc="-20" dirty="0">
                <a:latin typeface="Calibri"/>
                <a:cs typeface="Calibri"/>
              </a:rPr>
              <a:t> </a:t>
            </a:r>
            <a:r>
              <a:rPr sz="2400" dirty="0">
                <a:latin typeface="Calibri"/>
                <a:cs typeface="Calibri"/>
              </a:rPr>
              <a:t>in each</a:t>
            </a:r>
            <a:r>
              <a:rPr sz="2400" spc="-20" dirty="0">
                <a:latin typeface="Calibri"/>
                <a:cs typeface="Calibri"/>
              </a:rPr>
              <a:t> </a:t>
            </a:r>
            <a:r>
              <a:rPr sz="2400" spc="-5" dirty="0">
                <a:latin typeface="Calibri"/>
                <a:cs typeface="Calibri"/>
              </a:rPr>
              <a:t>dimension </a:t>
            </a:r>
            <a:r>
              <a:rPr sz="2400" spc="-10" dirty="0">
                <a:latin typeface="Calibri"/>
                <a:cs typeface="Calibri"/>
              </a:rPr>
              <a:t>that</a:t>
            </a:r>
            <a:r>
              <a:rPr sz="2400" dirty="0">
                <a:latin typeface="Calibri"/>
                <a:cs typeface="Calibri"/>
              </a:rPr>
              <a:t> </a:t>
            </a:r>
            <a:r>
              <a:rPr sz="2400" spc="-10" dirty="0">
                <a:latin typeface="Calibri"/>
                <a:cs typeface="Calibri"/>
              </a:rPr>
              <a:t>can</a:t>
            </a:r>
            <a:r>
              <a:rPr sz="2400" spc="-15" dirty="0">
                <a:latin typeface="Calibri"/>
                <a:cs typeface="Calibri"/>
              </a:rPr>
              <a:t> </a:t>
            </a:r>
            <a:r>
              <a:rPr sz="2400" spc="-5" dirty="0">
                <a:latin typeface="Calibri"/>
                <a:cs typeface="Calibri"/>
              </a:rPr>
              <a:t>be</a:t>
            </a:r>
            <a:r>
              <a:rPr sz="2400" spc="5" dirty="0">
                <a:latin typeface="Calibri"/>
                <a:cs typeface="Calibri"/>
              </a:rPr>
              <a:t> </a:t>
            </a:r>
            <a:r>
              <a:rPr sz="2400" spc="-10" dirty="0">
                <a:latin typeface="Calibri"/>
                <a:cs typeface="Calibri"/>
              </a:rPr>
              <a:t>displayed.</a:t>
            </a:r>
            <a:endParaRPr sz="2400">
              <a:latin typeface="Calibri"/>
              <a:cs typeface="Calibri"/>
            </a:endParaRPr>
          </a:p>
          <a:p>
            <a:pPr>
              <a:lnSpc>
                <a:spcPct val="100000"/>
              </a:lnSpc>
              <a:spcBef>
                <a:spcPts val="15"/>
              </a:spcBef>
            </a:pPr>
            <a:endParaRPr sz="2300">
              <a:latin typeface="Calibri"/>
              <a:cs typeface="Calibri"/>
            </a:endParaRPr>
          </a:p>
          <a:p>
            <a:pPr marL="12700" marR="394970">
              <a:lnSpc>
                <a:spcPct val="100800"/>
              </a:lnSpc>
              <a:tabLst>
                <a:tab pos="918210" algn="l"/>
              </a:tabLst>
            </a:pPr>
            <a:r>
              <a:rPr sz="2800" spc="-10" dirty="0">
                <a:solidFill>
                  <a:srgbClr val="9C007E"/>
                </a:solidFill>
                <a:latin typeface="Arial"/>
                <a:cs typeface="Arial"/>
              </a:rPr>
              <a:t>•</a:t>
            </a:r>
            <a:r>
              <a:rPr sz="2800" spc="-10" dirty="0">
                <a:solidFill>
                  <a:srgbClr val="9C007E"/>
                </a:solidFill>
                <a:latin typeface="Calibri"/>
                <a:cs typeface="Calibri"/>
              </a:rPr>
              <a:t>Dot:	</a:t>
            </a:r>
            <a:r>
              <a:rPr sz="2400" spc="-5" dirty="0">
                <a:latin typeface="Calibri"/>
                <a:cs typeface="Calibri"/>
              </a:rPr>
              <a:t>The </a:t>
            </a:r>
            <a:r>
              <a:rPr sz="2400" spc="-10" dirty="0">
                <a:latin typeface="Calibri"/>
                <a:cs typeface="Calibri"/>
              </a:rPr>
              <a:t>internal</a:t>
            </a:r>
            <a:r>
              <a:rPr sz="2400" dirty="0">
                <a:latin typeface="Calibri"/>
                <a:cs typeface="Calibri"/>
              </a:rPr>
              <a:t> </a:t>
            </a:r>
            <a:r>
              <a:rPr sz="2400" spc="-10" dirty="0">
                <a:latin typeface="Calibri"/>
                <a:cs typeface="Calibri"/>
              </a:rPr>
              <a:t>surface</a:t>
            </a:r>
            <a:r>
              <a:rPr sz="2400" spc="-5" dirty="0">
                <a:latin typeface="Calibri"/>
                <a:cs typeface="Calibri"/>
              </a:rPr>
              <a:t> </a:t>
            </a:r>
            <a:r>
              <a:rPr sz="2400" spc="-10" dirty="0">
                <a:latin typeface="Calibri"/>
                <a:cs typeface="Calibri"/>
              </a:rPr>
              <a:t>of</a:t>
            </a:r>
            <a:r>
              <a:rPr sz="2400" spc="5" dirty="0">
                <a:latin typeface="Calibri"/>
                <a:cs typeface="Calibri"/>
              </a:rPr>
              <a:t> </a:t>
            </a:r>
            <a:r>
              <a:rPr sz="2400" dirty="0">
                <a:latin typeface="Calibri"/>
                <a:cs typeface="Calibri"/>
              </a:rPr>
              <a:t>the</a:t>
            </a:r>
            <a:r>
              <a:rPr sz="2400" spc="-10" dirty="0">
                <a:latin typeface="Calibri"/>
                <a:cs typeface="Calibri"/>
              </a:rPr>
              <a:t> </a:t>
            </a:r>
            <a:r>
              <a:rPr sz="2400" spc="-15" dirty="0">
                <a:latin typeface="Calibri"/>
                <a:cs typeface="Calibri"/>
              </a:rPr>
              <a:t>coated</a:t>
            </a:r>
            <a:r>
              <a:rPr sz="2400" dirty="0">
                <a:latin typeface="Calibri"/>
                <a:cs typeface="Calibri"/>
              </a:rPr>
              <a:t> </a:t>
            </a:r>
            <a:r>
              <a:rPr sz="2400" spc="-5" dirty="0">
                <a:latin typeface="Calibri"/>
                <a:cs typeface="Calibri"/>
              </a:rPr>
              <a:t>monitor</a:t>
            </a:r>
            <a:r>
              <a:rPr sz="2400" spc="-20" dirty="0">
                <a:latin typeface="Calibri"/>
                <a:cs typeface="Calibri"/>
              </a:rPr>
              <a:t> </a:t>
            </a:r>
            <a:r>
              <a:rPr sz="2400" spc="-5" dirty="0">
                <a:latin typeface="Calibri"/>
                <a:cs typeface="Calibri"/>
              </a:rPr>
              <a:t>screen</a:t>
            </a:r>
            <a:r>
              <a:rPr sz="2400" spc="-10" dirty="0">
                <a:latin typeface="Calibri"/>
                <a:cs typeface="Calibri"/>
              </a:rPr>
              <a:t> </a:t>
            </a:r>
            <a:r>
              <a:rPr sz="2400" dirty="0">
                <a:latin typeface="Calibri"/>
                <a:cs typeface="Calibri"/>
              </a:rPr>
              <a:t>is </a:t>
            </a:r>
            <a:r>
              <a:rPr sz="2400" spc="5" dirty="0">
                <a:latin typeface="Calibri"/>
                <a:cs typeface="Calibri"/>
              </a:rPr>
              <a:t> </a:t>
            </a:r>
            <a:r>
              <a:rPr sz="2400" spc="-10" dirty="0">
                <a:latin typeface="Calibri"/>
                <a:cs typeface="Calibri"/>
              </a:rPr>
              <a:t>arranged</a:t>
            </a:r>
            <a:r>
              <a:rPr sz="2400" spc="-15" dirty="0">
                <a:latin typeface="Calibri"/>
                <a:cs typeface="Calibri"/>
              </a:rPr>
              <a:t> into</a:t>
            </a:r>
            <a:r>
              <a:rPr sz="2400" dirty="0">
                <a:latin typeface="Calibri"/>
                <a:cs typeface="Calibri"/>
              </a:rPr>
              <a:t> </a:t>
            </a:r>
            <a:r>
              <a:rPr sz="2400" spc="-5" dirty="0">
                <a:latin typeface="Calibri"/>
                <a:cs typeface="Calibri"/>
              </a:rPr>
              <a:t>millions</a:t>
            </a:r>
            <a:r>
              <a:rPr sz="2400" spc="-15"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tint</a:t>
            </a:r>
            <a:r>
              <a:rPr sz="2400" spc="-15" dirty="0">
                <a:latin typeface="Calibri"/>
                <a:cs typeface="Calibri"/>
              </a:rPr>
              <a:t> </a:t>
            </a:r>
            <a:r>
              <a:rPr sz="2400" spc="-5" dirty="0">
                <a:latin typeface="Calibri"/>
                <a:cs typeface="Calibri"/>
              </a:rPr>
              <a:t>cells(red,</a:t>
            </a:r>
            <a:r>
              <a:rPr sz="2400" dirty="0">
                <a:latin typeface="Calibri"/>
                <a:cs typeface="Calibri"/>
              </a:rPr>
              <a:t> </a:t>
            </a:r>
            <a:r>
              <a:rPr sz="2400" spc="-5" dirty="0">
                <a:latin typeface="Calibri"/>
                <a:cs typeface="Calibri"/>
              </a:rPr>
              <a:t>green,</a:t>
            </a:r>
            <a:r>
              <a:rPr sz="2400" dirty="0">
                <a:latin typeface="Calibri"/>
                <a:cs typeface="Calibri"/>
              </a:rPr>
              <a:t> </a:t>
            </a:r>
            <a:r>
              <a:rPr sz="2400" spc="-5" dirty="0">
                <a:latin typeface="Calibri"/>
                <a:cs typeface="Calibri"/>
              </a:rPr>
              <a:t>blue) called</a:t>
            </a:r>
            <a:r>
              <a:rPr sz="2400" spc="-10" dirty="0">
                <a:latin typeface="Calibri"/>
                <a:cs typeface="Calibri"/>
              </a:rPr>
              <a:t> </a:t>
            </a:r>
            <a:r>
              <a:rPr sz="2400" spc="-5" dirty="0">
                <a:latin typeface="Calibri"/>
                <a:cs typeface="Calibri"/>
              </a:rPr>
              <a:t>Dots.</a:t>
            </a:r>
            <a:endParaRPr sz="240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5727" y="2730119"/>
            <a:ext cx="202692" cy="199136"/>
          </a:xfrm>
          <a:prstGeom prst="rect">
            <a:avLst/>
          </a:prstGeom>
        </p:spPr>
      </p:pic>
      <p:pic>
        <p:nvPicPr>
          <p:cNvPr id="3" name="object 3"/>
          <p:cNvPicPr/>
          <p:nvPr/>
        </p:nvPicPr>
        <p:blipFill>
          <a:blip r:embed="rId2" cstate="print"/>
          <a:stretch>
            <a:fillRect/>
          </a:stretch>
        </p:blipFill>
        <p:spPr>
          <a:xfrm>
            <a:off x="305727" y="5398693"/>
            <a:ext cx="202692" cy="199135"/>
          </a:xfrm>
          <a:prstGeom prst="rect">
            <a:avLst/>
          </a:prstGeom>
        </p:spPr>
      </p:pic>
      <p:sp>
        <p:nvSpPr>
          <p:cNvPr id="4" name="object 4"/>
          <p:cNvSpPr txBox="1"/>
          <p:nvPr/>
        </p:nvSpPr>
        <p:spPr>
          <a:xfrm>
            <a:off x="293014" y="1081862"/>
            <a:ext cx="8103870" cy="5716245"/>
          </a:xfrm>
          <a:prstGeom prst="rect">
            <a:avLst/>
          </a:prstGeom>
        </p:spPr>
        <p:txBody>
          <a:bodyPr vert="horz" wrap="square" lIns="0" tIns="10795" rIns="0" bIns="0" rtlCol="0">
            <a:spAutoFit/>
          </a:bodyPr>
          <a:lstStyle/>
          <a:p>
            <a:pPr marL="12700" marR="5080">
              <a:lnSpc>
                <a:spcPct val="100400"/>
              </a:lnSpc>
              <a:spcBef>
                <a:spcPts val="85"/>
              </a:spcBef>
              <a:tabLst>
                <a:tab pos="1719580" algn="l"/>
              </a:tabLst>
            </a:pPr>
            <a:r>
              <a:rPr sz="2800" spc="-10" dirty="0">
                <a:solidFill>
                  <a:srgbClr val="9C007E"/>
                </a:solidFill>
                <a:latin typeface="Arial"/>
                <a:cs typeface="Arial"/>
              </a:rPr>
              <a:t>•</a:t>
            </a:r>
            <a:r>
              <a:rPr sz="2800" spc="-10" dirty="0">
                <a:solidFill>
                  <a:srgbClr val="9C007E"/>
                </a:solidFill>
                <a:latin typeface="Calibri"/>
                <a:cs typeface="Calibri"/>
              </a:rPr>
              <a:t>Dot</a:t>
            </a:r>
            <a:r>
              <a:rPr sz="2800" spc="5" dirty="0">
                <a:solidFill>
                  <a:srgbClr val="9C007E"/>
                </a:solidFill>
                <a:latin typeface="Calibri"/>
                <a:cs typeface="Calibri"/>
              </a:rPr>
              <a:t> </a:t>
            </a:r>
            <a:r>
              <a:rPr sz="2800" spc="-15" dirty="0">
                <a:solidFill>
                  <a:srgbClr val="9C007E"/>
                </a:solidFill>
                <a:latin typeface="Calibri"/>
                <a:cs typeface="Calibri"/>
              </a:rPr>
              <a:t>pitch:	</a:t>
            </a:r>
            <a:r>
              <a:rPr sz="2400" dirty="0">
                <a:latin typeface="Calibri"/>
                <a:cs typeface="Calibri"/>
              </a:rPr>
              <a:t>It is </a:t>
            </a:r>
            <a:r>
              <a:rPr sz="2400" spc="-5" dirty="0">
                <a:latin typeface="Calibri"/>
                <a:cs typeface="Calibri"/>
              </a:rPr>
              <a:t>the </a:t>
            </a:r>
            <a:r>
              <a:rPr sz="2400" spc="-10" dirty="0">
                <a:latin typeface="Calibri"/>
                <a:cs typeface="Calibri"/>
              </a:rPr>
              <a:t>distance between </a:t>
            </a:r>
            <a:r>
              <a:rPr sz="2400" spc="-20" dirty="0">
                <a:latin typeface="Calibri"/>
                <a:cs typeface="Calibri"/>
              </a:rPr>
              <a:t>any </a:t>
            </a:r>
            <a:r>
              <a:rPr sz="2400" spc="-10" dirty="0">
                <a:latin typeface="Calibri"/>
                <a:cs typeface="Calibri"/>
              </a:rPr>
              <a:t>two </a:t>
            </a:r>
            <a:r>
              <a:rPr sz="2400" spc="-5" dirty="0">
                <a:latin typeface="Calibri"/>
                <a:cs typeface="Calibri"/>
              </a:rPr>
              <a:t>dots </a:t>
            </a:r>
            <a:r>
              <a:rPr sz="2400" spc="-10" dirty="0">
                <a:latin typeface="Calibri"/>
                <a:cs typeface="Calibri"/>
              </a:rPr>
              <a:t>of </a:t>
            </a:r>
            <a:r>
              <a:rPr sz="2400" dirty="0">
                <a:latin typeface="Calibri"/>
                <a:cs typeface="Calibri"/>
              </a:rPr>
              <a:t>the </a:t>
            </a:r>
            <a:r>
              <a:rPr sz="2400" spc="-5" dirty="0">
                <a:latin typeface="Calibri"/>
                <a:cs typeface="Calibri"/>
              </a:rPr>
              <a:t>same </a:t>
            </a:r>
            <a:r>
              <a:rPr sz="2400" spc="-530" dirty="0">
                <a:latin typeface="Calibri"/>
                <a:cs typeface="Calibri"/>
              </a:rPr>
              <a:t> </a:t>
            </a:r>
            <a:r>
              <a:rPr sz="2400" spc="-45" dirty="0">
                <a:latin typeface="Calibri"/>
                <a:cs typeface="Calibri"/>
              </a:rPr>
              <a:t>colour. </a:t>
            </a:r>
            <a:r>
              <a:rPr sz="2400" dirty="0">
                <a:latin typeface="Calibri"/>
                <a:cs typeface="Calibri"/>
              </a:rPr>
              <a:t>It is the </a:t>
            </a:r>
            <a:r>
              <a:rPr sz="2400" spc="-10" dirty="0">
                <a:latin typeface="Calibri"/>
                <a:cs typeface="Calibri"/>
              </a:rPr>
              <a:t>measure </a:t>
            </a:r>
            <a:r>
              <a:rPr sz="2400" spc="-5" dirty="0">
                <a:latin typeface="Calibri"/>
                <a:cs typeface="Calibri"/>
              </a:rPr>
              <a:t>of </a:t>
            </a:r>
            <a:r>
              <a:rPr sz="2400" spc="-10" dirty="0">
                <a:latin typeface="Calibri"/>
                <a:cs typeface="Calibri"/>
              </a:rPr>
              <a:t>screen </a:t>
            </a:r>
            <a:r>
              <a:rPr sz="2400" spc="-5" dirty="0">
                <a:latin typeface="Calibri"/>
                <a:cs typeface="Calibri"/>
              </a:rPr>
              <a:t>resolution. Smaller </a:t>
            </a:r>
            <a:r>
              <a:rPr sz="2400" dirty="0">
                <a:latin typeface="Calibri"/>
                <a:cs typeface="Calibri"/>
              </a:rPr>
              <a:t>the </a:t>
            </a:r>
            <a:r>
              <a:rPr sz="2400" spc="-5" dirty="0">
                <a:latin typeface="Calibri"/>
                <a:cs typeface="Calibri"/>
              </a:rPr>
              <a:t>dot </a:t>
            </a:r>
            <a:r>
              <a:rPr sz="2400" dirty="0">
                <a:latin typeface="Calibri"/>
                <a:cs typeface="Calibri"/>
              </a:rPr>
              <a:t> </a:t>
            </a:r>
            <a:r>
              <a:rPr sz="2400" spc="-10" dirty="0">
                <a:latin typeface="Calibri"/>
                <a:cs typeface="Calibri"/>
              </a:rPr>
              <a:t>pitch,</a:t>
            </a:r>
            <a:r>
              <a:rPr sz="2400" spc="-25" dirty="0">
                <a:latin typeface="Calibri"/>
                <a:cs typeface="Calibri"/>
              </a:rPr>
              <a:t> </a:t>
            </a:r>
            <a:r>
              <a:rPr sz="2400" spc="-5" dirty="0">
                <a:latin typeface="Calibri"/>
                <a:cs typeface="Calibri"/>
              </a:rPr>
              <a:t>higher</a:t>
            </a:r>
            <a:r>
              <a:rPr sz="2400" spc="-15" dirty="0">
                <a:latin typeface="Calibri"/>
                <a:cs typeface="Calibri"/>
              </a:rPr>
              <a:t> </a:t>
            </a:r>
            <a:r>
              <a:rPr sz="2400" dirty="0">
                <a:latin typeface="Calibri"/>
                <a:cs typeface="Calibri"/>
              </a:rPr>
              <a:t>will</a:t>
            </a:r>
            <a:r>
              <a:rPr sz="2400" spc="-15" dirty="0">
                <a:latin typeface="Calibri"/>
                <a:cs typeface="Calibri"/>
              </a:rPr>
              <a:t> </a:t>
            </a:r>
            <a:r>
              <a:rPr sz="2400" spc="-5" dirty="0">
                <a:latin typeface="Calibri"/>
                <a:cs typeface="Calibri"/>
              </a:rPr>
              <a:t>be </a:t>
            </a:r>
            <a:r>
              <a:rPr sz="2400" dirty="0">
                <a:latin typeface="Calibri"/>
                <a:cs typeface="Calibri"/>
              </a:rPr>
              <a:t>the </a:t>
            </a:r>
            <a:r>
              <a:rPr sz="2400" spc="-5" dirty="0">
                <a:latin typeface="Calibri"/>
                <a:cs typeface="Calibri"/>
              </a:rPr>
              <a:t>resolution,</a:t>
            </a:r>
            <a:r>
              <a:rPr sz="2400" spc="-10" dirty="0">
                <a:latin typeface="Calibri"/>
                <a:cs typeface="Calibri"/>
              </a:rPr>
              <a:t> </a:t>
            </a:r>
            <a:r>
              <a:rPr sz="2400" spc="-5" dirty="0">
                <a:latin typeface="Calibri"/>
                <a:cs typeface="Calibri"/>
              </a:rPr>
              <a:t>sharpness and </a:t>
            </a:r>
            <a:r>
              <a:rPr sz="2400" spc="-10" dirty="0">
                <a:latin typeface="Calibri"/>
                <a:cs typeface="Calibri"/>
              </a:rPr>
              <a:t>detailed.</a:t>
            </a:r>
            <a:endParaRPr sz="2400">
              <a:latin typeface="Calibri"/>
              <a:cs typeface="Calibri"/>
            </a:endParaRPr>
          </a:p>
          <a:p>
            <a:pPr>
              <a:lnSpc>
                <a:spcPct val="100000"/>
              </a:lnSpc>
              <a:spcBef>
                <a:spcPts val="10"/>
              </a:spcBef>
            </a:pPr>
            <a:endParaRPr sz="2350">
              <a:latin typeface="Calibri"/>
              <a:cs typeface="Calibri"/>
            </a:endParaRPr>
          </a:p>
          <a:p>
            <a:pPr marL="12700" marR="708660" indent="621665">
              <a:lnSpc>
                <a:spcPct val="100000"/>
              </a:lnSpc>
              <a:tabLst>
                <a:tab pos="1475740" algn="l"/>
              </a:tabLst>
            </a:pPr>
            <a:r>
              <a:rPr sz="2400" b="1" spc="-10" dirty="0">
                <a:solidFill>
                  <a:srgbClr val="6F2F9F"/>
                </a:solidFill>
                <a:latin typeface="Calibri"/>
                <a:cs typeface="Calibri"/>
              </a:rPr>
              <a:t>Note:	</a:t>
            </a:r>
            <a:r>
              <a:rPr sz="2400" dirty="0">
                <a:latin typeface="Calibri"/>
                <a:cs typeface="Calibri"/>
              </a:rPr>
              <a:t>If the </a:t>
            </a:r>
            <a:r>
              <a:rPr sz="2400" spc="-5" dirty="0">
                <a:latin typeface="Calibri"/>
                <a:cs typeface="Calibri"/>
              </a:rPr>
              <a:t>image resolution </a:t>
            </a:r>
            <a:r>
              <a:rPr sz="2400" dirty="0">
                <a:latin typeface="Calibri"/>
                <a:cs typeface="Calibri"/>
              </a:rPr>
              <a:t>is </a:t>
            </a:r>
            <a:r>
              <a:rPr sz="2400" spc="-10" dirty="0">
                <a:latin typeface="Calibri"/>
                <a:cs typeface="Calibri"/>
              </a:rPr>
              <a:t>more compared </a:t>
            </a:r>
            <a:r>
              <a:rPr sz="2400" spc="-15" dirty="0">
                <a:latin typeface="Calibri"/>
                <a:cs typeface="Calibri"/>
              </a:rPr>
              <a:t>to </a:t>
            </a:r>
            <a:r>
              <a:rPr sz="2400" spc="-10" dirty="0">
                <a:latin typeface="Calibri"/>
                <a:cs typeface="Calibri"/>
              </a:rPr>
              <a:t>the </a:t>
            </a:r>
            <a:r>
              <a:rPr sz="2400" spc="-530" dirty="0">
                <a:latin typeface="Calibri"/>
                <a:cs typeface="Calibri"/>
              </a:rPr>
              <a:t> </a:t>
            </a:r>
            <a:r>
              <a:rPr sz="2400" spc="-10" dirty="0">
                <a:latin typeface="Calibri"/>
                <a:cs typeface="Calibri"/>
              </a:rPr>
              <a:t>inherent </a:t>
            </a:r>
            <a:r>
              <a:rPr sz="2400" spc="-5" dirty="0">
                <a:latin typeface="Calibri"/>
                <a:cs typeface="Calibri"/>
              </a:rPr>
              <a:t>resolution, </a:t>
            </a:r>
            <a:r>
              <a:rPr sz="2400" dirty="0">
                <a:latin typeface="Calibri"/>
                <a:cs typeface="Calibri"/>
              </a:rPr>
              <a:t>then the </a:t>
            </a:r>
            <a:r>
              <a:rPr sz="2400" spc="-15" dirty="0">
                <a:latin typeface="Calibri"/>
                <a:cs typeface="Calibri"/>
              </a:rPr>
              <a:t>displayed </a:t>
            </a:r>
            <a:r>
              <a:rPr sz="2400" spc="-5" dirty="0">
                <a:latin typeface="Calibri"/>
                <a:cs typeface="Calibri"/>
              </a:rPr>
              <a:t>image quality </a:t>
            </a:r>
            <a:r>
              <a:rPr sz="2400" spc="-10" dirty="0">
                <a:latin typeface="Calibri"/>
                <a:cs typeface="Calibri"/>
              </a:rPr>
              <a:t>gets </a:t>
            </a:r>
            <a:r>
              <a:rPr sz="2400" spc="-5" dirty="0">
                <a:latin typeface="Calibri"/>
                <a:cs typeface="Calibri"/>
              </a:rPr>
              <a:t> reduced.</a:t>
            </a:r>
            <a:endParaRPr sz="2400">
              <a:latin typeface="Calibri"/>
              <a:cs typeface="Calibri"/>
            </a:endParaRPr>
          </a:p>
          <a:p>
            <a:pPr>
              <a:lnSpc>
                <a:spcPct val="100000"/>
              </a:lnSpc>
              <a:spcBef>
                <a:spcPts val="15"/>
              </a:spcBef>
            </a:pPr>
            <a:endParaRPr sz="2300">
              <a:latin typeface="Calibri"/>
              <a:cs typeface="Calibri"/>
            </a:endParaRPr>
          </a:p>
          <a:p>
            <a:pPr marL="12700" marR="217170">
              <a:lnSpc>
                <a:spcPct val="100899"/>
              </a:lnSpc>
              <a:tabLst>
                <a:tab pos="2123440" algn="l"/>
              </a:tabLst>
            </a:pPr>
            <a:r>
              <a:rPr sz="2800" spc="-5" dirty="0">
                <a:solidFill>
                  <a:srgbClr val="9C007E"/>
                </a:solidFill>
                <a:latin typeface="Arial"/>
                <a:cs typeface="Arial"/>
              </a:rPr>
              <a:t>•</a:t>
            </a:r>
            <a:r>
              <a:rPr sz="2800" spc="-5" dirty="0">
                <a:solidFill>
                  <a:srgbClr val="9C007E"/>
                </a:solidFill>
                <a:latin typeface="Calibri"/>
                <a:cs typeface="Calibri"/>
              </a:rPr>
              <a:t>Aspect</a:t>
            </a:r>
            <a:r>
              <a:rPr sz="2800" spc="25" dirty="0">
                <a:solidFill>
                  <a:srgbClr val="9C007E"/>
                </a:solidFill>
                <a:latin typeface="Calibri"/>
                <a:cs typeface="Calibri"/>
              </a:rPr>
              <a:t> </a:t>
            </a:r>
            <a:r>
              <a:rPr sz="2800" spc="-20" dirty="0">
                <a:solidFill>
                  <a:srgbClr val="9C007E"/>
                </a:solidFill>
                <a:latin typeface="Calibri"/>
                <a:cs typeface="Calibri"/>
              </a:rPr>
              <a:t>ratio:	</a:t>
            </a:r>
            <a:r>
              <a:rPr sz="2400" dirty="0">
                <a:latin typeface="Calibri"/>
                <a:cs typeface="Calibri"/>
              </a:rPr>
              <a:t>It is the </a:t>
            </a:r>
            <a:r>
              <a:rPr sz="2400" spc="-15" dirty="0">
                <a:latin typeface="Calibri"/>
                <a:cs typeface="Calibri"/>
              </a:rPr>
              <a:t>ratio </a:t>
            </a:r>
            <a:r>
              <a:rPr sz="2400" spc="-10" dirty="0">
                <a:latin typeface="Calibri"/>
                <a:cs typeface="Calibri"/>
              </a:rPr>
              <a:t>of </a:t>
            </a:r>
            <a:r>
              <a:rPr sz="2400" dirty="0">
                <a:latin typeface="Calibri"/>
                <a:cs typeface="Calibri"/>
              </a:rPr>
              <a:t>the </a:t>
            </a:r>
            <a:r>
              <a:rPr sz="2400" spc="-5" dirty="0">
                <a:latin typeface="Calibri"/>
                <a:cs typeface="Calibri"/>
              </a:rPr>
              <a:t>number of </a:t>
            </a:r>
            <a:r>
              <a:rPr sz="2400" dirty="0">
                <a:latin typeface="Calibri"/>
                <a:cs typeface="Calibri"/>
              </a:rPr>
              <a:t>X </a:t>
            </a:r>
            <a:r>
              <a:rPr sz="2400" spc="-15" dirty="0">
                <a:latin typeface="Calibri"/>
                <a:cs typeface="Calibri"/>
              </a:rPr>
              <a:t>pixels to </a:t>
            </a:r>
            <a:r>
              <a:rPr sz="2400" dirty="0">
                <a:latin typeface="Calibri"/>
                <a:cs typeface="Calibri"/>
              </a:rPr>
              <a:t>the Y </a:t>
            </a:r>
            <a:r>
              <a:rPr sz="2400" spc="-530" dirty="0">
                <a:latin typeface="Calibri"/>
                <a:cs typeface="Calibri"/>
              </a:rPr>
              <a:t> </a:t>
            </a:r>
            <a:r>
              <a:rPr sz="2400" spc="-10" dirty="0">
                <a:latin typeface="Calibri"/>
                <a:cs typeface="Calibri"/>
              </a:rPr>
              <a:t>pixels.</a:t>
            </a:r>
            <a:r>
              <a:rPr sz="2400" spc="-35" dirty="0">
                <a:latin typeface="Calibri"/>
                <a:cs typeface="Calibri"/>
              </a:rPr>
              <a:t> </a:t>
            </a:r>
            <a:r>
              <a:rPr sz="2400" spc="-5" dirty="0">
                <a:latin typeface="Calibri"/>
                <a:cs typeface="Calibri"/>
              </a:rPr>
              <a:t>The</a:t>
            </a:r>
            <a:r>
              <a:rPr sz="2400" spc="5" dirty="0">
                <a:latin typeface="Calibri"/>
                <a:cs typeface="Calibri"/>
              </a:rPr>
              <a:t> </a:t>
            </a:r>
            <a:r>
              <a:rPr sz="2400" spc="-15" dirty="0">
                <a:latin typeface="Calibri"/>
                <a:cs typeface="Calibri"/>
              </a:rPr>
              <a:t>standard</a:t>
            </a:r>
            <a:r>
              <a:rPr sz="2400" spc="-20" dirty="0">
                <a:latin typeface="Calibri"/>
                <a:cs typeface="Calibri"/>
              </a:rPr>
              <a:t> </a:t>
            </a:r>
            <a:r>
              <a:rPr sz="2400" dirty="0">
                <a:latin typeface="Calibri"/>
                <a:cs typeface="Calibri"/>
              </a:rPr>
              <a:t>aspect</a:t>
            </a:r>
            <a:r>
              <a:rPr sz="2400" spc="-20" dirty="0">
                <a:latin typeface="Calibri"/>
                <a:cs typeface="Calibri"/>
              </a:rPr>
              <a:t> </a:t>
            </a:r>
            <a:r>
              <a:rPr sz="2400" spc="-15" dirty="0">
                <a:latin typeface="Calibri"/>
                <a:cs typeface="Calibri"/>
              </a:rPr>
              <a:t>ratio</a:t>
            </a:r>
            <a:r>
              <a:rPr sz="2400" spc="-20" dirty="0">
                <a:latin typeface="Calibri"/>
                <a:cs typeface="Calibri"/>
              </a:rPr>
              <a:t> for</a:t>
            </a:r>
            <a:r>
              <a:rPr sz="2400" spc="-5" dirty="0">
                <a:latin typeface="Calibri"/>
                <a:cs typeface="Calibri"/>
              </a:rPr>
              <a:t> PCs</a:t>
            </a:r>
            <a:r>
              <a:rPr sz="2400" spc="-10" dirty="0">
                <a:latin typeface="Calibri"/>
                <a:cs typeface="Calibri"/>
              </a:rPr>
              <a:t> </a:t>
            </a:r>
            <a:r>
              <a:rPr sz="2400" dirty="0">
                <a:latin typeface="Calibri"/>
                <a:cs typeface="Calibri"/>
              </a:rPr>
              <a:t>is</a:t>
            </a:r>
            <a:r>
              <a:rPr sz="2400" spc="-15" dirty="0">
                <a:latin typeface="Calibri"/>
                <a:cs typeface="Calibri"/>
              </a:rPr>
              <a:t> </a:t>
            </a:r>
            <a:r>
              <a:rPr sz="2400" dirty="0">
                <a:latin typeface="Calibri"/>
                <a:cs typeface="Calibri"/>
              </a:rPr>
              <a:t>4:3</a:t>
            </a:r>
            <a:r>
              <a:rPr sz="2400" spc="-20" dirty="0">
                <a:latin typeface="Calibri"/>
                <a:cs typeface="Calibri"/>
              </a:rPr>
              <a:t> </a:t>
            </a:r>
            <a:r>
              <a:rPr sz="2400" dirty="0">
                <a:latin typeface="Calibri"/>
                <a:cs typeface="Calibri"/>
              </a:rPr>
              <a:t>and</a:t>
            </a:r>
            <a:r>
              <a:rPr sz="2400" spc="-10" dirty="0">
                <a:latin typeface="Calibri"/>
                <a:cs typeface="Calibri"/>
              </a:rPr>
              <a:t> </a:t>
            </a:r>
            <a:r>
              <a:rPr sz="2400">
                <a:latin typeface="Calibri"/>
                <a:cs typeface="Calibri"/>
              </a:rPr>
              <a:t>5:4</a:t>
            </a:r>
            <a:r>
              <a:rPr sz="2400" smtClean="0">
                <a:latin typeface="Calibri"/>
                <a:cs typeface="Calibri"/>
              </a:rPr>
              <a:t>.</a:t>
            </a:r>
            <a:endParaRPr lang="en-US" sz="2400" dirty="0" smtClean="0">
              <a:latin typeface="Calibri"/>
              <a:cs typeface="Calibri"/>
            </a:endParaRPr>
          </a:p>
          <a:p>
            <a:pPr marL="12700" marR="217170" algn="ctr">
              <a:lnSpc>
                <a:spcPct val="100899"/>
              </a:lnSpc>
              <a:tabLst>
                <a:tab pos="2123440" algn="l"/>
              </a:tabLst>
            </a:pPr>
            <a:r>
              <a:rPr lang="en-US" sz="2400" dirty="0" smtClean="0">
                <a:latin typeface="Calibri"/>
                <a:cs typeface="Calibri"/>
              </a:rPr>
              <a:t>AR=W/H</a:t>
            </a:r>
          </a:p>
          <a:p>
            <a:pPr marL="12700" marR="217170" algn="ctr">
              <a:lnSpc>
                <a:spcPct val="100899"/>
              </a:lnSpc>
              <a:tabLst>
                <a:tab pos="2123440" algn="l"/>
              </a:tabLst>
            </a:pPr>
            <a:r>
              <a:rPr lang="en-US" sz="2400" dirty="0" smtClean="0">
                <a:latin typeface="Calibri"/>
                <a:cs typeface="Calibri"/>
              </a:rPr>
              <a:t>1.33:1</a:t>
            </a:r>
          </a:p>
          <a:p>
            <a:pPr marL="12700" marR="217170" algn="ctr">
              <a:lnSpc>
                <a:spcPct val="100899"/>
              </a:lnSpc>
              <a:tabLst>
                <a:tab pos="2123440" algn="l"/>
              </a:tabLst>
            </a:pPr>
            <a:r>
              <a:rPr lang="en-US" sz="2400" dirty="0" smtClean="0">
                <a:latin typeface="Calibri"/>
                <a:cs typeface="Calibri"/>
              </a:rPr>
              <a:t>1280*720</a:t>
            </a:r>
            <a:endParaRPr sz="2400">
              <a:latin typeface="Calibri"/>
              <a:cs typeface="Calibri"/>
            </a:endParaRPr>
          </a:p>
          <a:p>
            <a:pPr>
              <a:lnSpc>
                <a:spcPct val="100000"/>
              </a:lnSpc>
              <a:spcBef>
                <a:spcPts val="45"/>
              </a:spcBef>
            </a:pPr>
            <a:endParaRPr sz="2300">
              <a:latin typeface="Calibri"/>
              <a:cs typeface="Calibri"/>
            </a:endParaRPr>
          </a:p>
          <a:p>
            <a:pPr marR="419100" algn="ctr">
              <a:lnSpc>
                <a:spcPct val="100000"/>
              </a:lnSpc>
            </a:pPr>
            <a:r>
              <a:rPr sz="2400" b="1" spc="-5" dirty="0">
                <a:solidFill>
                  <a:srgbClr val="6F2F9F"/>
                </a:solidFill>
                <a:latin typeface="Calibri"/>
                <a:cs typeface="Calibri"/>
              </a:rPr>
              <a:t>Note</a:t>
            </a:r>
            <a:r>
              <a:rPr sz="2800" b="1" spc="-5" dirty="0">
                <a:solidFill>
                  <a:srgbClr val="6F2F9F"/>
                </a:solidFill>
                <a:latin typeface="Calibri"/>
                <a:cs typeface="Calibri"/>
              </a:rPr>
              <a:t>:</a:t>
            </a:r>
            <a:r>
              <a:rPr sz="2800" b="1" spc="-20" dirty="0">
                <a:solidFill>
                  <a:srgbClr val="6F2F9F"/>
                </a:solidFill>
                <a:latin typeface="Calibri"/>
                <a:cs typeface="Calibri"/>
              </a:rPr>
              <a:t> </a:t>
            </a:r>
            <a:r>
              <a:rPr sz="2400" dirty="0">
                <a:latin typeface="Calibri"/>
                <a:cs typeface="Calibri"/>
              </a:rPr>
              <a:t>5:4</a:t>
            </a:r>
            <a:r>
              <a:rPr sz="2400" spc="-30" dirty="0">
                <a:latin typeface="Calibri"/>
                <a:cs typeface="Calibri"/>
              </a:rPr>
              <a:t> </a:t>
            </a:r>
            <a:r>
              <a:rPr sz="2400" dirty="0">
                <a:latin typeface="Calibri"/>
                <a:cs typeface="Calibri"/>
              </a:rPr>
              <a:t>aspect</a:t>
            </a:r>
            <a:r>
              <a:rPr sz="2400" spc="-25" dirty="0">
                <a:latin typeface="Calibri"/>
                <a:cs typeface="Calibri"/>
              </a:rPr>
              <a:t> </a:t>
            </a:r>
            <a:r>
              <a:rPr sz="2400" spc="-15" dirty="0">
                <a:latin typeface="Calibri"/>
                <a:cs typeface="Calibri"/>
              </a:rPr>
              <a:t>ratio</a:t>
            </a:r>
            <a:r>
              <a:rPr sz="2400" spc="-30" dirty="0">
                <a:latin typeface="Calibri"/>
                <a:cs typeface="Calibri"/>
              </a:rPr>
              <a:t> </a:t>
            </a:r>
            <a:r>
              <a:rPr sz="2400" spc="-10" dirty="0">
                <a:latin typeface="Calibri"/>
                <a:cs typeface="Calibri"/>
              </a:rPr>
              <a:t>distorts</a:t>
            </a:r>
            <a:r>
              <a:rPr sz="2400" spc="-35"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image</a:t>
            </a:r>
            <a:r>
              <a:rPr sz="2400" spc="-25" dirty="0">
                <a:latin typeface="Calibri"/>
                <a:cs typeface="Calibri"/>
              </a:rPr>
              <a:t> </a:t>
            </a:r>
            <a:r>
              <a:rPr sz="2400" dirty="0">
                <a:latin typeface="Calibri"/>
                <a:cs typeface="Calibri"/>
              </a:rPr>
              <a:t>a</a:t>
            </a:r>
            <a:r>
              <a:rPr sz="2400" spc="-25" dirty="0">
                <a:latin typeface="Calibri"/>
                <a:cs typeface="Calibri"/>
              </a:rPr>
              <a:t> </a:t>
            </a:r>
            <a:r>
              <a:rPr sz="2400" spc="-5" dirty="0">
                <a:latin typeface="Calibri"/>
                <a:cs typeface="Calibri"/>
              </a:rPr>
              <a:t>bit.</a:t>
            </a:r>
            <a:endParaRPr sz="240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2539</Words>
  <Application>Microsoft Office PowerPoint</Application>
  <PresentationFormat>On-screen Show (4:3)</PresentationFormat>
  <Paragraphs>442</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Slide 1</vt:lpstr>
      <vt:lpstr>What is computer graphics?</vt:lpstr>
      <vt:lpstr>Application of Computer Graphics</vt:lpstr>
      <vt:lpstr>Slide 4</vt:lpstr>
      <vt:lpstr>Slide 5</vt:lpstr>
      <vt:lpstr>Slide 6</vt:lpstr>
      <vt:lpstr>Slide 7</vt:lpstr>
      <vt:lpstr>Basic terms related to display devices:</vt:lpstr>
      <vt:lpstr>Slide 9</vt:lpstr>
      <vt:lpstr>Slide 10</vt:lpstr>
      <vt:lpstr>Bit Planes, Colour Depth</vt:lpstr>
      <vt:lpstr>Slide 12</vt:lpstr>
      <vt:lpstr>Note: The more the number of bits used per pixel, the finer the colour detail of  the image. However more memory is used for storage.</vt:lpstr>
      <vt:lpstr>True colour:</vt:lpstr>
      <vt:lpstr>High Colour:</vt:lpstr>
      <vt:lpstr>Frame Buffer :</vt:lpstr>
      <vt:lpstr>Primitives: Point, Lines, Line segments</vt:lpstr>
      <vt:lpstr>Slide 18</vt:lpstr>
      <vt:lpstr>Slide 19</vt:lpstr>
      <vt:lpstr>Slide 20</vt:lpstr>
      <vt:lpstr>Slide 21</vt:lpstr>
      <vt:lpstr>A line segment is completely defined in terms of its two  endpoints</vt:lpstr>
      <vt:lpstr>A line is produced by means of illuminating a set  of intermediary pixels </vt:lpstr>
      <vt:lpstr>Lines is  digitized into a set of discrete integer positions  that approximate the actual line path.  Example: A computed line position of (10.48,20.51) is  converted to pixel position (10, 21).</vt:lpstr>
      <vt:lpstr>The rounding of coordinate values to integer causes  all but horizontal and vertical lines to be displayed  with a stair step appearance “the jaggies”.</vt:lpstr>
      <vt:lpstr>Slide 26</vt:lpstr>
      <vt:lpstr>Display Devices:</vt:lpstr>
      <vt:lpstr>Raster Scan Display and Random Scan Display:</vt:lpstr>
      <vt:lpstr>Slide 29</vt:lpstr>
      <vt:lpstr>Slide 30</vt:lpstr>
      <vt:lpstr>Slide 31</vt:lpstr>
      <vt:lpstr>Slide 32</vt:lpstr>
      <vt:lpstr>Flat Panel Display:</vt:lpstr>
      <vt:lpstr>Thin/Slim CRT:</vt:lpstr>
      <vt:lpstr>LCD(LIQUID CRISTAL DISPLAY)</vt:lpstr>
      <vt:lpstr>Plasma Panel :</vt:lpstr>
      <vt:lpstr>Advantage:</vt:lpstr>
      <vt:lpstr>READYMADE IMAGE</vt:lpstr>
      <vt:lpstr>Slide 39</vt:lpstr>
      <vt:lpstr>Display file and its structure</vt:lpstr>
      <vt:lpstr>Display file and its structure</vt:lpstr>
      <vt:lpstr>Algorithm</vt:lpstr>
      <vt:lpstr>Display file structure</vt:lpstr>
      <vt:lpstr>Display file structure</vt:lpstr>
      <vt:lpstr>Display file interpreter</vt:lpstr>
      <vt:lpstr>Character Generation</vt:lpstr>
      <vt:lpstr>Character Generation</vt:lpstr>
      <vt:lpstr>1. Stroke method</vt:lpstr>
      <vt:lpstr>2. Starbust method</vt:lpstr>
      <vt:lpstr>Slide 50</vt:lpstr>
      <vt:lpstr>Starbust method</vt:lpstr>
      <vt:lpstr>Slide 52</vt:lpstr>
      <vt:lpstr>Slide 53</vt:lpstr>
      <vt:lpstr>What Does Aliasing Means?</vt:lpstr>
      <vt:lpstr>Anti-aliasing:  Definition </vt:lpstr>
      <vt:lpstr>Slide 56</vt:lpstr>
      <vt:lpstr>What Does Anti-aliasing Do ?</vt:lpstr>
      <vt:lpstr>Do We really need Anti-aliasing?</vt:lpstr>
      <vt:lpstr>Anti-Aliasing Techniques</vt:lpstr>
      <vt:lpstr>1. Anti-Aliasing : Increasing Resolution</vt:lpstr>
      <vt:lpstr>2. Anti-Aliasing : Prefiltering </vt:lpstr>
      <vt:lpstr>Slide 62</vt:lpstr>
      <vt:lpstr>3. Anti-Aliasing : Postfiltering</vt:lpstr>
      <vt:lpstr>Anti-Aliasing : Postfiltering (Continues)</vt:lpstr>
      <vt:lpstr>4. Anti-Aliasing : Unweighted Area Sampling</vt:lpstr>
      <vt:lpstr>Anti-Aliasing : Unweighted Area Sampling (Continues)</vt:lpstr>
      <vt:lpstr>Anti-Aliasing : Unweighted Area Sampling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aju</dc:creator>
  <cp:lastModifiedBy>aju</cp:lastModifiedBy>
  <cp:revision>53</cp:revision>
  <dcterms:created xsi:type="dcterms:W3CDTF">2021-08-11T08:36:28Z</dcterms:created>
  <dcterms:modified xsi:type="dcterms:W3CDTF">2021-12-27T04:48:24Z</dcterms:modified>
</cp:coreProperties>
</file>