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60" r:id="rId3"/>
    <p:sldId id="261" r:id="rId4"/>
    <p:sldId id="262" r:id="rId5"/>
    <p:sldId id="263" r:id="rId6"/>
    <p:sldId id="264" r:id="rId7"/>
    <p:sldId id="266" r:id="rId8"/>
    <p:sldId id="265" r:id="rId9"/>
    <p:sldId id="267" r:id="rId10"/>
    <p:sldId id="268" r:id="rId11"/>
    <p:sldId id="269" r:id="rId12"/>
    <p:sldId id="270" r:id="rId13"/>
    <p:sldId id="271" r:id="rId14"/>
    <p:sldId id="281" r:id="rId15"/>
    <p:sldId id="282" r:id="rId16"/>
    <p:sldId id="283" r:id="rId17"/>
    <p:sldId id="284" r:id="rId18"/>
    <p:sldId id="285" r:id="rId19"/>
    <p:sldId id="286" r:id="rId20"/>
    <p:sldId id="287" r:id="rId21"/>
    <p:sldId id="288" r:id="rId22"/>
    <p:sldId id="289"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836E7B-CF42-492A-89DC-77F5FB072A5C}"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36E7B-CF42-492A-89DC-77F5FB072A5C}"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36E7B-CF42-492A-89DC-77F5FB072A5C}"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36E7B-CF42-492A-89DC-77F5FB072A5C}"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36E7B-CF42-492A-89DC-77F5FB072A5C}"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836E7B-CF42-492A-89DC-77F5FB072A5C}"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836E7B-CF42-492A-89DC-77F5FB072A5C}" type="datetimeFigureOut">
              <a:rPr lang="en-US" smtClean="0"/>
              <a:pPr/>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836E7B-CF42-492A-89DC-77F5FB072A5C}" type="datetimeFigureOut">
              <a:rPr lang="en-US" smtClean="0"/>
              <a:pPr/>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36E7B-CF42-492A-89DC-77F5FB072A5C}" type="datetimeFigureOut">
              <a:rPr lang="en-US" smtClean="0"/>
              <a:pPr/>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36E7B-CF42-492A-89DC-77F5FB072A5C}"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36E7B-CF42-492A-89DC-77F5FB072A5C}"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36E7B-CF42-492A-89DC-77F5FB072A5C}" type="datetimeFigureOut">
              <a:rPr lang="en-US" smtClean="0"/>
              <a:pPr/>
              <a:t>12/6/2022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456C5-9671-4780-A208-8AED59A89B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youtu.be/zj91VO7WJgU"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hyperlink" Target="https://www.javatpoint.com/computer-graphics-light-pen#digitizer" TargetMode="External"/><Relationship Id="rId3" Type="http://schemas.openxmlformats.org/officeDocument/2006/relationships/hyperlink" Target="https://www.javatpoint.com/computer-graphics-input-devices#mouse" TargetMode="External"/><Relationship Id="rId7" Type="http://schemas.openxmlformats.org/officeDocument/2006/relationships/hyperlink" Target="https://www.javatpoint.com/computer-graphics-light-pen" TargetMode="External"/><Relationship Id="rId12" Type="http://schemas.openxmlformats.org/officeDocument/2006/relationships/image" Target="../media/image15.jpeg"/><Relationship Id="rId2" Type="http://schemas.openxmlformats.org/officeDocument/2006/relationships/hyperlink" Target="https://www.javatpoint.com/computer-graphics-input-devices#keyboard" TargetMode="External"/><Relationship Id="rId1" Type="http://schemas.openxmlformats.org/officeDocument/2006/relationships/slideLayout" Target="../slideLayouts/slideLayout1.xml"/><Relationship Id="rId6" Type="http://schemas.openxmlformats.org/officeDocument/2006/relationships/hyperlink" Target="https://www.javatpoint.com/computer-graphics-trackball#joystick" TargetMode="External"/><Relationship Id="rId11" Type="http://schemas.openxmlformats.org/officeDocument/2006/relationships/hyperlink" Target="https://www.javatpoint.com/computer-graphics-image-scanner" TargetMode="External"/><Relationship Id="rId5" Type="http://schemas.openxmlformats.org/officeDocument/2006/relationships/hyperlink" Target="https://www.javatpoint.com/computer-graphics-trackball#spaceball" TargetMode="External"/><Relationship Id="rId10" Type="http://schemas.openxmlformats.org/officeDocument/2006/relationships/hyperlink" Target="https://www.javatpoint.com/computer-graphics-light-pen#voice-recognition" TargetMode="External"/><Relationship Id="rId4" Type="http://schemas.openxmlformats.org/officeDocument/2006/relationships/hyperlink" Target="https://www.javatpoint.com/computer-graphics-trackball" TargetMode="External"/><Relationship Id="rId9" Type="http://schemas.openxmlformats.org/officeDocument/2006/relationships/hyperlink" Target="https://www.javatpoint.com/computer-graphics-light-pen#touch-panel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javatpoint.com/computer-graphics-plotters" TargetMode="External"/><Relationship Id="rId7" Type="http://schemas.openxmlformats.org/officeDocument/2006/relationships/image" Target="../media/image19.jpeg"/><Relationship Id="rId2" Type="http://schemas.openxmlformats.org/officeDocument/2006/relationships/hyperlink" Target="https://www.javatpoint.com/computer-graphics-output-devices#printers" TargetMode="Externa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rmAutofit/>
          </a:bodyPr>
          <a:lstStyle/>
          <a:p>
            <a:r>
              <a:rPr lang="en-US" sz="6000" b="1" dirty="0" smtClean="0">
                <a:latin typeface="Cambria" pitchFamily="18" charset="0"/>
              </a:rPr>
              <a:t>Computer Graphics</a:t>
            </a:r>
            <a:endParaRPr lang="en-US" sz="6000" b="1" dirty="0">
              <a:latin typeface="Cambria" pitchFamily="18" charset="0"/>
            </a:endParaRPr>
          </a:p>
        </p:txBody>
      </p:sp>
      <p:sp>
        <p:nvSpPr>
          <p:cNvPr id="4" name="Subtitle 3"/>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457200"/>
            <a:ext cx="8686800" cy="6172200"/>
          </a:xfrm>
        </p:spPr>
        <p:txBody>
          <a:bodyPr>
            <a:noAutofit/>
          </a:bodyPr>
          <a:lstStyle/>
          <a:p>
            <a:pPr algn="l"/>
            <a:r>
              <a:rPr lang="en-US" sz="2200" b="1" dirty="0" smtClean="0">
                <a:solidFill>
                  <a:schemeClr val="accent2"/>
                </a:solidFill>
                <a:latin typeface="Cambria" pitchFamily="18" charset="0"/>
              </a:rPr>
              <a:t>Display File Memory:</a:t>
            </a:r>
            <a:r>
              <a:rPr lang="en-US" sz="2200" dirty="0" smtClean="0">
                <a:solidFill>
                  <a:schemeClr val="accent2"/>
                </a:solidFill>
                <a:latin typeface="Cambria" pitchFamily="18" charset="0"/>
              </a:rPr>
              <a:t> </a:t>
            </a:r>
          </a:p>
          <a:p>
            <a:pPr algn="l"/>
            <a:r>
              <a:rPr lang="en-US" sz="1800" dirty="0" smtClean="0">
                <a:solidFill>
                  <a:schemeClr val="tx1"/>
                </a:solidFill>
                <a:latin typeface="Cambria" pitchFamily="18" charset="0"/>
              </a:rPr>
              <a:t>It is used for generation of the picture. It is used for identification of graphic entities.</a:t>
            </a:r>
          </a:p>
          <a:p>
            <a:pPr algn="l"/>
            <a:r>
              <a:rPr lang="en-US" sz="2200" b="1" dirty="0" smtClean="0">
                <a:solidFill>
                  <a:schemeClr val="accent2"/>
                </a:solidFill>
                <a:latin typeface="Cambria" pitchFamily="18" charset="0"/>
              </a:rPr>
              <a:t>Display Controller:</a:t>
            </a:r>
            <a:endParaRPr lang="en-US" sz="2200" dirty="0" smtClean="0">
              <a:solidFill>
                <a:schemeClr val="accent2"/>
              </a:solidFill>
              <a:latin typeface="Cambria" pitchFamily="18" charset="0"/>
            </a:endParaRPr>
          </a:p>
          <a:p>
            <a:pPr lvl="0" algn="l"/>
            <a:r>
              <a:rPr lang="en-US" sz="2200" dirty="0" smtClean="0">
                <a:solidFill>
                  <a:schemeClr val="tx1"/>
                </a:solidFill>
                <a:latin typeface="Cambria" pitchFamily="18" charset="0"/>
              </a:rPr>
              <a:t> 	</a:t>
            </a:r>
            <a:r>
              <a:rPr lang="en-US" sz="1800" dirty="0" smtClean="0">
                <a:solidFill>
                  <a:schemeClr val="tx1"/>
                </a:solidFill>
                <a:latin typeface="Cambria" pitchFamily="18" charset="0"/>
              </a:rPr>
              <a:t> * It handles interrupt</a:t>
            </a:r>
          </a:p>
          <a:p>
            <a:pPr lvl="0" algn="l"/>
            <a:r>
              <a:rPr lang="en-US" sz="1800" dirty="0" smtClean="0">
                <a:solidFill>
                  <a:schemeClr val="tx1"/>
                </a:solidFill>
                <a:latin typeface="Cambria" pitchFamily="18" charset="0"/>
              </a:rPr>
              <a:t>	* It maintains timings</a:t>
            </a:r>
          </a:p>
          <a:p>
            <a:pPr lvl="0" algn="l"/>
            <a:r>
              <a:rPr lang="en-US" sz="1800" dirty="0" smtClean="0">
                <a:solidFill>
                  <a:schemeClr val="tx1"/>
                </a:solidFill>
                <a:latin typeface="Cambria" pitchFamily="18" charset="0"/>
              </a:rPr>
              <a:t>	* It is used for interpretation of instruction.</a:t>
            </a:r>
            <a:endParaRPr lang="en-US" sz="2000" dirty="0" smtClean="0">
              <a:solidFill>
                <a:schemeClr val="tx1"/>
              </a:solidFill>
              <a:latin typeface="Cambria" pitchFamily="18" charset="0"/>
            </a:endParaRPr>
          </a:p>
          <a:p>
            <a:pPr algn="l"/>
            <a:r>
              <a:rPr lang="en-US" sz="2200" b="1" dirty="0" smtClean="0">
                <a:solidFill>
                  <a:schemeClr val="accent2"/>
                </a:solidFill>
                <a:latin typeface="Cambria" pitchFamily="18" charset="0"/>
              </a:rPr>
              <a:t>Display Generator:</a:t>
            </a:r>
            <a:endParaRPr lang="en-US" sz="2200" dirty="0" smtClean="0">
              <a:solidFill>
                <a:schemeClr val="accent2"/>
              </a:solidFill>
              <a:latin typeface="Cambria" pitchFamily="18" charset="0"/>
            </a:endParaRPr>
          </a:p>
          <a:p>
            <a:pPr lvl="0" algn="l"/>
            <a:r>
              <a:rPr lang="en-US" sz="2200" dirty="0" smtClean="0">
                <a:solidFill>
                  <a:schemeClr val="tx1"/>
                </a:solidFill>
                <a:latin typeface="Cambria" pitchFamily="18" charset="0"/>
              </a:rPr>
              <a:t>	</a:t>
            </a:r>
            <a:r>
              <a:rPr lang="en-US" sz="1800" dirty="0" smtClean="0">
                <a:solidFill>
                  <a:schemeClr val="tx1"/>
                </a:solidFill>
                <a:latin typeface="Cambria" pitchFamily="18" charset="0"/>
              </a:rPr>
              <a:t>* It is used for the generation of character.</a:t>
            </a:r>
          </a:p>
          <a:p>
            <a:pPr lvl="0" algn="l"/>
            <a:r>
              <a:rPr lang="en-US" sz="1800" dirty="0" smtClean="0">
                <a:solidFill>
                  <a:schemeClr val="tx1"/>
                </a:solidFill>
                <a:latin typeface="Cambria" pitchFamily="18" charset="0"/>
              </a:rPr>
              <a:t>	* It is used for the generation of curves</a:t>
            </a:r>
            <a:r>
              <a:rPr lang="en-US" sz="2000" dirty="0" smtClean="0">
                <a:solidFill>
                  <a:schemeClr val="tx1"/>
                </a:solidFill>
                <a:latin typeface="Cambria" pitchFamily="18" charset="0"/>
              </a:rPr>
              <a:t>.</a:t>
            </a:r>
          </a:p>
          <a:p>
            <a:pPr algn="l"/>
            <a:r>
              <a:rPr lang="en-US" sz="2200" b="1" dirty="0" smtClean="0">
                <a:solidFill>
                  <a:schemeClr val="accent2"/>
                </a:solidFill>
                <a:latin typeface="Cambria" pitchFamily="18" charset="0"/>
              </a:rPr>
              <a:t>Display Console:</a:t>
            </a:r>
            <a:r>
              <a:rPr lang="en-US" sz="2200" dirty="0" smtClean="0">
                <a:solidFill>
                  <a:schemeClr val="accent2"/>
                </a:solidFill>
                <a:latin typeface="Cambria" pitchFamily="18" charset="0"/>
              </a:rPr>
              <a:t> </a:t>
            </a:r>
          </a:p>
          <a:p>
            <a:pPr algn="just">
              <a:lnSpc>
                <a:spcPct val="150000"/>
              </a:lnSpc>
              <a:spcBef>
                <a:spcPts val="0"/>
              </a:spcBef>
            </a:pPr>
            <a:r>
              <a:rPr lang="en-US" sz="2200" dirty="0" smtClean="0">
                <a:solidFill>
                  <a:schemeClr val="tx1"/>
                </a:solidFill>
                <a:latin typeface="Cambria" pitchFamily="18" charset="0"/>
              </a:rPr>
              <a:t>	</a:t>
            </a:r>
            <a:r>
              <a:rPr lang="en-US" sz="1800" dirty="0" smtClean="0">
                <a:solidFill>
                  <a:schemeClr val="tx1"/>
                </a:solidFill>
                <a:latin typeface="Cambria" pitchFamily="18" charset="0"/>
              </a:rPr>
              <a:t>It contains CRT, Light Pen, and Keyboard and deflection system.</a:t>
            </a:r>
          </a:p>
          <a:p>
            <a:pPr algn="just">
              <a:lnSpc>
                <a:spcPct val="150000"/>
              </a:lnSpc>
              <a:spcBef>
                <a:spcPts val="0"/>
              </a:spcBef>
            </a:pPr>
            <a:r>
              <a:rPr lang="en-US" sz="1800" dirty="0" smtClean="0">
                <a:solidFill>
                  <a:schemeClr val="tx1"/>
                </a:solidFill>
                <a:latin typeface="Cambria" pitchFamily="18" charset="0"/>
              </a:rPr>
              <a:t>The raster scan system is a combination of some processing units. It consists of the control processing unit (CPU) and a particular processor called a display controller. Display Controller controls the operation of the display device. It is also called a video controller.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57200"/>
            <a:ext cx="8610600" cy="6172200"/>
          </a:xfrm>
        </p:spPr>
        <p:txBody>
          <a:bodyPr>
            <a:noAutofit/>
          </a:bodyPr>
          <a:lstStyle/>
          <a:p>
            <a:pPr algn="l"/>
            <a:r>
              <a:rPr lang="en-US" sz="2200" b="1" dirty="0" smtClean="0">
                <a:solidFill>
                  <a:schemeClr val="accent2"/>
                </a:solidFill>
                <a:latin typeface="Cambria" pitchFamily="18" charset="0"/>
              </a:rPr>
              <a:t>Display Devices:</a:t>
            </a:r>
          </a:p>
          <a:p>
            <a:pPr algn="l"/>
            <a:r>
              <a:rPr lang="en-US" sz="2200" dirty="0" smtClean="0">
                <a:solidFill>
                  <a:schemeClr val="tx1"/>
                </a:solidFill>
                <a:latin typeface="Cambria" pitchFamily="18" charset="0"/>
              </a:rPr>
              <a:t>	</a:t>
            </a:r>
            <a:r>
              <a:rPr lang="en-US" sz="1800" dirty="0" smtClean="0">
                <a:solidFill>
                  <a:schemeClr val="tx1"/>
                </a:solidFill>
                <a:latin typeface="Cambria" pitchFamily="18" charset="0"/>
              </a:rPr>
              <a:t>The most commonly used display device is a video monitor. The operation of most video monitors based on CRT (Cathode Ray Tube). </a:t>
            </a:r>
          </a:p>
          <a:p>
            <a:pPr algn="l"/>
            <a:r>
              <a:rPr lang="en-US" sz="1800" dirty="0" smtClean="0">
                <a:solidFill>
                  <a:schemeClr val="tx1"/>
                </a:solidFill>
                <a:latin typeface="Cambria" pitchFamily="18" charset="0"/>
              </a:rPr>
              <a:t>The following display devices are used:</a:t>
            </a:r>
          </a:p>
          <a:p>
            <a:pPr lvl="0" algn="l"/>
            <a:r>
              <a:rPr lang="en-US" sz="1800" dirty="0" smtClean="0">
                <a:solidFill>
                  <a:schemeClr val="tx1"/>
                </a:solidFill>
                <a:latin typeface="Cambria" pitchFamily="18" charset="0"/>
              </a:rPr>
              <a:t>	1) Cathode Ray Tube</a:t>
            </a:r>
          </a:p>
          <a:p>
            <a:pPr lvl="0" algn="l"/>
            <a:r>
              <a:rPr lang="en-US" sz="1800" dirty="0" smtClean="0">
                <a:solidFill>
                  <a:schemeClr val="tx1"/>
                </a:solidFill>
                <a:latin typeface="Cambria" pitchFamily="18" charset="0"/>
              </a:rPr>
              <a:t>	2) Random Scan and Raster Scan</a:t>
            </a:r>
          </a:p>
          <a:p>
            <a:pPr lvl="0" algn="l"/>
            <a:r>
              <a:rPr lang="en-US" sz="1800" dirty="0" smtClean="0">
                <a:solidFill>
                  <a:schemeClr val="tx1"/>
                </a:solidFill>
                <a:latin typeface="Cambria" pitchFamily="18" charset="0"/>
              </a:rPr>
              <a:t>            	3) Color CRT Monitors</a:t>
            </a:r>
          </a:p>
          <a:p>
            <a:pPr lvl="0" algn="l"/>
            <a:r>
              <a:rPr lang="en-US" sz="1800" dirty="0" smtClean="0">
                <a:solidFill>
                  <a:schemeClr val="tx1"/>
                </a:solidFill>
                <a:latin typeface="Cambria" pitchFamily="18" charset="0"/>
              </a:rPr>
              <a:t>	4) Direct View Storage Tubes</a:t>
            </a:r>
          </a:p>
          <a:p>
            <a:pPr lvl="0" algn="l"/>
            <a:r>
              <a:rPr lang="en-US" sz="1800" dirty="0" smtClean="0">
                <a:solidFill>
                  <a:schemeClr val="tx1"/>
                </a:solidFill>
                <a:latin typeface="Cambria" pitchFamily="18" charset="0"/>
              </a:rPr>
              <a:t>	5) Flat Panel Display</a:t>
            </a:r>
          </a:p>
          <a:p>
            <a:pPr lvl="0" algn="l"/>
            <a:r>
              <a:rPr lang="en-US" sz="1800" dirty="0" smtClean="0">
                <a:solidFill>
                  <a:schemeClr val="tx1"/>
                </a:solidFill>
                <a:latin typeface="Cambria" pitchFamily="18" charset="0"/>
              </a:rPr>
              <a:t>	</a:t>
            </a:r>
          </a:p>
          <a:p>
            <a:pPr lvl="0" algn="l"/>
            <a:r>
              <a:rPr lang="en-US" sz="1800" b="1" dirty="0" smtClean="0">
                <a:solidFill>
                  <a:schemeClr val="tx1"/>
                </a:solidFill>
                <a:latin typeface="Cambria" pitchFamily="18" charset="0"/>
              </a:rPr>
              <a:t>1)</a:t>
            </a:r>
            <a:r>
              <a:rPr lang="en-US" sz="2000" b="1" dirty="0" smtClean="0">
                <a:solidFill>
                  <a:schemeClr val="tx1"/>
                </a:solidFill>
                <a:latin typeface="Cambria" pitchFamily="18" charset="0"/>
              </a:rPr>
              <a:t>CRT</a:t>
            </a:r>
          </a:p>
          <a:p>
            <a:pPr marL="457200" indent="-457200" algn="just"/>
            <a:r>
              <a:rPr lang="en-US" sz="2200" dirty="0" smtClean="0">
                <a:solidFill>
                  <a:schemeClr val="tx1"/>
                </a:solidFill>
                <a:latin typeface="Cambria" pitchFamily="18" charset="0"/>
              </a:rPr>
              <a:t>	</a:t>
            </a:r>
            <a:r>
              <a:rPr lang="en-US" sz="1800" dirty="0" smtClean="0">
                <a:solidFill>
                  <a:schemeClr val="tx1"/>
                </a:solidFill>
                <a:latin typeface="Cambria" pitchFamily="18" charset="0"/>
              </a:rPr>
              <a:t>CRT stands for Cathode Ray Tube. CRT is a technology used in traditional computer monitors and televisions. The image on CRT display is created by firing electrons from the back of the tube of phosphorus located towards the front of the screen</a:t>
            </a:r>
            <a:r>
              <a:rPr lang="en-US" sz="1800" dirty="0" smtClean="0"/>
              <a:t>.</a:t>
            </a:r>
          </a:p>
          <a:p>
            <a:pPr marL="457200" indent="-457200" algn="l"/>
            <a:endParaRPr lang="en-US" sz="2000" b="1" dirty="0" smtClean="0">
              <a:solidFill>
                <a:schemeClr val="tx1"/>
              </a:solidFill>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57200"/>
            <a:ext cx="8610600" cy="6172200"/>
          </a:xfrm>
        </p:spPr>
        <p:txBody>
          <a:bodyPr>
            <a:noAutofit/>
          </a:bodyPr>
          <a:lstStyle/>
          <a:p>
            <a:pPr algn="l"/>
            <a:endParaRPr lang="en-US" sz="2100" b="1" dirty="0" smtClean="0">
              <a:solidFill>
                <a:schemeClr val="tx1"/>
              </a:solidFill>
              <a:latin typeface="Cambria" pitchFamily="18" charset="0"/>
            </a:endParaRPr>
          </a:p>
          <a:p>
            <a:pPr algn="l"/>
            <a:endParaRPr lang="en-US" sz="2100" b="1" dirty="0" smtClean="0">
              <a:solidFill>
                <a:schemeClr val="tx1"/>
              </a:solidFill>
              <a:latin typeface="Cambria" pitchFamily="18" charset="0"/>
            </a:endParaRPr>
          </a:p>
          <a:p>
            <a:pPr algn="l"/>
            <a:endParaRPr lang="en-US" sz="2100" b="1" dirty="0" smtClean="0">
              <a:solidFill>
                <a:schemeClr val="tx1"/>
              </a:solidFill>
              <a:latin typeface="Cambria" pitchFamily="18" charset="0"/>
            </a:endParaRPr>
          </a:p>
          <a:p>
            <a:pPr algn="l"/>
            <a:endParaRPr lang="en-US" sz="2100" b="1" dirty="0" smtClean="0">
              <a:solidFill>
                <a:schemeClr val="tx1"/>
              </a:solidFill>
              <a:latin typeface="Cambria" pitchFamily="18" charset="0"/>
            </a:endParaRPr>
          </a:p>
          <a:p>
            <a:pPr algn="l"/>
            <a:endParaRPr lang="en-US" sz="2100" b="1" dirty="0" smtClean="0">
              <a:solidFill>
                <a:schemeClr val="tx1"/>
              </a:solidFill>
              <a:latin typeface="Cambria" pitchFamily="18" charset="0"/>
            </a:endParaRPr>
          </a:p>
          <a:p>
            <a:pPr algn="l"/>
            <a:endParaRPr lang="en-US" sz="2100" b="1" dirty="0" smtClean="0">
              <a:solidFill>
                <a:schemeClr val="tx1"/>
              </a:solidFill>
              <a:latin typeface="Cambria" pitchFamily="18" charset="0"/>
            </a:endParaRPr>
          </a:p>
          <a:p>
            <a:pPr algn="l"/>
            <a:r>
              <a:rPr lang="en-US" sz="2100" b="1" dirty="0" smtClean="0">
                <a:solidFill>
                  <a:schemeClr val="tx1"/>
                </a:solidFill>
                <a:latin typeface="Cambria" pitchFamily="18" charset="0"/>
              </a:rPr>
              <a:t>Components of CRT:</a:t>
            </a:r>
            <a:endParaRPr lang="en-US" sz="2100" dirty="0" smtClean="0">
              <a:solidFill>
                <a:schemeClr val="tx1"/>
              </a:solidFill>
              <a:latin typeface="Cambria" pitchFamily="18" charset="0"/>
            </a:endParaRPr>
          </a:p>
          <a:p>
            <a:pPr algn="l"/>
            <a:r>
              <a:rPr lang="en-US" sz="1800" b="1" dirty="0" smtClean="0">
                <a:solidFill>
                  <a:schemeClr val="tx1"/>
                </a:solidFill>
                <a:latin typeface="Cambria" pitchFamily="18" charset="0"/>
              </a:rPr>
              <a:t>1. Electron Gun</a:t>
            </a:r>
            <a:r>
              <a:rPr lang="en-US" sz="1800" dirty="0" smtClean="0">
                <a:solidFill>
                  <a:schemeClr val="tx1"/>
                </a:solidFill>
                <a:latin typeface="Cambria" pitchFamily="18" charset="0"/>
              </a:rPr>
              <a:t>: Electron gun consisting of a series of elements, primarily a heating filament (heater) and a cathode. The electron gun creates a source of electrons which are focused into a narrow beam directed at the face of the CRT.</a:t>
            </a:r>
          </a:p>
          <a:p>
            <a:pPr algn="l"/>
            <a:r>
              <a:rPr lang="en-US" sz="1800" b="1" dirty="0" smtClean="0">
                <a:solidFill>
                  <a:schemeClr val="tx1"/>
                </a:solidFill>
                <a:latin typeface="Cambria" pitchFamily="18" charset="0"/>
              </a:rPr>
              <a:t>2. Control Electrode</a:t>
            </a:r>
            <a:r>
              <a:rPr lang="en-US" sz="1800" dirty="0" smtClean="0">
                <a:solidFill>
                  <a:schemeClr val="tx1"/>
                </a:solidFill>
                <a:latin typeface="Cambria" pitchFamily="18" charset="0"/>
              </a:rPr>
              <a:t>: It is used to turn the electron beam on and off.</a:t>
            </a:r>
          </a:p>
          <a:p>
            <a:pPr algn="l"/>
            <a:r>
              <a:rPr lang="en-US" sz="1800" b="1" dirty="0" smtClean="0">
                <a:solidFill>
                  <a:schemeClr val="tx1"/>
                </a:solidFill>
                <a:latin typeface="Cambria" pitchFamily="18" charset="0"/>
              </a:rPr>
              <a:t>3. Focusing system: </a:t>
            </a:r>
            <a:r>
              <a:rPr lang="en-US" sz="1800" dirty="0" smtClean="0">
                <a:solidFill>
                  <a:schemeClr val="tx1"/>
                </a:solidFill>
                <a:latin typeface="Cambria" pitchFamily="18" charset="0"/>
              </a:rPr>
              <a:t>It is used to create a clear picture by focusing the electrons into a narrow beam</a:t>
            </a:r>
            <a:r>
              <a:rPr lang="en-US" sz="2000" dirty="0" smtClean="0">
                <a:solidFill>
                  <a:schemeClr val="tx1"/>
                </a:solidFill>
                <a:latin typeface="Cambria" pitchFamily="18" charset="0"/>
              </a:rPr>
              <a:t>.</a:t>
            </a:r>
          </a:p>
          <a:p>
            <a:pPr algn="l"/>
            <a:r>
              <a:rPr lang="en-US" sz="1800" b="1" dirty="0">
                <a:solidFill>
                  <a:schemeClr val="tx1"/>
                </a:solidFill>
                <a:latin typeface="Cambria" pitchFamily="18" charset="0"/>
              </a:rPr>
              <a:t>4. Deflection Yoke:</a:t>
            </a:r>
            <a:r>
              <a:rPr lang="en-US" sz="2000" dirty="0">
                <a:solidFill>
                  <a:schemeClr val="tx1"/>
                </a:solidFill>
                <a:latin typeface="Cambria" pitchFamily="18" charset="0"/>
              </a:rPr>
              <a:t> </a:t>
            </a:r>
            <a:r>
              <a:rPr lang="en-US" sz="1800" dirty="0">
                <a:solidFill>
                  <a:schemeClr val="tx1"/>
                </a:solidFill>
                <a:latin typeface="Cambria" pitchFamily="18" charset="0"/>
              </a:rPr>
              <a:t>It is used to control the direction of the electron beam. It creates an electric or magnetic field which will bend the electron beam as it passes through the area. In a conventional CRT, the yoke is linked to a sweep or scan generator. The deflection yoke which is connected to the sweep generator creates a fluctuating electric or magnetic potential</a:t>
            </a:r>
            <a:r>
              <a:rPr lang="en-US" sz="1800" dirty="0" smtClean="0">
                <a:solidFill>
                  <a:schemeClr val="tx1"/>
                </a:solidFill>
                <a:latin typeface="Cambria" pitchFamily="18" charset="0"/>
              </a:rPr>
              <a:t>.</a:t>
            </a:r>
          </a:p>
          <a:p>
            <a:pPr algn="l"/>
            <a:endParaRPr lang="en-US" sz="2000" dirty="0" smtClean="0">
              <a:solidFill>
                <a:schemeClr val="tx1"/>
              </a:solidFill>
              <a:latin typeface="Cambria" pitchFamily="18" charset="0"/>
            </a:endParaRPr>
          </a:p>
          <a:p>
            <a:pPr algn="l"/>
            <a:endParaRPr lang="en-US" sz="2000" b="1" dirty="0" smtClean="0">
              <a:solidFill>
                <a:schemeClr val="tx1"/>
              </a:solidFill>
              <a:latin typeface="Cambria" pitchFamily="18" charset="0"/>
            </a:endParaRPr>
          </a:p>
        </p:txBody>
      </p:sp>
      <p:pic>
        <p:nvPicPr>
          <p:cNvPr id="4" name="Picture 3" descr="C:\Users\NEW_COMP_CNL_25\Desktop\computer-graphics-cathode-ray-tube.png"/>
          <p:cNvPicPr/>
          <p:nvPr/>
        </p:nvPicPr>
        <p:blipFill>
          <a:blip r:embed="rId2"/>
          <a:srcRect/>
          <a:stretch>
            <a:fillRect/>
          </a:stretch>
        </p:blipFill>
        <p:spPr bwMode="auto">
          <a:xfrm>
            <a:off x="609600" y="76200"/>
            <a:ext cx="7391400" cy="2743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
            <a:ext cx="8610600" cy="6477000"/>
          </a:xfrm>
        </p:spPr>
        <p:txBody>
          <a:bodyPr>
            <a:noAutofit/>
          </a:bodyPr>
          <a:lstStyle/>
          <a:p>
            <a:pPr algn="just"/>
            <a:r>
              <a:rPr lang="en-IN" sz="2000" dirty="0">
                <a:hlinkClick r:id="rId2"/>
              </a:rPr>
              <a:t>https://youtu.be/zj91VO7WJgU</a:t>
            </a:r>
            <a:endParaRPr lang="en-IN" sz="2000" dirty="0"/>
          </a:p>
          <a:p>
            <a:pPr algn="just"/>
            <a:r>
              <a:rPr lang="en-US" sz="2000" dirty="0">
                <a:solidFill>
                  <a:schemeClr val="tx1"/>
                </a:solidFill>
                <a:latin typeface="Cambria" pitchFamily="18" charset="0"/>
              </a:rPr>
              <a:t>https://www.youtube.com/watch?v=ijJCTeHcrkU</a:t>
            </a:r>
          </a:p>
          <a:p>
            <a:pPr algn="just"/>
            <a:endParaRPr lang="en-US" sz="2000" b="1" dirty="0" smtClean="0">
              <a:solidFill>
                <a:schemeClr val="accent2"/>
              </a:solidFill>
              <a:latin typeface="Cambria" pitchFamily="18" charset="0"/>
            </a:endParaRPr>
          </a:p>
          <a:p>
            <a:pPr algn="just"/>
            <a:r>
              <a:rPr lang="en-US" sz="2000" b="1" dirty="0" smtClean="0">
                <a:solidFill>
                  <a:schemeClr val="accent2"/>
                </a:solidFill>
                <a:latin typeface="Cambria" pitchFamily="18" charset="0"/>
              </a:rPr>
              <a:t>Random Scan and Raster Scan Display:</a:t>
            </a:r>
            <a:endParaRPr lang="en-US" sz="1800" b="1" dirty="0" smtClean="0">
              <a:solidFill>
                <a:schemeClr val="accent2"/>
              </a:solidFill>
              <a:latin typeface="Cambria" pitchFamily="18" charset="0"/>
            </a:endParaRPr>
          </a:p>
          <a:p>
            <a:pPr algn="just"/>
            <a:r>
              <a:rPr lang="en-US" sz="1800" b="1" dirty="0" smtClean="0">
                <a:solidFill>
                  <a:schemeClr val="tx1"/>
                </a:solidFill>
                <a:latin typeface="Cambria" pitchFamily="18" charset="0"/>
              </a:rPr>
              <a:t>Random Scan Display:</a:t>
            </a:r>
          </a:p>
          <a:p>
            <a:pPr algn="just"/>
            <a:r>
              <a:rPr lang="en-US" sz="1800" dirty="0" smtClean="0">
                <a:solidFill>
                  <a:schemeClr val="tx1"/>
                </a:solidFill>
                <a:latin typeface="Cambria" pitchFamily="18" charset="0"/>
              </a:rPr>
              <a:t>Random Scan System uses an electron </a:t>
            </a:r>
            <a:r>
              <a:rPr lang="en-US" sz="1800" b="1" dirty="0" smtClean="0">
                <a:solidFill>
                  <a:schemeClr val="tx1"/>
                </a:solidFill>
                <a:latin typeface="Cambria" pitchFamily="18" charset="0"/>
              </a:rPr>
              <a:t>beam</a:t>
            </a:r>
            <a:r>
              <a:rPr lang="en-US" sz="1800" dirty="0" smtClean="0">
                <a:solidFill>
                  <a:schemeClr val="tx1"/>
                </a:solidFill>
                <a:latin typeface="Cambria" pitchFamily="18" charset="0"/>
              </a:rPr>
              <a:t> which operates like a pencil to create a line image on the CRT screen. The picture is constructed out of a sequence of straight-line segments. Each line segment is drawn on the screen by directing the beam to move from one point on the screen to the next, where its x &amp; y coordinates define each point. After drawing the picture. </a:t>
            </a:r>
          </a:p>
          <a:p>
            <a:pPr algn="just"/>
            <a:r>
              <a:rPr lang="en-US" sz="1800" dirty="0">
                <a:solidFill>
                  <a:schemeClr val="tx1"/>
                </a:solidFill>
                <a:latin typeface="Cambria" pitchFamily="18" charset="0"/>
              </a:rPr>
              <a:t>The system cycles back to the first line and </a:t>
            </a:r>
            <a:r>
              <a:rPr lang="en-US" sz="1800" dirty="0" smtClean="0">
                <a:solidFill>
                  <a:schemeClr val="tx1"/>
                </a:solidFill>
                <a:latin typeface="Cambria" pitchFamily="18" charset="0"/>
              </a:rPr>
              <a:t>design</a:t>
            </a:r>
          </a:p>
          <a:p>
            <a:pPr algn="just"/>
            <a:r>
              <a:rPr lang="en-US" sz="1800" dirty="0" smtClean="0">
                <a:solidFill>
                  <a:schemeClr val="tx1"/>
                </a:solidFill>
                <a:latin typeface="Cambria" pitchFamily="18" charset="0"/>
              </a:rPr>
              <a:t>all </a:t>
            </a:r>
            <a:r>
              <a:rPr lang="en-US" sz="1800" dirty="0">
                <a:solidFill>
                  <a:schemeClr val="tx1"/>
                </a:solidFill>
                <a:latin typeface="Cambria" pitchFamily="18" charset="0"/>
              </a:rPr>
              <a:t>the lines of the image 30 to 60 time each second. The process is shown in fig</a:t>
            </a:r>
            <a:r>
              <a:rPr lang="en-US" sz="1800" dirty="0" smtClean="0">
                <a:latin typeface="Cambria" pitchFamily="18" charset="0"/>
              </a:rPr>
              <a:t>:</a:t>
            </a:r>
          </a:p>
          <a:p>
            <a:pPr algn="l"/>
            <a:r>
              <a:rPr lang="en-US" sz="1800" b="1" dirty="0" smtClean="0">
                <a:solidFill>
                  <a:schemeClr val="tx1"/>
                </a:solidFill>
                <a:latin typeface="Cambria" pitchFamily="18" charset="0"/>
                <a:ea typeface="Cambria" pitchFamily="18" charset="0"/>
              </a:rPr>
              <a:t>Advantages</a:t>
            </a:r>
            <a:r>
              <a:rPr lang="en-US" sz="1800" b="1" dirty="0">
                <a:solidFill>
                  <a:schemeClr val="tx1"/>
                </a:solidFill>
                <a:latin typeface="Cambria" pitchFamily="18" charset="0"/>
                <a:ea typeface="Cambria" pitchFamily="18" charset="0"/>
              </a:rPr>
              <a:t>:</a:t>
            </a:r>
          </a:p>
          <a:p>
            <a:pPr lvl="0" algn="l"/>
            <a:r>
              <a:rPr lang="en-US" sz="1800" dirty="0" smtClean="0">
                <a:solidFill>
                  <a:schemeClr val="tx1"/>
                </a:solidFill>
                <a:latin typeface="Cambria" pitchFamily="18" charset="0"/>
                <a:ea typeface="Cambria" pitchFamily="18" charset="0"/>
              </a:rPr>
              <a:t>* A </a:t>
            </a:r>
            <a:r>
              <a:rPr lang="en-US" sz="1800" dirty="0">
                <a:solidFill>
                  <a:schemeClr val="tx1"/>
                </a:solidFill>
                <a:latin typeface="Cambria" pitchFamily="18" charset="0"/>
                <a:ea typeface="Cambria" pitchFamily="18" charset="0"/>
              </a:rPr>
              <a:t>CRT has the electron beam directed only </a:t>
            </a:r>
            <a:r>
              <a:rPr lang="en-US" sz="1800" dirty="0" smtClean="0">
                <a:solidFill>
                  <a:schemeClr val="tx1"/>
                </a:solidFill>
                <a:latin typeface="Cambria" pitchFamily="18" charset="0"/>
                <a:ea typeface="Cambria" pitchFamily="18" charset="0"/>
              </a:rPr>
              <a:t>to</a:t>
            </a:r>
          </a:p>
          <a:p>
            <a:pPr lvl="0" algn="l"/>
            <a:r>
              <a:rPr lang="en-US" sz="1800" dirty="0" smtClean="0">
                <a:solidFill>
                  <a:schemeClr val="tx1"/>
                </a:solidFill>
                <a:latin typeface="Cambria" pitchFamily="18" charset="0"/>
                <a:ea typeface="Cambria" pitchFamily="18" charset="0"/>
              </a:rPr>
              <a:t> </a:t>
            </a:r>
            <a:r>
              <a:rPr lang="en-US" sz="1800" dirty="0">
                <a:solidFill>
                  <a:schemeClr val="tx1"/>
                </a:solidFill>
                <a:latin typeface="Cambria" pitchFamily="18" charset="0"/>
                <a:ea typeface="Cambria" pitchFamily="18" charset="0"/>
              </a:rPr>
              <a:t>the parts of the screen where an image is to </a:t>
            </a:r>
            <a:r>
              <a:rPr lang="en-US" sz="1800" dirty="0" smtClean="0">
                <a:solidFill>
                  <a:schemeClr val="tx1"/>
                </a:solidFill>
                <a:latin typeface="Cambria" pitchFamily="18" charset="0"/>
                <a:ea typeface="Cambria" pitchFamily="18" charset="0"/>
              </a:rPr>
              <a:t>be</a:t>
            </a:r>
          </a:p>
          <a:p>
            <a:pPr lvl="0" algn="l"/>
            <a:r>
              <a:rPr lang="en-US" sz="1800" dirty="0" smtClean="0">
                <a:solidFill>
                  <a:schemeClr val="tx1"/>
                </a:solidFill>
                <a:latin typeface="Cambria" pitchFamily="18" charset="0"/>
                <a:ea typeface="Cambria" pitchFamily="18" charset="0"/>
              </a:rPr>
              <a:t> </a:t>
            </a:r>
            <a:r>
              <a:rPr lang="en-US" sz="1800" dirty="0">
                <a:solidFill>
                  <a:schemeClr val="tx1"/>
                </a:solidFill>
                <a:latin typeface="Cambria" pitchFamily="18" charset="0"/>
                <a:ea typeface="Cambria" pitchFamily="18" charset="0"/>
              </a:rPr>
              <a:t>drawn</a:t>
            </a:r>
            <a:r>
              <a:rPr lang="en-US" sz="1800" dirty="0" smtClean="0">
                <a:solidFill>
                  <a:schemeClr val="tx1"/>
                </a:solidFill>
                <a:latin typeface="Cambria" pitchFamily="18" charset="0"/>
                <a:ea typeface="Cambria" pitchFamily="18" charset="0"/>
              </a:rPr>
              <a:t>.</a:t>
            </a:r>
          </a:p>
          <a:p>
            <a:pPr lvl="0" algn="l"/>
            <a:r>
              <a:rPr lang="en-US" sz="1800" dirty="0" smtClean="0">
                <a:solidFill>
                  <a:schemeClr val="tx1"/>
                </a:solidFill>
                <a:latin typeface="Cambria" pitchFamily="18" charset="0"/>
                <a:ea typeface="Cambria" pitchFamily="18" charset="0"/>
              </a:rPr>
              <a:t>* </a:t>
            </a:r>
            <a:r>
              <a:rPr lang="en-US" sz="1800" dirty="0">
                <a:solidFill>
                  <a:schemeClr val="tx1"/>
                </a:solidFill>
                <a:latin typeface="Cambria" pitchFamily="18" charset="0"/>
                <a:ea typeface="Cambria" pitchFamily="18" charset="0"/>
              </a:rPr>
              <a:t>Produce smooth line drawings.</a:t>
            </a:r>
          </a:p>
          <a:p>
            <a:pPr lvl="0" algn="l"/>
            <a:r>
              <a:rPr lang="en-US" sz="1800" dirty="0" smtClean="0">
                <a:solidFill>
                  <a:schemeClr val="tx1"/>
                </a:solidFill>
                <a:latin typeface="Cambria" pitchFamily="18" charset="0"/>
                <a:ea typeface="Cambria" pitchFamily="18" charset="0"/>
              </a:rPr>
              <a:t>* </a:t>
            </a:r>
            <a:r>
              <a:rPr lang="en-US" sz="1800" dirty="0">
                <a:solidFill>
                  <a:schemeClr val="tx1"/>
                </a:solidFill>
                <a:latin typeface="Cambria" pitchFamily="18" charset="0"/>
                <a:ea typeface="Cambria" pitchFamily="18" charset="0"/>
              </a:rPr>
              <a:t>High Resolution</a:t>
            </a:r>
          </a:p>
          <a:p>
            <a:pPr algn="just"/>
            <a:endParaRPr lang="en-US" sz="1800" dirty="0">
              <a:latin typeface="Cambria" pitchFamily="18" charset="0"/>
            </a:endParaRPr>
          </a:p>
          <a:p>
            <a:pPr algn="just"/>
            <a:endParaRPr lang="en-US" sz="1800" dirty="0" smtClean="0"/>
          </a:p>
          <a:p>
            <a:pPr algn="l"/>
            <a:endParaRPr lang="en-US" sz="1800" b="1" dirty="0" smtClean="0">
              <a:solidFill>
                <a:schemeClr val="tx1"/>
              </a:solidFill>
              <a:latin typeface="Cambria" pitchFamily="18" charset="0"/>
            </a:endParaRPr>
          </a:p>
        </p:txBody>
      </p:sp>
      <p:pic>
        <p:nvPicPr>
          <p:cNvPr id="4" name="Picture 3" descr="C:\Users\NEW_COMP_CNL_25\Desktop\random-scan-display.png"/>
          <p:cNvPicPr/>
          <p:nvPr/>
        </p:nvPicPr>
        <p:blipFill>
          <a:blip r:embed="rId3"/>
          <a:srcRect/>
          <a:stretch>
            <a:fillRect/>
          </a:stretch>
        </p:blipFill>
        <p:spPr bwMode="auto">
          <a:xfrm>
            <a:off x="5410200" y="4038600"/>
            <a:ext cx="3124200" cy="2362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500" fill="hold"/>
                                        <p:tgtEl>
                                          <p:spTgt spid="4"/>
                                        </p:tgtEl>
                                        <p:attrNameLst>
                                          <p:attrName>ppt_x</p:attrName>
                                        </p:attrNameLst>
                                      </p:cBhvr>
                                      <p:tavLst>
                                        <p:tav tm="0">
                                          <p:val>
                                            <p:strVal val="#ppt_x"/>
                                          </p:val>
                                        </p:tav>
                                        <p:tav tm="100000">
                                          <p:val>
                                            <p:strVal val="#ppt_x"/>
                                          </p:val>
                                        </p:tav>
                                      </p:tavLst>
                                    </p:anim>
                                    <p:anim calcmode="lin" valueType="num">
                                      <p:cBhvr additive="base">
                                        <p:cTn id="6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533400"/>
            <a:ext cx="8610600" cy="6172200"/>
          </a:xfrm>
        </p:spPr>
        <p:txBody>
          <a:bodyPr>
            <a:noAutofit/>
          </a:bodyPr>
          <a:lstStyle/>
          <a:p>
            <a:pPr algn="l"/>
            <a:r>
              <a:rPr lang="en-US" sz="1800" b="1" dirty="0" smtClean="0">
                <a:solidFill>
                  <a:schemeClr val="accent2"/>
                </a:solidFill>
                <a:latin typeface="Cambria" pitchFamily="18" charset="0"/>
                <a:ea typeface="Cambria" pitchFamily="18" charset="0"/>
              </a:rPr>
              <a:t>Raster </a:t>
            </a:r>
            <a:r>
              <a:rPr lang="en-US" sz="1800" b="1" dirty="0">
                <a:solidFill>
                  <a:schemeClr val="accent2"/>
                </a:solidFill>
                <a:latin typeface="Cambria" pitchFamily="18" charset="0"/>
                <a:ea typeface="Cambria" pitchFamily="18" charset="0"/>
              </a:rPr>
              <a:t>Scan</a:t>
            </a:r>
          </a:p>
          <a:p>
            <a:pPr algn="just"/>
            <a:r>
              <a:rPr lang="en-US" sz="1600" dirty="0" smtClean="0">
                <a:solidFill>
                  <a:schemeClr val="tx1"/>
                </a:solidFill>
                <a:latin typeface="Cambria" pitchFamily="18" charset="0"/>
                <a:ea typeface="Cambria" pitchFamily="18" charset="0"/>
              </a:rPr>
              <a:t>	In </a:t>
            </a:r>
            <a:r>
              <a:rPr lang="en-US" sz="1600" dirty="0">
                <a:solidFill>
                  <a:schemeClr val="tx1"/>
                </a:solidFill>
                <a:latin typeface="Cambria" pitchFamily="18" charset="0"/>
                <a:ea typeface="Cambria" pitchFamily="18" charset="0"/>
              </a:rPr>
              <a:t>a raster scan system, the electron beam is swept across the screen, one row at a time from top to bottom. As the electron beam moves across each row, the beam intensity is turned on and off to create a pattern of illuminated spots.</a:t>
            </a:r>
          </a:p>
          <a:p>
            <a:pPr algn="just"/>
            <a:r>
              <a:rPr lang="en-US" sz="1600" dirty="0" smtClean="0">
                <a:solidFill>
                  <a:schemeClr val="tx1"/>
                </a:solidFill>
                <a:latin typeface="Cambria" pitchFamily="18" charset="0"/>
                <a:ea typeface="Cambria" pitchFamily="18" charset="0"/>
              </a:rPr>
              <a:t>	Picture </a:t>
            </a:r>
            <a:r>
              <a:rPr lang="en-US" sz="1600" dirty="0">
                <a:solidFill>
                  <a:schemeClr val="tx1"/>
                </a:solidFill>
                <a:latin typeface="Cambria" pitchFamily="18" charset="0"/>
                <a:ea typeface="Cambria" pitchFamily="18" charset="0"/>
              </a:rPr>
              <a:t>definition is stored in memory area called the </a:t>
            </a:r>
            <a:r>
              <a:rPr lang="en-US" sz="1600" b="1" dirty="0">
                <a:solidFill>
                  <a:schemeClr val="tx1"/>
                </a:solidFill>
                <a:latin typeface="Cambria" pitchFamily="18" charset="0"/>
                <a:ea typeface="Cambria" pitchFamily="18" charset="0"/>
              </a:rPr>
              <a:t>Refresh Buffer</a:t>
            </a:r>
            <a:r>
              <a:rPr lang="en-US" sz="1600" dirty="0">
                <a:solidFill>
                  <a:schemeClr val="tx1"/>
                </a:solidFill>
                <a:latin typeface="Cambria" pitchFamily="18" charset="0"/>
                <a:ea typeface="Cambria" pitchFamily="18" charset="0"/>
              </a:rPr>
              <a:t> or </a:t>
            </a:r>
            <a:r>
              <a:rPr lang="en-US" sz="1600" b="1" dirty="0">
                <a:solidFill>
                  <a:schemeClr val="tx1"/>
                </a:solidFill>
                <a:latin typeface="Cambria" pitchFamily="18" charset="0"/>
                <a:ea typeface="Cambria" pitchFamily="18" charset="0"/>
              </a:rPr>
              <a:t>Frame Buffer</a:t>
            </a:r>
            <a:r>
              <a:rPr lang="en-US" sz="1600" dirty="0">
                <a:solidFill>
                  <a:schemeClr val="tx1"/>
                </a:solidFill>
                <a:latin typeface="Cambria" pitchFamily="18" charset="0"/>
                <a:ea typeface="Cambria" pitchFamily="18" charset="0"/>
              </a:rPr>
              <a:t>. This memory area holds the set of intensity values for all the screen points. Stored intensity values are then retrieved from the refresh buffer and “painted” on the screen one row </a:t>
            </a:r>
            <a:r>
              <a:rPr lang="en-US" sz="1600" dirty="0" smtClean="0">
                <a:solidFill>
                  <a:schemeClr val="tx1"/>
                </a:solidFill>
                <a:latin typeface="Cambria" pitchFamily="18" charset="0"/>
                <a:ea typeface="Cambria" pitchFamily="18" charset="0"/>
              </a:rPr>
              <a:t>scan line at </a:t>
            </a:r>
            <a:r>
              <a:rPr lang="en-US" sz="1600" dirty="0">
                <a:solidFill>
                  <a:schemeClr val="tx1"/>
                </a:solidFill>
                <a:latin typeface="Cambria" pitchFamily="18" charset="0"/>
                <a:ea typeface="Cambria" pitchFamily="18" charset="0"/>
              </a:rPr>
              <a:t>a </a:t>
            </a:r>
            <a:r>
              <a:rPr lang="en-US" sz="1600" dirty="0" smtClean="0">
                <a:solidFill>
                  <a:schemeClr val="tx1"/>
                </a:solidFill>
                <a:latin typeface="Cambria" pitchFamily="18" charset="0"/>
                <a:ea typeface="Cambria" pitchFamily="18" charset="0"/>
              </a:rPr>
              <a:t>time.</a:t>
            </a:r>
          </a:p>
          <a:p>
            <a:pPr algn="just"/>
            <a:r>
              <a:rPr lang="en-US" sz="1600" b="1" dirty="0" smtClean="0">
                <a:solidFill>
                  <a:schemeClr val="tx1"/>
                </a:solidFill>
                <a:latin typeface="Cambria" pitchFamily="18" charset="0"/>
                <a:ea typeface="Cambria" pitchFamily="18" charset="0"/>
              </a:rPr>
              <a:t>	Frame </a:t>
            </a:r>
            <a:r>
              <a:rPr lang="en-US" sz="1600" b="1" dirty="0">
                <a:solidFill>
                  <a:schemeClr val="tx1"/>
                </a:solidFill>
                <a:latin typeface="Cambria" pitchFamily="18" charset="0"/>
                <a:ea typeface="Cambria" pitchFamily="18" charset="0"/>
              </a:rPr>
              <a:t>Buffer </a:t>
            </a:r>
            <a:r>
              <a:rPr lang="en-US" sz="1600" dirty="0">
                <a:solidFill>
                  <a:schemeClr val="tx1"/>
                </a:solidFill>
                <a:latin typeface="Cambria" pitchFamily="18" charset="0"/>
                <a:ea typeface="Cambria" pitchFamily="18" charset="0"/>
              </a:rPr>
              <a:t>is also known as Raster or bit map. In Frame Buffer the positions are called picture elements or pixels. Beam refreshing is of two types. First is horizontal retracing and second is vertical retracing. When the beam starts from the top left corner and reaches the bottom right scale, it will again return to the top left side called at vertical retrace. Then it will again more horizontally from top to bottom call as horizontal retracing shown in fig:</a:t>
            </a:r>
          </a:p>
          <a:p>
            <a:pPr algn="just"/>
            <a:endParaRPr lang="en-US" sz="1600" dirty="0" smtClean="0">
              <a:solidFill>
                <a:schemeClr val="tx1"/>
              </a:solidFill>
              <a:latin typeface="Cambria" pitchFamily="18" charset="0"/>
              <a:ea typeface="Cambria" pitchFamily="18" charset="0"/>
            </a:endParaRPr>
          </a:p>
          <a:p>
            <a:pPr algn="just"/>
            <a:r>
              <a:rPr lang="en-US" sz="1600" dirty="0" smtClean="0">
                <a:solidFill>
                  <a:schemeClr val="tx1"/>
                </a:solidFill>
                <a:latin typeface="Cambria" pitchFamily="18" charset="0"/>
                <a:ea typeface="Cambria" pitchFamily="18" charset="0"/>
              </a:rPr>
              <a:t>Each screen point is referred to as a </a:t>
            </a:r>
            <a:r>
              <a:rPr lang="en-US" sz="1600" b="1" dirty="0" smtClean="0">
                <a:solidFill>
                  <a:schemeClr val="tx1"/>
                </a:solidFill>
                <a:latin typeface="Cambria" pitchFamily="18" charset="0"/>
                <a:ea typeface="Cambria" pitchFamily="18" charset="0"/>
              </a:rPr>
              <a:t>pixel </a:t>
            </a:r>
            <a:r>
              <a:rPr lang="en-US" sz="1600" dirty="0" smtClean="0">
                <a:solidFill>
                  <a:schemeClr val="tx1"/>
                </a:solidFill>
                <a:latin typeface="Cambria" pitchFamily="18" charset="0"/>
                <a:ea typeface="Cambria" pitchFamily="18" charset="0"/>
              </a:rPr>
              <a:t>.</a:t>
            </a:r>
          </a:p>
          <a:p>
            <a:pPr algn="just"/>
            <a:r>
              <a:rPr lang="en-US" sz="1600" dirty="0" smtClean="0">
                <a:solidFill>
                  <a:schemeClr val="tx1"/>
                </a:solidFill>
                <a:latin typeface="Cambria" pitchFamily="18" charset="0"/>
                <a:ea typeface="Cambria" pitchFamily="18" charset="0"/>
              </a:rPr>
              <a:t> At the end of each scan line, the electron beam</a:t>
            </a:r>
          </a:p>
          <a:p>
            <a:pPr algn="just"/>
            <a:r>
              <a:rPr lang="en-US" sz="1600" dirty="0" smtClean="0">
                <a:solidFill>
                  <a:schemeClr val="tx1"/>
                </a:solidFill>
                <a:latin typeface="Cambria" pitchFamily="18" charset="0"/>
                <a:ea typeface="Cambria" pitchFamily="18" charset="0"/>
              </a:rPr>
              <a:t> returns to the left side of the screen to begin</a:t>
            </a:r>
          </a:p>
          <a:p>
            <a:pPr algn="just"/>
            <a:r>
              <a:rPr lang="en-US" sz="1600" dirty="0" smtClean="0">
                <a:solidFill>
                  <a:schemeClr val="tx1"/>
                </a:solidFill>
                <a:latin typeface="Cambria" pitchFamily="18" charset="0"/>
                <a:ea typeface="Cambria" pitchFamily="18" charset="0"/>
              </a:rPr>
              <a:t> displaying the next scan line.</a:t>
            </a:r>
          </a:p>
          <a:p>
            <a:pPr algn="l"/>
            <a:r>
              <a:rPr lang="en-US" sz="1600" b="1" dirty="0">
                <a:solidFill>
                  <a:schemeClr val="tx1"/>
                </a:solidFill>
                <a:latin typeface="Cambria" pitchFamily="18" charset="0"/>
                <a:ea typeface="Cambria" pitchFamily="18" charset="0"/>
              </a:rPr>
              <a:t>Advantages:</a:t>
            </a:r>
          </a:p>
          <a:p>
            <a:pPr algn="l"/>
            <a:r>
              <a:rPr lang="en-US" sz="1600" dirty="0">
                <a:solidFill>
                  <a:schemeClr val="tx1"/>
                </a:solidFill>
                <a:latin typeface="Cambria" pitchFamily="18" charset="0"/>
                <a:ea typeface="Cambria" pitchFamily="18" charset="0"/>
              </a:rPr>
              <a:t>Realistic image</a:t>
            </a:r>
          </a:p>
          <a:p>
            <a:pPr algn="l"/>
            <a:r>
              <a:rPr lang="en-US" sz="1600" dirty="0">
                <a:solidFill>
                  <a:schemeClr val="tx1"/>
                </a:solidFill>
                <a:latin typeface="Cambria" pitchFamily="18" charset="0"/>
                <a:ea typeface="Cambria" pitchFamily="18" charset="0"/>
              </a:rPr>
              <a:t>Million Different colors to be generated</a:t>
            </a:r>
          </a:p>
          <a:p>
            <a:pPr algn="l"/>
            <a:r>
              <a:rPr lang="en-US" sz="1600" dirty="0">
                <a:solidFill>
                  <a:schemeClr val="tx1"/>
                </a:solidFill>
                <a:latin typeface="Cambria" pitchFamily="18" charset="0"/>
                <a:ea typeface="Cambria" pitchFamily="18" charset="0"/>
              </a:rPr>
              <a:t>Shadow Scenes are possible</a:t>
            </a:r>
            <a:r>
              <a:rPr lang="en-US" sz="1600" dirty="0" smtClean="0">
                <a:solidFill>
                  <a:schemeClr val="tx1"/>
                </a:solidFill>
                <a:latin typeface="Cambria" pitchFamily="18" charset="0"/>
                <a:ea typeface="Cambria" pitchFamily="18" charset="0"/>
              </a:rPr>
              <a:t>.</a:t>
            </a:r>
            <a:endParaRPr lang="en-US" sz="1600" b="1" dirty="0" smtClean="0">
              <a:solidFill>
                <a:schemeClr val="tx1"/>
              </a:solidFill>
              <a:latin typeface="Cambria" pitchFamily="18" charset="0"/>
              <a:ea typeface="Cambria" pitchFamily="18" charset="0"/>
            </a:endParaRPr>
          </a:p>
        </p:txBody>
      </p:sp>
      <p:pic>
        <p:nvPicPr>
          <p:cNvPr id="1026" name="Picture 2" descr="C:\Users\hp\Desktop\raster_sc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088255"/>
            <a:ext cx="3886200" cy="2693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22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additive="base">
                                        <p:cTn id="6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anim calcmode="lin" valueType="num">
                                      <p:cBhvr additive="base">
                                        <p:cTn id="6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533400"/>
            <a:ext cx="8610600" cy="6172200"/>
          </a:xfrm>
        </p:spPr>
        <p:txBody>
          <a:bodyPr>
            <a:noAutofit/>
          </a:bodyPr>
          <a:lstStyle/>
          <a:p>
            <a:pPr algn="l"/>
            <a:r>
              <a:rPr lang="en-US" sz="2000" b="1" dirty="0">
                <a:solidFill>
                  <a:schemeClr val="accent2"/>
                </a:solidFill>
                <a:latin typeface="Cambria" pitchFamily="18" charset="0"/>
                <a:ea typeface="Cambria" pitchFamily="18" charset="0"/>
              </a:rPr>
              <a:t>Direct View Storage Tubes:</a:t>
            </a:r>
          </a:p>
          <a:p>
            <a:pPr algn="l"/>
            <a:r>
              <a:rPr lang="en-US" sz="1800" dirty="0">
                <a:solidFill>
                  <a:schemeClr val="tx1"/>
                </a:solidFill>
                <a:latin typeface="Cambria" pitchFamily="18" charset="0"/>
                <a:ea typeface="Cambria" pitchFamily="18" charset="0"/>
              </a:rPr>
              <a:t>DVST terminals also use the random scan approach to generate the image on the CRT screen. </a:t>
            </a:r>
            <a:endParaRPr lang="en-US" sz="1800" dirty="0" smtClean="0">
              <a:solidFill>
                <a:schemeClr val="tx1"/>
              </a:solidFill>
              <a:latin typeface="Cambria" pitchFamily="18" charset="0"/>
              <a:ea typeface="Cambria" pitchFamily="18" charset="0"/>
            </a:endParaRPr>
          </a:p>
          <a:p>
            <a:pPr algn="l"/>
            <a:r>
              <a:rPr lang="en-US" sz="1800" dirty="0">
                <a:solidFill>
                  <a:schemeClr val="tx1"/>
                </a:solidFill>
                <a:latin typeface="Cambria" pitchFamily="18" charset="0"/>
                <a:ea typeface="Cambria" pitchFamily="18" charset="0"/>
              </a:rPr>
              <a:t>	</a:t>
            </a:r>
            <a:r>
              <a:rPr lang="en-US" sz="1800" dirty="0" smtClean="0">
                <a:solidFill>
                  <a:schemeClr val="tx1"/>
                </a:solidFill>
                <a:latin typeface="Cambria" pitchFamily="18" charset="0"/>
                <a:ea typeface="Cambria" pitchFamily="18" charset="0"/>
              </a:rPr>
              <a:t>The </a:t>
            </a:r>
            <a:r>
              <a:rPr lang="en-US" sz="1800" dirty="0">
                <a:solidFill>
                  <a:schemeClr val="tx1"/>
                </a:solidFill>
                <a:latin typeface="Cambria" pitchFamily="18" charset="0"/>
                <a:ea typeface="Cambria" pitchFamily="18" charset="0"/>
              </a:rPr>
              <a:t>term "storage tube" refers to the ability of the screen to retain the image which has been projected against it, thus avoiding the need to rewrite the image constantly.</a:t>
            </a:r>
          </a:p>
          <a:p>
            <a:pPr algn="l"/>
            <a:r>
              <a:rPr lang="en-US" sz="1800" b="1" dirty="0">
                <a:solidFill>
                  <a:schemeClr val="tx1"/>
                </a:solidFill>
                <a:latin typeface="Cambria" pitchFamily="18" charset="0"/>
                <a:ea typeface="Cambria" pitchFamily="18" charset="0"/>
              </a:rPr>
              <a:t>Function of guns:</a:t>
            </a:r>
            <a:r>
              <a:rPr lang="en-US" sz="1800" dirty="0">
                <a:solidFill>
                  <a:schemeClr val="tx1"/>
                </a:solidFill>
                <a:latin typeface="Cambria" pitchFamily="18" charset="0"/>
                <a:ea typeface="Cambria" pitchFamily="18" charset="0"/>
              </a:rPr>
              <a:t> Two guns are used in DVST</a:t>
            </a:r>
          </a:p>
          <a:p>
            <a:pPr algn="l"/>
            <a:r>
              <a:rPr lang="en-US" sz="1800" b="1" dirty="0">
                <a:solidFill>
                  <a:schemeClr val="tx1"/>
                </a:solidFill>
                <a:latin typeface="Cambria" pitchFamily="18" charset="0"/>
                <a:ea typeface="Cambria" pitchFamily="18" charset="0"/>
              </a:rPr>
              <a:t>Primary guns:</a:t>
            </a:r>
            <a:r>
              <a:rPr lang="en-US" sz="1800" dirty="0">
                <a:solidFill>
                  <a:schemeClr val="tx1"/>
                </a:solidFill>
                <a:latin typeface="Cambria" pitchFamily="18" charset="0"/>
                <a:ea typeface="Cambria" pitchFamily="18" charset="0"/>
              </a:rPr>
              <a:t> It is used to store the picture pattern.</a:t>
            </a:r>
          </a:p>
          <a:p>
            <a:pPr algn="l"/>
            <a:r>
              <a:rPr lang="en-US" sz="1800" b="1" dirty="0">
                <a:solidFill>
                  <a:schemeClr val="tx1"/>
                </a:solidFill>
                <a:latin typeface="Cambria" pitchFamily="18" charset="0"/>
                <a:ea typeface="Cambria" pitchFamily="18" charset="0"/>
              </a:rPr>
              <a:t>Flood gun or Secondary gun:</a:t>
            </a:r>
            <a:r>
              <a:rPr lang="en-US" sz="1800" dirty="0">
                <a:solidFill>
                  <a:schemeClr val="tx1"/>
                </a:solidFill>
                <a:latin typeface="Cambria" pitchFamily="18" charset="0"/>
                <a:ea typeface="Cambria" pitchFamily="18" charset="0"/>
              </a:rPr>
              <a:t> It is used to maintain picture display</a:t>
            </a:r>
            <a:r>
              <a:rPr lang="en-US" sz="1800" dirty="0" smtClean="0">
                <a:solidFill>
                  <a:schemeClr val="tx1"/>
                </a:solidFill>
                <a:latin typeface="Cambria" pitchFamily="18" charset="0"/>
                <a:ea typeface="Cambria" pitchFamily="18" charset="0"/>
              </a:rPr>
              <a:t>.</a:t>
            </a:r>
          </a:p>
          <a:p>
            <a:pPr algn="l"/>
            <a:endParaRPr lang="en-US" sz="1800" b="1" dirty="0" smtClean="0">
              <a:solidFill>
                <a:schemeClr val="tx1"/>
              </a:solidFill>
              <a:latin typeface="Cambria" pitchFamily="18" charset="0"/>
              <a:ea typeface="Cambria" pitchFamily="18" charset="0"/>
            </a:endParaRPr>
          </a:p>
          <a:p>
            <a:pPr algn="l"/>
            <a:r>
              <a:rPr lang="en-US" sz="1800" b="1" dirty="0" smtClean="0">
                <a:solidFill>
                  <a:schemeClr val="tx1"/>
                </a:solidFill>
                <a:latin typeface="Cambria" pitchFamily="18" charset="0"/>
                <a:ea typeface="Cambria" pitchFamily="18" charset="0"/>
              </a:rPr>
              <a:t>Advantage</a:t>
            </a:r>
            <a:r>
              <a:rPr lang="en-US" sz="1800" b="1" dirty="0">
                <a:solidFill>
                  <a:schemeClr val="tx1"/>
                </a:solidFill>
                <a:latin typeface="Cambria" pitchFamily="18" charset="0"/>
                <a:ea typeface="Cambria" pitchFamily="18" charset="0"/>
              </a:rPr>
              <a:t>:</a:t>
            </a:r>
          </a:p>
          <a:p>
            <a:pPr algn="l"/>
            <a:r>
              <a:rPr lang="en-US" sz="1800" dirty="0" smtClean="0">
                <a:solidFill>
                  <a:schemeClr val="tx1"/>
                </a:solidFill>
                <a:latin typeface="Cambria" pitchFamily="18" charset="0"/>
                <a:ea typeface="Cambria" pitchFamily="18" charset="0"/>
              </a:rPr>
              <a:t>- No </a:t>
            </a:r>
            <a:r>
              <a:rPr lang="en-US" sz="1800" dirty="0">
                <a:solidFill>
                  <a:schemeClr val="tx1"/>
                </a:solidFill>
                <a:latin typeface="Cambria" pitchFamily="18" charset="0"/>
                <a:ea typeface="Cambria" pitchFamily="18" charset="0"/>
              </a:rPr>
              <a:t>refreshing is needed.</a:t>
            </a:r>
          </a:p>
          <a:p>
            <a:pPr algn="l"/>
            <a:r>
              <a:rPr lang="en-US" sz="1800" dirty="0" smtClean="0">
                <a:solidFill>
                  <a:schemeClr val="tx1"/>
                </a:solidFill>
                <a:latin typeface="Cambria" pitchFamily="18" charset="0"/>
                <a:ea typeface="Cambria" pitchFamily="18" charset="0"/>
              </a:rPr>
              <a:t>- High </a:t>
            </a:r>
            <a:r>
              <a:rPr lang="en-US" sz="1800" dirty="0">
                <a:solidFill>
                  <a:schemeClr val="tx1"/>
                </a:solidFill>
                <a:latin typeface="Cambria" pitchFamily="18" charset="0"/>
                <a:ea typeface="Cambria" pitchFamily="18" charset="0"/>
              </a:rPr>
              <a:t>Resolution</a:t>
            </a:r>
          </a:p>
          <a:p>
            <a:pPr algn="l"/>
            <a:r>
              <a:rPr lang="en-US" sz="1800" dirty="0" smtClean="0">
                <a:solidFill>
                  <a:schemeClr val="tx1"/>
                </a:solidFill>
                <a:latin typeface="Cambria" pitchFamily="18" charset="0"/>
                <a:ea typeface="Cambria" pitchFamily="18" charset="0"/>
              </a:rPr>
              <a:t>- Cost </a:t>
            </a:r>
            <a:r>
              <a:rPr lang="en-US" sz="1800" dirty="0">
                <a:solidFill>
                  <a:schemeClr val="tx1"/>
                </a:solidFill>
                <a:latin typeface="Cambria" pitchFamily="18" charset="0"/>
                <a:ea typeface="Cambria" pitchFamily="18" charset="0"/>
              </a:rPr>
              <a:t>is very less</a:t>
            </a:r>
          </a:p>
          <a:p>
            <a:pPr algn="l"/>
            <a:endParaRPr lang="en-US" sz="1800" dirty="0">
              <a:solidFill>
                <a:schemeClr val="tx1"/>
              </a:solidFill>
              <a:latin typeface="Cambria" pitchFamily="18" charset="0"/>
              <a:ea typeface="Cambria" pitchFamily="18" charset="0"/>
            </a:endParaRPr>
          </a:p>
        </p:txBody>
      </p:sp>
      <p:pic>
        <p:nvPicPr>
          <p:cNvPr id="2050" name="Picture 2" descr="C:\Users\hp\Desktop\computer-graphics-direct-view-storage-tub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560" y="3581400"/>
            <a:ext cx="4090988" cy="3052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47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533400"/>
            <a:ext cx="8610600" cy="6172200"/>
          </a:xfrm>
        </p:spPr>
        <p:txBody>
          <a:bodyPr>
            <a:noAutofit/>
          </a:bodyPr>
          <a:lstStyle/>
          <a:p>
            <a:pPr algn="l"/>
            <a:r>
              <a:rPr lang="en-US" sz="2000" b="1" dirty="0">
                <a:solidFill>
                  <a:schemeClr val="accent2"/>
                </a:solidFill>
                <a:latin typeface="Cambria" pitchFamily="18" charset="0"/>
                <a:ea typeface="Cambria" pitchFamily="18" charset="0"/>
              </a:rPr>
              <a:t>Flat Panel Display:</a:t>
            </a:r>
          </a:p>
          <a:p>
            <a:pPr algn="l"/>
            <a:r>
              <a:rPr lang="en-US" sz="1800" dirty="0">
                <a:solidFill>
                  <a:schemeClr val="tx1"/>
                </a:solidFill>
                <a:latin typeface="Cambria" pitchFamily="18" charset="0"/>
                <a:ea typeface="Cambria" pitchFamily="18" charset="0"/>
              </a:rPr>
              <a:t>The Flat-Panel display refers to a class of video devices that have reduced volume, weight and power requirement compare to CRT.</a:t>
            </a:r>
          </a:p>
          <a:p>
            <a:pPr algn="l"/>
            <a:r>
              <a:rPr lang="en-US" sz="1800" b="1" dirty="0">
                <a:solidFill>
                  <a:schemeClr val="tx1"/>
                </a:solidFill>
                <a:latin typeface="Cambria" pitchFamily="18" charset="0"/>
                <a:ea typeface="Cambria" pitchFamily="18" charset="0"/>
              </a:rPr>
              <a:t>Example:</a:t>
            </a:r>
            <a:r>
              <a:rPr lang="en-US" sz="1800" dirty="0">
                <a:solidFill>
                  <a:schemeClr val="tx1"/>
                </a:solidFill>
                <a:latin typeface="Cambria" pitchFamily="18" charset="0"/>
                <a:ea typeface="Cambria" pitchFamily="18" charset="0"/>
              </a:rPr>
              <a:t> Small T.V. monitor, calculator, pocket video games, laptop computers</a:t>
            </a:r>
            <a:r>
              <a:rPr lang="en-US" sz="1800" dirty="0" smtClean="0">
                <a:solidFill>
                  <a:schemeClr val="tx1"/>
                </a:solidFill>
                <a:latin typeface="Cambria" pitchFamily="18" charset="0"/>
                <a:ea typeface="Cambria" pitchFamily="18" charset="0"/>
              </a:rPr>
              <a:t>, an advertisement </a:t>
            </a:r>
            <a:r>
              <a:rPr lang="en-US" sz="1800" dirty="0">
                <a:solidFill>
                  <a:schemeClr val="tx1"/>
                </a:solidFill>
                <a:latin typeface="Cambria" pitchFamily="18" charset="0"/>
                <a:ea typeface="Cambria" pitchFamily="18" charset="0"/>
              </a:rPr>
              <a:t>board in elevator</a:t>
            </a:r>
            <a:r>
              <a:rPr lang="en-US" sz="2000" dirty="0" smtClean="0">
                <a:solidFill>
                  <a:schemeClr val="tx1"/>
                </a:solidFill>
                <a:latin typeface="Cambria" pitchFamily="18" charset="0"/>
                <a:ea typeface="Cambria" pitchFamily="18" charset="0"/>
              </a:rPr>
              <a:t>.</a:t>
            </a:r>
          </a:p>
          <a:p>
            <a:pPr algn="l"/>
            <a:endParaRPr lang="en-US" sz="2000" dirty="0">
              <a:solidFill>
                <a:schemeClr val="tx1"/>
              </a:solidFill>
              <a:latin typeface="Cambria" pitchFamily="18" charset="0"/>
              <a:ea typeface="Cambria" pitchFamily="18" charset="0"/>
            </a:endParaRPr>
          </a:p>
          <a:p>
            <a:pPr algn="l"/>
            <a:endParaRPr lang="en-US" sz="2000" dirty="0" smtClean="0">
              <a:solidFill>
                <a:schemeClr val="tx1"/>
              </a:solidFill>
              <a:latin typeface="Cambria" pitchFamily="18" charset="0"/>
              <a:ea typeface="Cambria" pitchFamily="18" charset="0"/>
            </a:endParaRPr>
          </a:p>
          <a:p>
            <a:pPr algn="l"/>
            <a:endParaRPr lang="en-US" sz="2000" dirty="0">
              <a:solidFill>
                <a:schemeClr val="tx1"/>
              </a:solidFill>
              <a:latin typeface="Cambria" pitchFamily="18" charset="0"/>
              <a:ea typeface="Cambria" pitchFamily="18" charset="0"/>
            </a:endParaRPr>
          </a:p>
          <a:p>
            <a:pPr algn="l"/>
            <a:endParaRPr lang="en-US" sz="2000" dirty="0" smtClean="0">
              <a:solidFill>
                <a:schemeClr val="tx1"/>
              </a:solidFill>
              <a:latin typeface="Cambria" pitchFamily="18" charset="0"/>
              <a:ea typeface="Cambria" pitchFamily="18" charset="0"/>
            </a:endParaRPr>
          </a:p>
          <a:p>
            <a:pPr algn="l"/>
            <a:endParaRPr lang="en-US" sz="2000" dirty="0" smtClean="0">
              <a:solidFill>
                <a:schemeClr val="tx1"/>
              </a:solidFill>
              <a:latin typeface="Cambria" pitchFamily="18" charset="0"/>
              <a:ea typeface="Cambria" pitchFamily="18" charset="0"/>
            </a:endParaRPr>
          </a:p>
          <a:p>
            <a:pPr algn="l"/>
            <a:endParaRPr lang="en-US" sz="2000" dirty="0">
              <a:solidFill>
                <a:schemeClr val="tx1"/>
              </a:solidFill>
              <a:latin typeface="Cambria" pitchFamily="18" charset="0"/>
              <a:ea typeface="Cambria" pitchFamily="18" charset="0"/>
            </a:endParaRPr>
          </a:p>
          <a:p>
            <a:pPr algn="l"/>
            <a:r>
              <a:rPr lang="en-US" sz="1800" b="1" dirty="0" smtClean="0">
                <a:solidFill>
                  <a:schemeClr val="tx1"/>
                </a:solidFill>
                <a:latin typeface="Cambria" pitchFamily="18" charset="0"/>
                <a:ea typeface="Cambria" pitchFamily="18" charset="0"/>
              </a:rPr>
              <a:t>1. Emissive </a:t>
            </a:r>
            <a:r>
              <a:rPr lang="en-US" sz="1800" b="1" dirty="0">
                <a:solidFill>
                  <a:schemeClr val="tx1"/>
                </a:solidFill>
                <a:latin typeface="Cambria" pitchFamily="18" charset="0"/>
                <a:ea typeface="Cambria" pitchFamily="18" charset="0"/>
              </a:rPr>
              <a:t>Display:</a:t>
            </a:r>
            <a:r>
              <a:rPr lang="en-US" sz="1800" dirty="0">
                <a:solidFill>
                  <a:schemeClr val="tx1"/>
                </a:solidFill>
                <a:latin typeface="Cambria" pitchFamily="18" charset="0"/>
                <a:ea typeface="Cambria" pitchFamily="18" charset="0"/>
              </a:rPr>
              <a:t> The emissive displays are devices that convert electrical energy into light. Examples are Plasma Panel, thin film electroluminescent display and LED (Light Emitting Diodes</a:t>
            </a:r>
            <a:r>
              <a:rPr lang="en-US" sz="1800" dirty="0" smtClean="0">
                <a:solidFill>
                  <a:schemeClr val="tx1"/>
                </a:solidFill>
                <a:latin typeface="Cambria" pitchFamily="18" charset="0"/>
                <a:ea typeface="Cambria" pitchFamily="18" charset="0"/>
              </a:rPr>
              <a:t>).</a:t>
            </a:r>
          </a:p>
          <a:p>
            <a:pPr algn="l"/>
            <a:r>
              <a:rPr lang="en-US" sz="1800" dirty="0" smtClean="0">
                <a:solidFill>
                  <a:schemeClr val="tx1"/>
                </a:solidFill>
                <a:latin typeface="Cambria" pitchFamily="18" charset="0"/>
                <a:ea typeface="Cambria" pitchFamily="18" charset="0"/>
              </a:rPr>
              <a:t>	In </a:t>
            </a:r>
            <a:r>
              <a:rPr lang="en-US" sz="1800" dirty="0">
                <a:solidFill>
                  <a:schemeClr val="tx1"/>
                </a:solidFill>
                <a:latin typeface="Cambria" pitchFamily="18" charset="0"/>
                <a:ea typeface="Cambria" pitchFamily="18" charset="0"/>
              </a:rPr>
              <a:t>an LED, a matrix of diodes is organized to form the pixel positions in the display and picture definition is stored in a refresh buffer. Data is read from the refresh buffer and converted to voltage levels that are applied to the diodes to produce the light pattern in the display.</a:t>
            </a:r>
          </a:p>
          <a:p>
            <a:pPr algn="l"/>
            <a:endParaRPr lang="en-US" sz="1800" dirty="0" smtClean="0">
              <a:solidFill>
                <a:schemeClr val="tx1"/>
              </a:solidFill>
              <a:latin typeface="Cambria" pitchFamily="18" charset="0"/>
              <a:ea typeface="Cambria" pitchFamily="18" charset="0"/>
            </a:endParaRPr>
          </a:p>
          <a:p>
            <a:pPr algn="l"/>
            <a:endParaRPr lang="en-US" sz="2000" dirty="0">
              <a:solidFill>
                <a:schemeClr val="tx1"/>
              </a:solidFill>
              <a:latin typeface="Cambria" pitchFamily="18" charset="0"/>
              <a:ea typeface="Cambria" pitchFamily="18" charset="0"/>
            </a:endParaRPr>
          </a:p>
        </p:txBody>
      </p:sp>
      <p:pic>
        <p:nvPicPr>
          <p:cNvPr id="3074" name="Picture 2" descr="C:\Users\hp\Desktop\computer-graphics-flat-panel-displ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663" y="2366964"/>
            <a:ext cx="5621337" cy="155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31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 calcmode="lin" valueType="num">
                                      <p:cBhvr additive="base">
                                        <p:cTn id="23" dur="500" fill="hold"/>
                                        <p:tgtEl>
                                          <p:spTgt spid="3074"/>
                                        </p:tgtEl>
                                        <p:attrNameLst>
                                          <p:attrName>ppt_x</p:attrName>
                                        </p:attrNameLst>
                                      </p:cBhvr>
                                      <p:tavLst>
                                        <p:tav tm="0">
                                          <p:val>
                                            <p:strVal val="#ppt_x"/>
                                          </p:val>
                                        </p:tav>
                                        <p:tav tm="100000">
                                          <p:val>
                                            <p:strVal val="#ppt_x"/>
                                          </p:val>
                                        </p:tav>
                                      </p:tavLst>
                                    </p:anim>
                                    <p:anim calcmode="lin" valueType="num">
                                      <p:cBhvr additive="base">
                                        <p:cTn id="2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533400"/>
            <a:ext cx="8610600" cy="6172200"/>
          </a:xfrm>
        </p:spPr>
        <p:txBody>
          <a:bodyPr>
            <a:noAutofit/>
          </a:bodyPr>
          <a:lstStyle/>
          <a:p>
            <a:pPr algn="l">
              <a:lnSpc>
                <a:spcPct val="150000"/>
              </a:lnSpc>
              <a:spcBef>
                <a:spcPts val="0"/>
              </a:spcBef>
            </a:pPr>
            <a:r>
              <a:rPr lang="en-US" sz="1800" b="1" dirty="0">
                <a:solidFill>
                  <a:schemeClr val="tx1"/>
                </a:solidFill>
                <a:latin typeface="Cambria" pitchFamily="18" charset="0"/>
                <a:ea typeface="Cambria" pitchFamily="18" charset="0"/>
              </a:rPr>
              <a:t>2. Non-Emissive Display: </a:t>
            </a:r>
            <a:r>
              <a:rPr lang="en-US" sz="1800" dirty="0">
                <a:solidFill>
                  <a:schemeClr val="tx1"/>
                </a:solidFill>
                <a:latin typeface="Cambria" pitchFamily="18" charset="0"/>
                <a:ea typeface="Cambria" pitchFamily="18" charset="0"/>
              </a:rPr>
              <a:t>The Non-Emissive displays use optical effects to </a:t>
            </a:r>
            <a:endParaRPr lang="en-US" sz="1800" dirty="0" smtClean="0">
              <a:solidFill>
                <a:schemeClr val="tx1"/>
              </a:solidFill>
              <a:latin typeface="Cambria" pitchFamily="18" charset="0"/>
              <a:ea typeface="Cambria" pitchFamily="18" charset="0"/>
            </a:endParaRPr>
          </a:p>
          <a:p>
            <a:pPr algn="l">
              <a:lnSpc>
                <a:spcPct val="150000"/>
              </a:lnSpc>
              <a:spcBef>
                <a:spcPts val="0"/>
              </a:spcBef>
            </a:pPr>
            <a:r>
              <a:rPr lang="en-US" sz="1800" dirty="0" smtClean="0">
                <a:solidFill>
                  <a:schemeClr val="tx1"/>
                </a:solidFill>
                <a:latin typeface="Cambria" pitchFamily="18" charset="0"/>
                <a:ea typeface="Cambria" pitchFamily="18" charset="0"/>
              </a:rPr>
              <a:t>convert </a:t>
            </a:r>
            <a:r>
              <a:rPr lang="en-US" sz="1800" dirty="0">
                <a:solidFill>
                  <a:schemeClr val="tx1"/>
                </a:solidFill>
                <a:latin typeface="Cambria" pitchFamily="18" charset="0"/>
                <a:ea typeface="Cambria" pitchFamily="18" charset="0"/>
              </a:rPr>
              <a:t>sunlight or light from some other source into graphics patterns. </a:t>
            </a:r>
            <a:endParaRPr lang="en-US" sz="1800" dirty="0" smtClean="0">
              <a:solidFill>
                <a:schemeClr val="tx1"/>
              </a:solidFill>
              <a:latin typeface="Cambria" pitchFamily="18" charset="0"/>
              <a:ea typeface="Cambria" pitchFamily="18" charset="0"/>
            </a:endParaRPr>
          </a:p>
          <a:p>
            <a:pPr algn="l">
              <a:lnSpc>
                <a:spcPct val="150000"/>
              </a:lnSpc>
              <a:spcBef>
                <a:spcPts val="0"/>
              </a:spcBef>
            </a:pPr>
            <a:r>
              <a:rPr lang="en-US" sz="1800" dirty="0" smtClean="0">
                <a:solidFill>
                  <a:schemeClr val="tx1"/>
                </a:solidFill>
                <a:latin typeface="Cambria" pitchFamily="18" charset="0"/>
                <a:ea typeface="Cambria" pitchFamily="18" charset="0"/>
              </a:rPr>
              <a:t>Examples </a:t>
            </a:r>
            <a:r>
              <a:rPr lang="en-US" sz="1800" dirty="0">
                <a:solidFill>
                  <a:schemeClr val="tx1"/>
                </a:solidFill>
                <a:latin typeface="Cambria" pitchFamily="18" charset="0"/>
                <a:ea typeface="Cambria" pitchFamily="18" charset="0"/>
              </a:rPr>
              <a:t>are LCD (Liquid Crystal Device</a:t>
            </a:r>
            <a:r>
              <a:rPr lang="en-US" sz="1800" dirty="0" smtClean="0">
                <a:solidFill>
                  <a:schemeClr val="tx1"/>
                </a:solidFill>
                <a:latin typeface="Cambria" pitchFamily="18" charset="0"/>
                <a:ea typeface="Cambria" pitchFamily="18" charset="0"/>
              </a:rPr>
              <a:t>).</a:t>
            </a:r>
          </a:p>
          <a:p>
            <a:pPr algn="just">
              <a:lnSpc>
                <a:spcPct val="150000"/>
              </a:lnSpc>
              <a:spcBef>
                <a:spcPts val="0"/>
              </a:spcBef>
            </a:pPr>
            <a:r>
              <a:rPr lang="en-US" sz="1800" dirty="0" smtClean="0">
                <a:solidFill>
                  <a:schemeClr val="tx1"/>
                </a:solidFill>
                <a:latin typeface="Cambria" pitchFamily="18" charset="0"/>
                <a:ea typeface="Cambria" pitchFamily="18" charset="0"/>
              </a:rPr>
              <a:t>	Liquid </a:t>
            </a:r>
            <a:r>
              <a:rPr lang="en-US" sz="1800" dirty="0">
                <a:solidFill>
                  <a:schemeClr val="tx1"/>
                </a:solidFill>
                <a:latin typeface="Cambria" pitchFamily="18" charset="0"/>
                <a:ea typeface="Cambria" pitchFamily="18" charset="0"/>
              </a:rPr>
              <a:t>Crystal Displays are the devices that produce a picture by passing polarized light from the surroundings or from an internal light source through a liquid-crystal material that transmits the light.</a:t>
            </a:r>
          </a:p>
          <a:p>
            <a:pPr algn="l">
              <a:lnSpc>
                <a:spcPct val="150000"/>
              </a:lnSpc>
              <a:spcBef>
                <a:spcPts val="0"/>
              </a:spcBef>
            </a:pPr>
            <a:r>
              <a:rPr lang="en-US" sz="2000" b="1" dirty="0">
                <a:solidFill>
                  <a:schemeClr val="accent2"/>
                </a:solidFill>
                <a:latin typeface="Cambria" pitchFamily="18" charset="0"/>
                <a:ea typeface="Cambria" pitchFamily="18" charset="0"/>
              </a:rPr>
              <a:t>Input Devices</a:t>
            </a:r>
          </a:p>
          <a:p>
            <a:pPr algn="l">
              <a:lnSpc>
                <a:spcPct val="150000"/>
              </a:lnSpc>
              <a:spcBef>
                <a:spcPts val="0"/>
              </a:spcBef>
            </a:pPr>
            <a:r>
              <a:rPr lang="en-US" sz="1800" dirty="0" smtClean="0">
                <a:solidFill>
                  <a:schemeClr val="tx1"/>
                </a:solidFill>
                <a:latin typeface="Cambria" pitchFamily="18" charset="0"/>
                <a:ea typeface="Cambria" pitchFamily="18" charset="0"/>
              </a:rPr>
              <a:t>	The </a:t>
            </a:r>
            <a:r>
              <a:rPr lang="en-US" sz="1800" dirty="0">
                <a:solidFill>
                  <a:schemeClr val="tx1"/>
                </a:solidFill>
                <a:latin typeface="Cambria" pitchFamily="18" charset="0"/>
                <a:ea typeface="Cambria" pitchFamily="18" charset="0"/>
              </a:rPr>
              <a:t>Input Devices are the hardware that is used to transfer transfers input to the computer. The data can be in the form of text, graphics, sound, and text. Output device display data from the memory of the computer. Output can be text, numeric data, line, polygon, and other objects.</a:t>
            </a:r>
          </a:p>
          <a:p>
            <a:pPr algn="just">
              <a:lnSpc>
                <a:spcPct val="150000"/>
              </a:lnSpc>
              <a:spcBef>
                <a:spcPts val="0"/>
              </a:spcBef>
            </a:pPr>
            <a:endParaRPr lang="en-US" sz="2000" dirty="0">
              <a:solidFill>
                <a:schemeClr val="tx1"/>
              </a:solidFill>
              <a:latin typeface="Cambria" pitchFamily="18" charset="0"/>
              <a:ea typeface="Cambria" pitchFamily="18" charset="0"/>
            </a:endParaRPr>
          </a:p>
        </p:txBody>
      </p:sp>
      <p:pic>
        <p:nvPicPr>
          <p:cNvPr id="1026" name="Picture 2" descr="C:\Users\hp\Desktop\computer-graphics-input-devic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5305425"/>
            <a:ext cx="8115300" cy="101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14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26"/>
                                        </p:tgtEl>
                                        <p:attrNameLst>
                                          <p:attrName>style.visibility</p:attrName>
                                        </p:attrNameLst>
                                      </p:cBhvr>
                                      <p:to>
                                        <p:strVal val="visible"/>
                                      </p:to>
                                    </p:set>
                                    <p:anim calcmode="lin" valueType="num">
                                      <p:cBhvr additive="base">
                                        <p:cTn id="39" dur="500" fill="hold"/>
                                        <p:tgtEl>
                                          <p:spTgt spid="1026"/>
                                        </p:tgtEl>
                                        <p:attrNameLst>
                                          <p:attrName>ppt_x</p:attrName>
                                        </p:attrNameLst>
                                      </p:cBhvr>
                                      <p:tavLst>
                                        <p:tav tm="0">
                                          <p:val>
                                            <p:strVal val="#ppt_x"/>
                                          </p:val>
                                        </p:tav>
                                        <p:tav tm="100000">
                                          <p:val>
                                            <p:strVal val="#ppt_x"/>
                                          </p:val>
                                        </p:tav>
                                      </p:tavLst>
                                    </p:anim>
                                    <p:anim calcmode="lin" valueType="num">
                                      <p:cBhvr additive="base">
                                        <p:cTn id="4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533400"/>
            <a:ext cx="8610600" cy="6172200"/>
          </a:xfrm>
        </p:spPr>
        <p:txBody>
          <a:bodyPr>
            <a:noAutofit/>
          </a:bodyPr>
          <a:lstStyle/>
          <a:p>
            <a:pPr algn="l"/>
            <a:endParaRPr lang="en-US" sz="1800" dirty="0" smtClean="0">
              <a:solidFill>
                <a:schemeClr val="tx1"/>
              </a:solidFill>
              <a:latin typeface="Cambria" pitchFamily="18" charset="0"/>
              <a:ea typeface="Cambria" pitchFamily="18" charset="0"/>
            </a:endParaRPr>
          </a:p>
          <a:p>
            <a:pPr algn="l"/>
            <a:r>
              <a:rPr lang="en-US" sz="1800" dirty="0" smtClean="0">
                <a:solidFill>
                  <a:schemeClr val="tx1"/>
                </a:solidFill>
                <a:latin typeface="Cambria" pitchFamily="18" charset="0"/>
                <a:ea typeface="Cambria" pitchFamily="18" charset="0"/>
              </a:rPr>
              <a:t>These </a:t>
            </a:r>
            <a:r>
              <a:rPr lang="en-US" sz="1800" dirty="0">
                <a:solidFill>
                  <a:schemeClr val="tx1"/>
                </a:solidFill>
                <a:latin typeface="Cambria" pitchFamily="18" charset="0"/>
                <a:ea typeface="Cambria" pitchFamily="18" charset="0"/>
              </a:rPr>
              <a:t>Devices include:</a:t>
            </a:r>
          </a:p>
          <a:p>
            <a:pPr algn="l"/>
            <a:r>
              <a:rPr lang="en-US" sz="1800" u="sng" dirty="0">
                <a:solidFill>
                  <a:schemeClr val="tx1"/>
                </a:solidFill>
                <a:latin typeface="Cambria" pitchFamily="18" charset="0"/>
                <a:ea typeface="Cambria" pitchFamily="18" charset="0"/>
                <a:hlinkClick r:id="rId2"/>
              </a:rPr>
              <a:t>Keyboard</a:t>
            </a:r>
            <a:endParaRPr lang="en-US" sz="1800" u="sng" dirty="0">
              <a:solidFill>
                <a:schemeClr val="tx1"/>
              </a:solidFill>
              <a:latin typeface="Cambria" pitchFamily="18" charset="0"/>
              <a:ea typeface="Cambria" pitchFamily="18" charset="0"/>
            </a:endParaRPr>
          </a:p>
          <a:p>
            <a:pPr algn="l"/>
            <a:r>
              <a:rPr lang="en-US" sz="1800" u="sng" dirty="0">
                <a:solidFill>
                  <a:schemeClr val="tx1"/>
                </a:solidFill>
                <a:latin typeface="Cambria" pitchFamily="18" charset="0"/>
                <a:ea typeface="Cambria" pitchFamily="18" charset="0"/>
                <a:hlinkClick r:id="rId3"/>
              </a:rPr>
              <a:t>Mouse</a:t>
            </a:r>
            <a:endParaRPr lang="en-US" sz="1800" u="sng" dirty="0">
              <a:solidFill>
                <a:schemeClr val="tx1"/>
              </a:solidFill>
              <a:latin typeface="Cambria" pitchFamily="18" charset="0"/>
              <a:ea typeface="Cambria" pitchFamily="18" charset="0"/>
            </a:endParaRPr>
          </a:p>
          <a:p>
            <a:pPr algn="l"/>
            <a:r>
              <a:rPr lang="en-US" sz="1800" u="sng" dirty="0">
                <a:solidFill>
                  <a:schemeClr val="tx1"/>
                </a:solidFill>
                <a:latin typeface="Cambria" pitchFamily="18" charset="0"/>
                <a:ea typeface="Cambria" pitchFamily="18" charset="0"/>
                <a:hlinkClick r:id="rId4"/>
              </a:rPr>
              <a:t>Trackball</a:t>
            </a:r>
            <a:endParaRPr lang="en-US" sz="1800" u="sng" dirty="0">
              <a:solidFill>
                <a:schemeClr val="tx1"/>
              </a:solidFill>
              <a:latin typeface="Cambria" pitchFamily="18" charset="0"/>
              <a:ea typeface="Cambria" pitchFamily="18" charset="0"/>
            </a:endParaRPr>
          </a:p>
          <a:p>
            <a:pPr algn="l"/>
            <a:r>
              <a:rPr lang="en-US" sz="1800" u="sng" dirty="0" err="1">
                <a:solidFill>
                  <a:schemeClr val="tx1"/>
                </a:solidFill>
                <a:latin typeface="Cambria" pitchFamily="18" charset="0"/>
                <a:ea typeface="Cambria" pitchFamily="18" charset="0"/>
                <a:hlinkClick r:id="rId5"/>
              </a:rPr>
              <a:t>Spaceball</a:t>
            </a:r>
            <a:endParaRPr lang="en-US" sz="1800" u="sng" dirty="0">
              <a:solidFill>
                <a:schemeClr val="tx1"/>
              </a:solidFill>
              <a:latin typeface="Cambria" pitchFamily="18" charset="0"/>
              <a:ea typeface="Cambria" pitchFamily="18" charset="0"/>
            </a:endParaRPr>
          </a:p>
          <a:p>
            <a:pPr algn="l"/>
            <a:r>
              <a:rPr lang="en-US" sz="1800" u="sng" dirty="0">
                <a:solidFill>
                  <a:schemeClr val="tx1"/>
                </a:solidFill>
                <a:latin typeface="Cambria" pitchFamily="18" charset="0"/>
                <a:ea typeface="Cambria" pitchFamily="18" charset="0"/>
                <a:hlinkClick r:id="rId6"/>
              </a:rPr>
              <a:t>Joystick</a:t>
            </a:r>
            <a:endParaRPr lang="en-US" sz="1800" u="sng" dirty="0">
              <a:solidFill>
                <a:schemeClr val="tx1"/>
              </a:solidFill>
              <a:latin typeface="Cambria" pitchFamily="18" charset="0"/>
              <a:ea typeface="Cambria" pitchFamily="18" charset="0"/>
            </a:endParaRPr>
          </a:p>
          <a:p>
            <a:pPr algn="l"/>
            <a:r>
              <a:rPr lang="en-US" sz="1800" u="sng" dirty="0">
                <a:solidFill>
                  <a:schemeClr val="tx1"/>
                </a:solidFill>
                <a:latin typeface="Cambria" pitchFamily="18" charset="0"/>
                <a:ea typeface="Cambria" pitchFamily="18" charset="0"/>
                <a:hlinkClick r:id="rId7"/>
              </a:rPr>
              <a:t>Light Pen</a:t>
            </a:r>
            <a:endParaRPr lang="en-US" sz="1800" u="sng" dirty="0">
              <a:solidFill>
                <a:schemeClr val="tx1"/>
              </a:solidFill>
              <a:latin typeface="Cambria" pitchFamily="18" charset="0"/>
              <a:ea typeface="Cambria" pitchFamily="18" charset="0"/>
            </a:endParaRPr>
          </a:p>
          <a:p>
            <a:pPr algn="l"/>
            <a:r>
              <a:rPr lang="en-US" sz="1800" u="sng" dirty="0">
                <a:solidFill>
                  <a:schemeClr val="tx1"/>
                </a:solidFill>
                <a:latin typeface="Cambria" pitchFamily="18" charset="0"/>
                <a:ea typeface="Cambria" pitchFamily="18" charset="0"/>
                <a:hlinkClick r:id="rId8"/>
              </a:rPr>
              <a:t>Digitizer</a:t>
            </a:r>
            <a:endParaRPr lang="en-US" sz="1800" u="sng" dirty="0">
              <a:solidFill>
                <a:schemeClr val="tx1"/>
              </a:solidFill>
              <a:latin typeface="Cambria" pitchFamily="18" charset="0"/>
              <a:ea typeface="Cambria" pitchFamily="18" charset="0"/>
            </a:endParaRPr>
          </a:p>
          <a:p>
            <a:pPr algn="l"/>
            <a:r>
              <a:rPr lang="en-US" sz="1800" u="sng" dirty="0">
                <a:solidFill>
                  <a:schemeClr val="tx1"/>
                </a:solidFill>
                <a:latin typeface="Cambria" pitchFamily="18" charset="0"/>
                <a:ea typeface="Cambria" pitchFamily="18" charset="0"/>
                <a:hlinkClick r:id="rId9"/>
              </a:rPr>
              <a:t>Touch Panels</a:t>
            </a:r>
            <a:endParaRPr lang="en-US" sz="1800" u="sng" dirty="0">
              <a:solidFill>
                <a:schemeClr val="tx1"/>
              </a:solidFill>
              <a:latin typeface="Cambria" pitchFamily="18" charset="0"/>
              <a:ea typeface="Cambria" pitchFamily="18" charset="0"/>
            </a:endParaRPr>
          </a:p>
          <a:p>
            <a:pPr algn="l"/>
            <a:r>
              <a:rPr lang="en-US" sz="1800" u="sng" dirty="0">
                <a:solidFill>
                  <a:schemeClr val="tx1"/>
                </a:solidFill>
                <a:latin typeface="Cambria" pitchFamily="18" charset="0"/>
                <a:ea typeface="Cambria" pitchFamily="18" charset="0"/>
                <a:hlinkClick r:id="rId10"/>
              </a:rPr>
              <a:t>Voice Recognition</a:t>
            </a:r>
            <a:endParaRPr lang="en-US" sz="1800" u="sng" dirty="0">
              <a:solidFill>
                <a:schemeClr val="tx1"/>
              </a:solidFill>
              <a:latin typeface="Cambria" pitchFamily="18" charset="0"/>
              <a:ea typeface="Cambria" pitchFamily="18" charset="0"/>
            </a:endParaRPr>
          </a:p>
          <a:p>
            <a:pPr algn="l"/>
            <a:r>
              <a:rPr lang="en-US" sz="1800" u="sng" dirty="0">
                <a:solidFill>
                  <a:schemeClr val="tx1"/>
                </a:solidFill>
                <a:latin typeface="Cambria" pitchFamily="18" charset="0"/>
                <a:ea typeface="Cambria" pitchFamily="18" charset="0"/>
                <a:hlinkClick r:id="rId11"/>
              </a:rPr>
              <a:t>Image Scanner</a:t>
            </a:r>
            <a:endParaRPr lang="en-US" sz="1800" u="sng" dirty="0">
              <a:solidFill>
                <a:schemeClr val="tx1"/>
              </a:solidFill>
              <a:latin typeface="Cambria" pitchFamily="18" charset="0"/>
              <a:ea typeface="Cambria" pitchFamily="18" charset="0"/>
            </a:endParaRPr>
          </a:p>
          <a:p>
            <a:pPr algn="l">
              <a:lnSpc>
                <a:spcPct val="150000"/>
              </a:lnSpc>
              <a:spcBef>
                <a:spcPts val="0"/>
              </a:spcBef>
            </a:pPr>
            <a:endParaRPr lang="en-US" sz="2000" dirty="0">
              <a:solidFill>
                <a:schemeClr val="tx1"/>
              </a:solidFill>
              <a:latin typeface="Cambria" pitchFamily="18" charset="0"/>
              <a:ea typeface="Cambria" pitchFamily="18" charset="0"/>
            </a:endParaRPr>
          </a:p>
        </p:txBody>
      </p:sp>
      <p:pic>
        <p:nvPicPr>
          <p:cNvPr id="2050" name="Picture 2" descr="C:\Users\hp\Desktop\input-devices.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3200" y="1295400"/>
            <a:ext cx="59182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29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
            <a:ext cx="8610600" cy="6553200"/>
          </a:xfrm>
        </p:spPr>
        <p:txBody>
          <a:bodyPr>
            <a:noAutofit/>
          </a:bodyPr>
          <a:lstStyle/>
          <a:p>
            <a:pPr algn="l"/>
            <a:r>
              <a:rPr lang="en-IN" sz="2000" b="1" dirty="0">
                <a:solidFill>
                  <a:schemeClr val="accent2"/>
                </a:solidFill>
                <a:latin typeface="Cambria" pitchFamily="18" charset="0"/>
                <a:ea typeface="Cambria" pitchFamily="18" charset="0"/>
              </a:rPr>
              <a:t>Output Devices</a:t>
            </a:r>
          </a:p>
          <a:p>
            <a:pPr algn="l"/>
            <a:r>
              <a:rPr lang="en-US" sz="1800" dirty="0" smtClean="0">
                <a:solidFill>
                  <a:schemeClr val="tx1"/>
                </a:solidFill>
                <a:latin typeface="Cambria" pitchFamily="18" charset="0"/>
                <a:ea typeface="Cambria" pitchFamily="18" charset="0"/>
              </a:rPr>
              <a:t>  It </a:t>
            </a:r>
            <a:r>
              <a:rPr lang="en-US" sz="1800" dirty="0">
                <a:solidFill>
                  <a:schemeClr val="tx1"/>
                </a:solidFill>
                <a:latin typeface="Cambria" pitchFamily="18" charset="0"/>
                <a:ea typeface="Cambria" pitchFamily="18" charset="0"/>
              </a:rPr>
              <a:t>is an electromechanical device, which accepts data from a computer </a:t>
            </a:r>
            <a:r>
              <a:rPr lang="en-US" sz="1800" dirty="0" smtClean="0">
                <a:solidFill>
                  <a:schemeClr val="tx1"/>
                </a:solidFill>
                <a:latin typeface="Cambria" pitchFamily="18" charset="0"/>
                <a:ea typeface="Cambria" pitchFamily="18" charset="0"/>
              </a:rPr>
              <a:t>&amp; </a:t>
            </a:r>
          </a:p>
          <a:p>
            <a:pPr algn="l"/>
            <a:r>
              <a:rPr lang="en-US" sz="1800" dirty="0" smtClean="0">
                <a:solidFill>
                  <a:schemeClr val="tx1"/>
                </a:solidFill>
                <a:latin typeface="Cambria" pitchFamily="18" charset="0"/>
                <a:ea typeface="Cambria" pitchFamily="18" charset="0"/>
              </a:rPr>
              <a:t> </a:t>
            </a:r>
            <a:r>
              <a:rPr lang="en-US" sz="1800" dirty="0">
                <a:solidFill>
                  <a:schemeClr val="tx1"/>
                </a:solidFill>
                <a:latin typeface="Cambria" pitchFamily="18" charset="0"/>
                <a:ea typeface="Cambria" pitchFamily="18" charset="0"/>
              </a:rPr>
              <a:t>translates them into form understand by users.</a:t>
            </a:r>
          </a:p>
          <a:p>
            <a:pPr algn="l"/>
            <a:r>
              <a:rPr lang="en-US" sz="1800" dirty="0">
                <a:solidFill>
                  <a:schemeClr val="tx1"/>
                </a:solidFill>
                <a:latin typeface="Cambria" pitchFamily="18" charset="0"/>
                <a:ea typeface="Cambria" pitchFamily="18" charset="0"/>
              </a:rPr>
              <a:t>Following are Output Devices:</a:t>
            </a:r>
          </a:p>
          <a:p>
            <a:pPr algn="l"/>
            <a:r>
              <a:rPr lang="en-US" sz="1800" dirty="0">
                <a:solidFill>
                  <a:schemeClr val="tx1"/>
                </a:solidFill>
                <a:latin typeface="Cambria" pitchFamily="18" charset="0"/>
                <a:ea typeface="Cambria" pitchFamily="18" charset="0"/>
                <a:hlinkClick r:id="rId2"/>
              </a:rPr>
              <a:t>Printers</a:t>
            </a:r>
            <a:r>
              <a:rPr lang="en-US" sz="1800" dirty="0">
                <a:solidFill>
                  <a:schemeClr val="tx1"/>
                </a:solidFill>
                <a:latin typeface="Cambria" pitchFamily="18" charset="0"/>
                <a:ea typeface="Cambria" pitchFamily="18" charset="0"/>
              </a:rPr>
              <a:t> : </a:t>
            </a:r>
          </a:p>
          <a:p>
            <a:pPr algn="l"/>
            <a:r>
              <a:rPr lang="en-US" sz="1800" dirty="0">
                <a:solidFill>
                  <a:schemeClr val="tx1"/>
                </a:solidFill>
                <a:latin typeface="Cambria" pitchFamily="18" charset="0"/>
                <a:ea typeface="Cambria" pitchFamily="18" charset="0"/>
              </a:rPr>
              <a:t>Printer is the most important output device, which is used to print data on paper.</a:t>
            </a:r>
          </a:p>
          <a:p>
            <a:pPr algn="l"/>
            <a:r>
              <a:rPr lang="en-US" sz="1800" dirty="0">
                <a:solidFill>
                  <a:schemeClr val="tx1"/>
                </a:solidFill>
                <a:latin typeface="Cambria" pitchFamily="18" charset="0"/>
                <a:ea typeface="Cambria" pitchFamily="18" charset="0"/>
                <a:hlinkClick r:id="rId3"/>
              </a:rPr>
              <a:t>Plotters</a:t>
            </a:r>
            <a:r>
              <a:rPr lang="en-US" sz="1800" dirty="0">
                <a:solidFill>
                  <a:schemeClr val="tx1"/>
                </a:solidFill>
                <a:latin typeface="Cambria" pitchFamily="18" charset="0"/>
                <a:ea typeface="Cambria" pitchFamily="18" charset="0"/>
              </a:rPr>
              <a:t>:</a:t>
            </a:r>
          </a:p>
          <a:p>
            <a:pPr algn="l"/>
            <a:r>
              <a:rPr lang="en-US" sz="1800" dirty="0">
                <a:solidFill>
                  <a:schemeClr val="tx1"/>
                </a:solidFill>
                <a:latin typeface="Cambria" pitchFamily="18" charset="0"/>
                <a:ea typeface="Cambria" pitchFamily="18" charset="0"/>
              </a:rPr>
              <a:t>Plotters are a special type of output device. </a:t>
            </a:r>
            <a:endParaRPr lang="en-US" sz="1800" dirty="0" smtClean="0">
              <a:solidFill>
                <a:schemeClr val="tx1"/>
              </a:solidFill>
              <a:latin typeface="Cambria" pitchFamily="18" charset="0"/>
              <a:ea typeface="Cambria" pitchFamily="18" charset="0"/>
            </a:endParaRPr>
          </a:p>
          <a:p>
            <a:pPr algn="l"/>
            <a:r>
              <a:rPr lang="en-US" sz="1800" dirty="0" smtClean="0">
                <a:solidFill>
                  <a:schemeClr val="tx1"/>
                </a:solidFill>
                <a:latin typeface="Cambria" pitchFamily="18" charset="0"/>
                <a:ea typeface="Cambria" pitchFamily="18" charset="0"/>
              </a:rPr>
              <a:t>It </a:t>
            </a:r>
            <a:r>
              <a:rPr lang="en-US" sz="1800" dirty="0">
                <a:solidFill>
                  <a:schemeClr val="tx1"/>
                </a:solidFill>
                <a:latin typeface="Cambria" pitchFamily="18" charset="0"/>
                <a:ea typeface="Cambria" pitchFamily="18" charset="0"/>
              </a:rPr>
              <a:t>is suitable for applications:</a:t>
            </a:r>
          </a:p>
          <a:p>
            <a:pPr algn="l"/>
            <a:r>
              <a:rPr lang="en-US" sz="1800" dirty="0" smtClean="0">
                <a:solidFill>
                  <a:schemeClr val="tx1"/>
                </a:solidFill>
                <a:latin typeface="Cambria" pitchFamily="18" charset="0"/>
                <a:ea typeface="Cambria" pitchFamily="18" charset="0"/>
              </a:rPr>
              <a:t>	* Architectural </a:t>
            </a:r>
            <a:r>
              <a:rPr lang="en-US" sz="1800" dirty="0">
                <a:solidFill>
                  <a:schemeClr val="tx1"/>
                </a:solidFill>
                <a:latin typeface="Cambria" pitchFamily="18" charset="0"/>
                <a:ea typeface="Cambria" pitchFamily="18" charset="0"/>
              </a:rPr>
              <a:t>plan of the building.</a:t>
            </a:r>
          </a:p>
          <a:p>
            <a:pPr algn="l"/>
            <a:r>
              <a:rPr lang="en-US" sz="1800" dirty="0" smtClean="0">
                <a:solidFill>
                  <a:schemeClr val="tx1"/>
                </a:solidFill>
                <a:latin typeface="Cambria" pitchFamily="18" charset="0"/>
                <a:ea typeface="Cambria" pitchFamily="18" charset="0"/>
              </a:rPr>
              <a:t>	* CAD </a:t>
            </a:r>
            <a:r>
              <a:rPr lang="en-US" sz="1800" dirty="0">
                <a:solidFill>
                  <a:schemeClr val="tx1"/>
                </a:solidFill>
                <a:latin typeface="Cambria" pitchFamily="18" charset="0"/>
                <a:ea typeface="Cambria" pitchFamily="18" charset="0"/>
              </a:rPr>
              <a:t>applications like the design of mechanical components of aircraft.</a:t>
            </a:r>
          </a:p>
          <a:p>
            <a:pPr algn="l"/>
            <a:r>
              <a:rPr lang="en-US" sz="1800" dirty="0" smtClean="0">
                <a:solidFill>
                  <a:schemeClr val="tx1"/>
                </a:solidFill>
                <a:latin typeface="Cambria" pitchFamily="18" charset="0"/>
                <a:ea typeface="Cambria" pitchFamily="18" charset="0"/>
              </a:rPr>
              <a:t>	* Many </a:t>
            </a:r>
            <a:r>
              <a:rPr lang="en-US" sz="1800" dirty="0">
                <a:solidFill>
                  <a:schemeClr val="tx1"/>
                </a:solidFill>
                <a:latin typeface="Cambria" pitchFamily="18" charset="0"/>
                <a:ea typeface="Cambria" pitchFamily="18" charset="0"/>
              </a:rPr>
              <a:t>engineering applications.</a:t>
            </a:r>
          </a:p>
          <a:p>
            <a:pPr algn="l"/>
            <a:endParaRPr lang="en-US" sz="1800" dirty="0">
              <a:solidFill>
                <a:schemeClr val="tx1"/>
              </a:solidFill>
              <a:latin typeface="Cambria" pitchFamily="18" charset="0"/>
              <a:ea typeface="Cambria" pitchFamily="18" charset="0"/>
            </a:endParaRPr>
          </a:p>
          <a:p>
            <a:pPr algn="l"/>
            <a:endParaRPr lang="en-US" sz="1800" dirty="0" smtClean="0">
              <a:solidFill>
                <a:schemeClr val="tx1"/>
              </a:solidFill>
              <a:latin typeface="Cambria" pitchFamily="18" charset="0"/>
              <a:ea typeface="Cambria" pitchFamily="18" charset="0"/>
            </a:endParaRPr>
          </a:p>
        </p:txBody>
      </p:sp>
      <p:pic>
        <p:nvPicPr>
          <p:cNvPr id="3074" name="Picture 2" descr="C:\Users\hp\Desktop\output-devic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838199"/>
            <a:ext cx="2667000" cy="102007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hp\Desktop\drum-plotter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1177" y="4493433"/>
            <a:ext cx="2859700" cy="21441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hp\Desktop\flatbed-plotter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3899" y="4308187"/>
            <a:ext cx="2972893"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C:\Users\hp\Desktop\plotters.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648" y="4493433"/>
            <a:ext cx="2708059" cy="2144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65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 calcmode="lin" valueType="num">
                                      <p:cBhvr additive="base">
                                        <p:cTn id="23" dur="500" fill="hold"/>
                                        <p:tgtEl>
                                          <p:spTgt spid="3074"/>
                                        </p:tgtEl>
                                        <p:attrNameLst>
                                          <p:attrName>ppt_x</p:attrName>
                                        </p:attrNameLst>
                                      </p:cBhvr>
                                      <p:tavLst>
                                        <p:tav tm="0">
                                          <p:val>
                                            <p:strVal val="#ppt_x"/>
                                          </p:val>
                                        </p:tav>
                                        <p:tav tm="100000">
                                          <p:val>
                                            <p:strVal val="#ppt_x"/>
                                          </p:val>
                                        </p:tav>
                                      </p:tavLst>
                                    </p:anim>
                                    <p:anim calcmode="lin" valueType="num">
                                      <p:cBhvr additive="base">
                                        <p:cTn id="2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083"/>
                                        </p:tgtEl>
                                        <p:attrNameLst>
                                          <p:attrName>style.visibility</p:attrName>
                                        </p:attrNameLst>
                                      </p:cBhvr>
                                      <p:to>
                                        <p:strVal val="visible"/>
                                      </p:to>
                                    </p:set>
                                    <p:anim calcmode="lin" valueType="num">
                                      <p:cBhvr additive="base">
                                        <p:cTn id="67" dur="500" fill="hold"/>
                                        <p:tgtEl>
                                          <p:spTgt spid="3083"/>
                                        </p:tgtEl>
                                        <p:attrNameLst>
                                          <p:attrName>ppt_x</p:attrName>
                                        </p:attrNameLst>
                                      </p:cBhvr>
                                      <p:tavLst>
                                        <p:tav tm="0">
                                          <p:val>
                                            <p:strVal val="#ppt_x"/>
                                          </p:val>
                                        </p:tav>
                                        <p:tav tm="100000">
                                          <p:val>
                                            <p:strVal val="#ppt_x"/>
                                          </p:val>
                                        </p:tav>
                                      </p:tavLst>
                                    </p:anim>
                                    <p:anim calcmode="lin" valueType="num">
                                      <p:cBhvr additive="base">
                                        <p:cTn id="68" dur="500" fill="hold"/>
                                        <p:tgtEl>
                                          <p:spTgt spid="308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076"/>
                                        </p:tgtEl>
                                        <p:attrNameLst>
                                          <p:attrName>style.visibility</p:attrName>
                                        </p:attrNameLst>
                                      </p:cBhvr>
                                      <p:to>
                                        <p:strVal val="visible"/>
                                      </p:to>
                                    </p:set>
                                    <p:anim calcmode="lin" valueType="num">
                                      <p:cBhvr additive="base">
                                        <p:cTn id="73" dur="500" fill="hold"/>
                                        <p:tgtEl>
                                          <p:spTgt spid="3076"/>
                                        </p:tgtEl>
                                        <p:attrNameLst>
                                          <p:attrName>ppt_x</p:attrName>
                                        </p:attrNameLst>
                                      </p:cBhvr>
                                      <p:tavLst>
                                        <p:tav tm="0">
                                          <p:val>
                                            <p:strVal val="#ppt_x"/>
                                          </p:val>
                                        </p:tav>
                                        <p:tav tm="100000">
                                          <p:val>
                                            <p:strVal val="#ppt_x"/>
                                          </p:val>
                                        </p:tav>
                                      </p:tavLst>
                                    </p:anim>
                                    <p:anim calcmode="lin" valueType="num">
                                      <p:cBhvr additive="base">
                                        <p:cTn id="74"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075"/>
                                        </p:tgtEl>
                                        <p:attrNameLst>
                                          <p:attrName>style.visibility</p:attrName>
                                        </p:attrNameLst>
                                      </p:cBhvr>
                                      <p:to>
                                        <p:strVal val="visible"/>
                                      </p:to>
                                    </p:set>
                                    <p:anim calcmode="lin" valueType="num">
                                      <p:cBhvr additive="base">
                                        <p:cTn id="79" dur="500" fill="hold"/>
                                        <p:tgtEl>
                                          <p:spTgt spid="3075"/>
                                        </p:tgtEl>
                                        <p:attrNameLst>
                                          <p:attrName>ppt_x</p:attrName>
                                        </p:attrNameLst>
                                      </p:cBhvr>
                                      <p:tavLst>
                                        <p:tav tm="0">
                                          <p:val>
                                            <p:strVal val="#ppt_x"/>
                                          </p:val>
                                        </p:tav>
                                        <p:tav tm="100000">
                                          <p:val>
                                            <p:strVal val="#ppt_x"/>
                                          </p:val>
                                        </p:tav>
                                      </p:tavLst>
                                    </p:anim>
                                    <p:anim calcmode="lin" valueType="num">
                                      <p:cBhvr additive="base">
                                        <p:cTn id="80"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52400"/>
            <a:ext cx="8991600" cy="6553200"/>
          </a:xfrm>
        </p:spPr>
        <p:txBody>
          <a:bodyPr>
            <a:normAutofit/>
          </a:bodyPr>
          <a:lstStyle/>
          <a:p>
            <a:pPr algn="l">
              <a:lnSpc>
                <a:spcPct val="150000"/>
              </a:lnSpc>
              <a:spcBef>
                <a:spcPts val="0"/>
              </a:spcBef>
            </a:pPr>
            <a:r>
              <a:rPr lang="en-US" sz="2400" b="1" dirty="0">
                <a:solidFill>
                  <a:schemeClr val="accent2"/>
                </a:solidFill>
                <a:latin typeface="Cambria" pitchFamily="18" charset="0"/>
              </a:rPr>
              <a:t>Unit I Graphics Primitives &amp; Scan Conversion </a:t>
            </a:r>
            <a:r>
              <a:rPr lang="en-US" sz="2400" b="1" dirty="0" smtClean="0">
                <a:solidFill>
                  <a:schemeClr val="accent2"/>
                </a:solidFill>
                <a:latin typeface="Cambria" pitchFamily="18" charset="0"/>
              </a:rPr>
              <a:t>Algorithms</a:t>
            </a:r>
          </a:p>
          <a:p>
            <a:pPr algn="l">
              <a:spcBef>
                <a:spcPts val="0"/>
              </a:spcBef>
            </a:pPr>
            <a:r>
              <a:rPr lang="en-US" sz="2400" b="1" dirty="0" smtClean="0">
                <a:solidFill>
                  <a:schemeClr val="accent2"/>
                </a:solidFill>
                <a:latin typeface="Cambria" pitchFamily="18" charset="0"/>
              </a:rPr>
              <a:t>Definition of Computer Graphics:</a:t>
            </a:r>
            <a:endParaRPr lang="en-US" sz="2800" b="1" dirty="0" smtClean="0">
              <a:solidFill>
                <a:schemeClr val="accent2"/>
              </a:solidFill>
              <a:latin typeface="Cambria" pitchFamily="18" charset="0"/>
            </a:endParaRPr>
          </a:p>
          <a:p>
            <a:pPr algn="l">
              <a:lnSpc>
                <a:spcPct val="150000"/>
              </a:lnSpc>
              <a:spcBef>
                <a:spcPts val="0"/>
              </a:spcBef>
            </a:pPr>
            <a:r>
              <a:rPr lang="en-US" sz="2800" dirty="0" smtClean="0">
                <a:solidFill>
                  <a:schemeClr val="tx1"/>
                </a:solidFill>
                <a:latin typeface="Cambria" pitchFamily="18" charset="0"/>
              </a:rPr>
              <a:t>	</a:t>
            </a:r>
            <a:r>
              <a:rPr lang="en-US" sz="1800" dirty="0" smtClean="0">
                <a:solidFill>
                  <a:schemeClr val="tx1"/>
                </a:solidFill>
                <a:latin typeface="Cambria" pitchFamily="18" charset="0"/>
              </a:rPr>
              <a:t>It is the use of computers to create and manipulate pictures on a display device. It comprises of software techniques to create, store, modify, represents pictures.</a:t>
            </a:r>
          </a:p>
          <a:p>
            <a:pPr algn="l">
              <a:lnSpc>
                <a:spcPct val="150000"/>
              </a:lnSpc>
              <a:spcBef>
                <a:spcPts val="0"/>
              </a:spcBef>
            </a:pPr>
            <a:r>
              <a:rPr lang="en-US" sz="2400" b="1" dirty="0" smtClean="0">
                <a:solidFill>
                  <a:schemeClr val="accent2"/>
                </a:solidFill>
                <a:latin typeface="Cambria" pitchFamily="18" charset="0"/>
              </a:rPr>
              <a:t>Why computer graphics used?</a:t>
            </a:r>
          </a:p>
          <a:p>
            <a:pPr algn="just">
              <a:lnSpc>
                <a:spcPct val="150000"/>
              </a:lnSpc>
              <a:spcBef>
                <a:spcPts val="0"/>
              </a:spcBef>
            </a:pPr>
            <a:r>
              <a:rPr lang="en-US" sz="1800" dirty="0" smtClean="0">
                <a:solidFill>
                  <a:schemeClr val="tx1"/>
                </a:solidFill>
                <a:latin typeface="Cambria" pitchFamily="18" charset="0"/>
              </a:rPr>
              <a:t>Interactive computer graphics work using the concept of two-way communication between computer users. The computer will receive signals from the input device, and the picture is modified accordingly. Picture will be changed quickly when we apply command.</a:t>
            </a:r>
            <a:endParaRPr lang="en-US" sz="1200" dirty="0" smtClean="0">
              <a:solidFill>
                <a:schemeClr val="tx1"/>
              </a:solidFill>
              <a:latin typeface="Cambria" pitchFamily="18" charset="0"/>
            </a:endParaRPr>
          </a:p>
        </p:txBody>
      </p:sp>
      <p:pic>
        <p:nvPicPr>
          <p:cNvPr id="4" name="Picture 3" descr="C:\Users\NEW_COMP_CNL_25\Desktop\computer-graphics-introduction.png"/>
          <p:cNvPicPr/>
          <p:nvPr/>
        </p:nvPicPr>
        <p:blipFill>
          <a:blip r:embed="rId2"/>
          <a:srcRect/>
          <a:stretch>
            <a:fillRect/>
          </a:stretch>
        </p:blipFill>
        <p:spPr bwMode="auto">
          <a:xfrm>
            <a:off x="1600200" y="4267200"/>
            <a:ext cx="6019800" cy="190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80">
                                          <p:stCondLst>
                                            <p:cond delay="0"/>
                                          </p:stCondLst>
                                        </p:cTn>
                                        <p:tgtEl>
                                          <p:spTgt spid="4"/>
                                        </p:tgtEl>
                                      </p:cBhvr>
                                    </p:animEffect>
                                    <p:anim calcmode="lin" valueType="num">
                                      <p:cBhvr>
                                        <p:cTn id="3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7" dur="26">
                                          <p:stCondLst>
                                            <p:cond delay="650"/>
                                          </p:stCondLst>
                                        </p:cTn>
                                        <p:tgtEl>
                                          <p:spTgt spid="4"/>
                                        </p:tgtEl>
                                      </p:cBhvr>
                                      <p:to x="100000" y="60000"/>
                                    </p:animScale>
                                    <p:animScale>
                                      <p:cBhvr>
                                        <p:cTn id="38" dur="166" decel="50000">
                                          <p:stCondLst>
                                            <p:cond delay="676"/>
                                          </p:stCondLst>
                                        </p:cTn>
                                        <p:tgtEl>
                                          <p:spTgt spid="4"/>
                                        </p:tgtEl>
                                      </p:cBhvr>
                                      <p:to x="100000" y="100000"/>
                                    </p:animScale>
                                    <p:animScale>
                                      <p:cBhvr>
                                        <p:cTn id="39" dur="26">
                                          <p:stCondLst>
                                            <p:cond delay="1312"/>
                                          </p:stCondLst>
                                        </p:cTn>
                                        <p:tgtEl>
                                          <p:spTgt spid="4"/>
                                        </p:tgtEl>
                                      </p:cBhvr>
                                      <p:to x="100000" y="80000"/>
                                    </p:animScale>
                                    <p:animScale>
                                      <p:cBhvr>
                                        <p:cTn id="40" dur="166" decel="50000">
                                          <p:stCondLst>
                                            <p:cond delay="1338"/>
                                          </p:stCondLst>
                                        </p:cTn>
                                        <p:tgtEl>
                                          <p:spTgt spid="4"/>
                                        </p:tgtEl>
                                      </p:cBhvr>
                                      <p:to x="100000" y="100000"/>
                                    </p:animScale>
                                    <p:animScale>
                                      <p:cBhvr>
                                        <p:cTn id="41" dur="26">
                                          <p:stCondLst>
                                            <p:cond delay="1642"/>
                                          </p:stCondLst>
                                        </p:cTn>
                                        <p:tgtEl>
                                          <p:spTgt spid="4"/>
                                        </p:tgtEl>
                                      </p:cBhvr>
                                      <p:to x="100000" y="90000"/>
                                    </p:animScale>
                                    <p:animScale>
                                      <p:cBhvr>
                                        <p:cTn id="42" dur="166" decel="50000">
                                          <p:stCondLst>
                                            <p:cond delay="1668"/>
                                          </p:stCondLst>
                                        </p:cTn>
                                        <p:tgtEl>
                                          <p:spTgt spid="4"/>
                                        </p:tgtEl>
                                      </p:cBhvr>
                                      <p:to x="100000" y="100000"/>
                                    </p:animScale>
                                    <p:animScale>
                                      <p:cBhvr>
                                        <p:cTn id="43" dur="26">
                                          <p:stCondLst>
                                            <p:cond delay="1808"/>
                                          </p:stCondLst>
                                        </p:cTn>
                                        <p:tgtEl>
                                          <p:spTgt spid="4"/>
                                        </p:tgtEl>
                                      </p:cBhvr>
                                      <p:to x="100000" y="95000"/>
                                    </p:animScale>
                                    <p:animScale>
                                      <p:cBhvr>
                                        <p:cTn id="44"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
            <a:ext cx="8610600" cy="6553200"/>
          </a:xfrm>
        </p:spPr>
        <p:txBody>
          <a:bodyPr>
            <a:noAutofit/>
          </a:bodyPr>
          <a:lstStyle/>
          <a:p>
            <a:pPr algn="l"/>
            <a:r>
              <a:rPr lang="en-IN" sz="2000" b="1" dirty="0" smtClean="0">
                <a:solidFill>
                  <a:schemeClr val="accent2"/>
                </a:solidFill>
                <a:latin typeface="Cambria" pitchFamily="18" charset="0"/>
                <a:ea typeface="Cambria" pitchFamily="18" charset="0"/>
              </a:rPr>
              <a:t>Application </a:t>
            </a:r>
            <a:r>
              <a:rPr lang="en-IN" sz="2000" b="1" dirty="0">
                <a:solidFill>
                  <a:schemeClr val="accent2"/>
                </a:solidFill>
                <a:latin typeface="Cambria" pitchFamily="18" charset="0"/>
                <a:ea typeface="Cambria" pitchFamily="18" charset="0"/>
              </a:rPr>
              <a:t>of Computer </a:t>
            </a:r>
            <a:r>
              <a:rPr lang="en-IN" sz="2000" b="1" dirty="0" smtClean="0">
                <a:solidFill>
                  <a:schemeClr val="accent2"/>
                </a:solidFill>
                <a:latin typeface="Cambria" pitchFamily="18" charset="0"/>
                <a:ea typeface="Cambria" pitchFamily="18" charset="0"/>
              </a:rPr>
              <a:t>Graphics</a:t>
            </a:r>
          </a:p>
          <a:p>
            <a:pPr algn="l"/>
            <a:endParaRPr lang="en-IN" sz="2000" b="1" dirty="0">
              <a:solidFill>
                <a:schemeClr val="accent2"/>
              </a:solidFill>
              <a:latin typeface="Cambria" pitchFamily="18" charset="0"/>
              <a:ea typeface="Cambria" pitchFamily="18" charset="0"/>
            </a:endParaRPr>
          </a:p>
          <a:p>
            <a:pPr marL="342900" indent="-342900" algn="l">
              <a:lnSpc>
                <a:spcPct val="150000"/>
              </a:lnSpc>
              <a:spcBef>
                <a:spcPts val="0"/>
              </a:spcBef>
              <a:buAutoNum type="arabicPeriod"/>
            </a:pPr>
            <a:r>
              <a:rPr lang="en-US" sz="1800" b="1" dirty="0" smtClean="0">
                <a:solidFill>
                  <a:schemeClr val="tx1"/>
                </a:solidFill>
                <a:latin typeface="Cambria" pitchFamily="18" charset="0"/>
                <a:ea typeface="Cambria" pitchFamily="18" charset="0"/>
              </a:rPr>
              <a:t>Education </a:t>
            </a:r>
            <a:r>
              <a:rPr lang="en-US" sz="1800" b="1" dirty="0">
                <a:solidFill>
                  <a:schemeClr val="tx1"/>
                </a:solidFill>
                <a:latin typeface="Cambria" pitchFamily="18" charset="0"/>
                <a:ea typeface="Cambria" pitchFamily="18" charset="0"/>
              </a:rPr>
              <a:t>and Training:</a:t>
            </a:r>
            <a:r>
              <a:rPr lang="en-US" sz="1800" dirty="0">
                <a:solidFill>
                  <a:schemeClr val="tx1"/>
                </a:solidFill>
                <a:latin typeface="Cambria" pitchFamily="18" charset="0"/>
                <a:ea typeface="Cambria" pitchFamily="18" charset="0"/>
              </a:rPr>
              <a:t> Computer-generated model of the physical, financial and economic system is often used as educational aids. Model of physical systems, physiological system, population trends or equipment can help trainees to understand the operation of the system</a:t>
            </a:r>
            <a:r>
              <a:rPr lang="en-US" sz="1800" dirty="0" smtClean="0">
                <a:solidFill>
                  <a:schemeClr val="tx1"/>
                </a:solidFill>
                <a:latin typeface="Cambria" pitchFamily="18" charset="0"/>
                <a:ea typeface="Cambria" pitchFamily="18" charset="0"/>
              </a:rPr>
              <a:t>.</a:t>
            </a:r>
          </a:p>
          <a:p>
            <a:pPr marL="342900" indent="-342900" algn="l">
              <a:lnSpc>
                <a:spcPct val="150000"/>
              </a:lnSpc>
              <a:spcBef>
                <a:spcPts val="0"/>
              </a:spcBef>
              <a:buAutoNum type="arabicPeriod"/>
            </a:pPr>
            <a:r>
              <a:rPr lang="en-US" sz="1800" b="1" dirty="0" smtClean="0">
                <a:solidFill>
                  <a:schemeClr val="tx1"/>
                </a:solidFill>
                <a:latin typeface="Cambria" pitchFamily="18" charset="0"/>
                <a:ea typeface="Cambria" pitchFamily="18" charset="0"/>
              </a:rPr>
              <a:t>Use in </a:t>
            </a:r>
            <a:r>
              <a:rPr lang="en-US" sz="1800" b="1" dirty="0">
                <a:solidFill>
                  <a:schemeClr val="tx1"/>
                </a:solidFill>
                <a:latin typeface="Cambria" pitchFamily="18" charset="0"/>
                <a:ea typeface="Cambria" pitchFamily="18" charset="0"/>
              </a:rPr>
              <a:t>Biology:</a:t>
            </a:r>
            <a:r>
              <a:rPr lang="en-US" sz="1800" dirty="0">
                <a:solidFill>
                  <a:schemeClr val="tx1"/>
                </a:solidFill>
                <a:latin typeface="Cambria" pitchFamily="18" charset="0"/>
                <a:ea typeface="Cambria" pitchFamily="18" charset="0"/>
              </a:rPr>
              <a:t> Molecular biologist can display a picture of molecules and gain insight </a:t>
            </a:r>
            <a:r>
              <a:rPr lang="en-US" sz="1800" dirty="0" smtClean="0">
                <a:solidFill>
                  <a:schemeClr val="tx1"/>
                </a:solidFill>
                <a:latin typeface="Cambria" pitchFamily="18" charset="0"/>
                <a:ea typeface="Cambria" pitchFamily="18" charset="0"/>
              </a:rPr>
              <a:t>into </a:t>
            </a:r>
            <a:r>
              <a:rPr lang="en-US" sz="1800" dirty="0">
                <a:solidFill>
                  <a:schemeClr val="tx1"/>
                </a:solidFill>
                <a:latin typeface="Cambria" pitchFamily="18" charset="0"/>
                <a:ea typeface="Cambria" pitchFamily="18" charset="0"/>
              </a:rPr>
              <a:t>their structure with the help of computer graphics</a:t>
            </a:r>
            <a:r>
              <a:rPr lang="en-US" sz="1800" dirty="0" smtClean="0">
                <a:solidFill>
                  <a:schemeClr val="tx1"/>
                </a:solidFill>
                <a:latin typeface="Cambria" pitchFamily="18" charset="0"/>
                <a:ea typeface="Cambria" pitchFamily="18" charset="0"/>
              </a:rPr>
              <a:t>.</a:t>
            </a:r>
          </a:p>
          <a:p>
            <a:pPr marL="342900" indent="-342900" algn="l">
              <a:lnSpc>
                <a:spcPct val="150000"/>
              </a:lnSpc>
              <a:spcBef>
                <a:spcPts val="0"/>
              </a:spcBef>
              <a:buAutoNum type="arabicPeriod"/>
            </a:pPr>
            <a:r>
              <a:rPr lang="en-US" sz="1800" b="1" dirty="0">
                <a:solidFill>
                  <a:schemeClr val="tx1"/>
                </a:solidFill>
                <a:latin typeface="Cambria" pitchFamily="18" charset="0"/>
                <a:ea typeface="Cambria" pitchFamily="18" charset="0"/>
              </a:rPr>
              <a:t>Computer-Generated Maps:</a:t>
            </a:r>
            <a:r>
              <a:rPr lang="en-US" sz="1800" dirty="0">
                <a:solidFill>
                  <a:schemeClr val="tx1"/>
                </a:solidFill>
                <a:latin typeface="Cambria" pitchFamily="18" charset="0"/>
                <a:ea typeface="Cambria" pitchFamily="18" charset="0"/>
              </a:rPr>
              <a:t> Town planners and transportation engineers can use computer-generated maps which display data useful to them in their planning work</a:t>
            </a:r>
            <a:r>
              <a:rPr lang="en-US" sz="1800" dirty="0" smtClean="0">
                <a:solidFill>
                  <a:schemeClr val="tx1"/>
                </a:solidFill>
                <a:latin typeface="Cambria" pitchFamily="18" charset="0"/>
                <a:ea typeface="Cambria" pitchFamily="18" charset="0"/>
              </a:rPr>
              <a:t>.</a:t>
            </a:r>
          </a:p>
          <a:p>
            <a:pPr marL="342900" indent="-342900" algn="l">
              <a:lnSpc>
                <a:spcPct val="150000"/>
              </a:lnSpc>
              <a:spcBef>
                <a:spcPts val="0"/>
              </a:spcBef>
              <a:buAutoNum type="arabicPeriod"/>
            </a:pPr>
            <a:r>
              <a:rPr lang="en-US" sz="1800" b="1" dirty="0">
                <a:solidFill>
                  <a:schemeClr val="tx1"/>
                </a:solidFill>
                <a:latin typeface="Cambria" pitchFamily="18" charset="0"/>
                <a:ea typeface="Cambria" pitchFamily="18" charset="0"/>
              </a:rPr>
              <a:t>Architect:</a:t>
            </a:r>
            <a:r>
              <a:rPr lang="en-US" sz="1800" dirty="0">
                <a:solidFill>
                  <a:schemeClr val="tx1"/>
                </a:solidFill>
                <a:latin typeface="Cambria" pitchFamily="18" charset="0"/>
                <a:ea typeface="Cambria" pitchFamily="18" charset="0"/>
              </a:rPr>
              <a:t> Architect can explore an alternative solution to design problems at an interactive graphics terminal. In this way, they can test many more solutions that would not be possible without the </a:t>
            </a:r>
            <a:r>
              <a:rPr lang="en-US" sz="1800" dirty="0" smtClean="0">
                <a:solidFill>
                  <a:schemeClr val="tx1"/>
                </a:solidFill>
                <a:latin typeface="Cambria" pitchFamily="18" charset="0"/>
                <a:ea typeface="Cambria" pitchFamily="18" charset="0"/>
              </a:rPr>
              <a:t>computer.</a:t>
            </a:r>
          </a:p>
          <a:p>
            <a:pPr algn="l"/>
            <a:endParaRPr lang="en-US" sz="1800" dirty="0" smtClean="0">
              <a:solidFill>
                <a:schemeClr val="tx1"/>
              </a:solidFill>
              <a:latin typeface="Cambria" pitchFamily="18" charset="0"/>
              <a:ea typeface="Cambria" pitchFamily="18" charset="0"/>
            </a:endParaRPr>
          </a:p>
        </p:txBody>
      </p:sp>
    </p:spTree>
    <p:extLst>
      <p:ext uri="{BB962C8B-B14F-4D97-AF65-F5344CB8AC3E}">
        <p14:creationId xmlns:p14="http://schemas.microsoft.com/office/powerpoint/2010/main" val="370615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
            <a:ext cx="8610600" cy="6553200"/>
          </a:xfrm>
        </p:spPr>
        <p:txBody>
          <a:bodyPr>
            <a:noAutofit/>
          </a:bodyPr>
          <a:lstStyle/>
          <a:p>
            <a:pPr algn="l"/>
            <a:r>
              <a:rPr lang="en-IN" sz="2000" b="1" dirty="0" smtClean="0">
                <a:solidFill>
                  <a:schemeClr val="accent2"/>
                </a:solidFill>
                <a:latin typeface="Cambria" pitchFamily="18" charset="0"/>
                <a:ea typeface="Cambria" pitchFamily="18" charset="0"/>
              </a:rPr>
              <a:t>Application </a:t>
            </a:r>
            <a:r>
              <a:rPr lang="en-IN" sz="2000" b="1" dirty="0">
                <a:solidFill>
                  <a:schemeClr val="accent2"/>
                </a:solidFill>
                <a:latin typeface="Cambria" pitchFamily="18" charset="0"/>
                <a:ea typeface="Cambria" pitchFamily="18" charset="0"/>
              </a:rPr>
              <a:t>of Computer </a:t>
            </a:r>
            <a:r>
              <a:rPr lang="en-IN" sz="2000" b="1" dirty="0" smtClean="0">
                <a:solidFill>
                  <a:schemeClr val="accent2"/>
                </a:solidFill>
                <a:latin typeface="Cambria" pitchFamily="18" charset="0"/>
                <a:ea typeface="Cambria" pitchFamily="18" charset="0"/>
              </a:rPr>
              <a:t>Graphics</a:t>
            </a:r>
          </a:p>
          <a:p>
            <a:pPr algn="l"/>
            <a:endParaRPr lang="en-IN" sz="2000" b="1" dirty="0">
              <a:solidFill>
                <a:schemeClr val="accent2"/>
              </a:solidFill>
              <a:latin typeface="Cambria" pitchFamily="18" charset="0"/>
              <a:ea typeface="Cambria" pitchFamily="18" charset="0"/>
            </a:endParaRPr>
          </a:p>
          <a:p>
            <a:pPr algn="l">
              <a:lnSpc>
                <a:spcPct val="150000"/>
              </a:lnSpc>
              <a:spcBef>
                <a:spcPts val="0"/>
              </a:spcBef>
            </a:pPr>
            <a:r>
              <a:rPr lang="en-US" sz="1600" b="1" dirty="0" smtClean="0">
                <a:solidFill>
                  <a:schemeClr val="tx1"/>
                </a:solidFill>
                <a:latin typeface="Cambria" pitchFamily="18" charset="0"/>
                <a:ea typeface="Cambria" pitchFamily="18" charset="0"/>
              </a:rPr>
              <a:t>5. Presentation </a:t>
            </a:r>
            <a:r>
              <a:rPr lang="en-US" sz="1600" b="1" dirty="0">
                <a:solidFill>
                  <a:schemeClr val="tx1"/>
                </a:solidFill>
                <a:latin typeface="Cambria" pitchFamily="18" charset="0"/>
                <a:ea typeface="Cambria" pitchFamily="18" charset="0"/>
              </a:rPr>
              <a:t>Graphics</a:t>
            </a:r>
            <a:r>
              <a:rPr lang="en-US" sz="1600" dirty="0">
                <a:solidFill>
                  <a:schemeClr val="tx1"/>
                </a:solidFill>
                <a:latin typeface="Cambria" pitchFamily="18" charset="0"/>
                <a:ea typeface="Cambria" pitchFamily="18" charset="0"/>
              </a:rPr>
              <a:t>: Example of presentation Graphics are bar charts, line graphs, pie charts and other displays showing relationships between multiple parameters. Presentation Graphics is commonly used to summarize Financial Reports, Statistical Reports, Mathematical Reports, Scientific Reports, Economic Data for research reports, Managerial Reports And other types of </a:t>
            </a:r>
            <a:r>
              <a:rPr lang="en-US" sz="1600" dirty="0" smtClean="0">
                <a:solidFill>
                  <a:schemeClr val="tx1"/>
                </a:solidFill>
                <a:latin typeface="Cambria" pitchFamily="18" charset="0"/>
                <a:ea typeface="Cambria" pitchFamily="18" charset="0"/>
              </a:rPr>
              <a:t>reports.</a:t>
            </a:r>
          </a:p>
          <a:p>
            <a:pPr algn="l">
              <a:lnSpc>
                <a:spcPct val="150000"/>
              </a:lnSpc>
              <a:spcBef>
                <a:spcPts val="0"/>
              </a:spcBef>
            </a:pPr>
            <a:r>
              <a:rPr lang="en-US" sz="1600" b="1" dirty="0">
                <a:solidFill>
                  <a:schemeClr val="tx1"/>
                </a:solidFill>
                <a:latin typeface="Cambria" pitchFamily="18" charset="0"/>
                <a:ea typeface="Cambria" pitchFamily="18" charset="0"/>
              </a:rPr>
              <a:t>6. Computer Art: </a:t>
            </a:r>
            <a:r>
              <a:rPr lang="en-US" sz="1600" dirty="0">
                <a:solidFill>
                  <a:schemeClr val="tx1"/>
                </a:solidFill>
                <a:latin typeface="Cambria" pitchFamily="18" charset="0"/>
                <a:ea typeface="Cambria" pitchFamily="18" charset="0"/>
              </a:rPr>
              <a:t>Computer Graphics are also used in the field of commercial arts. It is used to generate television and advertising commercial.</a:t>
            </a:r>
          </a:p>
          <a:p>
            <a:pPr algn="l">
              <a:lnSpc>
                <a:spcPct val="150000"/>
              </a:lnSpc>
              <a:spcBef>
                <a:spcPts val="0"/>
              </a:spcBef>
            </a:pPr>
            <a:r>
              <a:rPr lang="en-US" sz="1600" b="1" dirty="0">
                <a:solidFill>
                  <a:schemeClr val="tx1"/>
                </a:solidFill>
                <a:latin typeface="Cambria" pitchFamily="18" charset="0"/>
                <a:ea typeface="Cambria" pitchFamily="18" charset="0"/>
              </a:rPr>
              <a:t>7. Entertainment: </a:t>
            </a:r>
            <a:r>
              <a:rPr lang="en-US" sz="1600" dirty="0">
                <a:solidFill>
                  <a:schemeClr val="tx1"/>
                </a:solidFill>
                <a:latin typeface="Cambria" pitchFamily="18" charset="0"/>
                <a:ea typeface="Cambria" pitchFamily="18" charset="0"/>
              </a:rPr>
              <a:t>Computer Graphics are now commonly used in making motion pictures, music videos and television shows.</a:t>
            </a:r>
          </a:p>
          <a:p>
            <a:pPr algn="l">
              <a:lnSpc>
                <a:spcPct val="150000"/>
              </a:lnSpc>
              <a:spcBef>
                <a:spcPts val="0"/>
              </a:spcBef>
            </a:pPr>
            <a:r>
              <a:rPr lang="en-US" sz="1600" b="1" dirty="0">
                <a:solidFill>
                  <a:schemeClr val="tx1"/>
                </a:solidFill>
                <a:latin typeface="Cambria" pitchFamily="18" charset="0"/>
                <a:ea typeface="Cambria" pitchFamily="18" charset="0"/>
              </a:rPr>
              <a:t>8. Visualization:</a:t>
            </a:r>
            <a:r>
              <a:rPr lang="en-US" sz="1600" dirty="0">
                <a:solidFill>
                  <a:schemeClr val="tx1"/>
                </a:solidFill>
                <a:latin typeface="Cambria" pitchFamily="18" charset="0"/>
                <a:ea typeface="Cambria" pitchFamily="18" charset="0"/>
              </a:rPr>
              <a:t> It is used for visualization of scientists, engineers, medical personnel, business analysts for the study of a large amount of information.</a:t>
            </a:r>
          </a:p>
          <a:p>
            <a:pPr algn="l">
              <a:lnSpc>
                <a:spcPct val="150000"/>
              </a:lnSpc>
              <a:spcBef>
                <a:spcPts val="0"/>
              </a:spcBef>
            </a:pPr>
            <a:r>
              <a:rPr lang="en-US" sz="1600" b="1" dirty="0">
                <a:solidFill>
                  <a:schemeClr val="tx1"/>
                </a:solidFill>
                <a:latin typeface="Cambria" pitchFamily="18" charset="0"/>
                <a:ea typeface="Cambria" pitchFamily="18" charset="0"/>
              </a:rPr>
              <a:t>9. Educational Software:</a:t>
            </a:r>
            <a:r>
              <a:rPr lang="en-US" sz="1600" dirty="0">
                <a:solidFill>
                  <a:schemeClr val="tx1"/>
                </a:solidFill>
                <a:latin typeface="Cambria" pitchFamily="18" charset="0"/>
                <a:ea typeface="Cambria" pitchFamily="18" charset="0"/>
              </a:rPr>
              <a:t> Computer Graphics is used in the development of educational software for making computer-aided instruction.</a:t>
            </a:r>
          </a:p>
          <a:p>
            <a:pPr algn="l">
              <a:lnSpc>
                <a:spcPct val="150000"/>
              </a:lnSpc>
              <a:spcBef>
                <a:spcPts val="0"/>
              </a:spcBef>
            </a:pPr>
            <a:r>
              <a:rPr lang="en-US" sz="1600" b="1" dirty="0">
                <a:solidFill>
                  <a:schemeClr val="tx1"/>
                </a:solidFill>
                <a:latin typeface="Cambria" pitchFamily="18" charset="0"/>
                <a:ea typeface="Cambria" pitchFamily="18" charset="0"/>
              </a:rPr>
              <a:t>10. Printing Technology:</a:t>
            </a:r>
            <a:r>
              <a:rPr lang="en-US" sz="1600" dirty="0">
                <a:solidFill>
                  <a:schemeClr val="tx1"/>
                </a:solidFill>
                <a:latin typeface="Cambria" pitchFamily="18" charset="0"/>
                <a:ea typeface="Cambria" pitchFamily="18" charset="0"/>
              </a:rPr>
              <a:t> Computer Graphics is used for printing technology and textile design.</a:t>
            </a:r>
          </a:p>
          <a:p>
            <a:pPr algn="l">
              <a:lnSpc>
                <a:spcPct val="150000"/>
              </a:lnSpc>
              <a:spcBef>
                <a:spcPts val="0"/>
              </a:spcBef>
            </a:pPr>
            <a:endParaRPr lang="en-US" sz="1800" dirty="0">
              <a:solidFill>
                <a:schemeClr val="tx1"/>
              </a:solidFill>
              <a:latin typeface="Cambria" pitchFamily="18" charset="0"/>
              <a:ea typeface="Cambria" pitchFamily="18" charset="0"/>
            </a:endParaRPr>
          </a:p>
          <a:p>
            <a:pPr marL="342900" indent="-342900" algn="l">
              <a:lnSpc>
                <a:spcPct val="150000"/>
              </a:lnSpc>
              <a:spcBef>
                <a:spcPts val="0"/>
              </a:spcBef>
              <a:buAutoNum type="arabicPeriod"/>
            </a:pPr>
            <a:endParaRPr lang="en-US" sz="1800" dirty="0" smtClean="0">
              <a:solidFill>
                <a:schemeClr val="tx1"/>
              </a:solidFill>
              <a:latin typeface="Cambria" pitchFamily="18" charset="0"/>
              <a:ea typeface="Cambria" pitchFamily="18" charset="0"/>
            </a:endParaRPr>
          </a:p>
          <a:p>
            <a:pPr algn="l"/>
            <a:endParaRPr lang="en-US" sz="1800" dirty="0" smtClean="0">
              <a:solidFill>
                <a:schemeClr val="tx1"/>
              </a:solidFill>
              <a:latin typeface="Cambria" pitchFamily="18" charset="0"/>
              <a:ea typeface="Cambria" pitchFamily="18" charset="0"/>
            </a:endParaRPr>
          </a:p>
        </p:txBody>
      </p:sp>
    </p:spTree>
    <p:extLst>
      <p:ext uri="{BB962C8B-B14F-4D97-AF65-F5344CB8AC3E}">
        <p14:creationId xmlns:p14="http://schemas.microsoft.com/office/powerpoint/2010/main" val="326283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
            <a:ext cx="8610600" cy="6553200"/>
          </a:xfrm>
        </p:spPr>
        <p:txBody>
          <a:bodyPr>
            <a:noAutofit/>
          </a:bodyPr>
          <a:lstStyle/>
          <a:p>
            <a:pPr algn="l"/>
            <a:r>
              <a:rPr lang="en-IN" sz="2000" b="1" dirty="0" smtClean="0">
                <a:solidFill>
                  <a:schemeClr val="accent2"/>
                </a:solidFill>
                <a:latin typeface="Cambria" pitchFamily="18" charset="0"/>
                <a:ea typeface="Cambria" pitchFamily="18" charset="0"/>
              </a:rPr>
              <a:t>Application </a:t>
            </a:r>
            <a:r>
              <a:rPr lang="en-IN" sz="2000" b="1" dirty="0">
                <a:solidFill>
                  <a:schemeClr val="accent2"/>
                </a:solidFill>
                <a:latin typeface="Cambria" pitchFamily="18" charset="0"/>
                <a:ea typeface="Cambria" pitchFamily="18" charset="0"/>
              </a:rPr>
              <a:t>of Computer </a:t>
            </a:r>
            <a:r>
              <a:rPr lang="en-IN" sz="2000" b="1" dirty="0" smtClean="0">
                <a:solidFill>
                  <a:schemeClr val="accent2"/>
                </a:solidFill>
                <a:latin typeface="Cambria" pitchFamily="18" charset="0"/>
                <a:ea typeface="Cambria" pitchFamily="18" charset="0"/>
              </a:rPr>
              <a:t>Graphics</a:t>
            </a:r>
          </a:p>
          <a:p>
            <a:pPr algn="l"/>
            <a:endParaRPr lang="en-IN" sz="2000" b="1" dirty="0">
              <a:solidFill>
                <a:schemeClr val="accent2"/>
              </a:solidFill>
              <a:latin typeface="Cambria" pitchFamily="18" charset="0"/>
              <a:ea typeface="Cambria" pitchFamily="18" charset="0"/>
            </a:endParaRPr>
          </a:p>
          <a:p>
            <a:pPr algn="l">
              <a:lnSpc>
                <a:spcPct val="150000"/>
              </a:lnSpc>
              <a:spcBef>
                <a:spcPts val="0"/>
              </a:spcBef>
            </a:pPr>
            <a:r>
              <a:rPr lang="en-US" sz="1600" b="1" dirty="0" smtClean="0">
                <a:solidFill>
                  <a:schemeClr val="tx1"/>
                </a:solidFill>
                <a:latin typeface="Cambria" pitchFamily="18" charset="0"/>
                <a:ea typeface="Cambria" pitchFamily="18" charset="0"/>
              </a:rPr>
              <a:t>5. Presentation </a:t>
            </a:r>
            <a:r>
              <a:rPr lang="en-US" sz="1600" b="1" dirty="0">
                <a:solidFill>
                  <a:schemeClr val="tx1"/>
                </a:solidFill>
                <a:latin typeface="Cambria" pitchFamily="18" charset="0"/>
                <a:ea typeface="Cambria" pitchFamily="18" charset="0"/>
              </a:rPr>
              <a:t>Graphics</a:t>
            </a:r>
            <a:r>
              <a:rPr lang="en-US" sz="1600" dirty="0">
                <a:solidFill>
                  <a:schemeClr val="tx1"/>
                </a:solidFill>
                <a:latin typeface="Cambria" pitchFamily="18" charset="0"/>
                <a:ea typeface="Cambria" pitchFamily="18" charset="0"/>
              </a:rPr>
              <a:t>: Example of presentation Graphics are bar charts, line graphs, pie charts and other displays showing relationships between multiple parameters. Presentation Graphics is commonly used to summarize Financial Reports, Statistical Reports, Mathematical Reports, Scientific Reports, Economic Data for research reports, Managerial Reports And other types of </a:t>
            </a:r>
            <a:r>
              <a:rPr lang="en-US" sz="1600" dirty="0" smtClean="0">
                <a:solidFill>
                  <a:schemeClr val="tx1"/>
                </a:solidFill>
                <a:latin typeface="Cambria" pitchFamily="18" charset="0"/>
                <a:ea typeface="Cambria" pitchFamily="18" charset="0"/>
              </a:rPr>
              <a:t>reports.</a:t>
            </a:r>
          </a:p>
          <a:p>
            <a:pPr algn="l">
              <a:lnSpc>
                <a:spcPct val="150000"/>
              </a:lnSpc>
              <a:spcBef>
                <a:spcPts val="0"/>
              </a:spcBef>
            </a:pPr>
            <a:r>
              <a:rPr lang="en-US" sz="1600" b="1" dirty="0">
                <a:solidFill>
                  <a:schemeClr val="tx1"/>
                </a:solidFill>
                <a:latin typeface="Cambria" pitchFamily="18" charset="0"/>
                <a:ea typeface="Cambria" pitchFamily="18" charset="0"/>
              </a:rPr>
              <a:t>6. Computer Art: </a:t>
            </a:r>
            <a:r>
              <a:rPr lang="en-US" sz="1600" dirty="0">
                <a:solidFill>
                  <a:schemeClr val="tx1"/>
                </a:solidFill>
                <a:latin typeface="Cambria" pitchFamily="18" charset="0"/>
                <a:ea typeface="Cambria" pitchFamily="18" charset="0"/>
              </a:rPr>
              <a:t>Computer Graphics are also used in the field of commercial arts. It is used to generate television and advertising commercial.</a:t>
            </a:r>
          </a:p>
          <a:p>
            <a:pPr algn="l">
              <a:lnSpc>
                <a:spcPct val="150000"/>
              </a:lnSpc>
              <a:spcBef>
                <a:spcPts val="0"/>
              </a:spcBef>
            </a:pPr>
            <a:r>
              <a:rPr lang="en-US" sz="1600" b="1" dirty="0">
                <a:solidFill>
                  <a:schemeClr val="tx1"/>
                </a:solidFill>
                <a:latin typeface="Cambria" pitchFamily="18" charset="0"/>
                <a:ea typeface="Cambria" pitchFamily="18" charset="0"/>
              </a:rPr>
              <a:t>7. Entertainment: </a:t>
            </a:r>
            <a:r>
              <a:rPr lang="en-US" sz="1600" dirty="0">
                <a:solidFill>
                  <a:schemeClr val="tx1"/>
                </a:solidFill>
                <a:latin typeface="Cambria" pitchFamily="18" charset="0"/>
                <a:ea typeface="Cambria" pitchFamily="18" charset="0"/>
              </a:rPr>
              <a:t>Computer Graphics are now commonly used in making motion pictures, music videos and television shows.</a:t>
            </a:r>
          </a:p>
          <a:p>
            <a:pPr algn="l">
              <a:lnSpc>
                <a:spcPct val="150000"/>
              </a:lnSpc>
              <a:spcBef>
                <a:spcPts val="0"/>
              </a:spcBef>
            </a:pPr>
            <a:r>
              <a:rPr lang="en-US" sz="1600" b="1" dirty="0">
                <a:solidFill>
                  <a:schemeClr val="tx1"/>
                </a:solidFill>
                <a:latin typeface="Cambria" pitchFamily="18" charset="0"/>
                <a:ea typeface="Cambria" pitchFamily="18" charset="0"/>
              </a:rPr>
              <a:t>8. Visualization:</a:t>
            </a:r>
            <a:r>
              <a:rPr lang="en-US" sz="1600" dirty="0">
                <a:solidFill>
                  <a:schemeClr val="tx1"/>
                </a:solidFill>
                <a:latin typeface="Cambria" pitchFamily="18" charset="0"/>
                <a:ea typeface="Cambria" pitchFamily="18" charset="0"/>
              </a:rPr>
              <a:t> It is used for visualization of scientists, engineers, medical personnel, business analysts for the study of a large amount of information.</a:t>
            </a:r>
          </a:p>
          <a:p>
            <a:pPr algn="l">
              <a:lnSpc>
                <a:spcPct val="150000"/>
              </a:lnSpc>
              <a:spcBef>
                <a:spcPts val="0"/>
              </a:spcBef>
            </a:pPr>
            <a:r>
              <a:rPr lang="en-US" sz="1600" b="1" dirty="0">
                <a:solidFill>
                  <a:schemeClr val="tx1"/>
                </a:solidFill>
                <a:latin typeface="Cambria" pitchFamily="18" charset="0"/>
                <a:ea typeface="Cambria" pitchFamily="18" charset="0"/>
              </a:rPr>
              <a:t>9. Educational Software:</a:t>
            </a:r>
            <a:r>
              <a:rPr lang="en-US" sz="1600" dirty="0">
                <a:solidFill>
                  <a:schemeClr val="tx1"/>
                </a:solidFill>
                <a:latin typeface="Cambria" pitchFamily="18" charset="0"/>
                <a:ea typeface="Cambria" pitchFamily="18" charset="0"/>
              </a:rPr>
              <a:t> Computer Graphics is used in the development of educational software for making computer-aided instruction.</a:t>
            </a:r>
          </a:p>
          <a:p>
            <a:pPr algn="l">
              <a:lnSpc>
                <a:spcPct val="150000"/>
              </a:lnSpc>
              <a:spcBef>
                <a:spcPts val="0"/>
              </a:spcBef>
            </a:pPr>
            <a:r>
              <a:rPr lang="en-US" sz="1600" b="1" dirty="0">
                <a:solidFill>
                  <a:schemeClr val="tx1"/>
                </a:solidFill>
                <a:latin typeface="Cambria" pitchFamily="18" charset="0"/>
                <a:ea typeface="Cambria" pitchFamily="18" charset="0"/>
              </a:rPr>
              <a:t>10. Printing Technology:</a:t>
            </a:r>
            <a:r>
              <a:rPr lang="en-US" sz="1600" dirty="0">
                <a:solidFill>
                  <a:schemeClr val="tx1"/>
                </a:solidFill>
                <a:latin typeface="Cambria" pitchFamily="18" charset="0"/>
                <a:ea typeface="Cambria" pitchFamily="18" charset="0"/>
              </a:rPr>
              <a:t> Computer Graphics is used for printing technology and textile design.</a:t>
            </a:r>
          </a:p>
          <a:p>
            <a:pPr algn="l">
              <a:lnSpc>
                <a:spcPct val="150000"/>
              </a:lnSpc>
              <a:spcBef>
                <a:spcPts val="0"/>
              </a:spcBef>
            </a:pPr>
            <a:endParaRPr lang="en-US" sz="1800" dirty="0">
              <a:solidFill>
                <a:schemeClr val="tx1"/>
              </a:solidFill>
              <a:latin typeface="Cambria" pitchFamily="18" charset="0"/>
              <a:ea typeface="Cambria" pitchFamily="18" charset="0"/>
            </a:endParaRPr>
          </a:p>
          <a:p>
            <a:pPr marL="342900" indent="-342900" algn="l">
              <a:lnSpc>
                <a:spcPct val="150000"/>
              </a:lnSpc>
              <a:spcBef>
                <a:spcPts val="0"/>
              </a:spcBef>
              <a:buAutoNum type="arabicPeriod"/>
            </a:pPr>
            <a:endParaRPr lang="en-US" sz="1800" dirty="0" smtClean="0">
              <a:solidFill>
                <a:schemeClr val="tx1"/>
              </a:solidFill>
              <a:latin typeface="Cambria" pitchFamily="18" charset="0"/>
              <a:ea typeface="Cambria" pitchFamily="18" charset="0"/>
            </a:endParaRPr>
          </a:p>
          <a:p>
            <a:pPr algn="l"/>
            <a:endParaRPr lang="en-US" sz="1800" dirty="0" smtClean="0">
              <a:solidFill>
                <a:schemeClr val="tx1"/>
              </a:solidFill>
              <a:latin typeface="Cambria" pitchFamily="18" charset="0"/>
              <a:ea typeface="Cambria" pitchFamily="18" charset="0"/>
            </a:endParaRPr>
          </a:p>
        </p:txBody>
      </p:sp>
    </p:spTree>
    <p:extLst>
      <p:ext uri="{BB962C8B-B14F-4D97-AF65-F5344CB8AC3E}">
        <p14:creationId xmlns:p14="http://schemas.microsoft.com/office/powerpoint/2010/main" val="267630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763000" cy="6248400"/>
          </a:xfrm>
        </p:spPr>
        <p:txBody>
          <a:bodyPr>
            <a:noAutofit/>
          </a:bodyPr>
          <a:lstStyle/>
          <a:p>
            <a:pPr>
              <a:lnSpc>
                <a:spcPct val="150000"/>
              </a:lnSpc>
            </a:pPr>
            <a:r>
              <a:rPr lang="en-US" sz="2000" dirty="0" smtClean="0">
                <a:solidFill>
                  <a:schemeClr val="tx1"/>
                </a:solidFill>
                <a:latin typeface="Cambria" pitchFamily="18" charset="0"/>
              </a:rPr>
              <a:t>. 	</a:t>
            </a:r>
          </a:p>
          <a:p>
            <a:pPr algn="just"/>
            <a:endParaRPr lang="en-US" sz="1800" b="1" dirty="0" smtClean="0"/>
          </a:p>
        </p:txBody>
      </p:sp>
      <p:pic>
        <p:nvPicPr>
          <p:cNvPr id="1026" name="Picture 2" descr="C:\Users\NEW_COMP_CNL_25\Desktop\thankyou.jpg"/>
          <p:cNvPicPr>
            <a:picLocks noChangeAspect="1" noChangeArrowheads="1"/>
          </p:cNvPicPr>
          <p:nvPr/>
        </p:nvPicPr>
        <p:blipFill>
          <a:blip r:embed="rId2"/>
          <a:srcRect/>
          <a:stretch>
            <a:fillRect/>
          </a:stretch>
        </p:blipFill>
        <p:spPr bwMode="auto">
          <a:xfrm>
            <a:off x="2133600" y="1066800"/>
            <a:ext cx="4495800" cy="4495800"/>
          </a:xfrm>
          <a:prstGeom prst="rect">
            <a:avLst/>
          </a:prstGeom>
          <a:noFill/>
        </p:spPr>
      </p:pic>
    </p:spTree>
    <p:extLst>
      <p:ext uri="{BB962C8B-B14F-4D97-AF65-F5344CB8AC3E}">
        <p14:creationId xmlns:p14="http://schemas.microsoft.com/office/powerpoint/2010/main" val="224492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553200"/>
          </a:xfrm>
        </p:spPr>
        <p:txBody>
          <a:bodyPr numCol="1">
            <a:normAutofit/>
          </a:bodyPr>
          <a:lstStyle/>
          <a:p>
            <a:pPr algn="l">
              <a:lnSpc>
                <a:spcPct val="150000"/>
              </a:lnSpc>
              <a:spcBef>
                <a:spcPts val="0"/>
              </a:spcBef>
            </a:pPr>
            <a:r>
              <a:rPr lang="en-US" b="1" dirty="0" smtClean="0">
                <a:solidFill>
                  <a:schemeClr val="accent2"/>
                </a:solidFill>
                <a:latin typeface="Cambria" pitchFamily="18" charset="0"/>
              </a:rPr>
              <a:t>Pixel</a:t>
            </a:r>
          </a:p>
          <a:p>
            <a:pPr algn="just">
              <a:lnSpc>
                <a:spcPct val="150000"/>
              </a:lnSpc>
              <a:spcBef>
                <a:spcPts val="0"/>
              </a:spcBef>
            </a:pPr>
            <a:r>
              <a:rPr lang="en-US" sz="1800" dirty="0" smtClean="0">
                <a:solidFill>
                  <a:schemeClr val="tx1"/>
                </a:solidFill>
                <a:latin typeface="Cambria" pitchFamily="18" charset="0"/>
              </a:rPr>
              <a:t>	</a:t>
            </a:r>
            <a:r>
              <a:rPr lang="en-US" sz="1600" dirty="0" smtClean="0">
                <a:solidFill>
                  <a:schemeClr val="tx1"/>
                </a:solidFill>
                <a:latin typeface="Cambria" pitchFamily="18" charset="0"/>
              </a:rPr>
              <a:t>The full form of the pixel is "Picture Element." It is also known as </a:t>
            </a:r>
            <a:r>
              <a:rPr lang="en-US" sz="1600" b="1" dirty="0" smtClean="0">
                <a:solidFill>
                  <a:schemeClr val="tx1"/>
                </a:solidFill>
                <a:latin typeface="Cambria" pitchFamily="18" charset="0"/>
              </a:rPr>
              <a:t>"PEL”.</a:t>
            </a:r>
            <a:r>
              <a:rPr lang="en-US" sz="1600" dirty="0" smtClean="0">
                <a:solidFill>
                  <a:schemeClr val="tx1"/>
                </a:solidFill>
                <a:latin typeface="Cambria" pitchFamily="18" charset="0"/>
              </a:rPr>
              <a:t> Pixel is the smallest element of an image on a computer display, whether they are LCD or CRT monitors.</a:t>
            </a:r>
          </a:p>
          <a:p>
            <a:pPr algn="just">
              <a:lnSpc>
                <a:spcPct val="150000"/>
              </a:lnSpc>
              <a:spcBef>
                <a:spcPts val="0"/>
              </a:spcBef>
            </a:pPr>
            <a:r>
              <a:rPr lang="en-US" sz="1600" dirty="0" smtClean="0">
                <a:solidFill>
                  <a:schemeClr val="tx1"/>
                </a:solidFill>
                <a:latin typeface="Cambria" pitchFamily="18" charset="0"/>
              </a:rPr>
              <a:t> A screen is made up of a matrix of thousands or millions of pixels. A pixel is represented with a dot or a square on a computer screen.</a:t>
            </a:r>
          </a:p>
          <a:p>
            <a:pPr>
              <a:lnSpc>
                <a:spcPct val="150000"/>
              </a:lnSpc>
              <a:spcBef>
                <a:spcPts val="0"/>
              </a:spcBef>
            </a:pPr>
            <a:endParaRPr lang="en-US" sz="1400" dirty="0" smtClean="0">
              <a:solidFill>
                <a:schemeClr val="tx1"/>
              </a:solidFill>
              <a:latin typeface="Cambria" pitchFamily="18" charset="0"/>
            </a:endParaRPr>
          </a:p>
          <a:p>
            <a:pPr>
              <a:lnSpc>
                <a:spcPct val="150000"/>
              </a:lnSpc>
              <a:spcBef>
                <a:spcPts val="0"/>
              </a:spcBef>
            </a:pPr>
            <a:endParaRPr lang="en-US" sz="1400" dirty="0" smtClean="0">
              <a:solidFill>
                <a:schemeClr val="tx1"/>
              </a:solidFill>
              <a:latin typeface="Cambria" pitchFamily="18" charset="0"/>
            </a:endParaRPr>
          </a:p>
          <a:p>
            <a:pPr>
              <a:lnSpc>
                <a:spcPct val="150000"/>
              </a:lnSpc>
              <a:spcBef>
                <a:spcPts val="0"/>
              </a:spcBef>
            </a:pPr>
            <a:endParaRPr lang="en-US" sz="1400" dirty="0" smtClean="0">
              <a:solidFill>
                <a:schemeClr val="tx1"/>
              </a:solidFill>
              <a:latin typeface="Cambria" pitchFamily="18" charset="0"/>
            </a:endParaRPr>
          </a:p>
          <a:p>
            <a:pPr>
              <a:lnSpc>
                <a:spcPct val="150000"/>
              </a:lnSpc>
              <a:spcBef>
                <a:spcPts val="0"/>
              </a:spcBef>
            </a:pPr>
            <a:endParaRPr lang="en-US" sz="1400" dirty="0" smtClean="0">
              <a:solidFill>
                <a:schemeClr val="tx1"/>
              </a:solidFill>
              <a:latin typeface="Cambria" pitchFamily="18" charset="0"/>
            </a:endParaRPr>
          </a:p>
          <a:p>
            <a:pPr>
              <a:lnSpc>
                <a:spcPct val="150000"/>
              </a:lnSpc>
              <a:spcBef>
                <a:spcPts val="0"/>
              </a:spcBef>
            </a:pPr>
            <a:endParaRPr lang="en-US" sz="1400" dirty="0" smtClean="0">
              <a:solidFill>
                <a:schemeClr val="tx1"/>
              </a:solidFill>
              <a:latin typeface="Cambria" pitchFamily="18" charset="0"/>
            </a:endParaRPr>
          </a:p>
          <a:p>
            <a:pPr algn="just">
              <a:lnSpc>
                <a:spcPct val="150000"/>
              </a:lnSpc>
              <a:spcBef>
                <a:spcPts val="0"/>
              </a:spcBef>
            </a:pPr>
            <a:endParaRPr lang="en-US" sz="1600" dirty="0" smtClean="0">
              <a:solidFill>
                <a:schemeClr val="tx1"/>
              </a:solidFill>
              <a:latin typeface="Cambria" pitchFamily="18" charset="0"/>
            </a:endParaRPr>
          </a:p>
          <a:p>
            <a:pPr algn="just">
              <a:lnSpc>
                <a:spcPct val="150000"/>
              </a:lnSpc>
              <a:spcBef>
                <a:spcPts val="0"/>
              </a:spcBef>
            </a:pPr>
            <a:endParaRPr lang="en-US" sz="1600" dirty="0">
              <a:solidFill>
                <a:schemeClr val="tx1"/>
              </a:solidFill>
              <a:latin typeface="Cambria" pitchFamily="18" charset="0"/>
            </a:endParaRPr>
          </a:p>
          <a:p>
            <a:pPr algn="just">
              <a:lnSpc>
                <a:spcPct val="150000"/>
              </a:lnSpc>
              <a:spcBef>
                <a:spcPts val="0"/>
              </a:spcBef>
            </a:pPr>
            <a:endParaRPr lang="en-US" sz="1600" dirty="0" smtClean="0">
              <a:solidFill>
                <a:schemeClr val="tx1"/>
              </a:solidFill>
              <a:latin typeface="Cambria" pitchFamily="18" charset="0"/>
            </a:endParaRPr>
          </a:p>
          <a:p>
            <a:pPr algn="just">
              <a:lnSpc>
                <a:spcPct val="150000"/>
              </a:lnSpc>
              <a:spcBef>
                <a:spcPts val="0"/>
              </a:spcBef>
            </a:pPr>
            <a:r>
              <a:rPr lang="en-US" sz="1600" dirty="0" smtClean="0">
                <a:solidFill>
                  <a:schemeClr val="tx1"/>
                </a:solidFill>
                <a:latin typeface="Cambria" pitchFamily="18" charset="0"/>
              </a:rPr>
              <a:t>Each pixel has a value, or we can say a unique logical address. It can have only one color at a time. </a:t>
            </a:r>
          </a:p>
          <a:p>
            <a:pPr algn="just">
              <a:lnSpc>
                <a:spcPct val="150000"/>
              </a:lnSpc>
              <a:spcBef>
                <a:spcPts val="0"/>
              </a:spcBef>
            </a:pPr>
            <a:r>
              <a:rPr lang="en-US" sz="1600" dirty="0" err="1" smtClean="0">
                <a:solidFill>
                  <a:schemeClr val="tx1"/>
                </a:solidFill>
                <a:latin typeface="Cambria" pitchFamily="18" charset="0"/>
              </a:rPr>
              <a:t>Colour</a:t>
            </a:r>
            <a:r>
              <a:rPr lang="en-US" sz="1600" dirty="0" smtClean="0">
                <a:solidFill>
                  <a:schemeClr val="tx1"/>
                </a:solidFill>
                <a:latin typeface="Cambria" pitchFamily="18" charset="0"/>
              </a:rPr>
              <a:t> of a pixel is determined by the number of bits which is used to represent it. A resolution of a computer screen depends upon graphics card and display monitor, the quantity, size and color combination of pixels</a:t>
            </a:r>
            <a:endParaRPr lang="en-US" sz="2000" dirty="0" smtClean="0">
              <a:solidFill>
                <a:schemeClr val="tx1"/>
              </a:solidFill>
              <a:latin typeface="Cambria" pitchFamily="18" charset="0"/>
            </a:endParaRPr>
          </a:p>
        </p:txBody>
      </p:sp>
      <p:pic>
        <p:nvPicPr>
          <p:cNvPr id="1026" name="Picture 2" descr="C:\Users\NEW_COMP_CNL_25\Downloads\concept-of-pixel.png"/>
          <p:cNvPicPr>
            <a:picLocks noChangeAspect="1" noChangeArrowheads="1"/>
          </p:cNvPicPr>
          <p:nvPr/>
        </p:nvPicPr>
        <p:blipFill>
          <a:blip r:embed="rId2"/>
          <a:srcRect/>
          <a:stretch>
            <a:fillRect/>
          </a:stretch>
        </p:blipFill>
        <p:spPr bwMode="auto">
          <a:xfrm>
            <a:off x="109728" y="3352800"/>
            <a:ext cx="3505199" cy="609600"/>
          </a:xfrm>
          <a:prstGeom prst="rect">
            <a:avLst/>
          </a:prstGeom>
          <a:noFill/>
        </p:spPr>
      </p:pic>
      <p:pic>
        <p:nvPicPr>
          <p:cNvPr id="1028" name="Picture 4" descr="C:\Users\hp\Desktop\scan-conversion-defini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990344"/>
            <a:ext cx="5221225" cy="30388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ppt_x"/>
                                          </p:val>
                                        </p:tav>
                                        <p:tav tm="100000">
                                          <p:val>
                                            <p:strVal val="#ppt_x"/>
                                          </p:val>
                                        </p:tav>
                                      </p:tavLst>
                                    </p:anim>
                                    <p:anim calcmode="lin" valueType="num">
                                      <p:cBhvr additive="base">
                                        <p:cTn id="2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 calcmode="lin" valueType="num">
                                      <p:cBhvr additive="base">
                                        <p:cTn id="2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 calcmode="lin" valueType="num">
                                      <p:cBhvr additive="base">
                                        <p:cTn id="3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28"/>
                                        </p:tgtEl>
                                        <p:attrNameLst>
                                          <p:attrName>style.visibility</p:attrName>
                                        </p:attrNameLst>
                                      </p:cBhvr>
                                      <p:to>
                                        <p:strVal val="visible"/>
                                      </p:to>
                                    </p:set>
                                    <p:anim calcmode="lin" valueType="num">
                                      <p:cBhvr additive="base">
                                        <p:cTn id="39" dur="500" fill="hold"/>
                                        <p:tgtEl>
                                          <p:spTgt spid="1028"/>
                                        </p:tgtEl>
                                        <p:attrNameLst>
                                          <p:attrName>ppt_x</p:attrName>
                                        </p:attrNameLst>
                                      </p:cBhvr>
                                      <p:tavLst>
                                        <p:tav tm="0">
                                          <p:val>
                                            <p:strVal val="#ppt_x"/>
                                          </p:val>
                                        </p:tav>
                                        <p:tav tm="100000">
                                          <p:val>
                                            <p:strVal val="#ppt_x"/>
                                          </p:val>
                                        </p:tav>
                                      </p:tavLst>
                                    </p:anim>
                                    <p:anim calcmode="lin" valueType="num">
                                      <p:cBhvr additive="base">
                                        <p:cTn id="4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57200"/>
            <a:ext cx="8610600" cy="6096000"/>
          </a:xfrm>
        </p:spPr>
        <p:txBody>
          <a:bodyPr>
            <a:normAutofit/>
          </a:bodyPr>
          <a:lstStyle/>
          <a:p>
            <a:pPr algn="l"/>
            <a:r>
              <a:rPr lang="en-US" sz="1800" dirty="0" smtClean="0">
                <a:solidFill>
                  <a:schemeClr val="tx1"/>
                </a:solidFill>
                <a:latin typeface="Cambria" pitchFamily="18" charset="0"/>
              </a:rPr>
              <a:t>When an image has zoomed in, the surface of CCD will look  like filled dots. </a:t>
            </a:r>
          </a:p>
          <a:p>
            <a:pPr algn="l"/>
            <a:r>
              <a:rPr lang="en-US" sz="1800" dirty="0" smtClean="0">
                <a:solidFill>
                  <a:schemeClr val="tx1"/>
                </a:solidFill>
                <a:latin typeface="Cambria" pitchFamily="18" charset="0"/>
              </a:rPr>
              <a:t>These dots are light receptor called photodiode.</a:t>
            </a:r>
          </a:p>
          <a:p>
            <a:pPr algn="l"/>
            <a:endParaRPr lang="en-US" sz="1800" dirty="0" smtClean="0">
              <a:solidFill>
                <a:schemeClr val="tx1"/>
              </a:solidFill>
              <a:latin typeface="Cambria" pitchFamily="18" charset="0"/>
            </a:endParaRPr>
          </a:p>
          <a:p>
            <a:pPr algn="l"/>
            <a:endParaRPr lang="en-US" sz="1800" dirty="0" smtClean="0">
              <a:solidFill>
                <a:schemeClr val="tx1"/>
              </a:solidFill>
              <a:latin typeface="Cambria" pitchFamily="18" charset="0"/>
            </a:endParaRPr>
          </a:p>
          <a:p>
            <a:pPr algn="l"/>
            <a:r>
              <a:rPr lang="en-US" sz="1800" dirty="0" smtClean="0">
                <a:solidFill>
                  <a:schemeClr val="tx1"/>
                </a:solidFill>
                <a:latin typeface="Cambria" pitchFamily="18" charset="0"/>
              </a:rPr>
              <a:t>Calculation of the total number of pixels</a:t>
            </a:r>
          </a:p>
          <a:p>
            <a:pPr algn="l"/>
            <a:endParaRPr lang="en-US" sz="1800" dirty="0" smtClean="0">
              <a:latin typeface="Cambria" pitchFamily="18" charset="0"/>
            </a:endParaRPr>
          </a:p>
          <a:p>
            <a:pPr algn="l"/>
            <a:endParaRPr lang="en-US" sz="1800" dirty="0" smtClean="0">
              <a:latin typeface="Cambria" pitchFamily="18" charset="0"/>
            </a:endParaRPr>
          </a:p>
          <a:p>
            <a:pPr algn="l"/>
            <a:r>
              <a:rPr lang="en-US" sz="1800" dirty="0" smtClean="0">
                <a:solidFill>
                  <a:schemeClr val="tx1"/>
                </a:solidFill>
                <a:latin typeface="Cambria" pitchFamily="18" charset="0"/>
              </a:rPr>
              <a:t>Below is the formula to calculate the total number of pixel in an image.</a:t>
            </a:r>
          </a:p>
          <a:p>
            <a:pPr algn="l"/>
            <a:endParaRPr lang="en-US" sz="1400" dirty="0" smtClean="0">
              <a:solidFill>
                <a:schemeClr val="tx1"/>
              </a:solidFill>
              <a:latin typeface="Cambria" pitchFamily="18" charset="0"/>
            </a:endParaRPr>
          </a:p>
        </p:txBody>
      </p:sp>
      <p:pic>
        <p:nvPicPr>
          <p:cNvPr id="2050" name="Picture 2" descr="C:\Users\NEW_COMP_CNL_25\Desktop\11.png"/>
          <p:cNvPicPr>
            <a:picLocks noChangeAspect="1" noChangeArrowheads="1"/>
          </p:cNvPicPr>
          <p:nvPr/>
        </p:nvPicPr>
        <p:blipFill>
          <a:blip r:embed="rId2"/>
          <a:srcRect/>
          <a:stretch>
            <a:fillRect/>
          </a:stretch>
        </p:blipFill>
        <p:spPr bwMode="auto">
          <a:xfrm>
            <a:off x="2209800" y="1209675"/>
            <a:ext cx="4114800" cy="693593"/>
          </a:xfrm>
          <a:prstGeom prst="rect">
            <a:avLst/>
          </a:prstGeom>
          <a:noFill/>
        </p:spPr>
      </p:pic>
      <p:pic>
        <p:nvPicPr>
          <p:cNvPr id="2051" name="Picture 3" descr="C:\Users\NEW_COMP_CNL_25\Desktop\111.png"/>
          <p:cNvPicPr>
            <a:picLocks noChangeAspect="1" noChangeArrowheads="1"/>
          </p:cNvPicPr>
          <p:nvPr/>
        </p:nvPicPr>
        <p:blipFill>
          <a:blip r:embed="rId3"/>
          <a:srcRect/>
          <a:stretch>
            <a:fillRect/>
          </a:stretch>
        </p:blipFill>
        <p:spPr bwMode="auto">
          <a:xfrm>
            <a:off x="1371600" y="2150165"/>
            <a:ext cx="6096000" cy="669235"/>
          </a:xfrm>
          <a:prstGeom prst="rect">
            <a:avLst/>
          </a:prstGeom>
          <a:noFill/>
        </p:spPr>
      </p:pic>
      <p:pic>
        <p:nvPicPr>
          <p:cNvPr id="4" name="Picture 3" descr="C:\Users\hp\Desktop\concept-of-pixel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139440"/>
            <a:ext cx="7010400" cy="363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additive="base">
                                        <p:cTn id="17" dur="500" fill="hold"/>
                                        <p:tgtEl>
                                          <p:spTgt spid="2050"/>
                                        </p:tgtEl>
                                        <p:attrNameLst>
                                          <p:attrName>ppt_x</p:attrName>
                                        </p:attrNameLst>
                                      </p:cBhvr>
                                      <p:tavLst>
                                        <p:tav tm="0">
                                          <p:val>
                                            <p:strVal val="#ppt_x"/>
                                          </p:val>
                                        </p:tav>
                                        <p:tav tm="100000">
                                          <p:val>
                                            <p:strVal val="#ppt_x"/>
                                          </p:val>
                                        </p:tav>
                                      </p:tavLst>
                                    </p:anim>
                                    <p:anim calcmode="lin" valueType="num">
                                      <p:cBhvr additive="base">
                                        <p:cTn id="1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animEffect transition="in" filter="fade">
                                      <p:cBhvr>
                                        <p:cTn id="29" dur="1000"/>
                                        <p:tgtEl>
                                          <p:spTgt spid="2051"/>
                                        </p:tgtEl>
                                      </p:cBhvr>
                                    </p:animEffect>
                                    <p:anim calcmode="lin" valueType="num">
                                      <p:cBhvr>
                                        <p:cTn id="30" dur="1000" fill="hold"/>
                                        <p:tgtEl>
                                          <p:spTgt spid="2051"/>
                                        </p:tgtEl>
                                        <p:attrNameLst>
                                          <p:attrName>ppt_x</p:attrName>
                                        </p:attrNameLst>
                                      </p:cBhvr>
                                      <p:tavLst>
                                        <p:tav tm="0">
                                          <p:val>
                                            <p:strVal val="#ppt_x"/>
                                          </p:val>
                                        </p:tav>
                                        <p:tav tm="100000">
                                          <p:val>
                                            <p:strVal val="#ppt_x"/>
                                          </p:val>
                                        </p:tav>
                                      </p:tavLst>
                                    </p:anim>
                                    <p:anim calcmode="lin" valueType="num">
                                      <p:cBhvr>
                                        <p:cTn id="31"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57200"/>
            <a:ext cx="8610600" cy="6096000"/>
          </a:xfrm>
        </p:spPr>
        <p:txBody>
          <a:bodyPr>
            <a:normAutofit/>
          </a:bodyPr>
          <a:lstStyle/>
          <a:p>
            <a:pPr algn="l"/>
            <a:r>
              <a:rPr lang="en-US" sz="2800" b="1" dirty="0" smtClean="0">
                <a:solidFill>
                  <a:schemeClr val="accent2"/>
                </a:solidFill>
                <a:latin typeface="Cambria" pitchFamily="18" charset="0"/>
              </a:rPr>
              <a:t>Pixel value(0)</a:t>
            </a:r>
          </a:p>
          <a:p>
            <a:pPr algn="l"/>
            <a:r>
              <a:rPr lang="en-US" sz="2400" dirty="0" smtClean="0">
                <a:solidFill>
                  <a:schemeClr val="tx1"/>
                </a:solidFill>
                <a:latin typeface="Cambria" pitchFamily="18" charset="0"/>
              </a:rPr>
              <a:t>As we know that each pixel has a unique value. 0 is a unique value that means the absence of light. It means that 0 is used to denote dark.</a:t>
            </a:r>
          </a:p>
          <a:p>
            <a:pPr algn="l"/>
            <a:r>
              <a:rPr lang="en-US" sz="2400" b="1" dirty="0" smtClean="0">
                <a:solidFill>
                  <a:schemeClr val="tx1"/>
                </a:solidFill>
                <a:latin typeface="Cambria" pitchFamily="18" charset="0"/>
              </a:rPr>
              <a:t>For example:</a:t>
            </a:r>
            <a:endParaRPr lang="en-US" sz="2400" dirty="0" smtClean="0">
              <a:solidFill>
                <a:schemeClr val="tx1"/>
              </a:solidFill>
              <a:latin typeface="Cambria" pitchFamily="18" charset="0"/>
            </a:endParaRPr>
          </a:p>
          <a:p>
            <a:pPr algn="l"/>
            <a:r>
              <a:rPr lang="en-US" sz="2400" dirty="0" smtClean="0">
                <a:solidFill>
                  <a:schemeClr val="tx1"/>
                </a:solidFill>
                <a:latin typeface="Cambria" pitchFamily="18" charset="0"/>
              </a:rPr>
              <a:t>We have a matrix of 3X3 of an image, and each pixel is of value as shown below:</a:t>
            </a:r>
          </a:p>
          <a:p>
            <a:pPr algn="l"/>
            <a:endParaRPr lang="en-US" sz="2800" dirty="0" smtClean="0">
              <a:solidFill>
                <a:schemeClr val="tx1"/>
              </a:solidFill>
              <a:latin typeface="Cambria" pitchFamily="18" charset="0"/>
            </a:endParaRPr>
          </a:p>
          <a:p>
            <a:pPr algn="l"/>
            <a:endParaRPr lang="en-US" sz="2800" dirty="0" smtClean="0">
              <a:solidFill>
                <a:schemeClr val="tx1"/>
              </a:solidFill>
              <a:latin typeface="Cambria" pitchFamily="18" charset="0"/>
            </a:endParaRPr>
          </a:p>
          <a:p>
            <a:pPr algn="l"/>
            <a:endParaRPr lang="en-US" sz="2800" dirty="0" smtClean="0">
              <a:solidFill>
                <a:schemeClr val="tx1"/>
              </a:solidFill>
              <a:latin typeface="Cambria" pitchFamily="18" charset="0"/>
            </a:endParaRPr>
          </a:p>
          <a:p>
            <a:pPr algn="l"/>
            <a:endParaRPr lang="en-US" sz="2800" dirty="0" smtClean="0">
              <a:solidFill>
                <a:schemeClr val="tx1"/>
              </a:solidFill>
              <a:latin typeface="Cambria" pitchFamily="18" charset="0"/>
            </a:endParaRPr>
          </a:p>
          <a:p>
            <a:pPr algn="l"/>
            <a:endParaRPr lang="en-US" sz="2400" dirty="0" smtClean="0">
              <a:solidFill>
                <a:schemeClr val="tx1"/>
              </a:solidFill>
              <a:latin typeface="Cambria" pitchFamily="18" charset="0"/>
            </a:endParaRPr>
          </a:p>
          <a:p>
            <a:pPr algn="l"/>
            <a:r>
              <a:rPr lang="en-US" sz="2400" dirty="0" smtClean="0">
                <a:solidFill>
                  <a:schemeClr val="tx1"/>
                </a:solidFill>
                <a:latin typeface="Cambria" pitchFamily="18" charset="0"/>
              </a:rPr>
              <a:t>It means the image formed is of 9 pixels which are black.</a:t>
            </a:r>
          </a:p>
        </p:txBody>
      </p:sp>
      <p:pic>
        <p:nvPicPr>
          <p:cNvPr id="3074" name="Picture 2" descr="C:\Users\NEW_COMP_CNL_25\Desktop\concept-of-pixel10.png"/>
          <p:cNvPicPr>
            <a:picLocks noChangeAspect="1" noChangeArrowheads="1"/>
          </p:cNvPicPr>
          <p:nvPr/>
        </p:nvPicPr>
        <p:blipFill>
          <a:blip r:embed="rId2"/>
          <a:srcRect/>
          <a:stretch>
            <a:fillRect/>
          </a:stretch>
        </p:blipFill>
        <p:spPr bwMode="auto">
          <a:xfrm>
            <a:off x="533400" y="3429000"/>
            <a:ext cx="7872108" cy="2286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74"/>
                                        </p:tgtEl>
                                        <p:attrNameLst>
                                          <p:attrName>style.visibility</p:attrName>
                                        </p:attrNameLst>
                                      </p:cBhvr>
                                      <p:to>
                                        <p:strVal val="visible"/>
                                      </p:to>
                                    </p:set>
                                    <p:anim calcmode="lin" valueType="num">
                                      <p:cBhvr additive="base">
                                        <p:cTn id="29" dur="500" fill="hold"/>
                                        <p:tgtEl>
                                          <p:spTgt spid="3074"/>
                                        </p:tgtEl>
                                        <p:attrNameLst>
                                          <p:attrName>ppt_x</p:attrName>
                                        </p:attrNameLst>
                                      </p:cBhvr>
                                      <p:tavLst>
                                        <p:tav tm="0">
                                          <p:val>
                                            <p:strVal val="#ppt_x"/>
                                          </p:val>
                                        </p:tav>
                                        <p:tav tm="100000">
                                          <p:val>
                                            <p:strVal val="#ppt_x"/>
                                          </p:val>
                                        </p:tav>
                                      </p:tavLst>
                                    </p:anim>
                                    <p:anim calcmode="lin" valueType="num">
                                      <p:cBhvr additive="base">
                                        <p:cTn id="3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57200"/>
            <a:ext cx="8610600" cy="6172200"/>
          </a:xfrm>
        </p:spPr>
        <p:txBody>
          <a:bodyPr>
            <a:noAutofit/>
          </a:bodyPr>
          <a:lstStyle/>
          <a:p>
            <a:pPr algn="l"/>
            <a:r>
              <a:rPr lang="en-US" b="1" dirty="0" smtClean="0">
                <a:solidFill>
                  <a:schemeClr val="accent2"/>
                </a:solidFill>
                <a:latin typeface="Cambria" pitchFamily="18" charset="0"/>
              </a:rPr>
              <a:t>Resolution</a:t>
            </a:r>
          </a:p>
          <a:p>
            <a:pPr algn="just">
              <a:lnSpc>
                <a:spcPct val="150000"/>
              </a:lnSpc>
              <a:spcBef>
                <a:spcPts val="0"/>
              </a:spcBef>
            </a:pPr>
            <a:r>
              <a:rPr lang="en-US" sz="1800" dirty="0" smtClean="0">
                <a:solidFill>
                  <a:schemeClr val="tx1"/>
                </a:solidFill>
                <a:latin typeface="Cambria" pitchFamily="18" charset="0"/>
              </a:rPr>
              <a:t>	</a:t>
            </a:r>
            <a:r>
              <a:rPr lang="en-US" sz="1900" dirty="0" smtClean="0">
                <a:solidFill>
                  <a:schemeClr val="tx1"/>
                </a:solidFill>
                <a:latin typeface="Cambria" pitchFamily="18" charset="0"/>
              </a:rPr>
              <a:t>The resolution can be defined in many ways. Such as pixel resolution, spatial resolution, temporal resolution, spectral resolution. Out of which we are going to discuss pixel resolution.</a:t>
            </a:r>
          </a:p>
          <a:p>
            <a:pPr algn="just">
              <a:lnSpc>
                <a:spcPct val="150000"/>
              </a:lnSpc>
              <a:spcBef>
                <a:spcPts val="0"/>
              </a:spcBef>
            </a:pPr>
            <a:r>
              <a:rPr lang="en-US" sz="1900" dirty="0" smtClean="0">
                <a:solidFill>
                  <a:schemeClr val="tx1"/>
                </a:solidFill>
                <a:latin typeface="Cambria" pitchFamily="18" charset="0"/>
              </a:rPr>
              <a:t>You have probably seen that in your own computer settings, you have monitor resolution of 800 x 600, 640 x 480 </a:t>
            </a:r>
            <a:r>
              <a:rPr lang="en-US" sz="1900" dirty="0" err="1" smtClean="0">
                <a:solidFill>
                  <a:schemeClr val="tx1"/>
                </a:solidFill>
                <a:latin typeface="Cambria" pitchFamily="18" charset="0"/>
              </a:rPr>
              <a:t>etc</a:t>
            </a:r>
            <a:endParaRPr lang="en-US" sz="1900" dirty="0" smtClean="0">
              <a:solidFill>
                <a:schemeClr val="tx1"/>
              </a:solidFill>
              <a:latin typeface="Cambria" pitchFamily="18" charset="0"/>
            </a:endParaRPr>
          </a:p>
          <a:p>
            <a:pPr algn="just">
              <a:lnSpc>
                <a:spcPct val="150000"/>
              </a:lnSpc>
              <a:spcBef>
                <a:spcPts val="0"/>
              </a:spcBef>
            </a:pPr>
            <a:r>
              <a:rPr lang="en-US" sz="1900" dirty="0" smtClean="0">
                <a:solidFill>
                  <a:schemeClr val="tx1"/>
                </a:solidFill>
                <a:latin typeface="Cambria" pitchFamily="18" charset="0"/>
              </a:rPr>
              <a:t>	In pixel resolution, the term resolution refers to the total number of count of pixels in an digital image. For example. If an image has M rows and N columns, then its resolution can be defined as M X N.</a:t>
            </a:r>
          </a:p>
          <a:p>
            <a:pPr algn="just">
              <a:lnSpc>
                <a:spcPct val="150000"/>
              </a:lnSpc>
              <a:spcBef>
                <a:spcPts val="0"/>
              </a:spcBef>
            </a:pPr>
            <a:r>
              <a:rPr lang="en-US" sz="1900" dirty="0" smtClean="0">
                <a:solidFill>
                  <a:schemeClr val="tx1"/>
                </a:solidFill>
                <a:latin typeface="Cambria" pitchFamily="18" charset="0"/>
              </a:rPr>
              <a:t>	If we define resolution as the total number of pixels, then pixel resolution can be defined with set of two numbers. The first number the width of the picture, or the pixels across columns, and the second number is height of the picture, or the pixels across its width.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0"/>
            <a:ext cx="8610600" cy="6629400"/>
          </a:xfrm>
        </p:spPr>
        <p:txBody>
          <a:bodyPr>
            <a:noAutofit/>
          </a:bodyPr>
          <a:lstStyle/>
          <a:p>
            <a:pPr algn="l"/>
            <a:endParaRPr lang="en-US" sz="2800" b="1" dirty="0" smtClean="0">
              <a:solidFill>
                <a:schemeClr val="accent2"/>
              </a:solidFill>
              <a:latin typeface="Cambria" pitchFamily="18" charset="0"/>
            </a:endParaRPr>
          </a:p>
          <a:p>
            <a:pPr algn="l"/>
            <a:r>
              <a:rPr lang="en-US" sz="2800" b="1" dirty="0" smtClean="0">
                <a:solidFill>
                  <a:schemeClr val="accent2"/>
                </a:solidFill>
                <a:latin typeface="Cambria" pitchFamily="18" charset="0"/>
              </a:rPr>
              <a:t>Aspect ratio</a:t>
            </a:r>
          </a:p>
          <a:p>
            <a:pPr algn="just">
              <a:lnSpc>
                <a:spcPct val="150000"/>
              </a:lnSpc>
              <a:spcBef>
                <a:spcPts val="0"/>
              </a:spcBef>
            </a:pPr>
            <a:r>
              <a:rPr lang="en-US" sz="2000" dirty="0" smtClean="0">
                <a:solidFill>
                  <a:schemeClr val="tx1"/>
                </a:solidFill>
                <a:latin typeface="Cambria" pitchFamily="18" charset="0"/>
              </a:rPr>
              <a:t>Another important concept with the pixel resolution is aspect ratio. </a:t>
            </a:r>
          </a:p>
          <a:p>
            <a:pPr algn="just">
              <a:lnSpc>
                <a:spcPct val="150000"/>
              </a:lnSpc>
              <a:spcBef>
                <a:spcPts val="0"/>
              </a:spcBef>
            </a:pPr>
            <a:r>
              <a:rPr lang="en-US" sz="2000" dirty="0" smtClean="0">
                <a:solidFill>
                  <a:schemeClr val="tx1"/>
                </a:solidFill>
                <a:latin typeface="Cambria" pitchFamily="18" charset="0"/>
              </a:rPr>
              <a:t>Aspect ratio is the ratio between width of an image and the height of an image. It is commonly explained as two numbers separated by a colon (8:9). This ratio differs in different images, and in different screens. </a:t>
            </a:r>
          </a:p>
          <a:p>
            <a:pPr algn="just">
              <a:lnSpc>
                <a:spcPct val="150000"/>
              </a:lnSpc>
              <a:spcBef>
                <a:spcPts val="0"/>
              </a:spcBef>
            </a:pPr>
            <a:r>
              <a:rPr lang="en-US" sz="2000" dirty="0" smtClean="0">
                <a:solidFill>
                  <a:schemeClr val="tx1"/>
                </a:solidFill>
                <a:latin typeface="Cambria" pitchFamily="18" charset="0"/>
              </a:rPr>
              <a:t>The common aspect ratios are:</a:t>
            </a:r>
          </a:p>
          <a:p>
            <a:pPr algn="just">
              <a:lnSpc>
                <a:spcPct val="150000"/>
              </a:lnSpc>
              <a:spcBef>
                <a:spcPts val="0"/>
              </a:spcBef>
            </a:pPr>
            <a:r>
              <a:rPr lang="en-US" sz="2000" dirty="0" smtClean="0">
                <a:solidFill>
                  <a:schemeClr val="tx1"/>
                </a:solidFill>
                <a:latin typeface="Cambria" pitchFamily="18" charset="0"/>
              </a:rPr>
              <a:t>1.33:1, 1.37:1, 1.43:1, 1.50:1, 1.56:1, 1.66:1, 1.75:1, 1.78:1, 1.85:1, 2.00:1, </a:t>
            </a:r>
            <a:r>
              <a:rPr lang="en-US" sz="2000" dirty="0" err="1" smtClean="0">
                <a:solidFill>
                  <a:schemeClr val="tx1"/>
                </a:solidFill>
                <a:latin typeface="Cambria" pitchFamily="18" charset="0"/>
              </a:rPr>
              <a:t>e.t.c</a:t>
            </a:r>
            <a:endParaRPr lang="en-US" sz="2000" dirty="0" smtClean="0">
              <a:solidFill>
                <a:schemeClr val="tx1"/>
              </a:solidFill>
              <a:latin typeface="Cambria" pitchFamily="18" charset="0"/>
            </a:endParaRPr>
          </a:p>
          <a:p>
            <a:pPr algn="just">
              <a:lnSpc>
                <a:spcPct val="150000"/>
              </a:lnSpc>
              <a:spcBef>
                <a:spcPts val="0"/>
              </a:spcBef>
            </a:pPr>
            <a:r>
              <a:rPr lang="en-US" sz="2000" b="1" dirty="0" smtClean="0">
                <a:solidFill>
                  <a:schemeClr val="tx1"/>
                </a:solidFill>
                <a:latin typeface="Cambria" pitchFamily="18" charset="0"/>
              </a:rPr>
              <a:t>Advantage</a:t>
            </a:r>
          </a:p>
          <a:p>
            <a:pPr algn="just">
              <a:lnSpc>
                <a:spcPct val="150000"/>
              </a:lnSpc>
              <a:spcBef>
                <a:spcPts val="0"/>
              </a:spcBef>
            </a:pPr>
            <a:r>
              <a:rPr lang="en-US" sz="1800" dirty="0" smtClean="0">
                <a:solidFill>
                  <a:schemeClr val="tx1"/>
                </a:solidFill>
                <a:latin typeface="Cambria" pitchFamily="18" charset="0"/>
              </a:rPr>
              <a:t>Aspect ratio maintains a balance between the appearance of an image on the screen, means it maintains a ratio between horizontal and vertical pixels. It does not let the image to get distorted when aspect ratio is increased.</a:t>
            </a:r>
          </a:p>
          <a:p>
            <a:pPr algn="just">
              <a:lnSpc>
                <a:spcPct val="150000"/>
              </a:lnSpc>
              <a:spcBef>
                <a:spcPts val="0"/>
              </a:spcBef>
            </a:pPr>
            <a:endParaRPr lang="en-US" sz="1800" dirty="0" smtClean="0">
              <a:solidFill>
                <a:schemeClr val="tx1"/>
              </a:solidFill>
              <a:latin typeface="Cambria" pitchFamily="18" charset="0"/>
            </a:endParaRPr>
          </a:p>
          <a:p>
            <a:pPr algn="l"/>
            <a:endParaRPr lang="en-US" sz="2400" dirty="0" smtClean="0">
              <a:solidFill>
                <a:schemeClr val="tx1"/>
              </a:solidFill>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57200"/>
            <a:ext cx="8610600" cy="5791200"/>
          </a:xfrm>
        </p:spPr>
        <p:txBody>
          <a:bodyPr>
            <a:noAutofit/>
          </a:bodyPr>
          <a:lstStyle/>
          <a:p>
            <a:pPr algn="l">
              <a:lnSpc>
                <a:spcPct val="150000"/>
              </a:lnSpc>
              <a:spcBef>
                <a:spcPts val="0"/>
              </a:spcBef>
            </a:pPr>
            <a:r>
              <a:rPr lang="en-US" sz="2400" dirty="0" smtClean="0">
                <a:solidFill>
                  <a:schemeClr val="tx1"/>
                </a:solidFill>
                <a:latin typeface="Cambria" pitchFamily="18" charset="0"/>
              </a:rPr>
              <a:t>	</a:t>
            </a:r>
            <a:r>
              <a:rPr lang="en-US" sz="2000" dirty="0" smtClean="0">
                <a:solidFill>
                  <a:schemeClr val="tx1"/>
                </a:solidFill>
                <a:latin typeface="Cambria" pitchFamily="18" charset="0"/>
              </a:rPr>
              <a:t>We can say that the higher is the pixel resolution, the higher is </a:t>
            </a:r>
          </a:p>
          <a:p>
            <a:pPr algn="l">
              <a:lnSpc>
                <a:spcPct val="150000"/>
              </a:lnSpc>
              <a:spcBef>
                <a:spcPts val="0"/>
              </a:spcBef>
            </a:pPr>
            <a:r>
              <a:rPr lang="en-US" sz="2000" dirty="0" smtClean="0">
                <a:solidFill>
                  <a:schemeClr val="tx1"/>
                </a:solidFill>
                <a:latin typeface="Cambria" pitchFamily="18" charset="0"/>
              </a:rPr>
              <a:t>the quality of the image.</a:t>
            </a:r>
          </a:p>
          <a:p>
            <a:pPr algn="l">
              <a:lnSpc>
                <a:spcPct val="150000"/>
              </a:lnSpc>
              <a:spcBef>
                <a:spcPts val="0"/>
              </a:spcBef>
            </a:pPr>
            <a:r>
              <a:rPr lang="en-US" sz="2000" b="1" dirty="0" smtClean="0">
                <a:solidFill>
                  <a:schemeClr val="accent2"/>
                </a:solidFill>
                <a:latin typeface="Cambria" pitchFamily="18" charset="0"/>
              </a:rPr>
              <a:t>Megapixels</a:t>
            </a:r>
            <a:endParaRPr lang="en-US" sz="2000" b="1" dirty="0">
              <a:solidFill>
                <a:schemeClr val="accent2"/>
              </a:solidFill>
              <a:latin typeface="Cambria" pitchFamily="18" charset="0"/>
            </a:endParaRPr>
          </a:p>
          <a:p>
            <a:pPr algn="l">
              <a:lnSpc>
                <a:spcPct val="150000"/>
              </a:lnSpc>
              <a:spcBef>
                <a:spcPts val="0"/>
              </a:spcBef>
            </a:pPr>
            <a:r>
              <a:rPr lang="en-US" sz="2000" dirty="0" smtClean="0">
                <a:solidFill>
                  <a:schemeClr val="tx1"/>
                </a:solidFill>
                <a:latin typeface="Cambria" pitchFamily="18" charset="0"/>
              </a:rPr>
              <a:t>We can calculate mega pixels of a camera using pixel resolution.</a:t>
            </a:r>
          </a:p>
          <a:p>
            <a:pPr>
              <a:lnSpc>
                <a:spcPct val="150000"/>
              </a:lnSpc>
              <a:spcBef>
                <a:spcPts val="0"/>
              </a:spcBef>
            </a:pPr>
            <a:r>
              <a:rPr lang="en-US" sz="2000" dirty="0" smtClean="0">
                <a:solidFill>
                  <a:schemeClr val="tx1"/>
                </a:solidFill>
                <a:latin typeface="Cambria" pitchFamily="18" charset="0"/>
              </a:rPr>
              <a:t> Column pixels (width ) </a:t>
            </a:r>
            <a:r>
              <a:rPr lang="en-US" sz="2000" b="1" dirty="0" smtClean="0">
                <a:solidFill>
                  <a:schemeClr val="tx1"/>
                </a:solidFill>
                <a:latin typeface="Cambria" pitchFamily="18" charset="0"/>
              </a:rPr>
              <a:t>X</a:t>
            </a:r>
            <a:r>
              <a:rPr lang="en-US" sz="2000" dirty="0" smtClean="0">
                <a:solidFill>
                  <a:schemeClr val="tx1"/>
                </a:solidFill>
                <a:latin typeface="Cambria" pitchFamily="18" charset="0"/>
              </a:rPr>
              <a:t> row pixels ( height ) </a:t>
            </a:r>
            <a:r>
              <a:rPr lang="en-US" sz="2000" b="1" dirty="0" smtClean="0">
                <a:solidFill>
                  <a:schemeClr val="tx1"/>
                </a:solidFill>
                <a:latin typeface="Cambria" pitchFamily="18" charset="0"/>
              </a:rPr>
              <a:t>/ </a:t>
            </a:r>
            <a:r>
              <a:rPr lang="en-US" sz="2000" dirty="0" smtClean="0">
                <a:solidFill>
                  <a:schemeClr val="tx1"/>
                </a:solidFill>
                <a:latin typeface="Cambria" pitchFamily="18" charset="0"/>
              </a:rPr>
              <a:t>1 Million.</a:t>
            </a:r>
          </a:p>
          <a:p>
            <a:pPr algn="l">
              <a:lnSpc>
                <a:spcPct val="150000"/>
              </a:lnSpc>
              <a:spcBef>
                <a:spcPts val="0"/>
              </a:spcBef>
            </a:pPr>
            <a:r>
              <a:rPr lang="en-US" sz="2000" dirty="0" smtClean="0">
                <a:solidFill>
                  <a:schemeClr val="tx1"/>
                </a:solidFill>
                <a:latin typeface="Cambria" pitchFamily="18" charset="0"/>
              </a:rPr>
              <a:t> The size of an image can be defined by its pixel resolution.</a:t>
            </a:r>
          </a:p>
          <a:p>
            <a:pPr algn="l">
              <a:lnSpc>
                <a:spcPct val="150000"/>
              </a:lnSpc>
              <a:spcBef>
                <a:spcPts val="0"/>
              </a:spcBef>
            </a:pPr>
            <a:r>
              <a:rPr lang="en-US" sz="2000" dirty="0" smtClean="0">
                <a:solidFill>
                  <a:schemeClr val="tx1"/>
                </a:solidFill>
                <a:latin typeface="Cambria" pitchFamily="18" charset="0"/>
              </a:rPr>
              <a:t>	Size = pixel resolution </a:t>
            </a:r>
            <a:r>
              <a:rPr lang="en-US" sz="2000" b="1" dirty="0" smtClean="0">
                <a:solidFill>
                  <a:schemeClr val="tx1"/>
                </a:solidFill>
                <a:latin typeface="Cambria" pitchFamily="18" charset="0"/>
              </a:rPr>
              <a:t>X</a:t>
            </a:r>
            <a:r>
              <a:rPr lang="en-US" sz="2000" dirty="0" smtClean="0">
                <a:solidFill>
                  <a:schemeClr val="tx1"/>
                </a:solidFill>
                <a:latin typeface="Cambria" pitchFamily="18" charset="0"/>
              </a:rPr>
              <a:t> </a:t>
            </a:r>
            <a:r>
              <a:rPr lang="en-US" sz="2000" dirty="0" err="1" smtClean="0">
                <a:solidFill>
                  <a:schemeClr val="tx1"/>
                </a:solidFill>
                <a:latin typeface="Cambria" pitchFamily="18" charset="0"/>
              </a:rPr>
              <a:t>bpp</a:t>
            </a:r>
            <a:r>
              <a:rPr lang="en-US" sz="2000" dirty="0" smtClean="0">
                <a:solidFill>
                  <a:schemeClr val="tx1"/>
                </a:solidFill>
                <a:latin typeface="Cambria" pitchFamily="18" charset="0"/>
              </a:rPr>
              <a:t> ( bits per pixel )</a:t>
            </a:r>
          </a:p>
          <a:p>
            <a:pPr algn="l">
              <a:lnSpc>
                <a:spcPct val="150000"/>
              </a:lnSpc>
              <a:spcBef>
                <a:spcPts val="0"/>
              </a:spcBef>
            </a:pPr>
            <a:r>
              <a:rPr lang="en-US" sz="2000" b="1" dirty="0" smtClean="0">
                <a:solidFill>
                  <a:schemeClr val="accent2"/>
                </a:solidFill>
                <a:latin typeface="Cambria" pitchFamily="18" charset="0"/>
              </a:rPr>
              <a:t>Calculating the mega pixels of the camera</a:t>
            </a:r>
          </a:p>
          <a:p>
            <a:pPr algn="l">
              <a:lnSpc>
                <a:spcPct val="150000"/>
              </a:lnSpc>
              <a:spcBef>
                <a:spcPts val="0"/>
              </a:spcBef>
            </a:pPr>
            <a:r>
              <a:rPr lang="en-US" sz="2000" dirty="0" smtClean="0">
                <a:solidFill>
                  <a:schemeClr val="tx1"/>
                </a:solidFill>
                <a:latin typeface="Cambria" pitchFamily="18" charset="0"/>
              </a:rPr>
              <a:t>Lets say we have an image of dimension: 2500 X 3192.</a:t>
            </a:r>
          </a:p>
          <a:p>
            <a:pPr algn="l">
              <a:lnSpc>
                <a:spcPct val="150000"/>
              </a:lnSpc>
              <a:spcBef>
                <a:spcPts val="0"/>
              </a:spcBef>
            </a:pPr>
            <a:r>
              <a:rPr lang="en-US" sz="2000" dirty="0" smtClean="0">
                <a:solidFill>
                  <a:schemeClr val="tx1"/>
                </a:solidFill>
                <a:latin typeface="Cambria" pitchFamily="18" charset="0"/>
              </a:rPr>
              <a:t>Its pixel resolution = 2500 * 3192 = 7982350 bytes.</a:t>
            </a:r>
          </a:p>
          <a:p>
            <a:pPr algn="l">
              <a:lnSpc>
                <a:spcPct val="150000"/>
              </a:lnSpc>
              <a:spcBef>
                <a:spcPts val="0"/>
              </a:spcBef>
            </a:pPr>
            <a:r>
              <a:rPr lang="en-US" sz="2000" dirty="0" smtClean="0">
                <a:solidFill>
                  <a:schemeClr val="tx1"/>
                </a:solidFill>
                <a:latin typeface="Cambria" pitchFamily="18" charset="0"/>
              </a:rPr>
              <a:t>Dividing it by 1 million = 7.9 = 8 mega pixel (approximately).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04800"/>
            <a:ext cx="8610600" cy="6400800"/>
          </a:xfrm>
        </p:spPr>
        <p:txBody>
          <a:bodyPr>
            <a:noAutofit/>
          </a:bodyPr>
          <a:lstStyle/>
          <a:p>
            <a:pPr algn="just"/>
            <a:r>
              <a:rPr lang="en-US" sz="2400" b="1" dirty="0" smtClean="0">
                <a:solidFill>
                  <a:schemeClr val="accent2"/>
                </a:solidFill>
                <a:latin typeface="Cambria" pitchFamily="18" charset="0"/>
              </a:rPr>
              <a:t>Display devices :</a:t>
            </a:r>
          </a:p>
          <a:p>
            <a:pPr algn="just"/>
            <a:r>
              <a:rPr lang="en-US" sz="2400" b="1" dirty="0" smtClean="0">
                <a:solidFill>
                  <a:schemeClr val="tx1"/>
                </a:solidFill>
                <a:latin typeface="Cambria" pitchFamily="18" charset="0"/>
              </a:rPr>
              <a:t>Display Processor:</a:t>
            </a:r>
          </a:p>
          <a:p>
            <a:pPr algn="just"/>
            <a:r>
              <a:rPr lang="en-US" sz="1800" dirty="0" smtClean="0">
                <a:solidFill>
                  <a:schemeClr val="tx1"/>
                </a:solidFill>
                <a:latin typeface="Cambria" pitchFamily="18" charset="0"/>
              </a:rPr>
              <a:t>It is interpreter or piece of hardware that converts display processor code into pictures. There are four main parts of the display processor</a:t>
            </a:r>
            <a:r>
              <a:rPr lang="en-US" sz="2000" dirty="0" smtClean="0">
                <a:solidFill>
                  <a:schemeClr val="tx1"/>
                </a:solidFill>
                <a:latin typeface="Cambria" pitchFamily="18" charset="0"/>
              </a:rPr>
              <a:t>.</a:t>
            </a:r>
          </a:p>
          <a:p>
            <a:pPr algn="just"/>
            <a:endParaRPr lang="en-US" sz="2000" b="1" dirty="0" smtClean="0">
              <a:solidFill>
                <a:schemeClr val="tx1"/>
              </a:solidFill>
              <a:latin typeface="Cambria" pitchFamily="18" charset="0"/>
            </a:endParaRPr>
          </a:p>
          <a:p>
            <a:pPr algn="just"/>
            <a:endParaRPr lang="en-US" sz="2000" b="1" dirty="0">
              <a:solidFill>
                <a:schemeClr val="tx1"/>
              </a:solidFill>
              <a:latin typeface="Cambria" pitchFamily="18" charset="0"/>
            </a:endParaRPr>
          </a:p>
          <a:p>
            <a:pPr algn="just"/>
            <a:endParaRPr lang="en-US" sz="2000" b="1" dirty="0" smtClean="0">
              <a:solidFill>
                <a:schemeClr val="tx1"/>
              </a:solidFill>
              <a:latin typeface="Cambria" pitchFamily="18" charset="0"/>
            </a:endParaRPr>
          </a:p>
          <a:p>
            <a:pPr algn="just"/>
            <a:endParaRPr lang="en-US" sz="2000" b="1" dirty="0">
              <a:solidFill>
                <a:schemeClr val="tx1"/>
              </a:solidFill>
              <a:latin typeface="Cambria" pitchFamily="18" charset="0"/>
            </a:endParaRPr>
          </a:p>
          <a:p>
            <a:pPr algn="just"/>
            <a:endParaRPr lang="en-US" sz="2000" b="1" dirty="0" smtClean="0">
              <a:solidFill>
                <a:schemeClr val="tx1"/>
              </a:solidFill>
              <a:latin typeface="Cambria" pitchFamily="18" charset="0"/>
            </a:endParaRPr>
          </a:p>
          <a:p>
            <a:pPr algn="just"/>
            <a:endParaRPr lang="en-US" sz="2000" b="1" dirty="0">
              <a:solidFill>
                <a:schemeClr val="tx1"/>
              </a:solidFill>
              <a:latin typeface="Cambria" pitchFamily="18" charset="0"/>
            </a:endParaRPr>
          </a:p>
          <a:p>
            <a:pPr algn="just"/>
            <a:endParaRPr lang="en-US" sz="2000" b="1" dirty="0" smtClean="0">
              <a:solidFill>
                <a:schemeClr val="tx1"/>
              </a:solidFill>
              <a:latin typeface="Cambria" pitchFamily="18" charset="0"/>
            </a:endParaRPr>
          </a:p>
          <a:p>
            <a:pPr algn="just"/>
            <a:endParaRPr lang="en-US" sz="2000" b="1" dirty="0" smtClean="0">
              <a:solidFill>
                <a:schemeClr val="tx1"/>
              </a:solidFill>
              <a:latin typeface="Cambria" pitchFamily="18" charset="0"/>
            </a:endParaRPr>
          </a:p>
          <a:p>
            <a:pPr algn="just"/>
            <a:r>
              <a:rPr lang="en-US" sz="2000" b="1" dirty="0" smtClean="0">
                <a:solidFill>
                  <a:schemeClr val="tx1"/>
                </a:solidFill>
                <a:latin typeface="Cambria" pitchFamily="18" charset="0"/>
              </a:rPr>
              <a:t>Parts of Display Processor</a:t>
            </a:r>
          </a:p>
          <a:p>
            <a:pPr lvl="0" algn="just"/>
            <a:r>
              <a:rPr lang="en-US" sz="2000" dirty="0" smtClean="0">
                <a:solidFill>
                  <a:schemeClr val="tx1"/>
                </a:solidFill>
                <a:latin typeface="Cambria" pitchFamily="18" charset="0"/>
              </a:rPr>
              <a:t> 	</a:t>
            </a:r>
            <a:r>
              <a:rPr lang="en-US" sz="1800" dirty="0" smtClean="0">
                <a:solidFill>
                  <a:schemeClr val="tx1"/>
                </a:solidFill>
                <a:latin typeface="Cambria" pitchFamily="18" charset="0"/>
              </a:rPr>
              <a:t>1)Display File Memory</a:t>
            </a:r>
          </a:p>
          <a:p>
            <a:pPr lvl="0" algn="just"/>
            <a:r>
              <a:rPr lang="en-US" sz="1800" dirty="0" smtClean="0">
                <a:solidFill>
                  <a:schemeClr val="tx1"/>
                </a:solidFill>
                <a:latin typeface="Cambria" pitchFamily="18" charset="0"/>
              </a:rPr>
              <a:t>	2) Display </a:t>
            </a:r>
            <a:r>
              <a:rPr lang="en-US" sz="1800" dirty="0">
                <a:solidFill>
                  <a:schemeClr val="tx1"/>
                </a:solidFill>
                <a:latin typeface="Cambria" pitchFamily="18" charset="0"/>
              </a:rPr>
              <a:t> </a:t>
            </a:r>
            <a:r>
              <a:rPr lang="en-US" sz="1800" dirty="0" smtClean="0">
                <a:solidFill>
                  <a:schemeClr val="tx1"/>
                </a:solidFill>
                <a:latin typeface="Cambria" pitchFamily="18" charset="0"/>
              </a:rPr>
              <a:t>Controller</a:t>
            </a:r>
          </a:p>
          <a:p>
            <a:pPr lvl="0" algn="just"/>
            <a:r>
              <a:rPr lang="en-US" sz="1800" dirty="0" smtClean="0">
                <a:solidFill>
                  <a:schemeClr val="tx1"/>
                </a:solidFill>
                <a:latin typeface="Cambria" pitchFamily="18" charset="0"/>
              </a:rPr>
              <a:t>	3) Display Generator</a:t>
            </a:r>
          </a:p>
          <a:p>
            <a:pPr lvl="0" algn="just"/>
            <a:r>
              <a:rPr lang="en-US" sz="1800" dirty="0" smtClean="0">
                <a:solidFill>
                  <a:schemeClr val="tx1"/>
                </a:solidFill>
                <a:latin typeface="Cambria" pitchFamily="18" charset="0"/>
              </a:rPr>
              <a:t>	4)Display Console</a:t>
            </a:r>
          </a:p>
          <a:p>
            <a:pPr algn="l"/>
            <a:endParaRPr lang="en-US" sz="2400" dirty="0" smtClean="0">
              <a:solidFill>
                <a:schemeClr val="tx1"/>
              </a:solidFill>
              <a:latin typeface="Cambria" pitchFamily="18" charset="0"/>
            </a:endParaRPr>
          </a:p>
        </p:txBody>
      </p:sp>
      <p:pic>
        <p:nvPicPr>
          <p:cNvPr id="4" name="Picture 3" descr="C:\Users\NEW_COMP_CNL_25\Desktop\block-diagram-of-display-system.png"/>
          <p:cNvPicPr/>
          <p:nvPr/>
        </p:nvPicPr>
        <p:blipFill>
          <a:blip r:embed="rId2"/>
          <a:srcRect/>
          <a:stretch>
            <a:fillRect/>
          </a:stretch>
        </p:blipFill>
        <p:spPr bwMode="auto">
          <a:xfrm>
            <a:off x="1600200" y="2057400"/>
            <a:ext cx="6248400" cy="2590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 calcmode="lin" valueType="num">
                                      <p:cBhvr additive="base">
                                        <p:cTn id="2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 calcmode="lin" valueType="num">
                                      <p:cBhvr additive="base">
                                        <p:cTn id="3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 calcmode="lin" valueType="num">
                                      <p:cBhvr additive="base">
                                        <p:cTn id="3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anim calcmode="lin" valueType="num">
                                      <p:cBhvr additive="base">
                                        <p:cTn id="4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 calcmode="lin" valueType="num">
                                      <p:cBhvr additive="base">
                                        <p:cTn id="4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1078</TotalTime>
  <Words>638</Words>
  <Application>Microsoft Office PowerPoint</Application>
  <PresentationFormat>On-screen Show (4:3)</PresentationFormat>
  <Paragraphs>216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Cambria</vt:lpstr>
      <vt:lpstr>Office Theme</vt:lpstr>
      <vt:lpstr>Computer Graphics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NEW_COMP_CNL_25</dc:creator>
  <cp:lastModifiedBy>ZEAL INSTITUTE</cp:lastModifiedBy>
  <cp:revision>101</cp:revision>
  <dcterms:created xsi:type="dcterms:W3CDTF">2020-06-27T09:11:59Z</dcterms:created>
  <dcterms:modified xsi:type="dcterms:W3CDTF">2022-12-06T09:37:34Z</dcterms:modified>
</cp:coreProperties>
</file>