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89" r:id="rId3"/>
    <p:sldId id="292" r:id="rId4"/>
    <p:sldId id="293" r:id="rId5"/>
    <p:sldId id="294" r:id="rId6"/>
    <p:sldId id="295" r:id="rId7"/>
    <p:sldId id="296" r:id="rId8"/>
    <p:sldId id="297" r:id="rId9"/>
    <p:sldId id="298" r:id="rId10"/>
    <p:sldId id="308" r:id="rId11"/>
    <p:sldId id="309" r:id="rId12"/>
    <p:sldId id="310" r:id="rId13"/>
    <p:sldId id="311" r:id="rId14"/>
    <p:sldId id="312" r:id="rId15"/>
    <p:sldId id="299" r:id="rId16"/>
    <p:sldId id="301" r:id="rId17"/>
    <p:sldId id="303" r:id="rId18"/>
    <p:sldId id="304" r:id="rId19"/>
    <p:sldId id="305" r:id="rId20"/>
    <p:sldId id="306" r:id="rId21"/>
    <p:sldId id="307"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36E7B-CF42-492A-89DC-77F5FB072A5C}"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456C5-9671-4780-A208-8AED59A89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36E7B-CF42-492A-89DC-77F5FB072A5C}"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456C5-9671-4780-A208-8AED59A89B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6000" b="1" dirty="0" smtClean="0">
                <a:latin typeface="Cambria" pitchFamily="18" charset="0"/>
              </a:rPr>
              <a:t>Computer Graphics</a:t>
            </a:r>
            <a:endParaRPr lang="en-US" sz="6000" b="1" dirty="0">
              <a:latin typeface="Cambria" pitchFamily="18" charset="0"/>
            </a:endParaRPr>
          </a:p>
        </p:txBody>
      </p:sp>
      <p:sp>
        <p:nvSpPr>
          <p:cNvPr id="3" name="Subtitle 2"/>
          <p:cNvSpPr>
            <a:spLocks noGrp="1"/>
          </p:cNvSpPr>
          <p:nvPr>
            <p:ph type="subTitle" idx="1"/>
          </p:nvPr>
        </p:nvSpPr>
        <p:spPr>
          <a:xfrm>
            <a:off x="1371600" y="3657600"/>
            <a:ext cx="6400800" cy="1447800"/>
          </a:xfrm>
        </p:spPr>
        <p:txBody>
          <a:bodyPr>
            <a:normAutofit/>
          </a:bodyPr>
          <a:lstStyle/>
          <a:p>
            <a:r>
              <a:rPr lang="en-US" b="1" dirty="0" smtClean="0">
                <a:solidFill>
                  <a:schemeClr val="tx1"/>
                </a:solidFill>
                <a:latin typeface="Cambria" pitchFamily="18" charset="0"/>
              </a:rPr>
              <a:t>Prof. </a:t>
            </a:r>
            <a:r>
              <a:rPr lang="en-US" b="1" dirty="0" err="1" smtClean="0">
                <a:solidFill>
                  <a:schemeClr val="tx1"/>
                </a:solidFill>
                <a:latin typeface="Cambria" pitchFamily="18" charset="0"/>
              </a:rPr>
              <a:t>Pushpmala</a:t>
            </a:r>
            <a:r>
              <a:rPr lang="en-US" b="1" dirty="0" smtClean="0">
                <a:solidFill>
                  <a:schemeClr val="tx1"/>
                </a:solidFill>
                <a:latin typeface="Cambria" pitchFamily="18" charset="0"/>
              </a:rPr>
              <a:t> V. </a:t>
            </a:r>
            <a:r>
              <a:rPr lang="en-US" b="1" dirty="0" err="1" smtClean="0">
                <a:solidFill>
                  <a:schemeClr val="tx1"/>
                </a:solidFill>
                <a:latin typeface="Cambria" pitchFamily="18" charset="0"/>
              </a:rPr>
              <a:t>Shinde</a:t>
            </a:r>
            <a:r>
              <a:rPr lang="en-US" b="1" dirty="0" smtClean="0">
                <a:solidFill>
                  <a:schemeClr val="tx1"/>
                </a:solidFill>
                <a:latin typeface="Cambria"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232" y="1295400"/>
            <a:ext cx="6525536" cy="4876800"/>
          </a:xfrm>
        </p:spPr>
      </p:pic>
    </p:spTree>
    <p:extLst>
      <p:ext uri="{BB962C8B-B14F-4D97-AF65-F5344CB8AC3E}">
        <p14:creationId xmlns:p14="http://schemas.microsoft.com/office/powerpoint/2010/main" val="114465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a:bodyPr>
          <a:lstStyle/>
          <a:p>
            <a:r>
              <a:rPr lang="en-US" sz="2800" dirty="0"/>
              <a:t>Calculate the points between the starting coordinates </a:t>
            </a:r>
            <a:r>
              <a:rPr lang="en-US" sz="2800" dirty="0" smtClean="0"/>
              <a:t>   (</a:t>
            </a:r>
            <a:r>
              <a:rPr lang="en-US" sz="2800" dirty="0"/>
              <a:t>9, 18) and ending coordinates (14, 22).</a:t>
            </a:r>
            <a:endParaRPr lang="en-IN" sz="2800" dirty="0"/>
          </a:p>
        </p:txBody>
      </p:sp>
      <p:sp>
        <p:nvSpPr>
          <p:cNvPr id="3" name="Content Placeholder 2"/>
          <p:cNvSpPr>
            <a:spLocks noGrp="1"/>
          </p:cNvSpPr>
          <p:nvPr>
            <p:ph idx="1"/>
          </p:nvPr>
        </p:nvSpPr>
        <p:spPr/>
        <p:txBody>
          <a:bodyPr>
            <a:normAutofit lnSpcReduction="10000"/>
          </a:bodyPr>
          <a:lstStyle/>
          <a:p>
            <a:pPr fontAlgn="base"/>
            <a:r>
              <a:rPr lang="en-US" dirty="0"/>
              <a:t>Given-</a:t>
            </a:r>
          </a:p>
          <a:p>
            <a:pPr fontAlgn="base"/>
            <a:r>
              <a:rPr lang="en-US" dirty="0"/>
              <a:t>Starting coordinates = (X</a:t>
            </a:r>
            <a:r>
              <a:rPr lang="en-US" baseline="-25000" dirty="0"/>
              <a:t>0</a:t>
            </a:r>
            <a:r>
              <a:rPr lang="en-US" dirty="0"/>
              <a:t>, Y</a:t>
            </a:r>
            <a:r>
              <a:rPr lang="en-US" baseline="-25000" dirty="0"/>
              <a:t>0</a:t>
            </a:r>
            <a:r>
              <a:rPr lang="en-US" dirty="0"/>
              <a:t>) = (9, 18)</a:t>
            </a:r>
          </a:p>
          <a:p>
            <a:pPr fontAlgn="base"/>
            <a:r>
              <a:rPr lang="en-US" dirty="0"/>
              <a:t>Ending coordinates = (</a:t>
            </a:r>
            <a:r>
              <a:rPr lang="en-US" dirty="0" err="1"/>
              <a:t>X</a:t>
            </a:r>
            <a:r>
              <a:rPr lang="en-US" baseline="-25000" dirty="0" err="1"/>
              <a:t>n</a:t>
            </a:r>
            <a:r>
              <a:rPr lang="en-US" dirty="0"/>
              <a:t>, </a:t>
            </a:r>
            <a:r>
              <a:rPr lang="en-US" dirty="0" err="1"/>
              <a:t>Y</a:t>
            </a:r>
            <a:r>
              <a:rPr lang="en-US" baseline="-25000" dirty="0" err="1"/>
              <a:t>n</a:t>
            </a:r>
            <a:r>
              <a:rPr lang="en-US" dirty="0"/>
              <a:t>) = (14, 22)</a:t>
            </a:r>
          </a:p>
          <a:p>
            <a:pPr fontAlgn="base"/>
            <a:r>
              <a:rPr lang="en-US" b="1" u="sng" dirty="0"/>
              <a:t>Step-01:</a:t>
            </a:r>
            <a:endParaRPr lang="en-US" b="1" dirty="0"/>
          </a:p>
          <a:p>
            <a:pPr fontAlgn="base"/>
            <a:r>
              <a:rPr lang="en-US" dirty="0"/>
              <a:t> </a:t>
            </a:r>
          </a:p>
          <a:p>
            <a:pPr fontAlgn="base"/>
            <a:r>
              <a:rPr lang="en-US" dirty="0"/>
              <a:t>Calculate ΔX and ΔY from the given input.</a:t>
            </a:r>
          </a:p>
          <a:p>
            <a:pPr fontAlgn="base"/>
            <a:r>
              <a:rPr lang="en-US" dirty="0"/>
              <a:t>ΔX = </a:t>
            </a:r>
            <a:r>
              <a:rPr lang="en-US" dirty="0" err="1"/>
              <a:t>X</a:t>
            </a:r>
            <a:r>
              <a:rPr lang="en-US" baseline="-25000" dirty="0" err="1"/>
              <a:t>n</a:t>
            </a:r>
            <a:r>
              <a:rPr lang="en-US" dirty="0"/>
              <a:t> – X</a:t>
            </a:r>
            <a:r>
              <a:rPr lang="en-US" baseline="-25000" dirty="0"/>
              <a:t>0</a:t>
            </a:r>
            <a:r>
              <a:rPr lang="en-US" dirty="0"/>
              <a:t> = 14 – 9 = 5</a:t>
            </a:r>
          </a:p>
          <a:p>
            <a:pPr fontAlgn="base"/>
            <a:r>
              <a:rPr lang="en-US" dirty="0"/>
              <a:t>ΔY =</a:t>
            </a:r>
            <a:r>
              <a:rPr lang="en-US" dirty="0" err="1"/>
              <a:t>Y</a:t>
            </a:r>
            <a:r>
              <a:rPr lang="en-US" baseline="-25000" dirty="0" err="1"/>
              <a:t>n</a:t>
            </a:r>
            <a:r>
              <a:rPr lang="en-US" dirty="0"/>
              <a:t> – Y</a:t>
            </a:r>
            <a:r>
              <a:rPr lang="en-US" baseline="-25000" dirty="0"/>
              <a:t>0</a:t>
            </a:r>
            <a:r>
              <a:rPr lang="en-US" dirty="0"/>
              <a:t> = 22 – 18 = 4</a:t>
            </a:r>
          </a:p>
          <a:p>
            <a:endParaRPr lang="en-IN" dirty="0"/>
          </a:p>
        </p:txBody>
      </p:sp>
    </p:spTree>
    <p:extLst>
      <p:ext uri="{BB962C8B-B14F-4D97-AF65-F5344CB8AC3E}">
        <p14:creationId xmlns:p14="http://schemas.microsoft.com/office/powerpoint/2010/main" val="115166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US" b="1" u="sng" dirty="0"/>
              <a:t>Step-02:</a:t>
            </a:r>
            <a:endParaRPr lang="en-US" b="1" dirty="0"/>
          </a:p>
          <a:p>
            <a:pPr fontAlgn="base"/>
            <a:r>
              <a:rPr lang="en-US" dirty="0"/>
              <a:t> </a:t>
            </a:r>
          </a:p>
          <a:p>
            <a:pPr fontAlgn="base"/>
            <a:r>
              <a:rPr lang="en-US" dirty="0"/>
              <a:t>Calculate the decision parameter.</a:t>
            </a:r>
          </a:p>
          <a:p>
            <a:pPr fontAlgn="base"/>
            <a:r>
              <a:rPr lang="en-US" dirty="0" err="1"/>
              <a:t>P</a:t>
            </a:r>
            <a:r>
              <a:rPr lang="en-US" baseline="-25000" dirty="0" err="1"/>
              <a:t>k</a:t>
            </a:r>
            <a:endParaRPr lang="en-US" dirty="0"/>
          </a:p>
          <a:p>
            <a:pPr fontAlgn="base"/>
            <a:r>
              <a:rPr lang="en-US" dirty="0"/>
              <a:t>= 2ΔY – ΔX</a:t>
            </a:r>
          </a:p>
          <a:p>
            <a:pPr fontAlgn="base"/>
            <a:r>
              <a:rPr lang="en-US" dirty="0"/>
              <a:t>= 2 x 4 – 5</a:t>
            </a:r>
          </a:p>
          <a:p>
            <a:pPr fontAlgn="base"/>
            <a:r>
              <a:rPr lang="en-US" dirty="0"/>
              <a:t>= 3</a:t>
            </a:r>
          </a:p>
          <a:p>
            <a:pPr fontAlgn="base"/>
            <a:r>
              <a:rPr lang="en-US" dirty="0"/>
              <a:t>So, decision parameter </a:t>
            </a:r>
            <a:r>
              <a:rPr lang="en-US" dirty="0" err="1"/>
              <a:t>P</a:t>
            </a:r>
            <a:r>
              <a:rPr lang="en-US" baseline="-25000" dirty="0" err="1"/>
              <a:t>k</a:t>
            </a:r>
            <a:r>
              <a:rPr lang="en-US" dirty="0"/>
              <a:t> = 3</a:t>
            </a:r>
          </a:p>
          <a:p>
            <a:endParaRPr lang="en-IN" dirty="0"/>
          </a:p>
        </p:txBody>
      </p:sp>
    </p:spTree>
    <p:extLst>
      <p:ext uri="{BB962C8B-B14F-4D97-AF65-F5344CB8AC3E}">
        <p14:creationId xmlns:p14="http://schemas.microsoft.com/office/powerpoint/2010/main" val="96419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US" b="1" u="sng" dirty="0"/>
              <a:t>Step-03:</a:t>
            </a:r>
            <a:endParaRPr lang="en-US" b="1" dirty="0"/>
          </a:p>
          <a:p>
            <a:pPr fontAlgn="base"/>
            <a:r>
              <a:rPr lang="en-US" dirty="0"/>
              <a:t> </a:t>
            </a:r>
          </a:p>
          <a:p>
            <a:pPr fontAlgn="base"/>
            <a:r>
              <a:rPr lang="en-US" dirty="0"/>
              <a:t>As </a:t>
            </a:r>
            <a:r>
              <a:rPr lang="en-US" dirty="0" err="1"/>
              <a:t>P</a:t>
            </a:r>
            <a:r>
              <a:rPr lang="en-US" baseline="-25000" dirty="0" err="1"/>
              <a:t>k</a:t>
            </a:r>
            <a:r>
              <a:rPr lang="en-US" dirty="0"/>
              <a:t> &gt;= 0, so case-02 is satisfied.</a:t>
            </a:r>
          </a:p>
          <a:p>
            <a:pPr fontAlgn="base"/>
            <a:r>
              <a:rPr lang="en-US" dirty="0"/>
              <a:t> </a:t>
            </a:r>
          </a:p>
          <a:p>
            <a:pPr fontAlgn="base"/>
            <a:r>
              <a:rPr lang="en-US" dirty="0"/>
              <a:t>Thus,</a:t>
            </a:r>
          </a:p>
          <a:p>
            <a:pPr fontAlgn="base"/>
            <a:r>
              <a:rPr lang="en-US" dirty="0"/>
              <a:t>P</a:t>
            </a:r>
            <a:r>
              <a:rPr lang="en-US" baseline="-25000" dirty="0"/>
              <a:t>k+1</a:t>
            </a:r>
            <a:r>
              <a:rPr lang="en-US" dirty="0"/>
              <a:t> = </a:t>
            </a:r>
            <a:r>
              <a:rPr lang="en-US" dirty="0" err="1"/>
              <a:t>P</a:t>
            </a:r>
            <a:r>
              <a:rPr lang="en-US" baseline="-25000" dirty="0" err="1"/>
              <a:t>k</a:t>
            </a:r>
            <a:r>
              <a:rPr lang="en-US" dirty="0"/>
              <a:t> + 2ΔY – 2ΔX = 3 + (2 x 4) – (2 x 5) = 1</a:t>
            </a:r>
          </a:p>
          <a:p>
            <a:pPr fontAlgn="base"/>
            <a:r>
              <a:rPr lang="en-US" dirty="0"/>
              <a:t>X</a:t>
            </a:r>
            <a:r>
              <a:rPr lang="en-US" baseline="-25000" dirty="0"/>
              <a:t>k+1</a:t>
            </a:r>
            <a:r>
              <a:rPr lang="en-US" dirty="0"/>
              <a:t> = </a:t>
            </a:r>
            <a:r>
              <a:rPr lang="en-US" dirty="0" err="1"/>
              <a:t>X</a:t>
            </a:r>
            <a:r>
              <a:rPr lang="en-US" baseline="-25000" dirty="0" err="1"/>
              <a:t>k</a:t>
            </a:r>
            <a:r>
              <a:rPr lang="en-US" dirty="0"/>
              <a:t> + 1 = 9 + 1 = 10</a:t>
            </a:r>
          </a:p>
          <a:p>
            <a:pPr fontAlgn="base"/>
            <a:r>
              <a:rPr lang="en-US" dirty="0"/>
              <a:t>Y</a:t>
            </a:r>
            <a:r>
              <a:rPr lang="en-US" baseline="-25000" dirty="0"/>
              <a:t>k+1</a:t>
            </a:r>
            <a:r>
              <a:rPr lang="en-US" dirty="0"/>
              <a:t> = </a:t>
            </a:r>
            <a:r>
              <a:rPr lang="en-US" dirty="0" err="1"/>
              <a:t>Y</a:t>
            </a:r>
            <a:r>
              <a:rPr lang="en-US" baseline="-25000" dirty="0" err="1"/>
              <a:t>k</a:t>
            </a:r>
            <a:r>
              <a:rPr lang="en-US" dirty="0"/>
              <a:t> + 1 = 18 + 1 = 19</a:t>
            </a:r>
          </a:p>
          <a:p>
            <a:endParaRPr lang="en-IN" dirty="0"/>
          </a:p>
        </p:txBody>
      </p:sp>
    </p:spTree>
    <p:extLst>
      <p:ext uri="{BB962C8B-B14F-4D97-AF65-F5344CB8AC3E}">
        <p14:creationId xmlns:p14="http://schemas.microsoft.com/office/powerpoint/2010/main" val="389536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noAutofit/>
          </a:bodyPr>
          <a:lstStyle/>
          <a:p>
            <a:pPr algn="l" fontAlgn="base"/>
            <a:r>
              <a:rPr lang="en-US" sz="2800" dirty="0"/>
              <a:t>Similarly, Step-03 is executed until the end point is reached or number of iterations equals to 4 times.</a:t>
            </a:r>
            <a:br>
              <a:rPr lang="en-US" sz="2800" dirty="0"/>
            </a:br>
            <a:r>
              <a:rPr lang="en-US" sz="2800" dirty="0"/>
              <a:t>(Number of iterations = ΔX – 1 = 5 – 1 = 4)</a:t>
            </a:r>
            <a:br>
              <a:rPr lang="en-US"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1524001"/>
            <a:ext cx="6477000" cy="4572000"/>
          </a:xfrm>
        </p:spPr>
      </p:pic>
    </p:spTree>
    <p:extLst>
      <p:ext uri="{BB962C8B-B14F-4D97-AF65-F5344CB8AC3E}">
        <p14:creationId xmlns:p14="http://schemas.microsoft.com/office/powerpoint/2010/main" val="60399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610600" cy="6553200"/>
          </a:xfrm>
        </p:spPr>
        <p:txBody>
          <a:bodyPr>
            <a:noAutofit/>
          </a:bodyPr>
          <a:lstStyle/>
          <a:p>
            <a:pPr algn="l">
              <a:lnSpc>
                <a:spcPct val="150000"/>
              </a:lnSpc>
              <a:spcBef>
                <a:spcPts val="0"/>
              </a:spcBef>
            </a:pPr>
            <a:endParaRPr lang="en-US" sz="1400" dirty="0" smtClean="0">
              <a:solidFill>
                <a:schemeClr val="tx1"/>
              </a:solidFill>
              <a:latin typeface="Cambria" pitchFamily="18" charset="0"/>
            </a:endParaRPr>
          </a:p>
          <a:p>
            <a:pPr algn="l">
              <a:lnSpc>
                <a:spcPct val="150000"/>
              </a:lnSpc>
              <a:spcBef>
                <a:spcPts val="0"/>
              </a:spcBef>
            </a:pPr>
            <a:endParaRPr lang="en-US" sz="1400" dirty="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Calculate the points between the starting coordinates (20, 10) and ending coordinates (30, </a:t>
            </a:r>
            <a:r>
              <a:rPr lang="en-US" sz="1600">
                <a:solidFill>
                  <a:schemeClr val="tx1"/>
                </a:solidFill>
                <a:latin typeface="Cambria" pitchFamily="18" charset="0"/>
              </a:rPr>
              <a:t>18</a:t>
            </a:r>
            <a:r>
              <a:rPr lang="en-US" sz="1600" smtClean="0">
                <a:solidFill>
                  <a:schemeClr val="tx1"/>
                </a:solidFill>
                <a:latin typeface="Cambria" pitchFamily="18" charset="0"/>
              </a:rPr>
              <a:t>).</a:t>
            </a: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Ex. Plot the line by Using</a:t>
            </a:r>
            <a:r>
              <a:rPr lang="en-IN" sz="1600" dirty="0">
                <a:solidFill>
                  <a:schemeClr val="accent2"/>
                </a:solidFill>
                <a:latin typeface="Cambria" pitchFamily="18" charset="0"/>
              </a:rPr>
              <a:t> </a:t>
            </a:r>
            <a:r>
              <a:rPr lang="en-IN" sz="1600" dirty="0" err="1">
                <a:solidFill>
                  <a:schemeClr val="tx1"/>
                </a:solidFill>
                <a:latin typeface="Cambria" pitchFamily="18" charset="0"/>
              </a:rPr>
              <a:t>Bresenham’s</a:t>
            </a:r>
            <a:r>
              <a:rPr lang="en-IN" sz="1600" dirty="0">
                <a:solidFill>
                  <a:schemeClr val="tx1"/>
                </a:solidFill>
                <a:latin typeface="Cambria" pitchFamily="18" charset="0"/>
              </a:rPr>
              <a:t> Line Generation </a:t>
            </a:r>
            <a:r>
              <a:rPr lang="en-IN" sz="1600" dirty="0" err="1">
                <a:solidFill>
                  <a:schemeClr val="tx1"/>
                </a:solidFill>
                <a:latin typeface="Cambria" pitchFamily="18" charset="0"/>
              </a:rPr>
              <a:t>Algo</a:t>
            </a:r>
            <a:r>
              <a:rPr lang="en-IN" sz="1600" dirty="0">
                <a:solidFill>
                  <a:schemeClr val="tx1"/>
                </a:solidFill>
                <a:latin typeface="Cambria" pitchFamily="18" charset="0"/>
              </a:rPr>
              <a:t> from (5,5) to (13,9).</a:t>
            </a:r>
            <a:endParaRPr lang="en-US" sz="1600" dirty="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p:txBody>
      </p:sp>
    </p:spTree>
    <p:extLst>
      <p:ext uri="{BB962C8B-B14F-4D97-AF65-F5344CB8AC3E}">
        <p14:creationId xmlns:p14="http://schemas.microsoft.com/office/powerpoint/2010/main" val="125889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10600" cy="6629400"/>
          </a:xfrm>
        </p:spPr>
        <p:txBody>
          <a:bodyPr>
            <a:noAutofit/>
          </a:bodyPr>
          <a:lstStyle/>
          <a:p>
            <a:pPr algn="l">
              <a:lnSpc>
                <a:spcPct val="150000"/>
              </a:lnSpc>
              <a:spcBef>
                <a:spcPts val="0"/>
              </a:spcBef>
            </a:pPr>
            <a:r>
              <a:rPr lang="en-IN" sz="2400" b="1" dirty="0" smtClean="0">
                <a:solidFill>
                  <a:schemeClr val="accent2"/>
                </a:solidFill>
                <a:latin typeface="Cambria" pitchFamily="18" charset="0"/>
              </a:rPr>
              <a:t>Circle Generation Algorithms :</a:t>
            </a:r>
            <a:endParaRPr lang="en-US" sz="1600" dirty="0">
              <a:solidFill>
                <a:schemeClr val="tx1"/>
              </a:solidFill>
              <a:latin typeface="Cambria" pitchFamily="18" charset="0"/>
            </a:endParaRPr>
          </a:p>
          <a:p>
            <a:pPr algn="l"/>
            <a:r>
              <a:rPr lang="en-US" sz="1600" b="1" dirty="0">
                <a:solidFill>
                  <a:schemeClr val="tx1"/>
                </a:solidFill>
                <a:latin typeface="Cambria" pitchFamily="18" charset="0"/>
              </a:rPr>
              <a:t>Defining a Circle:</a:t>
            </a:r>
          </a:p>
          <a:p>
            <a:pPr algn="l">
              <a:lnSpc>
                <a:spcPct val="150000"/>
              </a:lnSpc>
              <a:spcBef>
                <a:spcPts val="0"/>
              </a:spcBef>
            </a:pPr>
            <a:r>
              <a:rPr lang="en-US" sz="1600" dirty="0" smtClean="0">
                <a:solidFill>
                  <a:schemeClr val="tx1"/>
                </a:solidFill>
                <a:latin typeface="Cambria" pitchFamily="18" charset="0"/>
              </a:rPr>
              <a:t>		</a:t>
            </a:r>
            <a:r>
              <a:rPr lang="en-US" sz="1400" dirty="0">
                <a:solidFill>
                  <a:schemeClr val="tx1"/>
                </a:solidFill>
                <a:latin typeface="Cambria" pitchFamily="18" charset="0"/>
              </a:rPr>
              <a:t>Circle is an eight-way symmetric figure. The shape of circle is the same in all quadrants. In each quadrant, there are two octants. If the calculation of the point of one octant is done, then the other seven points can be calculated easily by using the concept of eight-way </a:t>
            </a:r>
            <a:r>
              <a:rPr lang="en-US" sz="1400" dirty="0" smtClean="0">
                <a:solidFill>
                  <a:schemeClr val="tx1"/>
                </a:solidFill>
                <a:latin typeface="Cambria" pitchFamily="18" charset="0"/>
              </a:rPr>
              <a:t>symmetry. For </a:t>
            </a:r>
            <a:r>
              <a:rPr lang="en-US" sz="1400" dirty="0">
                <a:solidFill>
                  <a:schemeClr val="tx1"/>
                </a:solidFill>
                <a:latin typeface="Cambria" pitchFamily="18" charset="0"/>
              </a:rPr>
              <a:t>drawing, circle considers it at the origin. If a point is P1(x, y), then the other seven points will be</a:t>
            </a: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p:txBody>
      </p:sp>
      <p:pic>
        <p:nvPicPr>
          <p:cNvPr id="1026" name="Picture 2" descr="C:\Users\hp\Desktop\computer-graphics-defining-a-circ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691593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9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additive="base">
                                        <p:cTn id="25" dur="500" fill="hold"/>
                                        <p:tgtEl>
                                          <p:spTgt spid="1026"/>
                                        </p:tgtEl>
                                        <p:attrNameLst>
                                          <p:attrName>ppt_x</p:attrName>
                                        </p:attrNameLst>
                                      </p:cBhvr>
                                      <p:tavLst>
                                        <p:tav tm="0">
                                          <p:val>
                                            <p:strVal val="#ppt_x"/>
                                          </p:val>
                                        </p:tav>
                                        <p:tav tm="100000">
                                          <p:val>
                                            <p:strVal val="#ppt_x"/>
                                          </p:val>
                                        </p:tav>
                                      </p:tavLst>
                                    </p:anim>
                                    <p:anim calcmode="lin" valueType="num">
                                      <p:cBhvr additive="base">
                                        <p:cTn id="26"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10600" cy="6629400"/>
          </a:xfrm>
        </p:spPr>
        <p:txBody>
          <a:bodyPr>
            <a:noAutofit/>
          </a:bodyPr>
          <a:lstStyle/>
          <a:p>
            <a:pPr algn="l">
              <a:lnSpc>
                <a:spcPct val="150000"/>
              </a:lnSpc>
              <a:spcBef>
                <a:spcPts val="0"/>
              </a:spcBef>
            </a:pPr>
            <a:r>
              <a:rPr lang="en-US" sz="1400" dirty="0" smtClean="0">
                <a:solidFill>
                  <a:schemeClr val="tx1"/>
                </a:solidFill>
                <a:latin typeface="Cambria" pitchFamily="18" charset="0"/>
              </a:rPr>
              <a:t>	</a:t>
            </a:r>
            <a:r>
              <a:rPr lang="en-US" sz="1600" dirty="0" smtClean="0">
                <a:solidFill>
                  <a:schemeClr val="tx1"/>
                </a:solidFill>
                <a:latin typeface="Cambria" pitchFamily="18" charset="0"/>
              </a:rPr>
              <a:t>Let </a:t>
            </a:r>
            <a:r>
              <a:rPr lang="en-US" sz="1600" dirty="0">
                <a:solidFill>
                  <a:schemeClr val="tx1"/>
                </a:solidFill>
                <a:latin typeface="Cambria" pitchFamily="18" charset="0"/>
              </a:rPr>
              <a:t>we determine a point (2, 7) of the circle then other points will be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a:t>
            </a:r>
            <a:r>
              <a:rPr lang="en-US" sz="1600" dirty="0">
                <a:solidFill>
                  <a:schemeClr val="tx1"/>
                </a:solidFill>
                <a:latin typeface="Cambria" pitchFamily="18" charset="0"/>
              </a:rPr>
              <a:t>2, -7), (-2, -7</a:t>
            </a:r>
            <a:r>
              <a:rPr lang="en-US" sz="1600" dirty="0" smtClean="0">
                <a:solidFill>
                  <a:schemeClr val="tx1"/>
                </a:solidFill>
                <a:latin typeface="Cambria" pitchFamily="18" charset="0"/>
              </a:rPr>
              <a:t>),  </a:t>
            </a:r>
            <a:r>
              <a:rPr lang="en-US" sz="1600" dirty="0">
                <a:solidFill>
                  <a:schemeClr val="tx1"/>
                </a:solidFill>
                <a:latin typeface="Cambria" pitchFamily="18" charset="0"/>
              </a:rPr>
              <a:t>(-2, 7), (7, 2), (-7, 2), (-7, -2), (7, -2</a:t>
            </a:r>
            <a:r>
              <a:rPr lang="en-US" sz="1600" dirty="0" smtClean="0">
                <a:solidFill>
                  <a:schemeClr val="tx1"/>
                </a:solidFill>
                <a:latin typeface="Cambria" pitchFamily="18" charset="0"/>
              </a:rPr>
              <a:t>). These </a:t>
            </a:r>
            <a:r>
              <a:rPr lang="en-US" sz="1600" dirty="0">
                <a:solidFill>
                  <a:schemeClr val="tx1"/>
                </a:solidFill>
                <a:latin typeface="Cambria" pitchFamily="18" charset="0"/>
              </a:rPr>
              <a:t>seven points are calculated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by </a:t>
            </a:r>
            <a:r>
              <a:rPr lang="en-US" sz="1600" dirty="0">
                <a:solidFill>
                  <a:schemeClr val="tx1"/>
                </a:solidFill>
                <a:latin typeface="Cambria" pitchFamily="18" charset="0"/>
              </a:rPr>
              <a:t>using the property of </a:t>
            </a:r>
            <a:r>
              <a:rPr lang="en-US" sz="1600" dirty="0" smtClean="0">
                <a:solidFill>
                  <a:schemeClr val="tx1"/>
                </a:solidFill>
                <a:latin typeface="Cambria" pitchFamily="18" charset="0"/>
              </a:rPr>
              <a:t> reflection</a:t>
            </a:r>
            <a:r>
              <a:rPr lang="en-US" sz="1600" dirty="0">
                <a:solidFill>
                  <a:schemeClr val="tx1"/>
                </a:solidFill>
                <a:latin typeface="Cambria" pitchFamily="18" charset="0"/>
              </a:rPr>
              <a:t>. </a:t>
            </a:r>
            <a:r>
              <a:rPr lang="en-US" sz="1600" dirty="0" smtClean="0">
                <a:solidFill>
                  <a:schemeClr val="tx1"/>
                </a:solidFill>
                <a:latin typeface="Cambria" pitchFamily="18" charset="0"/>
              </a:rPr>
              <a:t>The </a:t>
            </a:r>
            <a:r>
              <a:rPr lang="en-US" sz="1600" dirty="0">
                <a:solidFill>
                  <a:schemeClr val="tx1"/>
                </a:solidFill>
                <a:latin typeface="Cambria" pitchFamily="18" charset="0"/>
              </a:rPr>
              <a:t>reflection is accomplished </a:t>
            </a:r>
            <a:r>
              <a:rPr lang="en-US" sz="1600" dirty="0" smtClean="0">
                <a:solidFill>
                  <a:schemeClr val="tx1"/>
                </a:solidFill>
                <a:latin typeface="Cambria" pitchFamily="18" charset="0"/>
              </a:rPr>
              <a:t>by   </a:t>
            </a:r>
            <a:r>
              <a:rPr lang="en-US" sz="1600" dirty="0">
                <a:solidFill>
                  <a:schemeClr val="tx1"/>
                </a:solidFill>
                <a:latin typeface="Cambria" pitchFamily="18" charset="0"/>
              </a:rPr>
              <a:t>reversing x, y co-ordinates</a:t>
            </a:r>
            <a:r>
              <a:rPr lang="en-US" sz="1600" dirty="0" smtClean="0">
                <a:solidFill>
                  <a:schemeClr val="tx1"/>
                </a:solidFill>
                <a:latin typeface="Cambria" pitchFamily="18" charset="0"/>
              </a:rPr>
              <a:t>.</a:t>
            </a:r>
            <a:endParaRPr lang="en-US" sz="1600" dirty="0">
              <a:solidFill>
                <a:schemeClr val="tx1"/>
              </a:solidFill>
              <a:latin typeface="Cambria" pitchFamily="18" charset="0"/>
            </a:endParaRPr>
          </a:p>
          <a:p>
            <a:pPr algn="l">
              <a:lnSpc>
                <a:spcPct val="150000"/>
              </a:lnSpc>
              <a:spcBef>
                <a:spcPts val="0"/>
              </a:spcBef>
            </a:pPr>
            <a:endParaRPr lang="en-IN" sz="1600" dirty="0" smtClean="0">
              <a:solidFill>
                <a:schemeClr val="tx1"/>
              </a:solidFill>
              <a:latin typeface="Cambria" pitchFamily="18" charset="0"/>
            </a:endParaRPr>
          </a:p>
          <a:p>
            <a:pPr algn="l">
              <a:lnSpc>
                <a:spcPct val="150000"/>
              </a:lnSpc>
              <a:spcBef>
                <a:spcPts val="0"/>
              </a:spcBef>
            </a:pPr>
            <a:r>
              <a:rPr lang="en-IN" sz="1600" dirty="0">
                <a:solidFill>
                  <a:schemeClr val="tx1"/>
                </a:solidFill>
                <a:latin typeface="Cambria" pitchFamily="18" charset="0"/>
              </a:rPr>
              <a:t>	</a:t>
            </a:r>
            <a:r>
              <a:rPr lang="en-IN" sz="1600" dirty="0" smtClean="0">
                <a:solidFill>
                  <a:schemeClr val="tx1"/>
                </a:solidFill>
                <a:latin typeface="Cambria" pitchFamily="18" charset="0"/>
              </a:rPr>
              <a:t>If </a:t>
            </a:r>
            <a:r>
              <a:rPr lang="en-IN" sz="1600" dirty="0">
                <a:solidFill>
                  <a:schemeClr val="tx1"/>
                </a:solidFill>
                <a:latin typeface="Cambria" pitchFamily="18" charset="0"/>
              </a:rPr>
              <a:t>we want to display circle on </a:t>
            </a:r>
            <a:endParaRPr lang="en-IN" sz="1600" dirty="0" smtClean="0">
              <a:solidFill>
                <a:schemeClr val="tx1"/>
              </a:solidFill>
              <a:latin typeface="Cambria" pitchFamily="18" charset="0"/>
            </a:endParaRPr>
          </a:p>
          <a:p>
            <a:pPr algn="l">
              <a:lnSpc>
                <a:spcPct val="150000"/>
              </a:lnSpc>
              <a:spcBef>
                <a:spcPts val="0"/>
              </a:spcBef>
            </a:pPr>
            <a:r>
              <a:rPr lang="en-IN" sz="1600" dirty="0" smtClean="0">
                <a:solidFill>
                  <a:schemeClr val="tx1"/>
                </a:solidFill>
                <a:latin typeface="Cambria" pitchFamily="18" charset="0"/>
              </a:rPr>
              <a:t>screen </a:t>
            </a:r>
            <a:r>
              <a:rPr lang="en-IN" sz="1600" dirty="0">
                <a:solidFill>
                  <a:schemeClr val="tx1"/>
                </a:solidFill>
                <a:latin typeface="Cambria" pitchFamily="18" charset="0"/>
              </a:rPr>
              <a:t>then the </a:t>
            </a:r>
            <a:r>
              <a:rPr lang="en-IN" sz="1600" dirty="0" smtClean="0">
                <a:solidFill>
                  <a:schemeClr val="tx1"/>
                </a:solidFill>
                <a:latin typeface="Cambria" pitchFamily="18" charset="0"/>
              </a:rPr>
              <a:t> </a:t>
            </a:r>
            <a:r>
              <a:rPr lang="en-IN" sz="1600" dirty="0" err="1" smtClean="0">
                <a:solidFill>
                  <a:schemeClr val="tx1"/>
                </a:solidFill>
                <a:latin typeface="Cambria" pitchFamily="18" charset="0"/>
              </a:rPr>
              <a:t>putpixel</a:t>
            </a:r>
            <a:r>
              <a:rPr lang="en-IN" sz="1600" dirty="0" smtClean="0">
                <a:solidFill>
                  <a:schemeClr val="tx1"/>
                </a:solidFill>
                <a:latin typeface="Cambria" pitchFamily="18" charset="0"/>
              </a:rPr>
              <a:t> </a:t>
            </a:r>
            <a:r>
              <a:rPr lang="en-IN" sz="1600" dirty="0">
                <a:solidFill>
                  <a:schemeClr val="tx1"/>
                </a:solidFill>
                <a:latin typeface="Cambria" pitchFamily="18" charset="0"/>
              </a:rPr>
              <a:t>function is </a:t>
            </a:r>
            <a:r>
              <a:rPr lang="en-IN" sz="1600" dirty="0" smtClean="0">
                <a:solidFill>
                  <a:schemeClr val="tx1"/>
                </a:solidFill>
                <a:latin typeface="Cambria" pitchFamily="18" charset="0"/>
              </a:rPr>
              <a:t>used</a:t>
            </a:r>
          </a:p>
          <a:p>
            <a:pPr algn="l">
              <a:lnSpc>
                <a:spcPct val="150000"/>
              </a:lnSpc>
              <a:spcBef>
                <a:spcPts val="0"/>
              </a:spcBef>
            </a:pPr>
            <a:r>
              <a:rPr lang="en-IN" sz="1600" dirty="0" smtClean="0">
                <a:solidFill>
                  <a:schemeClr val="tx1"/>
                </a:solidFill>
                <a:latin typeface="Cambria" pitchFamily="18" charset="0"/>
              </a:rPr>
              <a:t> </a:t>
            </a:r>
            <a:r>
              <a:rPr lang="en-IN" sz="1600" dirty="0">
                <a:solidFill>
                  <a:schemeClr val="tx1"/>
                </a:solidFill>
                <a:latin typeface="Cambria" pitchFamily="18" charset="0"/>
              </a:rPr>
              <a:t>for eight points as </a:t>
            </a:r>
            <a:r>
              <a:rPr lang="en-IN" sz="1600" dirty="0" smtClean="0">
                <a:solidFill>
                  <a:schemeClr val="tx1"/>
                </a:solidFill>
                <a:latin typeface="Cambria" pitchFamily="18" charset="0"/>
              </a:rPr>
              <a:t>:</a:t>
            </a:r>
            <a:endParaRPr lang="en-IN" sz="1600" dirty="0">
              <a:solidFill>
                <a:schemeClr val="tx1"/>
              </a:solidFill>
              <a:latin typeface="Cambria" pitchFamily="18" charset="0"/>
            </a:endParaRPr>
          </a:p>
          <a:p>
            <a:pPr algn="l">
              <a:lnSpc>
                <a:spcPct val="150000"/>
              </a:lnSpc>
              <a:spcBef>
                <a:spcPts val="0"/>
              </a:spcBef>
            </a:pP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(x, y,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(x, -y,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(-x, y,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(-x, -y,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(y, x,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(y, -x,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(-y, x, </a:t>
            </a:r>
            <a:r>
              <a:rPr lang="en-IN" sz="1600" dirty="0" err="1">
                <a:solidFill>
                  <a:schemeClr val="tx1"/>
                </a:solidFill>
                <a:latin typeface="Cambria" pitchFamily="18" charset="0"/>
              </a:rPr>
              <a:t>color</a:t>
            </a:r>
            <a:r>
              <a:rPr lang="en-IN" sz="1600" dirty="0">
                <a:solidFill>
                  <a:schemeClr val="tx1"/>
                </a:solidFill>
                <a:latin typeface="Cambria" pitchFamily="18" charset="0"/>
              </a:rPr>
              <a:t>)</a:t>
            </a:r>
            <a:br>
              <a:rPr lang="en-IN" sz="1600" dirty="0">
                <a:solidFill>
                  <a:schemeClr val="tx1"/>
                </a:solidFill>
                <a:latin typeface="Cambria" pitchFamily="18" charset="0"/>
              </a:rPr>
            </a:br>
            <a:r>
              <a:rPr lang="en-IN" sz="1600" dirty="0">
                <a:solidFill>
                  <a:schemeClr val="tx1"/>
                </a:solidFill>
                <a:latin typeface="Cambria" pitchFamily="18" charset="0"/>
              </a:rPr>
              <a:t>          </a:t>
            </a:r>
            <a:r>
              <a:rPr lang="en-IN" sz="1600" dirty="0" err="1">
                <a:solidFill>
                  <a:schemeClr val="tx1"/>
                </a:solidFill>
                <a:latin typeface="Cambria" pitchFamily="18" charset="0"/>
              </a:rPr>
              <a:t>putpixel</a:t>
            </a:r>
            <a:r>
              <a:rPr lang="en-IN" sz="1600" dirty="0">
                <a:solidFill>
                  <a:schemeClr val="tx1"/>
                </a:solidFill>
                <a:latin typeface="Cambria" pitchFamily="18" charset="0"/>
              </a:rPr>
              <a:t> (-y, -x, </a:t>
            </a:r>
            <a:r>
              <a:rPr lang="en-IN" sz="1600" dirty="0" err="1">
                <a:solidFill>
                  <a:schemeClr val="tx1"/>
                </a:solidFill>
                <a:latin typeface="Cambria" pitchFamily="18" charset="0"/>
              </a:rPr>
              <a:t>color</a:t>
            </a:r>
            <a:r>
              <a:rPr lang="en-IN" sz="1400" dirty="0" smtClean="0">
                <a:solidFill>
                  <a:schemeClr val="tx1"/>
                </a:solidFill>
                <a:latin typeface="Cambria" pitchFamily="18" charset="0"/>
              </a:rPr>
              <a:t>)</a:t>
            </a:r>
            <a:endParaRPr lang="en-US" sz="1600" dirty="0">
              <a:solidFill>
                <a:schemeClr val="tx1"/>
              </a:solidFill>
              <a:latin typeface="Cambria" pitchFamily="18" charset="0"/>
            </a:endParaRPr>
          </a:p>
        </p:txBody>
      </p:sp>
      <p:pic>
        <p:nvPicPr>
          <p:cNvPr id="2050" name="Picture 2" descr="C:\Users\hp\Desktop\computer-graphics-defining-a-circl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857460"/>
            <a:ext cx="4557305" cy="408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75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 calcmode="lin" valueType="num">
                                      <p:cBhvr additive="base">
                                        <p:cTn id="21" dur="500" fill="hold"/>
                                        <p:tgtEl>
                                          <p:spTgt spid="2050"/>
                                        </p:tgtEl>
                                        <p:attrNameLst>
                                          <p:attrName>ppt_x</p:attrName>
                                        </p:attrNameLst>
                                      </p:cBhvr>
                                      <p:tavLst>
                                        <p:tav tm="0">
                                          <p:val>
                                            <p:strVal val="#ppt_x"/>
                                          </p:val>
                                        </p:tav>
                                        <p:tav tm="100000">
                                          <p:val>
                                            <p:strVal val="#ppt_x"/>
                                          </p:val>
                                        </p:tav>
                                      </p:tavLst>
                                    </p:anim>
                                    <p:anim calcmode="lin" valueType="num">
                                      <p:cBhvr additive="base">
                                        <p:cTn id="2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10600" cy="6629400"/>
          </a:xfrm>
        </p:spPr>
        <p:txBody>
          <a:bodyPr>
            <a:noAutofit/>
          </a:bodyPr>
          <a:lstStyle/>
          <a:p>
            <a:pPr algn="l">
              <a:lnSpc>
                <a:spcPct val="150000"/>
              </a:lnSpc>
              <a:spcBef>
                <a:spcPts val="0"/>
              </a:spcBef>
            </a:pPr>
            <a:r>
              <a:rPr lang="en-IN" sz="1600" b="1" dirty="0" smtClean="0">
                <a:solidFill>
                  <a:schemeClr val="accent2"/>
                </a:solidFill>
                <a:latin typeface="Cambria" pitchFamily="18" charset="0"/>
              </a:rPr>
              <a:t> </a:t>
            </a:r>
            <a:r>
              <a:rPr lang="en-IN" sz="2000" b="1" dirty="0">
                <a:solidFill>
                  <a:schemeClr val="accent2"/>
                </a:solidFill>
                <a:latin typeface="Cambria" pitchFamily="18" charset="0"/>
              </a:rPr>
              <a:t>Circle Generation Algorithms </a:t>
            </a:r>
            <a:r>
              <a:rPr lang="en-IN" sz="2000" b="1" dirty="0" smtClean="0">
                <a:solidFill>
                  <a:schemeClr val="accent2"/>
                </a:solidFill>
                <a:latin typeface="Cambria" pitchFamily="18" charset="0"/>
              </a:rPr>
              <a:t> : </a:t>
            </a:r>
          </a:p>
          <a:p>
            <a:pPr algn="l">
              <a:lnSpc>
                <a:spcPct val="150000"/>
              </a:lnSpc>
              <a:spcBef>
                <a:spcPts val="0"/>
              </a:spcBef>
            </a:pPr>
            <a:r>
              <a:rPr lang="en-US" sz="2000" b="1" dirty="0">
                <a:solidFill>
                  <a:schemeClr val="accent2"/>
                </a:solidFill>
                <a:latin typeface="Cambria" pitchFamily="18" charset="0"/>
              </a:rPr>
              <a:t>	</a:t>
            </a:r>
            <a:r>
              <a:rPr lang="en-US" sz="1600" dirty="0" smtClean="0">
                <a:solidFill>
                  <a:schemeClr val="tx1"/>
                </a:solidFill>
                <a:latin typeface="Cambria" pitchFamily="18" charset="0"/>
              </a:rPr>
              <a:t>1) Mid Point Circle Generation </a:t>
            </a:r>
            <a:r>
              <a:rPr lang="en-US" sz="1600" dirty="0" err="1" smtClean="0">
                <a:solidFill>
                  <a:schemeClr val="tx1"/>
                </a:solidFill>
                <a:latin typeface="Cambria" pitchFamily="18" charset="0"/>
              </a:rPr>
              <a:t>Algo</a:t>
            </a:r>
            <a:r>
              <a:rPr lang="en-US" sz="1600" dirty="0" smtClean="0">
                <a:solidFill>
                  <a:schemeClr val="tx1"/>
                </a:solidFill>
                <a:latin typeface="Cambria" pitchFamily="18" charset="0"/>
              </a:rPr>
              <a:t>.</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2)</a:t>
            </a:r>
            <a:r>
              <a:rPr lang="en-IN" sz="1600" dirty="0">
                <a:solidFill>
                  <a:schemeClr val="tx1"/>
                </a:solidFill>
                <a:latin typeface="Cambria" pitchFamily="18" charset="0"/>
              </a:rPr>
              <a:t> </a:t>
            </a:r>
            <a:r>
              <a:rPr lang="en-IN" sz="1600" dirty="0" err="1" smtClean="0">
                <a:solidFill>
                  <a:schemeClr val="tx1"/>
                </a:solidFill>
                <a:latin typeface="Cambria" pitchFamily="18" charset="0"/>
              </a:rPr>
              <a:t>Bresenham’s</a:t>
            </a:r>
            <a:r>
              <a:rPr lang="en-IN" sz="1600" dirty="0" smtClean="0">
                <a:solidFill>
                  <a:schemeClr val="tx1"/>
                </a:solidFill>
                <a:latin typeface="Cambria" pitchFamily="18" charset="0"/>
              </a:rPr>
              <a:t> Circle </a:t>
            </a:r>
            <a:r>
              <a:rPr lang="en-IN" sz="1600" dirty="0">
                <a:solidFill>
                  <a:schemeClr val="tx1"/>
                </a:solidFill>
                <a:latin typeface="Cambria" pitchFamily="18" charset="0"/>
              </a:rPr>
              <a:t>Generation </a:t>
            </a:r>
            <a:r>
              <a:rPr lang="en-IN" sz="1600" dirty="0" err="1">
                <a:solidFill>
                  <a:schemeClr val="tx1"/>
                </a:solidFill>
                <a:latin typeface="Cambria" pitchFamily="18" charset="0"/>
              </a:rPr>
              <a:t>Algo</a:t>
            </a:r>
            <a:r>
              <a:rPr lang="en-IN" sz="1600" dirty="0">
                <a:solidFill>
                  <a:schemeClr val="tx1"/>
                </a:solidFill>
                <a:latin typeface="Cambria" pitchFamily="18" charset="0"/>
              </a:rPr>
              <a:t>. </a:t>
            </a:r>
            <a:endParaRPr lang="en-IN" sz="1600" dirty="0" smtClean="0">
              <a:solidFill>
                <a:schemeClr val="tx1"/>
              </a:solidFill>
              <a:latin typeface="Cambria" pitchFamily="18" charset="0"/>
            </a:endParaRPr>
          </a:p>
          <a:p>
            <a:pPr algn="l">
              <a:lnSpc>
                <a:spcPct val="150000"/>
              </a:lnSpc>
              <a:spcBef>
                <a:spcPts val="0"/>
              </a:spcBef>
            </a:pPr>
            <a:r>
              <a:rPr lang="en-US" sz="1600" b="1" dirty="0">
                <a:solidFill>
                  <a:schemeClr val="tx1"/>
                </a:solidFill>
                <a:latin typeface="Cambria" pitchFamily="18" charset="0"/>
              </a:rPr>
              <a:t>1) Mid Point Circle Generation </a:t>
            </a:r>
            <a:r>
              <a:rPr lang="en-US" sz="1600" b="1" dirty="0" err="1">
                <a:solidFill>
                  <a:schemeClr val="tx1"/>
                </a:solidFill>
                <a:latin typeface="Cambria" pitchFamily="18" charset="0"/>
              </a:rPr>
              <a:t>Algo</a:t>
            </a:r>
            <a:r>
              <a:rPr lang="en-US" sz="1600" b="1" dirty="0" smtClean="0">
                <a:solidFill>
                  <a:schemeClr val="tx1"/>
                </a:solidFill>
                <a:latin typeface="Cambria" pitchFamily="18" charset="0"/>
              </a:rPr>
              <a:t>. :</a:t>
            </a:r>
            <a:endParaRPr lang="en-US" sz="1600" b="1" dirty="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	It </a:t>
            </a:r>
            <a:r>
              <a:rPr lang="en-US" sz="1600" dirty="0">
                <a:solidFill>
                  <a:schemeClr val="tx1"/>
                </a:solidFill>
                <a:latin typeface="Cambria" pitchFamily="18" charset="0"/>
              </a:rPr>
              <a:t>is based on the following function for testing the spatial relationship between the arbitrary point (x, y) and a circle of radius r centered at the </a:t>
            </a:r>
            <a:r>
              <a:rPr lang="en-US" sz="1600" dirty="0" smtClean="0">
                <a:solidFill>
                  <a:schemeClr val="tx1"/>
                </a:solidFill>
                <a:latin typeface="Cambria" pitchFamily="18" charset="0"/>
              </a:rPr>
              <a:t>origin</a:t>
            </a:r>
            <a:r>
              <a:rPr lang="en-US" sz="1600" dirty="0" smtClean="0"/>
              <a:t>.</a:t>
            </a:r>
          </a:p>
          <a:p>
            <a:pPr algn="l">
              <a:lnSpc>
                <a:spcPct val="150000"/>
              </a:lnSpc>
              <a:spcBef>
                <a:spcPts val="0"/>
              </a:spcBef>
            </a:pPr>
            <a:endParaRPr lang="en-US" sz="1600" dirty="0"/>
          </a:p>
          <a:p>
            <a:pPr algn="l">
              <a:lnSpc>
                <a:spcPct val="150000"/>
              </a:lnSpc>
              <a:spcBef>
                <a:spcPts val="0"/>
              </a:spcBef>
            </a:pPr>
            <a:endParaRPr lang="en-US" sz="1600" dirty="0" smtClean="0"/>
          </a:p>
          <a:p>
            <a:pPr algn="l">
              <a:lnSpc>
                <a:spcPct val="150000"/>
              </a:lnSpc>
              <a:spcBef>
                <a:spcPts val="0"/>
              </a:spcBef>
            </a:pPr>
            <a:endParaRPr lang="en-US" sz="1600" dirty="0"/>
          </a:p>
          <a:p>
            <a:pPr algn="l">
              <a:lnSpc>
                <a:spcPct val="150000"/>
              </a:lnSpc>
              <a:spcBef>
                <a:spcPts val="0"/>
              </a:spcBef>
            </a:pPr>
            <a:endParaRPr lang="en-US" sz="1600" dirty="0" smtClean="0"/>
          </a:p>
          <a:p>
            <a:pPr algn="l">
              <a:lnSpc>
                <a:spcPct val="150000"/>
              </a:lnSpc>
              <a:spcBef>
                <a:spcPts val="0"/>
              </a:spcBef>
            </a:pPr>
            <a:endParaRPr lang="en-IN" sz="1600" b="1" dirty="0" smtClean="0">
              <a:solidFill>
                <a:schemeClr val="tx1"/>
              </a:solidFill>
              <a:latin typeface="Cambria" pitchFamily="18" charset="0"/>
            </a:endParaRPr>
          </a:p>
        </p:txBody>
      </p:sp>
      <p:pic>
        <p:nvPicPr>
          <p:cNvPr id="3074" name="Picture 2" descr="C:\Users\hp\Desktop\computer-graphics-midpoint-circle-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73777"/>
            <a:ext cx="7777549"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p\Desktop\computer-graphics-midpoint-circle-algorith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227" y="3564376"/>
            <a:ext cx="3873974"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1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075"/>
                                        </p:tgtEl>
                                        <p:attrNameLst>
                                          <p:attrName>style.visibility</p:attrName>
                                        </p:attrNameLst>
                                      </p:cBhvr>
                                      <p:to>
                                        <p:strVal val="visible"/>
                                      </p:to>
                                    </p:set>
                                    <p:anim calcmode="lin" valueType="num">
                                      <p:cBhvr additive="base">
                                        <p:cTn id="39" dur="500" fill="hold"/>
                                        <p:tgtEl>
                                          <p:spTgt spid="3075"/>
                                        </p:tgtEl>
                                        <p:attrNameLst>
                                          <p:attrName>ppt_x</p:attrName>
                                        </p:attrNameLst>
                                      </p:cBhvr>
                                      <p:tavLst>
                                        <p:tav tm="0">
                                          <p:val>
                                            <p:strVal val="#ppt_x"/>
                                          </p:val>
                                        </p:tav>
                                        <p:tav tm="100000">
                                          <p:val>
                                            <p:strVal val="#ppt_x"/>
                                          </p:val>
                                        </p:tav>
                                      </p:tavLst>
                                    </p:anim>
                                    <p:anim calcmode="lin" valueType="num">
                                      <p:cBhvr additive="base">
                                        <p:cTn id="40"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10600" cy="6629400"/>
          </a:xfrm>
        </p:spPr>
        <p:txBody>
          <a:bodyPr>
            <a:noAutofit/>
          </a:bodyPr>
          <a:lstStyle/>
          <a:p>
            <a:pPr algn="l"/>
            <a:r>
              <a:rPr lang="en-US" sz="2400" b="1" dirty="0" smtClean="0">
                <a:solidFill>
                  <a:schemeClr val="tx1"/>
                </a:solidFill>
                <a:latin typeface="Cambria" pitchFamily="18" charset="0"/>
              </a:rPr>
              <a:t>Algorithm:</a:t>
            </a:r>
          </a:p>
          <a:p>
            <a:pPr algn="l">
              <a:lnSpc>
                <a:spcPct val="150000"/>
              </a:lnSpc>
              <a:spcBef>
                <a:spcPts val="0"/>
              </a:spcBef>
            </a:pPr>
            <a:r>
              <a:rPr lang="en-US" sz="1600" dirty="0" smtClean="0">
                <a:solidFill>
                  <a:schemeClr val="tx1"/>
                </a:solidFill>
                <a:latin typeface="Cambria" pitchFamily="18" charset="0"/>
              </a:rPr>
              <a:t>	If </a:t>
            </a:r>
            <a:r>
              <a:rPr lang="en-US" sz="1600" dirty="0">
                <a:solidFill>
                  <a:schemeClr val="tx1"/>
                </a:solidFill>
                <a:latin typeface="Cambria" pitchFamily="18" charset="0"/>
              </a:rPr>
              <a:t>‘r’ is the </a:t>
            </a:r>
            <a:r>
              <a:rPr lang="en-US" sz="1600" dirty="0" smtClean="0">
                <a:solidFill>
                  <a:schemeClr val="tx1"/>
                </a:solidFill>
                <a:latin typeface="Cambria" pitchFamily="18" charset="0"/>
              </a:rPr>
              <a:t>radius </a:t>
            </a:r>
            <a:r>
              <a:rPr lang="en-US" sz="1600" dirty="0">
                <a:solidFill>
                  <a:schemeClr val="tx1"/>
                </a:solidFill>
                <a:latin typeface="Cambria" pitchFamily="18" charset="0"/>
              </a:rPr>
              <a:t>of the circle then to draw &amp; origin is its center</a:t>
            </a:r>
            <a:r>
              <a:rPr lang="en-US" sz="1600" dirty="0" smtClean="0">
                <a:solidFill>
                  <a:schemeClr val="tx1"/>
                </a:solidFill>
                <a:latin typeface="Cambria" pitchFamily="18" charset="0"/>
              </a:rPr>
              <a:t>, then </a:t>
            </a:r>
            <a:r>
              <a:rPr lang="en-US" sz="1600" dirty="0">
                <a:solidFill>
                  <a:schemeClr val="tx1"/>
                </a:solidFill>
                <a:latin typeface="Cambria" pitchFamily="18" charset="0"/>
              </a:rPr>
              <a:t>to do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plot </a:t>
            </a:r>
            <a:r>
              <a:rPr lang="en-US" sz="1600" dirty="0">
                <a:solidFill>
                  <a:schemeClr val="tx1"/>
                </a:solidFill>
                <a:latin typeface="Cambria" pitchFamily="18" charset="0"/>
              </a:rPr>
              <a:t>first </a:t>
            </a:r>
            <a:r>
              <a:rPr lang="en-US" sz="1600" dirty="0" smtClean="0">
                <a:solidFill>
                  <a:schemeClr val="tx1"/>
                </a:solidFill>
                <a:latin typeface="Cambria" pitchFamily="18" charset="0"/>
              </a:rPr>
              <a:t>Octant </a:t>
            </a:r>
            <a:r>
              <a:rPr lang="en-US" sz="1600" dirty="0">
                <a:solidFill>
                  <a:schemeClr val="tx1"/>
                </a:solidFill>
                <a:latin typeface="Cambria" pitchFamily="18" charset="0"/>
              </a:rPr>
              <a:t>of circle &amp; the do following</a:t>
            </a:r>
          </a:p>
          <a:p>
            <a:pPr algn="l">
              <a:lnSpc>
                <a:spcPct val="150000"/>
              </a:lnSpc>
              <a:spcBef>
                <a:spcPts val="0"/>
              </a:spcBef>
            </a:pPr>
            <a:r>
              <a:rPr lang="en-US" sz="1600" b="1" dirty="0">
                <a:solidFill>
                  <a:schemeClr val="tx1"/>
                </a:solidFill>
                <a:latin typeface="Cambria" pitchFamily="18" charset="0"/>
              </a:rPr>
              <a:t>Step1:</a:t>
            </a:r>
            <a:r>
              <a:rPr lang="en-US" sz="1600" dirty="0">
                <a:solidFill>
                  <a:schemeClr val="tx1"/>
                </a:solidFill>
                <a:latin typeface="Cambria" pitchFamily="18" charset="0"/>
              </a:rPr>
              <a:t> </a:t>
            </a:r>
            <a:r>
              <a:rPr lang="en-US" sz="1600" dirty="0" smtClean="0">
                <a:solidFill>
                  <a:schemeClr val="tx1"/>
                </a:solidFill>
                <a:latin typeface="Cambria" pitchFamily="18" charset="0"/>
              </a:rPr>
              <a:t>Plot the initial point (Xi, Yi) and  Put Xi </a:t>
            </a:r>
            <a:r>
              <a:rPr lang="en-US" sz="1600" dirty="0">
                <a:solidFill>
                  <a:schemeClr val="tx1"/>
                </a:solidFill>
                <a:latin typeface="Cambria" pitchFamily="18" charset="0"/>
              </a:rPr>
              <a:t>=0, </a:t>
            </a:r>
            <a:r>
              <a:rPr lang="en-US" sz="1600" dirty="0" smtClean="0">
                <a:solidFill>
                  <a:schemeClr val="tx1"/>
                </a:solidFill>
                <a:latin typeface="Cambria" pitchFamily="18" charset="0"/>
              </a:rPr>
              <a:t>Yi </a:t>
            </a:r>
            <a:r>
              <a:rPr lang="en-US" sz="1600" dirty="0">
                <a:solidFill>
                  <a:schemeClr val="tx1"/>
                </a:solidFill>
                <a:latin typeface="Cambria" pitchFamily="18" charset="0"/>
              </a:rPr>
              <a:t>=</a:t>
            </a:r>
            <a:r>
              <a:rPr lang="en-US" sz="1600" dirty="0" smtClean="0">
                <a:solidFill>
                  <a:schemeClr val="tx1"/>
                </a:solidFill>
                <a:latin typeface="Cambria" pitchFamily="18" charset="0"/>
              </a:rPr>
              <a:t>r</a:t>
            </a:r>
          </a:p>
          <a:p>
            <a:pPr algn="l">
              <a:lnSpc>
                <a:spcPct val="150000"/>
              </a:lnSpc>
              <a:spcBef>
                <a:spcPts val="0"/>
              </a:spcBef>
            </a:pPr>
            <a:r>
              <a:rPr lang="en-US" sz="1600" b="1" dirty="0" smtClean="0">
                <a:solidFill>
                  <a:schemeClr val="tx1"/>
                </a:solidFill>
                <a:latin typeface="Cambria" pitchFamily="18" charset="0"/>
              </a:rPr>
              <a:t>Step2</a:t>
            </a:r>
            <a:r>
              <a:rPr lang="en-US" sz="1600" b="1" dirty="0">
                <a:solidFill>
                  <a:schemeClr val="tx1"/>
                </a:solidFill>
                <a:latin typeface="Cambria" pitchFamily="18" charset="0"/>
              </a:rPr>
              <a:t>: </a:t>
            </a:r>
            <a:r>
              <a:rPr lang="en-US" sz="1600" b="1" dirty="0" smtClean="0">
                <a:solidFill>
                  <a:schemeClr val="tx1"/>
                </a:solidFill>
                <a:latin typeface="Cambria" pitchFamily="18" charset="0"/>
              </a:rPr>
              <a:t>. </a:t>
            </a:r>
            <a:r>
              <a:rPr lang="en-US" sz="1600" dirty="0" smtClean="0">
                <a:solidFill>
                  <a:schemeClr val="tx1"/>
                </a:solidFill>
                <a:latin typeface="Cambria" pitchFamily="18" charset="0"/>
              </a:rPr>
              <a:t>Find the initial decision parameter  </a:t>
            </a:r>
          </a:p>
          <a:p>
            <a:pPr algn="l">
              <a:lnSpc>
                <a:spcPct val="150000"/>
              </a:lnSpc>
              <a:spcBef>
                <a:spcPts val="0"/>
              </a:spcBef>
            </a:pPr>
            <a:r>
              <a:rPr lang="en-US" sz="1600" b="1" dirty="0">
                <a:solidFill>
                  <a:schemeClr val="tx1"/>
                </a:solidFill>
                <a:latin typeface="Cambria" pitchFamily="18" charset="0"/>
              </a:rPr>
              <a:t>	</a:t>
            </a:r>
            <a:r>
              <a:rPr lang="en-US" sz="1600" dirty="0" smtClean="0">
                <a:solidFill>
                  <a:schemeClr val="tx1"/>
                </a:solidFill>
                <a:latin typeface="Cambria" pitchFamily="18" charset="0"/>
              </a:rPr>
              <a:t>Pi=1-r</a:t>
            </a:r>
          </a:p>
          <a:p>
            <a:pPr algn="l">
              <a:lnSpc>
                <a:spcPct val="150000"/>
              </a:lnSpc>
              <a:spcBef>
                <a:spcPts val="0"/>
              </a:spcBef>
            </a:pPr>
            <a:r>
              <a:rPr lang="en-US" sz="1600" b="1" dirty="0" smtClean="0">
                <a:solidFill>
                  <a:schemeClr val="tx1"/>
                </a:solidFill>
                <a:latin typeface="Cambria" pitchFamily="18" charset="0"/>
              </a:rPr>
              <a:t>Step3:  </a:t>
            </a:r>
            <a:r>
              <a:rPr lang="en-US" sz="1600" dirty="0" smtClean="0">
                <a:solidFill>
                  <a:schemeClr val="tx1"/>
                </a:solidFill>
                <a:latin typeface="Cambria" pitchFamily="18" charset="0"/>
              </a:rPr>
              <a:t>If we are octant symmetry to plot the pixel, then we perform the following steps</a:t>
            </a:r>
          </a:p>
          <a:p>
            <a:pPr algn="l">
              <a:lnSpc>
                <a:spcPct val="150000"/>
              </a:lnSpc>
              <a:spcBef>
                <a:spcPts val="0"/>
              </a:spcBef>
            </a:pPr>
            <a:r>
              <a:rPr lang="en-US" sz="1600" dirty="0" smtClean="0">
                <a:solidFill>
                  <a:schemeClr val="tx1"/>
                </a:solidFill>
                <a:latin typeface="Cambria" pitchFamily="18" charset="0"/>
              </a:rPr>
              <a:t>Until(X</a:t>
            </a:r>
            <a:r>
              <a:rPr lang="en-US" sz="1600" dirty="0">
                <a:solidFill>
                  <a:schemeClr val="tx1"/>
                </a:solidFill>
                <a:latin typeface="Cambria" pitchFamily="18" charset="0"/>
              </a:rPr>
              <a:t> ≤ </a:t>
            </a:r>
            <a:r>
              <a:rPr lang="en-US" sz="1600" dirty="0" smtClean="0">
                <a:solidFill>
                  <a:schemeClr val="tx1"/>
                </a:solidFill>
                <a:latin typeface="Cambria" pitchFamily="18" charset="0"/>
              </a:rPr>
              <a:t>Y)</a:t>
            </a:r>
          </a:p>
          <a:p>
            <a:pPr algn="l">
              <a:lnSpc>
                <a:spcPct val="150000"/>
              </a:lnSpc>
              <a:spcBef>
                <a:spcPts val="0"/>
              </a:spcBef>
            </a:pPr>
            <a:r>
              <a:rPr lang="en-US" sz="1600" dirty="0">
                <a:solidFill>
                  <a:schemeClr val="tx1"/>
                </a:solidFill>
                <a:latin typeface="Cambria" pitchFamily="18" charset="0"/>
              </a:rPr>
              <a:t>            If </a:t>
            </a:r>
            <a:r>
              <a:rPr lang="en-US" sz="1600" dirty="0" smtClean="0">
                <a:solidFill>
                  <a:schemeClr val="tx1"/>
                </a:solidFill>
                <a:latin typeface="Cambria" pitchFamily="18" charset="0"/>
              </a:rPr>
              <a:t>(</a:t>
            </a:r>
            <a:r>
              <a:rPr lang="en-US" sz="1600" dirty="0" err="1" smtClean="0">
                <a:solidFill>
                  <a:schemeClr val="tx1"/>
                </a:solidFill>
                <a:latin typeface="Cambria" pitchFamily="18" charset="0"/>
              </a:rPr>
              <a:t>Pk</a:t>
            </a:r>
            <a:r>
              <a:rPr lang="en-US" sz="1600" dirty="0" smtClean="0">
                <a:solidFill>
                  <a:schemeClr val="tx1"/>
                </a:solidFill>
                <a:latin typeface="Cambria" pitchFamily="18" charset="0"/>
              </a:rPr>
              <a:t>&lt;0</a:t>
            </a:r>
            <a:r>
              <a:rPr lang="en-US" sz="1600" dirty="0">
                <a:solidFill>
                  <a:schemeClr val="tx1"/>
                </a:solidFill>
                <a:latin typeface="Cambria" pitchFamily="18" charset="0"/>
              </a:rPr>
              <a:t>)</a:t>
            </a:r>
            <a:br>
              <a:rPr lang="en-US" sz="1600" dirty="0">
                <a:solidFill>
                  <a:schemeClr val="tx1"/>
                </a:solidFill>
                <a:latin typeface="Cambria" pitchFamily="18" charset="0"/>
              </a:rPr>
            </a:br>
            <a:r>
              <a:rPr lang="en-US" sz="1600" dirty="0">
                <a:solidFill>
                  <a:schemeClr val="tx1"/>
                </a:solidFill>
                <a:latin typeface="Cambria" pitchFamily="18" charset="0"/>
              </a:rPr>
              <a:t>Then set </a:t>
            </a:r>
            <a:r>
              <a:rPr lang="en-US" sz="2800" dirty="0" smtClean="0">
                <a:solidFill>
                  <a:schemeClr val="tx1"/>
                </a:solidFill>
                <a:latin typeface="Cambria" pitchFamily="18" charset="0"/>
              </a:rPr>
              <a:t>P</a:t>
            </a:r>
            <a:r>
              <a:rPr lang="en-US" sz="1600" dirty="0">
                <a:solidFill>
                  <a:schemeClr val="tx1"/>
                </a:solidFill>
                <a:latin typeface="Cambria" pitchFamily="18" charset="0"/>
              </a:rPr>
              <a:t>k</a:t>
            </a:r>
            <a:r>
              <a:rPr lang="en-US" sz="1600" dirty="0" smtClean="0">
                <a:solidFill>
                  <a:schemeClr val="tx1"/>
                </a:solidFill>
                <a:latin typeface="Cambria" pitchFamily="18" charset="0"/>
              </a:rPr>
              <a:t>+1= </a:t>
            </a:r>
            <a:r>
              <a:rPr lang="en-US" sz="2800" dirty="0" err="1" smtClean="0">
                <a:solidFill>
                  <a:schemeClr val="tx1"/>
                </a:solidFill>
                <a:latin typeface="Cambria" pitchFamily="18" charset="0"/>
              </a:rPr>
              <a:t>P</a:t>
            </a:r>
            <a:r>
              <a:rPr lang="en-US" sz="1400" dirty="0" err="1" smtClean="0">
                <a:solidFill>
                  <a:schemeClr val="tx1"/>
                </a:solidFill>
                <a:latin typeface="Cambria" pitchFamily="18" charset="0"/>
              </a:rPr>
              <a:t>k</a:t>
            </a:r>
            <a:r>
              <a:rPr lang="en-US" sz="1600" dirty="0" smtClean="0">
                <a:solidFill>
                  <a:schemeClr val="tx1"/>
                </a:solidFill>
                <a:latin typeface="Cambria" pitchFamily="18" charset="0"/>
              </a:rPr>
              <a:t> </a:t>
            </a:r>
            <a:r>
              <a:rPr lang="en-US" sz="1600" dirty="0">
                <a:solidFill>
                  <a:schemeClr val="tx1"/>
                </a:solidFill>
                <a:latin typeface="Cambria" pitchFamily="18" charset="0"/>
              </a:rPr>
              <a:t>+ 2x + </a:t>
            </a:r>
            <a:r>
              <a:rPr lang="en-US" sz="1600" dirty="0" smtClean="0">
                <a:solidFill>
                  <a:schemeClr val="tx1"/>
                </a:solidFill>
                <a:latin typeface="Cambria" pitchFamily="18" charset="0"/>
              </a:rPr>
              <a:t>1 &amp; </a:t>
            </a:r>
            <a:r>
              <a:rPr lang="en-US" sz="2800" dirty="0" smtClean="0">
                <a:solidFill>
                  <a:schemeClr val="tx1"/>
                </a:solidFill>
                <a:latin typeface="Cambria" pitchFamily="18" charset="0"/>
              </a:rPr>
              <a:t>X</a:t>
            </a:r>
            <a:r>
              <a:rPr lang="en-US" sz="1600" dirty="0" smtClean="0">
                <a:solidFill>
                  <a:schemeClr val="tx1"/>
                </a:solidFill>
                <a:latin typeface="Cambria" pitchFamily="18" charset="0"/>
              </a:rPr>
              <a:t>i+1=</a:t>
            </a:r>
            <a:r>
              <a:rPr lang="en-US" sz="2800" dirty="0">
                <a:solidFill>
                  <a:schemeClr val="tx1"/>
                </a:solidFill>
                <a:latin typeface="Cambria" pitchFamily="18" charset="0"/>
              </a:rPr>
              <a:t> </a:t>
            </a:r>
            <a:r>
              <a:rPr lang="en-US" sz="2800" dirty="0" err="1" smtClean="0">
                <a:solidFill>
                  <a:schemeClr val="tx1"/>
                </a:solidFill>
                <a:latin typeface="Cambria" pitchFamily="18" charset="0"/>
              </a:rPr>
              <a:t>X</a:t>
            </a:r>
            <a:r>
              <a:rPr lang="en-US" sz="1600" dirty="0" err="1" smtClean="0">
                <a:solidFill>
                  <a:schemeClr val="tx1"/>
                </a:solidFill>
                <a:latin typeface="Cambria" pitchFamily="18" charset="0"/>
              </a:rPr>
              <a:t>i+k</a:t>
            </a:r>
            <a:r>
              <a:rPr lang="en-US" sz="1600" dirty="0" smtClean="0">
                <a:solidFill>
                  <a:schemeClr val="tx1"/>
                </a:solidFill>
                <a:latin typeface="Cambria" pitchFamily="18" charset="0"/>
              </a:rPr>
              <a:t> &amp; </a:t>
            </a:r>
            <a:r>
              <a:rPr lang="en-US" sz="2800" dirty="0" smtClean="0">
                <a:solidFill>
                  <a:schemeClr val="tx1"/>
                </a:solidFill>
                <a:latin typeface="Cambria" pitchFamily="18" charset="0"/>
              </a:rPr>
              <a:t>Y</a:t>
            </a:r>
            <a:r>
              <a:rPr lang="en-US" sz="1600" dirty="0" smtClean="0">
                <a:solidFill>
                  <a:schemeClr val="tx1"/>
                </a:solidFill>
                <a:latin typeface="Cambria" pitchFamily="18" charset="0"/>
              </a:rPr>
              <a:t>i+1=</a:t>
            </a:r>
            <a:r>
              <a:rPr lang="en-US" sz="2800" dirty="0">
                <a:solidFill>
                  <a:schemeClr val="tx1"/>
                </a:solidFill>
                <a:latin typeface="Cambria" pitchFamily="18" charset="0"/>
              </a:rPr>
              <a:t> </a:t>
            </a:r>
            <a:r>
              <a:rPr lang="en-US" sz="2800" dirty="0" smtClean="0">
                <a:solidFill>
                  <a:schemeClr val="tx1"/>
                </a:solidFill>
                <a:latin typeface="Cambria" pitchFamily="18" charset="0"/>
              </a:rPr>
              <a:t>Y</a:t>
            </a:r>
            <a:r>
              <a:rPr lang="en-US" sz="1600" dirty="0" smtClean="0">
                <a:solidFill>
                  <a:schemeClr val="tx1"/>
                </a:solidFill>
                <a:latin typeface="Cambria" pitchFamily="18" charset="0"/>
              </a:rPr>
              <a:t>i</a:t>
            </a:r>
            <a:r>
              <a:rPr lang="en-US" sz="1600" dirty="0">
                <a:solidFill>
                  <a:schemeClr val="tx1"/>
                </a:solidFill>
                <a:latin typeface="Cambria" pitchFamily="18" charset="0"/>
              </a:rPr>
              <a:t/>
            </a:r>
            <a:br>
              <a:rPr lang="en-US" sz="1600" dirty="0">
                <a:solidFill>
                  <a:schemeClr val="tx1"/>
                </a:solidFill>
                <a:latin typeface="Cambria" pitchFamily="18" charset="0"/>
              </a:rPr>
            </a:br>
            <a:r>
              <a:rPr lang="en-US" sz="1600" dirty="0">
                <a:solidFill>
                  <a:schemeClr val="tx1"/>
                </a:solidFill>
                <a:latin typeface="Cambria" pitchFamily="18" charset="0"/>
              </a:rPr>
              <a:t>Else</a:t>
            </a:r>
            <a:br>
              <a:rPr lang="en-US" sz="1600" dirty="0">
                <a:solidFill>
                  <a:schemeClr val="tx1"/>
                </a:solidFill>
                <a:latin typeface="Cambria" pitchFamily="18" charset="0"/>
              </a:rPr>
            </a:br>
            <a:r>
              <a:rPr lang="en-US" sz="1600" dirty="0">
                <a:solidFill>
                  <a:schemeClr val="tx1"/>
                </a:solidFill>
                <a:latin typeface="Cambria" pitchFamily="18" charset="0"/>
              </a:rPr>
              <a:t>            </a:t>
            </a:r>
            <a:r>
              <a:rPr lang="en-US" sz="2800" dirty="0" smtClean="0">
                <a:solidFill>
                  <a:schemeClr val="tx1"/>
                </a:solidFill>
                <a:latin typeface="Cambria" pitchFamily="18" charset="0"/>
              </a:rPr>
              <a:t>P</a:t>
            </a:r>
            <a:r>
              <a:rPr lang="en-US" sz="1600" dirty="0">
                <a:solidFill>
                  <a:schemeClr val="tx1"/>
                </a:solidFill>
                <a:latin typeface="Cambria" pitchFamily="18" charset="0"/>
              </a:rPr>
              <a:t>k</a:t>
            </a:r>
            <a:r>
              <a:rPr lang="en-US" sz="1600" dirty="0" smtClean="0">
                <a:solidFill>
                  <a:schemeClr val="tx1"/>
                </a:solidFill>
                <a:latin typeface="Cambria" pitchFamily="18" charset="0"/>
              </a:rPr>
              <a:t>+1 = </a:t>
            </a:r>
            <a:r>
              <a:rPr lang="en-US" sz="2800" dirty="0" err="1" smtClean="0">
                <a:solidFill>
                  <a:schemeClr val="tx1"/>
                </a:solidFill>
                <a:latin typeface="Cambria" pitchFamily="18" charset="0"/>
              </a:rPr>
              <a:t>P</a:t>
            </a:r>
            <a:r>
              <a:rPr lang="en-US" sz="1800" dirty="0" err="1">
                <a:solidFill>
                  <a:schemeClr val="tx1"/>
                </a:solidFill>
                <a:latin typeface="Cambria" pitchFamily="18" charset="0"/>
              </a:rPr>
              <a:t>k</a:t>
            </a:r>
            <a:r>
              <a:rPr lang="en-US" sz="1050" dirty="0" smtClean="0">
                <a:solidFill>
                  <a:schemeClr val="tx1"/>
                </a:solidFill>
                <a:latin typeface="Cambria" pitchFamily="18" charset="0"/>
              </a:rPr>
              <a:t> </a:t>
            </a:r>
            <a:r>
              <a:rPr lang="en-US" sz="1600" dirty="0" smtClean="0">
                <a:solidFill>
                  <a:schemeClr val="tx1"/>
                </a:solidFill>
                <a:latin typeface="Cambria" pitchFamily="18" charset="0"/>
              </a:rPr>
              <a:t>+ </a:t>
            </a:r>
            <a:r>
              <a:rPr lang="en-US" sz="1600" dirty="0">
                <a:solidFill>
                  <a:schemeClr val="tx1"/>
                </a:solidFill>
                <a:latin typeface="Cambria" pitchFamily="18" charset="0"/>
              </a:rPr>
              <a:t>2(x-y</a:t>
            </a:r>
            <a:r>
              <a:rPr lang="en-US" sz="1600" dirty="0" smtClean="0">
                <a:solidFill>
                  <a:schemeClr val="tx1"/>
                </a:solidFill>
                <a:latin typeface="Cambria" pitchFamily="18" charset="0"/>
              </a:rPr>
              <a:t>)+1</a:t>
            </a:r>
          </a:p>
          <a:p>
            <a:pPr algn="l">
              <a:lnSpc>
                <a:spcPct val="150000"/>
              </a:lnSpc>
              <a:spcBef>
                <a:spcPts val="0"/>
              </a:spcBef>
            </a:pPr>
            <a:r>
              <a:rPr lang="en-US" sz="2800" dirty="0" smtClean="0">
                <a:solidFill>
                  <a:schemeClr val="tx1"/>
                </a:solidFill>
                <a:latin typeface="Cambria" pitchFamily="18" charset="0"/>
              </a:rPr>
              <a:t>	X</a:t>
            </a:r>
            <a:r>
              <a:rPr lang="en-US" sz="1600" dirty="0" smtClean="0">
                <a:solidFill>
                  <a:schemeClr val="tx1"/>
                </a:solidFill>
                <a:latin typeface="Cambria" pitchFamily="18" charset="0"/>
              </a:rPr>
              <a:t>i+1</a:t>
            </a:r>
            <a:r>
              <a:rPr lang="en-US" sz="1600" dirty="0">
                <a:solidFill>
                  <a:schemeClr val="tx1"/>
                </a:solidFill>
                <a:latin typeface="Cambria" pitchFamily="18" charset="0"/>
              </a:rPr>
              <a:t>=</a:t>
            </a:r>
            <a:r>
              <a:rPr lang="en-US" sz="2800" dirty="0">
                <a:solidFill>
                  <a:schemeClr val="tx1"/>
                </a:solidFill>
                <a:latin typeface="Cambria" pitchFamily="18" charset="0"/>
              </a:rPr>
              <a:t> </a:t>
            </a:r>
            <a:r>
              <a:rPr lang="en-US" sz="2800" dirty="0" smtClean="0">
                <a:solidFill>
                  <a:schemeClr val="tx1"/>
                </a:solidFill>
                <a:latin typeface="Cambria" pitchFamily="18" charset="0"/>
              </a:rPr>
              <a:t>X</a:t>
            </a:r>
            <a:r>
              <a:rPr lang="en-US" sz="1600" dirty="0" smtClean="0">
                <a:solidFill>
                  <a:schemeClr val="tx1"/>
                </a:solidFill>
                <a:latin typeface="Cambria" pitchFamily="18" charset="0"/>
              </a:rPr>
              <a:t>i+k+</a:t>
            </a:r>
            <a:r>
              <a:rPr lang="en-US" sz="2800" dirty="0" smtClean="0">
                <a:solidFill>
                  <a:schemeClr val="tx1"/>
                </a:solidFill>
                <a:latin typeface="Cambria" pitchFamily="18" charset="0"/>
              </a:rPr>
              <a:t>1</a:t>
            </a:r>
            <a:r>
              <a:rPr lang="en-US" sz="1600" dirty="0">
                <a:solidFill>
                  <a:schemeClr val="tx1"/>
                </a:solidFill>
                <a:latin typeface="Cambria" pitchFamily="18" charset="0"/>
              </a:rPr>
              <a:t/>
            </a:r>
            <a:br>
              <a:rPr lang="en-US" sz="1600" dirty="0">
                <a:solidFill>
                  <a:schemeClr val="tx1"/>
                </a:solidFill>
                <a:latin typeface="Cambria" pitchFamily="18" charset="0"/>
              </a:rPr>
            </a:br>
            <a:r>
              <a:rPr lang="en-US" sz="1600" dirty="0">
                <a:solidFill>
                  <a:schemeClr val="tx1"/>
                </a:solidFill>
                <a:latin typeface="Cambria" pitchFamily="18" charset="0"/>
              </a:rPr>
              <a:t>           </a:t>
            </a:r>
            <a:r>
              <a:rPr lang="en-US" sz="2800" dirty="0">
                <a:solidFill>
                  <a:schemeClr val="tx1"/>
                </a:solidFill>
                <a:latin typeface="Cambria" pitchFamily="18" charset="0"/>
              </a:rPr>
              <a:t> </a:t>
            </a:r>
            <a:r>
              <a:rPr lang="en-US" sz="2800" dirty="0" smtClean="0">
                <a:solidFill>
                  <a:schemeClr val="tx1"/>
                </a:solidFill>
                <a:latin typeface="Cambria" pitchFamily="18" charset="0"/>
              </a:rPr>
              <a:t>	Y</a:t>
            </a:r>
            <a:r>
              <a:rPr lang="en-US" sz="1600" dirty="0" smtClean="0">
                <a:solidFill>
                  <a:schemeClr val="tx1"/>
                </a:solidFill>
                <a:latin typeface="Cambria" pitchFamily="18" charset="0"/>
              </a:rPr>
              <a:t>i+1 =</a:t>
            </a:r>
            <a:r>
              <a:rPr lang="en-US" sz="2800" dirty="0" smtClean="0">
                <a:solidFill>
                  <a:schemeClr val="tx1"/>
                </a:solidFill>
                <a:latin typeface="Cambria" pitchFamily="18" charset="0"/>
              </a:rPr>
              <a:t>Y</a:t>
            </a:r>
            <a:r>
              <a:rPr lang="en-US" sz="1600" dirty="0" smtClean="0">
                <a:solidFill>
                  <a:schemeClr val="tx1"/>
                </a:solidFill>
                <a:latin typeface="Cambria" pitchFamily="18" charset="0"/>
              </a:rPr>
              <a:t>i - 1</a:t>
            </a:r>
            <a:r>
              <a:rPr lang="en-US" sz="1600" dirty="0">
                <a:solidFill>
                  <a:schemeClr val="tx1"/>
                </a:solidFill>
                <a:latin typeface="Cambria" pitchFamily="18" charset="0"/>
              </a:rPr>
              <a:t/>
            </a:r>
            <a:br>
              <a:rPr lang="en-US" sz="1600" dirty="0">
                <a:solidFill>
                  <a:schemeClr val="tx1"/>
                </a:solidFill>
                <a:latin typeface="Cambria" pitchFamily="18" charset="0"/>
              </a:rPr>
            </a:br>
            <a:r>
              <a:rPr lang="en-US" sz="1600" dirty="0">
                <a:solidFill>
                  <a:schemeClr val="tx1"/>
                </a:solidFill>
                <a:latin typeface="Cambria" pitchFamily="18" charset="0"/>
              </a:rPr>
              <a:t> </a:t>
            </a:r>
            <a:r>
              <a:rPr lang="en-US" sz="1600" b="1" dirty="0" smtClean="0">
                <a:solidFill>
                  <a:schemeClr val="tx1"/>
                </a:solidFill>
                <a:latin typeface="Cambria" pitchFamily="18" charset="0"/>
              </a:rPr>
              <a:t>Step4: End</a:t>
            </a:r>
            <a:endParaRPr lang="en-IN" sz="1600" b="1" dirty="0" smtClean="0">
              <a:solidFill>
                <a:schemeClr val="tx1"/>
              </a:solidFill>
              <a:latin typeface="Cambria" pitchFamily="18" charset="0"/>
            </a:endParaRPr>
          </a:p>
        </p:txBody>
      </p:sp>
    </p:spTree>
    <p:extLst>
      <p:ext uri="{BB962C8B-B14F-4D97-AF65-F5344CB8AC3E}">
        <p14:creationId xmlns:p14="http://schemas.microsoft.com/office/powerpoint/2010/main" val="6704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610600" cy="6553200"/>
          </a:xfrm>
        </p:spPr>
        <p:txBody>
          <a:bodyPr>
            <a:noAutofit/>
          </a:bodyPr>
          <a:lstStyle/>
          <a:p>
            <a:pPr algn="l"/>
            <a:endParaRPr lang="en-US" sz="2000" b="1" dirty="0" smtClean="0">
              <a:solidFill>
                <a:schemeClr val="accent2"/>
              </a:solidFill>
              <a:latin typeface="Cambria" pitchFamily="18" charset="0"/>
              <a:ea typeface="Cambria" pitchFamily="18" charset="0"/>
            </a:endParaRPr>
          </a:p>
          <a:p>
            <a:pPr algn="l"/>
            <a:endParaRPr lang="en-US" sz="2000" b="1" dirty="0">
              <a:solidFill>
                <a:schemeClr val="accent2"/>
              </a:solidFill>
              <a:latin typeface="Cambria" pitchFamily="18" charset="0"/>
              <a:ea typeface="Cambria" pitchFamily="18" charset="0"/>
            </a:endParaRPr>
          </a:p>
          <a:p>
            <a:pPr algn="l"/>
            <a:endParaRPr lang="en-IN" sz="2000" b="1" dirty="0">
              <a:solidFill>
                <a:schemeClr val="accent2"/>
              </a:solidFill>
              <a:latin typeface="Cambria" pitchFamily="18" charset="0"/>
              <a:ea typeface="Cambria" pitchFamily="18" charset="0"/>
            </a:endParaRPr>
          </a:p>
          <a:p>
            <a:pPr algn="l">
              <a:lnSpc>
                <a:spcPct val="150000"/>
              </a:lnSpc>
              <a:spcBef>
                <a:spcPts val="0"/>
              </a:spcBef>
            </a:pPr>
            <a:r>
              <a:rPr lang="en-US" sz="2800" b="1" dirty="0" smtClean="0">
                <a:solidFill>
                  <a:schemeClr val="accent2"/>
                </a:solidFill>
                <a:latin typeface="Cambria" pitchFamily="18" charset="0"/>
              </a:rPr>
              <a:t>Scan </a:t>
            </a:r>
            <a:r>
              <a:rPr lang="en-US" sz="2800" b="1" dirty="0">
                <a:solidFill>
                  <a:schemeClr val="accent2"/>
                </a:solidFill>
                <a:latin typeface="Cambria" pitchFamily="18" charset="0"/>
              </a:rPr>
              <a:t>conversion</a:t>
            </a:r>
            <a:r>
              <a:rPr lang="en-US" sz="2800" b="1" dirty="0" smtClean="0">
                <a:solidFill>
                  <a:schemeClr val="accent2"/>
                </a:solidFill>
                <a:latin typeface="Cambria" pitchFamily="18" charset="0"/>
              </a:rPr>
              <a:t>:</a:t>
            </a:r>
          </a:p>
          <a:p>
            <a:pPr algn="l">
              <a:lnSpc>
                <a:spcPct val="150000"/>
              </a:lnSpc>
              <a:spcBef>
                <a:spcPts val="0"/>
              </a:spcBef>
            </a:pPr>
            <a:r>
              <a:rPr lang="en-US" sz="2000" b="1" dirty="0" smtClean="0">
                <a:solidFill>
                  <a:schemeClr val="accent2"/>
                </a:solidFill>
                <a:latin typeface="Cambria" pitchFamily="18" charset="0"/>
              </a:rPr>
              <a:t> </a:t>
            </a:r>
            <a:r>
              <a:rPr lang="en-US" sz="1600" b="1" dirty="0">
                <a:solidFill>
                  <a:schemeClr val="tx1"/>
                </a:solidFill>
                <a:latin typeface="Cambria" pitchFamily="18" charset="0"/>
              </a:rPr>
              <a:t>Line drawing algorithms: </a:t>
            </a:r>
            <a:r>
              <a:rPr lang="en-US" sz="1600" dirty="0">
                <a:solidFill>
                  <a:schemeClr val="tx1"/>
                </a:solidFill>
                <a:latin typeface="Cambria" pitchFamily="18" charset="0"/>
              </a:rPr>
              <a:t>Digital Differential Analyzer (DDA), </a:t>
            </a:r>
            <a:r>
              <a:rPr lang="en-US" sz="1600" dirty="0" err="1">
                <a:solidFill>
                  <a:schemeClr val="tx1"/>
                </a:solidFill>
                <a:latin typeface="Cambria" pitchFamily="18" charset="0"/>
              </a:rPr>
              <a:t>Bresenham</a:t>
            </a:r>
            <a:r>
              <a:rPr lang="en-US" sz="1600" dirty="0" smtClean="0">
                <a:solidFill>
                  <a:schemeClr val="tx1"/>
                </a:solidFill>
                <a:latin typeface="Cambria" pitchFamily="18" charset="0"/>
              </a:rPr>
              <a:t>.</a:t>
            </a:r>
          </a:p>
          <a:p>
            <a:pPr algn="l">
              <a:lnSpc>
                <a:spcPct val="150000"/>
              </a:lnSpc>
              <a:spcBef>
                <a:spcPts val="0"/>
              </a:spcBef>
            </a:pPr>
            <a:r>
              <a:rPr lang="en-US" sz="1600" b="1" dirty="0" smtClean="0">
                <a:solidFill>
                  <a:schemeClr val="tx1"/>
                </a:solidFill>
                <a:latin typeface="Cambria" pitchFamily="18" charset="0"/>
              </a:rPr>
              <a:t> </a:t>
            </a:r>
            <a:r>
              <a:rPr lang="en-US" sz="1600" b="1" dirty="0">
                <a:solidFill>
                  <a:schemeClr val="tx1"/>
                </a:solidFill>
                <a:latin typeface="Cambria" pitchFamily="18" charset="0"/>
              </a:rPr>
              <a:t>Circle drawing algorithms: </a:t>
            </a:r>
            <a:r>
              <a:rPr lang="en-US" sz="1600" dirty="0">
                <a:solidFill>
                  <a:schemeClr val="tx1"/>
                </a:solidFill>
                <a:latin typeface="Cambria" pitchFamily="18" charset="0"/>
              </a:rPr>
              <a:t>DDA, </a:t>
            </a:r>
            <a:r>
              <a:rPr lang="en-US" sz="1600" dirty="0" err="1">
                <a:solidFill>
                  <a:schemeClr val="tx1"/>
                </a:solidFill>
                <a:latin typeface="Cambria" pitchFamily="18" charset="0"/>
              </a:rPr>
              <a:t>Bresenham</a:t>
            </a:r>
            <a:r>
              <a:rPr lang="en-US" sz="1600" dirty="0">
                <a:solidFill>
                  <a:schemeClr val="tx1"/>
                </a:solidFill>
                <a:latin typeface="Cambria" pitchFamily="18" charset="0"/>
              </a:rPr>
              <a:t>, and Midpoint</a:t>
            </a:r>
            <a:r>
              <a:rPr lang="en-US" sz="1600" dirty="0" smtClean="0">
                <a:solidFill>
                  <a:schemeClr val="tx1"/>
                </a:solidFill>
                <a:latin typeface="Cambria" pitchFamily="18" charset="0"/>
              </a:rPr>
              <a:t>.</a:t>
            </a:r>
            <a:endParaRPr lang="en-US" sz="1800" dirty="0" smtClean="0">
              <a:solidFill>
                <a:schemeClr val="tx1"/>
              </a:solidFill>
              <a:latin typeface="Cambria" pitchFamily="18" charset="0"/>
              <a:ea typeface="Cambria" pitchFamily="18" charset="0"/>
            </a:endParaRPr>
          </a:p>
          <a:p>
            <a:pPr algn="l"/>
            <a:endParaRPr lang="en-US" sz="1800" dirty="0" smtClean="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26763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10600" cy="6629400"/>
          </a:xfrm>
        </p:spPr>
        <p:txBody>
          <a:bodyPr>
            <a:noAutofit/>
          </a:bodyPr>
          <a:lstStyle/>
          <a:p>
            <a:pPr algn="l"/>
            <a:r>
              <a:rPr lang="en-IN" sz="2400" b="1" dirty="0" err="1" smtClean="0">
                <a:solidFill>
                  <a:schemeClr val="accent2"/>
                </a:solidFill>
                <a:latin typeface="Cambria" pitchFamily="18" charset="0"/>
              </a:rPr>
              <a:t>Bresenham’s</a:t>
            </a:r>
            <a:r>
              <a:rPr lang="en-IN" sz="2400" b="1" dirty="0" smtClean="0">
                <a:solidFill>
                  <a:schemeClr val="accent2"/>
                </a:solidFill>
                <a:latin typeface="Cambria" pitchFamily="18" charset="0"/>
              </a:rPr>
              <a:t> Circle drawing Algorithm :</a:t>
            </a:r>
            <a:endParaRPr lang="en-IN" sz="2400" b="1" dirty="0">
              <a:solidFill>
                <a:schemeClr val="accent2"/>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	We </a:t>
            </a:r>
            <a:r>
              <a:rPr lang="en-US" sz="1600" dirty="0">
                <a:solidFill>
                  <a:schemeClr val="tx1"/>
                </a:solidFill>
                <a:latin typeface="Cambria" pitchFamily="18" charset="0"/>
              </a:rPr>
              <a:t>cannot display a continuous arc on the raster display. Instead, we have </a:t>
            </a:r>
            <a:r>
              <a:rPr lang="en-US" sz="1600" dirty="0" smtClean="0">
                <a:solidFill>
                  <a:schemeClr val="tx1"/>
                </a:solidFill>
                <a:latin typeface="Cambria" pitchFamily="18" charset="0"/>
              </a:rPr>
              <a:t>to</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choose the nearest pixel position to complete the arc.</a:t>
            </a:r>
          </a:p>
          <a:p>
            <a:pPr algn="l">
              <a:lnSpc>
                <a:spcPct val="150000"/>
              </a:lnSpc>
              <a:spcBef>
                <a:spcPts val="0"/>
              </a:spcBef>
            </a:pPr>
            <a:r>
              <a:rPr lang="en-US" sz="1600" dirty="0">
                <a:solidFill>
                  <a:schemeClr val="tx1"/>
                </a:solidFill>
                <a:latin typeface="Cambria" pitchFamily="18" charset="0"/>
              </a:rPr>
              <a:t>	you can see that we have put the pixel at </a:t>
            </a:r>
            <a:r>
              <a:rPr lang="en-US" sz="1600" dirty="0" smtClean="0">
                <a:solidFill>
                  <a:schemeClr val="tx1"/>
                </a:solidFill>
                <a:latin typeface="Cambria" pitchFamily="18" charset="0"/>
              </a:rPr>
              <a:t>X,Y</a:t>
            </a:r>
            <a:r>
              <a:rPr lang="en-US" sz="1600" dirty="0">
                <a:solidFill>
                  <a:schemeClr val="tx1"/>
                </a:solidFill>
                <a:latin typeface="Cambria" pitchFamily="18" charset="0"/>
              </a:rPr>
              <a:t> location and now need to decide where to put the next pixel − at N </a:t>
            </a:r>
            <a:r>
              <a:rPr lang="en-US" sz="1600" dirty="0" smtClean="0">
                <a:solidFill>
                  <a:schemeClr val="tx1"/>
                </a:solidFill>
                <a:latin typeface="Cambria" pitchFamily="18" charset="0"/>
              </a:rPr>
              <a:t>X+1,Y</a:t>
            </a:r>
            <a:r>
              <a:rPr lang="en-US" sz="1600" dirty="0">
                <a:solidFill>
                  <a:schemeClr val="tx1"/>
                </a:solidFill>
                <a:latin typeface="Cambria" pitchFamily="18" charset="0"/>
              </a:rPr>
              <a:t> or at S X+1,Y</a:t>
            </a:r>
            <a:r>
              <a:rPr lang="en-US" sz="1600" dirty="0" smtClean="0">
                <a:solidFill>
                  <a:schemeClr val="tx1"/>
                </a:solidFill>
                <a:latin typeface="Cambria" pitchFamily="18" charset="0"/>
              </a:rPr>
              <a:t>−1.</a:t>
            </a: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This can be decided by the decision parameter d.</a:t>
            </a:r>
          </a:p>
          <a:p>
            <a:pPr algn="l">
              <a:lnSpc>
                <a:spcPct val="150000"/>
              </a:lnSpc>
              <a:spcBef>
                <a:spcPts val="0"/>
              </a:spcBef>
            </a:pPr>
            <a:r>
              <a:rPr lang="en-US" sz="1600" dirty="0" smtClean="0">
                <a:solidFill>
                  <a:schemeClr val="tx1"/>
                </a:solidFill>
                <a:latin typeface="Cambria" pitchFamily="18" charset="0"/>
              </a:rPr>
              <a:t>	If </a:t>
            </a:r>
            <a:r>
              <a:rPr lang="en-US" sz="1600" dirty="0">
                <a:solidFill>
                  <a:schemeClr val="tx1"/>
                </a:solidFill>
                <a:latin typeface="Cambria" pitchFamily="18" charset="0"/>
              </a:rPr>
              <a:t>d &lt;= 0, then </a:t>
            </a:r>
            <a:r>
              <a:rPr lang="en-US" sz="1600" dirty="0" smtClean="0">
                <a:solidFill>
                  <a:schemeClr val="tx1"/>
                </a:solidFill>
                <a:latin typeface="Cambria" pitchFamily="18" charset="0"/>
              </a:rPr>
              <a:t>N,  X+1,Y</a:t>
            </a:r>
            <a:r>
              <a:rPr lang="en-US" sz="1600" dirty="0">
                <a:solidFill>
                  <a:schemeClr val="tx1"/>
                </a:solidFill>
                <a:latin typeface="Cambria" pitchFamily="18" charset="0"/>
              </a:rPr>
              <a:t> is to be chosen as next pixel.</a:t>
            </a:r>
          </a:p>
          <a:p>
            <a:pPr algn="l">
              <a:lnSpc>
                <a:spcPct val="150000"/>
              </a:lnSpc>
              <a:spcBef>
                <a:spcPts val="0"/>
              </a:spcBef>
            </a:pPr>
            <a:r>
              <a:rPr lang="en-US" sz="1600" dirty="0" smtClean="0">
                <a:solidFill>
                  <a:schemeClr val="tx1"/>
                </a:solidFill>
                <a:latin typeface="Cambria" pitchFamily="18" charset="0"/>
              </a:rPr>
              <a:t>	If </a:t>
            </a:r>
            <a:r>
              <a:rPr lang="en-US" sz="1600" dirty="0">
                <a:solidFill>
                  <a:schemeClr val="tx1"/>
                </a:solidFill>
                <a:latin typeface="Cambria" pitchFamily="18" charset="0"/>
              </a:rPr>
              <a:t>d &gt; 0, then </a:t>
            </a:r>
            <a:r>
              <a:rPr lang="en-US" sz="1600" dirty="0" smtClean="0">
                <a:solidFill>
                  <a:schemeClr val="tx1"/>
                </a:solidFill>
                <a:latin typeface="Cambria" pitchFamily="18" charset="0"/>
              </a:rPr>
              <a:t>S , X+1,Y</a:t>
            </a:r>
            <a:r>
              <a:rPr lang="en-US" sz="1600" dirty="0">
                <a:solidFill>
                  <a:schemeClr val="tx1"/>
                </a:solidFill>
                <a:latin typeface="Cambria" pitchFamily="18" charset="0"/>
              </a:rPr>
              <a:t>−</a:t>
            </a:r>
            <a:r>
              <a:rPr lang="en-US" sz="1600" dirty="0" smtClean="0">
                <a:solidFill>
                  <a:schemeClr val="tx1"/>
                </a:solidFill>
                <a:latin typeface="Cambria" pitchFamily="18" charset="0"/>
              </a:rPr>
              <a:t>1 is </a:t>
            </a:r>
            <a:r>
              <a:rPr lang="en-US" sz="1600" dirty="0">
                <a:solidFill>
                  <a:schemeClr val="tx1"/>
                </a:solidFill>
                <a:latin typeface="Cambria" pitchFamily="18" charset="0"/>
              </a:rPr>
              <a:t>to be chosen as the next pixel.</a:t>
            </a: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p:txBody>
      </p:sp>
      <p:pic>
        <p:nvPicPr>
          <p:cNvPr id="1026" name="Picture 2" descr="C:\Users\hp\Desktop\bresenhams_algorith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28825"/>
            <a:ext cx="5678198"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32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 calcmode="lin" valueType="num">
                                      <p:cBhvr additive="base">
                                        <p:cTn id="3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anim calcmode="lin" valueType="num">
                                      <p:cBhvr additive="base">
                                        <p:cTn id="43" dur="500" fill="hold"/>
                                        <p:tgtEl>
                                          <p:spTgt spid="1026"/>
                                        </p:tgtEl>
                                        <p:attrNameLst>
                                          <p:attrName>ppt_x</p:attrName>
                                        </p:attrNameLst>
                                      </p:cBhvr>
                                      <p:tavLst>
                                        <p:tav tm="0">
                                          <p:val>
                                            <p:strVal val="#ppt_x"/>
                                          </p:val>
                                        </p:tav>
                                        <p:tav tm="100000">
                                          <p:val>
                                            <p:strVal val="#ppt_x"/>
                                          </p:val>
                                        </p:tav>
                                      </p:tavLst>
                                    </p:anim>
                                    <p:anim calcmode="lin" valueType="num">
                                      <p:cBhvr additive="base">
                                        <p:cTn id="4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
            <a:ext cx="8610600" cy="6629400"/>
          </a:xfrm>
        </p:spPr>
        <p:txBody>
          <a:bodyPr>
            <a:noAutofit/>
          </a:bodyPr>
          <a:lstStyle/>
          <a:p>
            <a:pPr algn="l"/>
            <a:r>
              <a:rPr lang="en-IN" sz="2400" b="1" dirty="0">
                <a:solidFill>
                  <a:schemeClr val="accent2"/>
                </a:solidFill>
                <a:latin typeface="Cambria" pitchFamily="18" charset="0"/>
              </a:rPr>
              <a:t>Algorithm :</a:t>
            </a:r>
          </a:p>
          <a:p>
            <a:pPr algn="l">
              <a:lnSpc>
                <a:spcPct val="150000"/>
              </a:lnSpc>
              <a:spcBef>
                <a:spcPts val="0"/>
              </a:spcBef>
            </a:pPr>
            <a:r>
              <a:rPr lang="en-US" sz="1600" b="1" dirty="0" smtClean="0">
                <a:solidFill>
                  <a:schemeClr val="tx1"/>
                </a:solidFill>
                <a:latin typeface="Cambria" pitchFamily="18" charset="0"/>
              </a:rPr>
              <a:t>Step </a:t>
            </a:r>
            <a:r>
              <a:rPr lang="en-US" sz="1600" b="1" dirty="0">
                <a:solidFill>
                  <a:schemeClr val="tx1"/>
                </a:solidFill>
                <a:latin typeface="Cambria" pitchFamily="18" charset="0"/>
              </a:rPr>
              <a:t>1 − </a:t>
            </a:r>
            <a:r>
              <a:rPr lang="en-US" sz="1600" dirty="0">
                <a:solidFill>
                  <a:schemeClr val="tx1"/>
                </a:solidFill>
                <a:latin typeface="Cambria" pitchFamily="18" charset="0"/>
              </a:rPr>
              <a:t>Get the coordinates of the center of the circle and radius, and store them </a:t>
            </a:r>
            <a:endParaRPr lang="en-US" sz="1600" dirty="0" smtClean="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in </a:t>
            </a:r>
            <a:r>
              <a:rPr lang="en-US" sz="1600" dirty="0">
                <a:solidFill>
                  <a:schemeClr val="tx1"/>
                </a:solidFill>
                <a:latin typeface="Cambria" pitchFamily="18" charset="0"/>
              </a:rPr>
              <a:t>x, y, and </a:t>
            </a:r>
            <a:r>
              <a:rPr lang="en-US" sz="1600" dirty="0" smtClean="0">
                <a:solidFill>
                  <a:schemeClr val="tx1"/>
                </a:solidFill>
                <a:latin typeface="Cambria" pitchFamily="18" charset="0"/>
              </a:rPr>
              <a:t>r respectively</a:t>
            </a:r>
            <a:r>
              <a:rPr lang="en-US" sz="1600" dirty="0">
                <a:solidFill>
                  <a:schemeClr val="tx1"/>
                </a:solidFill>
                <a:latin typeface="Cambria" pitchFamily="18" charset="0"/>
              </a:rPr>
              <a:t>. </a:t>
            </a:r>
            <a:r>
              <a:rPr lang="en-US" sz="1600" dirty="0" smtClean="0">
                <a:solidFill>
                  <a:schemeClr val="tx1"/>
                </a:solidFill>
                <a:latin typeface="Cambria" pitchFamily="18" charset="0"/>
              </a:rPr>
              <a:t> Set  X=0 </a:t>
            </a:r>
            <a:r>
              <a:rPr lang="en-US" sz="1600" dirty="0">
                <a:solidFill>
                  <a:schemeClr val="tx1"/>
                </a:solidFill>
                <a:latin typeface="Cambria" pitchFamily="18" charset="0"/>
              </a:rPr>
              <a:t>and </a:t>
            </a:r>
            <a:r>
              <a:rPr lang="en-US" sz="1600" dirty="0" smtClean="0">
                <a:solidFill>
                  <a:schemeClr val="tx1"/>
                </a:solidFill>
                <a:latin typeface="Cambria" pitchFamily="18" charset="0"/>
              </a:rPr>
              <a:t>Y=r.</a:t>
            </a:r>
            <a:endParaRPr lang="en-US" sz="1600" dirty="0">
              <a:solidFill>
                <a:schemeClr val="tx1"/>
              </a:solidFill>
              <a:latin typeface="Cambria" pitchFamily="18" charset="0"/>
            </a:endParaRPr>
          </a:p>
          <a:p>
            <a:pPr algn="l">
              <a:lnSpc>
                <a:spcPct val="150000"/>
              </a:lnSpc>
              <a:spcBef>
                <a:spcPts val="0"/>
              </a:spcBef>
            </a:pPr>
            <a:r>
              <a:rPr lang="en-US" sz="1600" b="1" dirty="0">
                <a:solidFill>
                  <a:schemeClr val="tx1"/>
                </a:solidFill>
                <a:latin typeface="Cambria" pitchFamily="18" charset="0"/>
              </a:rPr>
              <a:t>Step 2 </a:t>
            </a:r>
            <a:r>
              <a:rPr lang="en-US" sz="1600" b="1" dirty="0" smtClean="0">
                <a:solidFill>
                  <a:schemeClr val="tx1"/>
                </a:solidFill>
                <a:latin typeface="Cambria" pitchFamily="18" charset="0"/>
              </a:rPr>
              <a:t>− </a:t>
            </a:r>
            <a:r>
              <a:rPr lang="en-US" sz="1600" dirty="0" smtClean="0">
                <a:solidFill>
                  <a:schemeClr val="tx1"/>
                </a:solidFill>
                <a:latin typeface="Cambria" pitchFamily="18" charset="0"/>
              </a:rPr>
              <a:t>Calculate the initial value of   decision parameter</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P </a:t>
            </a:r>
            <a:r>
              <a:rPr lang="en-US" sz="1600" dirty="0">
                <a:solidFill>
                  <a:schemeClr val="tx1"/>
                </a:solidFill>
                <a:latin typeface="Cambria" pitchFamily="18" charset="0"/>
              </a:rPr>
              <a:t>= 3 – </a:t>
            </a:r>
            <a:r>
              <a:rPr lang="en-US" sz="1600" dirty="0" smtClean="0">
                <a:solidFill>
                  <a:schemeClr val="tx1"/>
                </a:solidFill>
                <a:latin typeface="Cambria" pitchFamily="18" charset="0"/>
              </a:rPr>
              <a:t>2r.</a:t>
            </a:r>
            <a:endParaRPr lang="en-US" sz="1600" dirty="0">
              <a:solidFill>
                <a:schemeClr val="tx1"/>
              </a:solidFill>
              <a:latin typeface="Cambria" pitchFamily="18" charset="0"/>
            </a:endParaRPr>
          </a:p>
          <a:p>
            <a:pPr algn="l">
              <a:lnSpc>
                <a:spcPct val="150000"/>
              </a:lnSpc>
              <a:spcBef>
                <a:spcPts val="0"/>
              </a:spcBef>
            </a:pPr>
            <a:r>
              <a:rPr lang="en-US" sz="1600" b="1" dirty="0">
                <a:solidFill>
                  <a:schemeClr val="tx1"/>
                </a:solidFill>
                <a:latin typeface="Cambria" pitchFamily="18" charset="0"/>
              </a:rPr>
              <a:t>Step 3 − </a:t>
            </a:r>
            <a:r>
              <a:rPr lang="en-US" sz="1600" dirty="0" smtClean="0">
                <a:solidFill>
                  <a:schemeClr val="tx1"/>
                </a:solidFill>
                <a:latin typeface="Cambria" pitchFamily="18" charset="0"/>
              </a:rPr>
              <a:t>If we are going using octant Symmetry property to plot the pixel then until</a:t>
            </a:r>
          </a:p>
          <a:p>
            <a:pPr algn="l">
              <a:lnSpc>
                <a:spcPct val="150000"/>
              </a:lnSpc>
              <a:spcBef>
                <a:spcPts val="0"/>
              </a:spcBef>
            </a:pPr>
            <a:r>
              <a:rPr lang="en-US" sz="1600" dirty="0" smtClean="0">
                <a:solidFill>
                  <a:schemeClr val="tx1"/>
                </a:solidFill>
                <a:latin typeface="Cambria" pitchFamily="18" charset="0"/>
              </a:rPr>
              <a:t> 	X </a:t>
            </a:r>
            <a:r>
              <a:rPr lang="en-US" sz="1600" dirty="0">
                <a:solidFill>
                  <a:schemeClr val="tx1"/>
                </a:solidFill>
                <a:latin typeface="Cambria" pitchFamily="18" charset="0"/>
              </a:rPr>
              <a:t>≤ </a:t>
            </a:r>
            <a:r>
              <a:rPr lang="en-US" sz="1600" dirty="0" smtClean="0">
                <a:solidFill>
                  <a:schemeClr val="tx1"/>
                </a:solidFill>
                <a:latin typeface="Cambria" pitchFamily="18" charset="0"/>
              </a:rPr>
              <a:t>Y we performing</a:t>
            </a:r>
          </a:p>
          <a:p>
            <a:pPr algn="l">
              <a:lnSpc>
                <a:spcPct val="150000"/>
              </a:lnSpc>
              <a:spcBef>
                <a:spcPts val="0"/>
              </a:spcBef>
            </a:pPr>
            <a:r>
              <a:rPr lang="en-US" sz="1600" dirty="0" smtClean="0">
                <a:solidFill>
                  <a:schemeClr val="tx1"/>
                </a:solidFill>
                <a:latin typeface="Cambria" pitchFamily="18" charset="0"/>
              </a:rPr>
              <a:t>		If P</a:t>
            </a:r>
            <a:r>
              <a:rPr lang="en-US" sz="1050" dirty="0" smtClean="0">
                <a:solidFill>
                  <a:schemeClr val="tx1"/>
                </a:solidFill>
                <a:latin typeface="Cambria" pitchFamily="18" charset="0"/>
              </a:rPr>
              <a:t>0</a:t>
            </a:r>
            <a:r>
              <a:rPr lang="en-US" sz="1600" dirty="0" smtClean="0">
                <a:solidFill>
                  <a:schemeClr val="tx1"/>
                </a:solidFill>
                <a:latin typeface="Cambria" pitchFamily="18" charset="0"/>
              </a:rPr>
              <a:t>&lt; </a:t>
            </a:r>
            <a:r>
              <a:rPr lang="en-US" sz="1600" dirty="0">
                <a:solidFill>
                  <a:schemeClr val="tx1"/>
                </a:solidFill>
                <a:latin typeface="Cambria" pitchFamily="18" charset="0"/>
              </a:rPr>
              <a:t>0 </a:t>
            </a:r>
            <a:r>
              <a:rPr lang="en-US" sz="1600" dirty="0" smtClean="0">
                <a:solidFill>
                  <a:schemeClr val="tx1"/>
                </a:solidFill>
                <a:latin typeface="Cambria" pitchFamily="18" charset="0"/>
              </a:rPr>
              <a:t>then</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t>
            </a:r>
            <a:r>
              <a:rPr lang="en-US" sz="2400" dirty="0" err="1" smtClean="0">
                <a:solidFill>
                  <a:schemeClr val="tx1"/>
                </a:solidFill>
                <a:latin typeface="Cambria" pitchFamily="18" charset="0"/>
              </a:rPr>
              <a:t>P</a:t>
            </a:r>
            <a:r>
              <a:rPr lang="en-US" sz="2000" dirty="0" err="1" smtClean="0">
                <a:solidFill>
                  <a:schemeClr val="tx1"/>
                </a:solidFill>
                <a:latin typeface="Cambria" pitchFamily="18" charset="0"/>
              </a:rPr>
              <a:t>new</a:t>
            </a:r>
            <a:r>
              <a:rPr lang="en-US" sz="1600" dirty="0" smtClean="0">
                <a:solidFill>
                  <a:schemeClr val="tx1"/>
                </a:solidFill>
                <a:latin typeface="Cambria" pitchFamily="18" charset="0"/>
              </a:rPr>
              <a:t>= </a:t>
            </a:r>
            <a:r>
              <a:rPr lang="en-US" sz="2400" dirty="0" err="1" smtClean="0">
                <a:solidFill>
                  <a:schemeClr val="tx1"/>
                </a:solidFill>
                <a:latin typeface="Cambria" pitchFamily="18" charset="0"/>
              </a:rPr>
              <a:t>P</a:t>
            </a:r>
            <a:r>
              <a:rPr lang="en-US" sz="1600" dirty="0" err="1" smtClean="0">
                <a:solidFill>
                  <a:schemeClr val="tx1"/>
                </a:solidFill>
                <a:latin typeface="Cambria" pitchFamily="18" charset="0"/>
              </a:rPr>
              <a:t>old</a:t>
            </a:r>
            <a:r>
              <a:rPr lang="en-US" sz="1600" dirty="0" smtClean="0">
                <a:solidFill>
                  <a:schemeClr val="tx1"/>
                </a:solidFill>
                <a:latin typeface="Cambria" pitchFamily="18" charset="0"/>
              </a:rPr>
              <a:t> </a:t>
            </a:r>
            <a:r>
              <a:rPr lang="en-US" sz="1600" dirty="0">
                <a:solidFill>
                  <a:schemeClr val="tx1"/>
                </a:solidFill>
                <a:latin typeface="Cambria" pitchFamily="18" charset="0"/>
              </a:rPr>
              <a:t>+ </a:t>
            </a:r>
            <a:r>
              <a:rPr lang="en-US" sz="2400" dirty="0" smtClean="0">
                <a:solidFill>
                  <a:schemeClr val="tx1"/>
                </a:solidFill>
                <a:latin typeface="Cambria" pitchFamily="18" charset="0"/>
              </a:rPr>
              <a:t>4</a:t>
            </a:r>
            <a:r>
              <a:rPr lang="en-US" sz="1600" dirty="0" smtClean="0">
                <a:solidFill>
                  <a:schemeClr val="tx1"/>
                </a:solidFill>
                <a:latin typeface="Cambria" pitchFamily="18" charset="0"/>
              </a:rPr>
              <a:t>x </a:t>
            </a:r>
            <a:r>
              <a:rPr lang="en-US" sz="1600" dirty="0">
                <a:solidFill>
                  <a:schemeClr val="tx1"/>
                </a:solidFill>
                <a:latin typeface="Cambria" pitchFamily="18" charset="0"/>
              </a:rPr>
              <a:t>+ </a:t>
            </a:r>
            <a:r>
              <a:rPr lang="en-US" sz="2400" dirty="0">
                <a:solidFill>
                  <a:schemeClr val="tx1"/>
                </a:solidFill>
                <a:latin typeface="Cambria" pitchFamily="18" charset="0"/>
              </a:rPr>
              <a:t>6</a:t>
            </a:r>
            <a:r>
              <a:rPr lang="en-US" sz="1600" dirty="0" smtClean="0">
                <a:solidFill>
                  <a:schemeClr val="tx1"/>
                </a:solidFill>
                <a:latin typeface="Cambria" pitchFamily="18" charset="0"/>
              </a:rPr>
              <a:t>.</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and </a:t>
            </a:r>
            <a:r>
              <a:rPr lang="en-US" sz="1600" dirty="0">
                <a:solidFill>
                  <a:schemeClr val="tx1"/>
                </a:solidFill>
                <a:latin typeface="Cambria" pitchFamily="18" charset="0"/>
              </a:rPr>
              <a:t> </a:t>
            </a:r>
            <a:r>
              <a:rPr lang="en-US" sz="2400" dirty="0" err="1" smtClean="0">
                <a:solidFill>
                  <a:schemeClr val="tx1"/>
                </a:solidFill>
                <a:latin typeface="Cambria" pitchFamily="18" charset="0"/>
              </a:rPr>
              <a:t>X</a:t>
            </a:r>
            <a:r>
              <a:rPr lang="en-US" sz="2000" dirty="0" err="1" smtClean="0">
                <a:solidFill>
                  <a:schemeClr val="tx1"/>
                </a:solidFill>
                <a:latin typeface="Cambria" pitchFamily="18" charset="0"/>
              </a:rPr>
              <a:t>new</a:t>
            </a:r>
            <a:r>
              <a:rPr lang="en-US" sz="1600" dirty="0">
                <a:solidFill>
                  <a:schemeClr val="tx1"/>
                </a:solidFill>
                <a:latin typeface="Cambria" pitchFamily="18" charset="0"/>
              </a:rPr>
              <a:t>= </a:t>
            </a:r>
            <a:r>
              <a:rPr lang="en-US" sz="2400" dirty="0" err="1" smtClean="0">
                <a:solidFill>
                  <a:schemeClr val="tx1"/>
                </a:solidFill>
                <a:latin typeface="Cambria" pitchFamily="18" charset="0"/>
              </a:rPr>
              <a:t>X</a:t>
            </a:r>
            <a:r>
              <a:rPr lang="en-US" sz="1600" dirty="0" err="1" smtClean="0">
                <a:solidFill>
                  <a:schemeClr val="tx1"/>
                </a:solidFill>
                <a:latin typeface="Cambria" pitchFamily="18" charset="0"/>
              </a:rPr>
              <a:t>old</a:t>
            </a:r>
            <a:r>
              <a:rPr lang="en-US" sz="1600" dirty="0" smtClean="0">
                <a:solidFill>
                  <a:schemeClr val="tx1"/>
                </a:solidFill>
                <a:latin typeface="Cambria" pitchFamily="18" charset="0"/>
              </a:rPr>
              <a:t> </a:t>
            </a:r>
            <a:r>
              <a:rPr lang="en-US" sz="1600" dirty="0">
                <a:solidFill>
                  <a:schemeClr val="tx1"/>
                </a:solidFill>
                <a:latin typeface="Cambria" pitchFamily="18" charset="0"/>
              </a:rPr>
              <a:t>+ </a:t>
            </a:r>
            <a:r>
              <a:rPr lang="en-US" sz="2400" dirty="0" smtClean="0">
                <a:solidFill>
                  <a:schemeClr val="tx1"/>
                </a:solidFill>
                <a:latin typeface="Cambria" pitchFamily="18" charset="0"/>
              </a:rPr>
              <a:t>1 ,</a:t>
            </a:r>
            <a:r>
              <a:rPr lang="en-US" sz="1600" dirty="0">
                <a:solidFill>
                  <a:schemeClr val="tx1"/>
                </a:solidFill>
                <a:latin typeface="Cambria" pitchFamily="18" charset="0"/>
              </a:rPr>
              <a:t> </a:t>
            </a:r>
            <a:r>
              <a:rPr lang="en-US" sz="2400" dirty="0" err="1" smtClean="0">
                <a:solidFill>
                  <a:schemeClr val="tx1"/>
                </a:solidFill>
                <a:latin typeface="Cambria" pitchFamily="18" charset="0"/>
              </a:rPr>
              <a:t>Y</a:t>
            </a:r>
            <a:r>
              <a:rPr lang="en-US" sz="2000" dirty="0" err="1" smtClean="0">
                <a:solidFill>
                  <a:schemeClr val="tx1"/>
                </a:solidFill>
                <a:latin typeface="Cambria" pitchFamily="18" charset="0"/>
              </a:rPr>
              <a:t>new</a:t>
            </a:r>
            <a:r>
              <a:rPr lang="en-US" sz="1600" dirty="0">
                <a:solidFill>
                  <a:schemeClr val="tx1"/>
                </a:solidFill>
                <a:latin typeface="Cambria" pitchFamily="18" charset="0"/>
              </a:rPr>
              <a:t>= </a:t>
            </a:r>
            <a:r>
              <a:rPr lang="en-US" sz="2400" dirty="0" err="1" smtClean="0">
                <a:solidFill>
                  <a:schemeClr val="tx1"/>
                </a:solidFill>
                <a:latin typeface="Cambria" pitchFamily="18" charset="0"/>
              </a:rPr>
              <a:t>Y</a:t>
            </a:r>
            <a:r>
              <a:rPr lang="en-US" sz="1600" dirty="0" err="1" smtClean="0">
                <a:solidFill>
                  <a:schemeClr val="tx1"/>
                </a:solidFill>
                <a:latin typeface="Cambria" pitchFamily="18" charset="0"/>
              </a:rPr>
              <a:t>old</a:t>
            </a:r>
            <a:r>
              <a:rPr lang="en-US" sz="1600" dirty="0" smtClean="0">
                <a:solidFill>
                  <a:schemeClr val="tx1"/>
                </a:solidFill>
                <a:latin typeface="Cambria" pitchFamily="18" charset="0"/>
              </a:rPr>
              <a:t> </a:t>
            </a:r>
          </a:p>
          <a:p>
            <a:pPr algn="l">
              <a:lnSpc>
                <a:spcPct val="150000"/>
              </a:lnSpc>
              <a:spcBef>
                <a:spcPts val="0"/>
              </a:spcBef>
            </a:pPr>
            <a:r>
              <a:rPr lang="en-US" sz="1600" dirty="0" smtClean="0">
                <a:solidFill>
                  <a:schemeClr val="tx1"/>
                </a:solidFill>
                <a:latin typeface="Cambria" pitchFamily="18" charset="0"/>
              </a:rPr>
              <a:t>		Else </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t>
            </a:r>
            <a:r>
              <a:rPr lang="en-US" sz="2400" dirty="0" err="1">
                <a:solidFill>
                  <a:schemeClr val="tx1"/>
                </a:solidFill>
                <a:latin typeface="Cambria" pitchFamily="18" charset="0"/>
              </a:rPr>
              <a:t>P</a:t>
            </a:r>
            <a:r>
              <a:rPr lang="en-US" sz="2000" dirty="0" err="1">
                <a:solidFill>
                  <a:schemeClr val="tx1"/>
                </a:solidFill>
                <a:latin typeface="Cambria" pitchFamily="18" charset="0"/>
              </a:rPr>
              <a:t>new</a:t>
            </a:r>
            <a:r>
              <a:rPr lang="en-US" sz="1600" dirty="0">
                <a:solidFill>
                  <a:schemeClr val="tx1"/>
                </a:solidFill>
                <a:latin typeface="Cambria" pitchFamily="18" charset="0"/>
              </a:rPr>
              <a:t>= </a:t>
            </a:r>
            <a:r>
              <a:rPr lang="en-US" sz="2400" dirty="0" err="1">
                <a:solidFill>
                  <a:schemeClr val="tx1"/>
                </a:solidFill>
                <a:latin typeface="Cambria" pitchFamily="18" charset="0"/>
              </a:rPr>
              <a:t>P</a:t>
            </a:r>
            <a:r>
              <a:rPr lang="en-US" sz="1600" dirty="0" err="1">
                <a:solidFill>
                  <a:schemeClr val="tx1"/>
                </a:solidFill>
                <a:latin typeface="Cambria" pitchFamily="18" charset="0"/>
              </a:rPr>
              <a:t>old</a:t>
            </a:r>
            <a:r>
              <a:rPr lang="en-US" sz="1600" dirty="0">
                <a:solidFill>
                  <a:schemeClr val="tx1"/>
                </a:solidFill>
                <a:latin typeface="Cambria" pitchFamily="18" charset="0"/>
              </a:rPr>
              <a:t> + </a:t>
            </a:r>
            <a:r>
              <a:rPr lang="en-US" sz="2400" dirty="0" smtClean="0">
                <a:solidFill>
                  <a:schemeClr val="tx1"/>
                </a:solidFill>
                <a:latin typeface="Cambria" pitchFamily="18" charset="0"/>
              </a:rPr>
              <a:t>4(X-Y)</a:t>
            </a:r>
            <a:r>
              <a:rPr lang="en-US" sz="1600" dirty="0" smtClean="0">
                <a:solidFill>
                  <a:schemeClr val="tx1"/>
                </a:solidFill>
                <a:latin typeface="Cambria" pitchFamily="18" charset="0"/>
              </a:rPr>
              <a:t> </a:t>
            </a:r>
            <a:r>
              <a:rPr lang="en-US" sz="1600" dirty="0">
                <a:solidFill>
                  <a:schemeClr val="tx1"/>
                </a:solidFill>
                <a:latin typeface="Cambria" pitchFamily="18" charset="0"/>
              </a:rPr>
              <a:t>+ </a:t>
            </a:r>
            <a:r>
              <a:rPr lang="en-US" sz="2400" dirty="0" smtClean="0">
                <a:solidFill>
                  <a:schemeClr val="tx1"/>
                </a:solidFill>
                <a:latin typeface="Cambria" pitchFamily="18" charset="0"/>
              </a:rPr>
              <a:t>10</a:t>
            </a:r>
            <a:r>
              <a:rPr lang="en-US" sz="1600" dirty="0" smtClean="0">
                <a:solidFill>
                  <a:schemeClr val="tx1"/>
                </a:solidFill>
                <a:latin typeface="Cambria" pitchFamily="18" charset="0"/>
              </a:rPr>
              <a:t>.</a:t>
            </a: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		and  </a:t>
            </a:r>
            <a:r>
              <a:rPr lang="en-US" sz="2400" dirty="0" err="1" smtClean="0">
                <a:solidFill>
                  <a:schemeClr val="tx1"/>
                </a:solidFill>
                <a:latin typeface="Cambria" pitchFamily="18" charset="0"/>
              </a:rPr>
              <a:t>X</a:t>
            </a:r>
            <a:r>
              <a:rPr lang="en-US" sz="2000" dirty="0" err="1" smtClean="0">
                <a:solidFill>
                  <a:schemeClr val="tx1"/>
                </a:solidFill>
                <a:latin typeface="Cambria" pitchFamily="18" charset="0"/>
              </a:rPr>
              <a:t>new</a:t>
            </a:r>
            <a:r>
              <a:rPr lang="en-US" sz="1600" dirty="0">
                <a:solidFill>
                  <a:schemeClr val="tx1"/>
                </a:solidFill>
                <a:latin typeface="Cambria" pitchFamily="18" charset="0"/>
              </a:rPr>
              <a:t>= </a:t>
            </a:r>
            <a:r>
              <a:rPr lang="en-US" sz="2400" dirty="0" err="1">
                <a:solidFill>
                  <a:schemeClr val="tx1"/>
                </a:solidFill>
                <a:latin typeface="Cambria" pitchFamily="18" charset="0"/>
              </a:rPr>
              <a:t>X</a:t>
            </a:r>
            <a:r>
              <a:rPr lang="en-US" sz="1600" dirty="0" err="1">
                <a:solidFill>
                  <a:schemeClr val="tx1"/>
                </a:solidFill>
                <a:latin typeface="Cambria" pitchFamily="18" charset="0"/>
              </a:rPr>
              <a:t>old</a:t>
            </a:r>
            <a:r>
              <a:rPr lang="en-US" sz="1600" dirty="0">
                <a:solidFill>
                  <a:schemeClr val="tx1"/>
                </a:solidFill>
                <a:latin typeface="Cambria" pitchFamily="18" charset="0"/>
              </a:rPr>
              <a:t> + </a:t>
            </a:r>
            <a:r>
              <a:rPr lang="en-US" sz="2400" dirty="0">
                <a:solidFill>
                  <a:schemeClr val="tx1"/>
                </a:solidFill>
                <a:latin typeface="Cambria" pitchFamily="18" charset="0"/>
              </a:rPr>
              <a:t>1 ,</a:t>
            </a:r>
            <a:r>
              <a:rPr lang="en-US" sz="1600" dirty="0">
                <a:solidFill>
                  <a:schemeClr val="tx1"/>
                </a:solidFill>
                <a:latin typeface="Cambria" pitchFamily="18" charset="0"/>
              </a:rPr>
              <a:t> </a:t>
            </a:r>
            <a:r>
              <a:rPr lang="en-US" sz="2400" dirty="0" err="1">
                <a:solidFill>
                  <a:schemeClr val="tx1"/>
                </a:solidFill>
                <a:latin typeface="Cambria" pitchFamily="18" charset="0"/>
              </a:rPr>
              <a:t>Y</a:t>
            </a:r>
            <a:r>
              <a:rPr lang="en-US" sz="2000" dirty="0" err="1">
                <a:solidFill>
                  <a:schemeClr val="tx1"/>
                </a:solidFill>
                <a:latin typeface="Cambria" pitchFamily="18" charset="0"/>
              </a:rPr>
              <a:t>new</a:t>
            </a:r>
            <a:r>
              <a:rPr lang="en-US" sz="1600" dirty="0">
                <a:solidFill>
                  <a:schemeClr val="tx1"/>
                </a:solidFill>
                <a:latin typeface="Cambria" pitchFamily="18" charset="0"/>
              </a:rPr>
              <a:t>= </a:t>
            </a:r>
            <a:r>
              <a:rPr lang="en-US" sz="2400" dirty="0" smtClean="0">
                <a:solidFill>
                  <a:schemeClr val="tx1"/>
                </a:solidFill>
                <a:latin typeface="Cambria" pitchFamily="18" charset="0"/>
              </a:rPr>
              <a:t>Y</a:t>
            </a:r>
            <a:r>
              <a:rPr lang="en-US" sz="1600" dirty="0" smtClean="0">
                <a:solidFill>
                  <a:schemeClr val="tx1"/>
                </a:solidFill>
                <a:latin typeface="Cambria" pitchFamily="18" charset="0"/>
              </a:rPr>
              <a:t>old</a:t>
            </a:r>
            <a:r>
              <a:rPr lang="en-US" sz="2400" dirty="0" smtClean="0">
                <a:solidFill>
                  <a:schemeClr val="tx1"/>
                </a:solidFill>
                <a:latin typeface="Cambria" pitchFamily="18" charset="0"/>
              </a:rPr>
              <a:t>-1</a:t>
            </a:r>
            <a:endParaRPr lang="en-US" sz="1600" dirty="0">
              <a:solidFill>
                <a:schemeClr val="tx1"/>
              </a:solidFill>
              <a:latin typeface="Cambria" pitchFamily="18" charset="0"/>
            </a:endParaRPr>
          </a:p>
          <a:p>
            <a:pPr algn="l">
              <a:lnSpc>
                <a:spcPct val="150000"/>
              </a:lnSpc>
              <a:spcBef>
                <a:spcPts val="0"/>
              </a:spcBef>
            </a:pPr>
            <a:r>
              <a:rPr lang="en-US" sz="1600" b="1" dirty="0" smtClean="0">
                <a:solidFill>
                  <a:schemeClr val="tx1"/>
                </a:solidFill>
                <a:latin typeface="Cambria" pitchFamily="18" charset="0"/>
              </a:rPr>
              <a:t>Step 4− </a:t>
            </a:r>
            <a:r>
              <a:rPr lang="en-US" sz="1600" dirty="0" smtClean="0">
                <a:solidFill>
                  <a:schemeClr val="tx1"/>
                </a:solidFill>
                <a:latin typeface="Cambria" pitchFamily="18" charset="0"/>
              </a:rPr>
              <a:t>Determine the symmetry points in each other octants also.</a:t>
            </a:r>
          </a:p>
          <a:p>
            <a:pPr algn="l">
              <a:lnSpc>
                <a:spcPct val="150000"/>
              </a:lnSpc>
              <a:spcBef>
                <a:spcPts val="0"/>
              </a:spcBef>
            </a:pPr>
            <a:r>
              <a:rPr lang="en-US" sz="1600" b="1" dirty="0">
                <a:solidFill>
                  <a:schemeClr val="tx1"/>
                </a:solidFill>
                <a:latin typeface="Cambria" pitchFamily="18" charset="0"/>
              </a:rPr>
              <a:t>Step </a:t>
            </a:r>
            <a:r>
              <a:rPr lang="en-US" sz="1600" b="1" dirty="0" smtClean="0">
                <a:solidFill>
                  <a:schemeClr val="tx1"/>
                </a:solidFill>
                <a:latin typeface="Cambria" pitchFamily="18" charset="0"/>
              </a:rPr>
              <a:t>5−</a:t>
            </a:r>
            <a:r>
              <a:rPr lang="en-US" sz="1600" dirty="0" smtClean="0">
                <a:solidFill>
                  <a:schemeClr val="tx1"/>
                </a:solidFill>
                <a:latin typeface="Cambria" pitchFamily="18" charset="0"/>
              </a:rPr>
              <a:t>Move each calculated position (</a:t>
            </a:r>
            <a:r>
              <a:rPr lang="en-US" sz="1600" dirty="0" err="1" smtClean="0">
                <a:solidFill>
                  <a:schemeClr val="tx1"/>
                </a:solidFill>
                <a:latin typeface="Cambria" pitchFamily="18" charset="0"/>
              </a:rPr>
              <a:t>x,y</a:t>
            </a:r>
            <a:r>
              <a:rPr lang="en-US" sz="1600" dirty="0" smtClean="0">
                <a:solidFill>
                  <a:schemeClr val="tx1"/>
                </a:solidFill>
                <a:latin typeface="Cambria" pitchFamily="18" charset="0"/>
              </a:rPr>
              <a:t>) on the circle path centered on (</a:t>
            </a:r>
            <a:r>
              <a:rPr lang="en-US" sz="1600" dirty="0" err="1" smtClean="0">
                <a:solidFill>
                  <a:schemeClr val="tx1"/>
                </a:solidFill>
                <a:latin typeface="Cambria" pitchFamily="18" charset="0"/>
              </a:rPr>
              <a:t>Xc,Yc</a:t>
            </a:r>
            <a:r>
              <a:rPr lang="en-US" sz="1600" dirty="0" smtClean="0">
                <a:solidFill>
                  <a:schemeClr val="tx1"/>
                </a:solidFill>
                <a:latin typeface="Cambria" pitchFamily="18" charset="0"/>
              </a:rPr>
              <a:t>) &amp; Plot the coordinates value as X=</a:t>
            </a:r>
            <a:r>
              <a:rPr lang="en-US" sz="1600" dirty="0" err="1" smtClean="0">
                <a:solidFill>
                  <a:schemeClr val="tx1"/>
                </a:solidFill>
                <a:latin typeface="Cambria" pitchFamily="18" charset="0"/>
              </a:rPr>
              <a:t>X+Xc</a:t>
            </a:r>
            <a:r>
              <a:rPr lang="en-US" sz="1600" dirty="0" smtClean="0">
                <a:solidFill>
                  <a:schemeClr val="tx1"/>
                </a:solidFill>
                <a:latin typeface="Cambria" pitchFamily="18" charset="0"/>
              </a:rPr>
              <a:t> &amp; Y=</a:t>
            </a:r>
            <a:r>
              <a:rPr lang="en-US" sz="1600" dirty="0" err="1" smtClean="0">
                <a:solidFill>
                  <a:schemeClr val="tx1"/>
                </a:solidFill>
                <a:latin typeface="Cambria" pitchFamily="18" charset="0"/>
              </a:rPr>
              <a:t>Y+Yc</a:t>
            </a:r>
            <a:r>
              <a:rPr lang="en-US" sz="1600" b="1" dirty="0" smtClean="0">
                <a:solidFill>
                  <a:schemeClr val="tx1"/>
                </a:solidFill>
                <a:latin typeface="Cambria" pitchFamily="18" charset="0"/>
              </a:rPr>
              <a:t>.</a:t>
            </a:r>
            <a:endParaRPr lang="en-US" sz="1600" dirty="0">
              <a:solidFill>
                <a:schemeClr val="tx1"/>
              </a:solidFill>
              <a:latin typeface="Cambria" pitchFamily="18" charset="0"/>
            </a:endParaRPr>
          </a:p>
        </p:txBody>
      </p:sp>
    </p:spTree>
    <p:extLst>
      <p:ext uri="{BB962C8B-B14F-4D97-AF65-F5344CB8AC3E}">
        <p14:creationId xmlns:p14="http://schemas.microsoft.com/office/powerpoint/2010/main" val="89862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763000" cy="6248400"/>
          </a:xfrm>
        </p:spPr>
        <p:txBody>
          <a:bodyPr>
            <a:noAutofit/>
          </a:bodyPr>
          <a:lstStyle/>
          <a:p>
            <a:pPr>
              <a:lnSpc>
                <a:spcPct val="150000"/>
              </a:lnSpc>
            </a:pPr>
            <a:r>
              <a:rPr lang="en-US" sz="2000" dirty="0" smtClean="0">
                <a:solidFill>
                  <a:schemeClr val="tx1"/>
                </a:solidFill>
                <a:latin typeface="Cambria" pitchFamily="18" charset="0"/>
              </a:rPr>
              <a:t>. 	</a:t>
            </a:r>
          </a:p>
          <a:p>
            <a:pPr algn="just"/>
            <a:endParaRPr lang="en-US" sz="1800" b="1" dirty="0" smtClean="0"/>
          </a:p>
        </p:txBody>
      </p:sp>
      <p:pic>
        <p:nvPicPr>
          <p:cNvPr id="1026" name="Picture 2" descr="C:\Users\NEW_COMP_CNL_25\Desktop\thankyou.jpg"/>
          <p:cNvPicPr>
            <a:picLocks noChangeAspect="1" noChangeArrowheads="1"/>
          </p:cNvPicPr>
          <p:nvPr/>
        </p:nvPicPr>
        <p:blipFill>
          <a:blip r:embed="rId2"/>
          <a:srcRect/>
          <a:stretch>
            <a:fillRect/>
          </a:stretch>
        </p:blipFill>
        <p:spPr bwMode="auto">
          <a:xfrm>
            <a:off x="2133600" y="1066800"/>
            <a:ext cx="4495800" cy="4495800"/>
          </a:xfrm>
          <a:prstGeom prst="rect">
            <a:avLst/>
          </a:prstGeom>
          <a:noFill/>
        </p:spPr>
      </p:pic>
    </p:spTree>
    <p:extLst>
      <p:ext uri="{BB962C8B-B14F-4D97-AF65-F5344CB8AC3E}">
        <p14:creationId xmlns:p14="http://schemas.microsoft.com/office/powerpoint/2010/main" val="22449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28600"/>
            <a:ext cx="8305800" cy="5791200"/>
          </a:xfrm>
        </p:spPr>
        <p:txBody>
          <a:bodyPr>
            <a:noAutofit/>
          </a:bodyPr>
          <a:lstStyle/>
          <a:p>
            <a:pPr algn="just">
              <a:lnSpc>
                <a:spcPct val="150000"/>
              </a:lnSpc>
              <a:spcBef>
                <a:spcPts val="0"/>
              </a:spcBef>
            </a:pPr>
            <a:r>
              <a:rPr lang="en-US" sz="1800" b="1" dirty="0" smtClean="0">
                <a:solidFill>
                  <a:schemeClr val="accent2"/>
                </a:solidFill>
                <a:latin typeface="Cambria" pitchFamily="18" charset="0"/>
              </a:rPr>
              <a:t>Scan </a:t>
            </a:r>
            <a:r>
              <a:rPr lang="en-US" sz="1800" b="1" dirty="0">
                <a:solidFill>
                  <a:schemeClr val="accent2"/>
                </a:solidFill>
                <a:latin typeface="Cambria" pitchFamily="18" charset="0"/>
              </a:rPr>
              <a:t>Conversion Definition</a:t>
            </a:r>
          </a:p>
          <a:p>
            <a:pPr algn="l"/>
            <a:r>
              <a:rPr lang="en-US" sz="1600" dirty="0" smtClean="0">
                <a:solidFill>
                  <a:schemeClr val="tx1"/>
                </a:solidFill>
                <a:latin typeface="Cambria" pitchFamily="18" charset="0"/>
              </a:rPr>
              <a:t>	It </a:t>
            </a:r>
            <a:r>
              <a:rPr lang="en-US" sz="1600" dirty="0">
                <a:solidFill>
                  <a:schemeClr val="tx1"/>
                </a:solidFill>
                <a:latin typeface="Cambria" pitchFamily="18" charset="0"/>
              </a:rPr>
              <a:t>is a process of representing graphics objects a collection of pixels. </a:t>
            </a:r>
            <a:endParaRPr lang="en-US" sz="1600" dirty="0" smtClean="0">
              <a:solidFill>
                <a:schemeClr val="tx1"/>
              </a:solidFill>
              <a:latin typeface="Cambria" pitchFamily="18" charset="0"/>
            </a:endParaRPr>
          </a:p>
          <a:p>
            <a:pPr algn="l"/>
            <a:r>
              <a:rPr lang="en-US" sz="1600" dirty="0" smtClean="0">
                <a:solidFill>
                  <a:schemeClr val="tx1"/>
                </a:solidFill>
                <a:latin typeface="Cambria" pitchFamily="18" charset="0"/>
              </a:rPr>
              <a:t>The graphics objects are continuous. The pixels used are discrete. Each pixel can have either on or off state</a:t>
            </a:r>
            <a:r>
              <a:rPr lang="en-US" sz="1600" dirty="0" smtClean="0"/>
              <a:t>.</a:t>
            </a:r>
          </a:p>
          <a:p>
            <a:pPr algn="l"/>
            <a:r>
              <a:rPr lang="en-US" sz="1600" b="1" dirty="0" smtClean="0">
                <a:solidFill>
                  <a:schemeClr val="tx1"/>
                </a:solidFill>
                <a:latin typeface="Cambria" pitchFamily="18" charset="0"/>
              </a:rPr>
              <a:t>Advantage </a:t>
            </a:r>
            <a:r>
              <a:rPr lang="en-US" sz="1600" b="1" dirty="0">
                <a:solidFill>
                  <a:schemeClr val="tx1"/>
                </a:solidFill>
                <a:latin typeface="Cambria" pitchFamily="18" charset="0"/>
              </a:rPr>
              <a:t>of developing algorithms for scan </a:t>
            </a:r>
            <a:r>
              <a:rPr lang="en-US" sz="1600" b="1" dirty="0" smtClean="0">
                <a:solidFill>
                  <a:schemeClr val="tx1"/>
                </a:solidFill>
                <a:latin typeface="Cambria" pitchFamily="18" charset="0"/>
              </a:rPr>
              <a:t>conversion :</a:t>
            </a:r>
          </a:p>
          <a:p>
            <a:pPr algn="l"/>
            <a:r>
              <a:rPr lang="en-US" sz="1600" dirty="0" smtClean="0">
                <a:solidFill>
                  <a:schemeClr val="tx1"/>
                </a:solidFill>
                <a:latin typeface="Cambria" pitchFamily="18" charset="0"/>
              </a:rPr>
              <a:t>	* Algorithms </a:t>
            </a:r>
            <a:r>
              <a:rPr lang="en-US" sz="1600" dirty="0">
                <a:solidFill>
                  <a:schemeClr val="tx1"/>
                </a:solidFill>
                <a:latin typeface="Cambria" pitchFamily="18" charset="0"/>
              </a:rPr>
              <a:t>can generate graphics objects at a faster rate.</a:t>
            </a:r>
          </a:p>
          <a:p>
            <a:pPr algn="l"/>
            <a:r>
              <a:rPr lang="en-US" sz="1600" dirty="0" smtClean="0">
                <a:solidFill>
                  <a:schemeClr val="tx1"/>
                </a:solidFill>
                <a:latin typeface="Cambria" pitchFamily="18" charset="0"/>
              </a:rPr>
              <a:t>	* Using </a:t>
            </a:r>
            <a:r>
              <a:rPr lang="en-US" sz="1600" dirty="0">
                <a:solidFill>
                  <a:schemeClr val="tx1"/>
                </a:solidFill>
                <a:latin typeface="Cambria" pitchFamily="18" charset="0"/>
              </a:rPr>
              <a:t>algorithms memory can be used efficiently.</a:t>
            </a:r>
          </a:p>
          <a:p>
            <a:pPr algn="l"/>
            <a:r>
              <a:rPr lang="en-US" sz="1600" dirty="0" smtClean="0">
                <a:solidFill>
                  <a:schemeClr val="tx1"/>
                </a:solidFill>
                <a:latin typeface="Cambria" pitchFamily="18" charset="0"/>
              </a:rPr>
              <a:t>	* Algorithms </a:t>
            </a:r>
            <a:r>
              <a:rPr lang="en-US" sz="1600" dirty="0">
                <a:solidFill>
                  <a:schemeClr val="tx1"/>
                </a:solidFill>
                <a:latin typeface="Cambria" pitchFamily="18" charset="0"/>
              </a:rPr>
              <a:t>can develop a higher level of graphical objects</a:t>
            </a:r>
            <a:r>
              <a:rPr lang="en-US" sz="1600" dirty="0" smtClean="0">
                <a:solidFill>
                  <a:schemeClr val="tx1"/>
                </a:solidFill>
                <a:latin typeface="Cambria" pitchFamily="18" charset="0"/>
              </a:rPr>
              <a:t>.</a:t>
            </a:r>
          </a:p>
          <a:p>
            <a:pPr algn="just">
              <a:lnSpc>
                <a:spcPct val="150000"/>
              </a:lnSpc>
              <a:spcBef>
                <a:spcPts val="0"/>
              </a:spcBef>
            </a:pPr>
            <a:r>
              <a:rPr lang="en-IN" sz="1800" b="1" dirty="0">
                <a:solidFill>
                  <a:schemeClr val="accent2"/>
                </a:solidFill>
                <a:latin typeface="Cambria" pitchFamily="18" charset="0"/>
              </a:rPr>
              <a:t>Scan Converting a Point</a:t>
            </a:r>
          </a:p>
          <a:p>
            <a:pPr algn="l"/>
            <a:r>
              <a:rPr lang="en-US" sz="1600" dirty="0" smtClean="0">
                <a:solidFill>
                  <a:schemeClr val="tx1"/>
                </a:solidFill>
                <a:latin typeface="Cambria" pitchFamily="18" charset="0"/>
              </a:rPr>
              <a:t>	Each </a:t>
            </a:r>
            <a:r>
              <a:rPr lang="en-US" sz="1600" dirty="0">
                <a:solidFill>
                  <a:schemeClr val="tx1"/>
                </a:solidFill>
                <a:latin typeface="Cambria" pitchFamily="18" charset="0"/>
              </a:rPr>
              <a:t>pixel on the graphics display does not represent a mathematical point. Instead, it means a region which theoretically can contain an infinite number of points</a:t>
            </a:r>
            <a:r>
              <a:rPr lang="en-US" sz="1600" dirty="0" smtClean="0">
                <a:solidFill>
                  <a:schemeClr val="tx1"/>
                </a:solidFill>
                <a:latin typeface="Cambria" pitchFamily="18" charset="0"/>
              </a:rPr>
              <a:t>.</a:t>
            </a:r>
          </a:p>
          <a:p>
            <a:pPr algn="l">
              <a:lnSpc>
                <a:spcPct val="150000"/>
              </a:lnSpc>
            </a:pPr>
            <a:r>
              <a:rPr lang="en-US" sz="1600" b="1" dirty="0">
                <a:solidFill>
                  <a:schemeClr val="tx1"/>
                </a:solidFill>
                <a:latin typeface="Cambria" pitchFamily="18" charset="0"/>
              </a:rPr>
              <a:t>Example:</a:t>
            </a:r>
            <a:r>
              <a:rPr lang="en-US" sz="1600" dirty="0">
                <a:solidFill>
                  <a:schemeClr val="tx1"/>
                </a:solidFill>
                <a:latin typeface="Cambria" pitchFamily="18" charset="0"/>
              </a:rPr>
              <a:t> Display coordinates points </a:t>
            </a:r>
            <a:endParaRPr lang="en-US" sz="1600" dirty="0" smtClean="0">
              <a:solidFill>
                <a:schemeClr val="tx1"/>
              </a:solidFill>
              <a:latin typeface="Cambria" pitchFamily="18" charset="0"/>
            </a:endParaRPr>
          </a:p>
          <a:p>
            <a:pPr algn="l">
              <a:lnSpc>
                <a:spcPct val="150000"/>
              </a:lnSpc>
            </a:pPr>
            <a:r>
              <a:rPr lang="en-US" sz="1600" dirty="0" smtClean="0">
                <a:solidFill>
                  <a:schemeClr val="tx1"/>
                </a:solidFill>
                <a:latin typeface="Cambria" pitchFamily="18" charset="0"/>
              </a:rPr>
              <a:t>                              as </a:t>
            </a:r>
            <a:r>
              <a:rPr lang="en-US" sz="1600" dirty="0">
                <a:solidFill>
                  <a:schemeClr val="tx1"/>
                </a:solidFill>
                <a:latin typeface="Cambria" pitchFamily="18" charset="0"/>
              </a:rPr>
              <a:t>shown </a:t>
            </a:r>
            <a:r>
              <a:rPr lang="en-US" sz="1600" dirty="0" smtClean="0">
                <a:solidFill>
                  <a:schemeClr val="tx1"/>
                </a:solidFill>
                <a:latin typeface="Cambria" pitchFamily="18" charset="0"/>
              </a:rPr>
              <a:t>in </a:t>
            </a:r>
            <a:r>
              <a:rPr lang="en-US" sz="1600" dirty="0">
                <a:solidFill>
                  <a:schemeClr val="tx1"/>
                </a:solidFill>
                <a:latin typeface="Cambria" pitchFamily="18" charset="0"/>
              </a:rPr>
              <a:t>fig </a:t>
            </a:r>
            <a:r>
              <a:rPr lang="en-US" sz="1600" dirty="0" smtClean="0">
                <a:solidFill>
                  <a:schemeClr val="tx1"/>
                </a:solidFill>
                <a:latin typeface="Cambria" pitchFamily="18" charset="0"/>
              </a:rPr>
              <a:t>would</a:t>
            </a:r>
          </a:p>
          <a:p>
            <a:pPr algn="l">
              <a:lnSpc>
                <a:spcPct val="150000"/>
              </a:lnSpc>
            </a:pPr>
            <a:r>
              <a:rPr lang="en-US" sz="1600" dirty="0" smtClean="0">
                <a:solidFill>
                  <a:schemeClr val="tx1"/>
                </a:solidFill>
                <a:latin typeface="Cambria" pitchFamily="18" charset="0"/>
              </a:rPr>
              <a:t>  </a:t>
            </a:r>
            <a:r>
              <a:rPr lang="en-US" sz="1600" dirty="0">
                <a:solidFill>
                  <a:schemeClr val="tx1"/>
                </a:solidFill>
                <a:latin typeface="Cambria" pitchFamily="18" charset="0"/>
              </a:rPr>
              <a:t>both be represented by pixel (2, 1</a:t>
            </a:r>
            <a:r>
              <a:rPr lang="en-US" sz="1600" dirty="0" smtClean="0">
                <a:solidFill>
                  <a:schemeClr val="tx1"/>
                </a:solidFill>
                <a:latin typeface="Cambria" pitchFamily="18" charset="0"/>
              </a:rPr>
              <a:t>).</a:t>
            </a:r>
          </a:p>
          <a:p>
            <a:pPr algn="l">
              <a:lnSpc>
                <a:spcPct val="150000"/>
              </a:lnSpc>
            </a:pPr>
            <a:r>
              <a:rPr lang="en-US" sz="1600" dirty="0" smtClean="0">
                <a:solidFill>
                  <a:schemeClr val="tx1"/>
                </a:solidFill>
                <a:latin typeface="Cambria" pitchFamily="18" charset="0"/>
              </a:rPr>
              <a:t> </a:t>
            </a:r>
            <a:r>
              <a:rPr lang="en-US" sz="1600" dirty="0">
                <a:solidFill>
                  <a:schemeClr val="tx1"/>
                </a:solidFill>
                <a:latin typeface="Cambria" pitchFamily="18" charset="0"/>
              </a:rPr>
              <a:t>In general, a point </a:t>
            </a:r>
            <a:r>
              <a:rPr lang="en-US" sz="1600" dirty="0" smtClean="0">
                <a:solidFill>
                  <a:schemeClr val="tx1"/>
                </a:solidFill>
                <a:latin typeface="Cambria" pitchFamily="18" charset="0"/>
              </a:rPr>
              <a:t>p </a:t>
            </a:r>
            <a:r>
              <a:rPr lang="en-US" sz="1600" dirty="0">
                <a:solidFill>
                  <a:schemeClr val="tx1"/>
                </a:solidFill>
                <a:latin typeface="Cambria" pitchFamily="18" charset="0"/>
              </a:rPr>
              <a:t>(x, y) is </a:t>
            </a:r>
            <a:r>
              <a:rPr lang="en-US" sz="1600" dirty="0" smtClean="0">
                <a:solidFill>
                  <a:schemeClr val="tx1"/>
                </a:solidFill>
                <a:latin typeface="Cambria" pitchFamily="18" charset="0"/>
              </a:rPr>
              <a:t>represented</a:t>
            </a:r>
          </a:p>
          <a:p>
            <a:pPr algn="l">
              <a:lnSpc>
                <a:spcPct val="150000"/>
              </a:lnSpc>
            </a:pPr>
            <a:r>
              <a:rPr lang="en-US" sz="1600" dirty="0" smtClean="0">
                <a:solidFill>
                  <a:schemeClr val="tx1"/>
                </a:solidFill>
                <a:latin typeface="Cambria" pitchFamily="18" charset="0"/>
              </a:rPr>
              <a:t> </a:t>
            </a:r>
            <a:r>
              <a:rPr lang="en-US" sz="1600" dirty="0">
                <a:solidFill>
                  <a:schemeClr val="tx1"/>
                </a:solidFill>
                <a:latin typeface="Cambria" pitchFamily="18" charset="0"/>
              </a:rPr>
              <a:t>by </a:t>
            </a:r>
            <a:r>
              <a:rPr lang="en-US" sz="1600" dirty="0" smtClean="0">
                <a:solidFill>
                  <a:schemeClr val="tx1"/>
                </a:solidFill>
                <a:latin typeface="Cambria" pitchFamily="18" charset="0"/>
              </a:rPr>
              <a:t>the </a:t>
            </a:r>
            <a:r>
              <a:rPr lang="en-US" sz="1600" dirty="0">
                <a:solidFill>
                  <a:schemeClr val="tx1"/>
                </a:solidFill>
                <a:latin typeface="Cambria" pitchFamily="18" charset="0"/>
              </a:rPr>
              <a:t>integer part of x &amp; </a:t>
            </a:r>
            <a:r>
              <a:rPr lang="en-US" sz="1600" dirty="0" smtClean="0">
                <a:solidFill>
                  <a:schemeClr val="tx1"/>
                </a:solidFill>
                <a:latin typeface="Cambria" pitchFamily="18" charset="0"/>
              </a:rPr>
              <a:t>the </a:t>
            </a:r>
            <a:r>
              <a:rPr lang="en-US" sz="1600" dirty="0">
                <a:solidFill>
                  <a:schemeClr val="tx1"/>
                </a:solidFill>
                <a:latin typeface="Cambria" pitchFamily="18" charset="0"/>
              </a:rPr>
              <a:t>integer part </a:t>
            </a:r>
            <a:endParaRPr lang="en-US" sz="1600" dirty="0" smtClean="0">
              <a:solidFill>
                <a:schemeClr val="tx1"/>
              </a:solidFill>
              <a:latin typeface="Cambria" pitchFamily="18" charset="0"/>
            </a:endParaRPr>
          </a:p>
          <a:p>
            <a:pPr algn="l">
              <a:lnSpc>
                <a:spcPct val="150000"/>
              </a:lnSpc>
            </a:pPr>
            <a:r>
              <a:rPr lang="en-US" sz="1600" dirty="0" smtClean="0">
                <a:solidFill>
                  <a:schemeClr val="tx1"/>
                </a:solidFill>
                <a:latin typeface="Cambria" pitchFamily="18" charset="0"/>
              </a:rPr>
              <a:t>of </a:t>
            </a:r>
            <a:r>
              <a:rPr lang="en-US" sz="1600" dirty="0">
                <a:solidFill>
                  <a:schemeClr val="tx1"/>
                </a:solidFill>
                <a:latin typeface="Cambria" pitchFamily="18" charset="0"/>
              </a:rPr>
              <a:t>y that </a:t>
            </a:r>
            <a:r>
              <a:rPr lang="en-US" sz="1600" dirty="0" smtClean="0">
                <a:solidFill>
                  <a:schemeClr val="tx1"/>
                </a:solidFill>
                <a:latin typeface="Cambria" pitchFamily="18" charset="0"/>
              </a:rPr>
              <a:t>is </a:t>
            </a:r>
            <a:r>
              <a:rPr lang="en-US" sz="1600" dirty="0">
                <a:solidFill>
                  <a:schemeClr val="tx1"/>
                </a:solidFill>
                <a:latin typeface="Cambria" pitchFamily="18" charset="0"/>
              </a:rPr>
              <a:t>pixels [(INT (x), INT (y).</a:t>
            </a:r>
          </a:p>
        </p:txBody>
      </p:sp>
      <p:pic>
        <p:nvPicPr>
          <p:cNvPr id="2050" name="Picture 2" descr="C:\Users\hp\Desktop\scan-converting-a-poin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657600"/>
            <a:ext cx="47244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Desktop\scan-converting-a-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08" y="4114800"/>
            <a:ext cx="1295400" cy="29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6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50"/>
                                        </p:tgtEl>
                                        <p:attrNameLst>
                                          <p:attrName>style.visibility</p:attrName>
                                        </p:attrNameLst>
                                      </p:cBhvr>
                                      <p:to>
                                        <p:strVal val="visible"/>
                                      </p:to>
                                    </p:set>
                                    <p:anim calcmode="lin" valueType="num">
                                      <p:cBhvr additive="base">
                                        <p:cTn id="51" dur="500" fill="hold"/>
                                        <p:tgtEl>
                                          <p:spTgt spid="2050"/>
                                        </p:tgtEl>
                                        <p:attrNameLst>
                                          <p:attrName>ppt_x</p:attrName>
                                        </p:attrNameLst>
                                      </p:cBhvr>
                                      <p:tavLst>
                                        <p:tav tm="0">
                                          <p:val>
                                            <p:strVal val="#ppt_x"/>
                                          </p:val>
                                        </p:tav>
                                        <p:tav tm="100000">
                                          <p:val>
                                            <p:strVal val="#ppt_x"/>
                                          </p:val>
                                        </p:tav>
                                      </p:tavLst>
                                    </p:anim>
                                    <p:anim calcmode="lin" valueType="num">
                                      <p:cBhvr additive="base">
                                        <p:cTn id="5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 calcmode="lin" valueType="num">
                                      <p:cBhvr additive="base">
                                        <p:cTn id="6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 calcmode="lin" valueType="num">
                                      <p:cBhvr additive="base">
                                        <p:cTn id="7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051"/>
                                        </p:tgtEl>
                                        <p:attrNameLst>
                                          <p:attrName>style.visibility</p:attrName>
                                        </p:attrNameLst>
                                      </p:cBhvr>
                                      <p:to>
                                        <p:strVal val="visible"/>
                                      </p:to>
                                    </p:set>
                                    <p:anim calcmode="lin" valueType="num">
                                      <p:cBhvr additive="base">
                                        <p:cTn id="83" dur="500" fill="hold"/>
                                        <p:tgtEl>
                                          <p:spTgt spid="2051"/>
                                        </p:tgtEl>
                                        <p:attrNameLst>
                                          <p:attrName>ppt_x</p:attrName>
                                        </p:attrNameLst>
                                      </p:cBhvr>
                                      <p:tavLst>
                                        <p:tav tm="0">
                                          <p:val>
                                            <p:strVal val="#ppt_x"/>
                                          </p:val>
                                        </p:tav>
                                        <p:tav tm="100000">
                                          <p:val>
                                            <p:strVal val="#ppt_x"/>
                                          </p:val>
                                        </p:tav>
                                      </p:tavLst>
                                    </p:anim>
                                    <p:anim calcmode="lin" valueType="num">
                                      <p:cBhvr additive="base">
                                        <p:cTn id="8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458200" cy="6324600"/>
          </a:xfrm>
        </p:spPr>
        <p:txBody>
          <a:bodyPr>
            <a:noAutofit/>
          </a:bodyPr>
          <a:lstStyle/>
          <a:p>
            <a:pPr algn="l">
              <a:lnSpc>
                <a:spcPct val="150000"/>
              </a:lnSpc>
              <a:spcBef>
                <a:spcPts val="0"/>
              </a:spcBef>
            </a:pPr>
            <a:r>
              <a:rPr lang="en-US" sz="1800" b="1" dirty="0" smtClean="0">
                <a:solidFill>
                  <a:schemeClr val="accent2"/>
                </a:solidFill>
                <a:latin typeface="Cambria" pitchFamily="18" charset="0"/>
              </a:rPr>
              <a:t>Scan </a:t>
            </a:r>
            <a:r>
              <a:rPr lang="en-US" sz="1800" b="1" dirty="0">
                <a:solidFill>
                  <a:schemeClr val="accent2"/>
                </a:solidFill>
                <a:latin typeface="Cambria" pitchFamily="18" charset="0"/>
              </a:rPr>
              <a:t>Converting a Straight </a:t>
            </a:r>
            <a:r>
              <a:rPr lang="en-US" sz="1800" b="1" dirty="0" smtClean="0">
                <a:solidFill>
                  <a:schemeClr val="accent2"/>
                </a:solidFill>
                <a:latin typeface="Cambria" pitchFamily="18" charset="0"/>
              </a:rPr>
              <a:t>Line :</a:t>
            </a:r>
          </a:p>
          <a:p>
            <a:pPr algn="l">
              <a:lnSpc>
                <a:spcPct val="150000"/>
              </a:lnSpc>
              <a:spcBef>
                <a:spcPts val="0"/>
              </a:spcBef>
            </a:pPr>
            <a:r>
              <a:rPr lang="en-US" sz="1600" dirty="0" smtClean="0">
                <a:solidFill>
                  <a:schemeClr val="tx1"/>
                </a:solidFill>
                <a:latin typeface="Cambria" pitchFamily="18" charset="0"/>
              </a:rPr>
              <a:t>	A </a:t>
            </a:r>
            <a:r>
              <a:rPr lang="en-US" sz="1600" dirty="0">
                <a:solidFill>
                  <a:schemeClr val="tx1"/>
                </a:solidFill>
                <a:latin typeface="Cambria" pitchFamily="18" charset="0"/>
              </a:rPr>
              <a:t>straight line may be defined by two endpoints &amp; an equation. In fig the two endpoints are described by (x1,y1) and (x2,y2). The equation of the line is used to determine the x, y coordinates of all the points that lie between these two endpoints</a:t>
            </a:r>
            <a:r>
              <a:rPr lang="en-US" sz="1800" dirty="0" smtClean="0"/>
              <a:t>.</a:t>
            </a: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Using </a:t>
            </a:r>
            <a:r>
              <a:rPr lang="en-US" sz="1600" dirty="0">
                <a:solidFill>
                  <a:schemeClr val="tx1"/>
                </a:solidFill>
                <a:latin typeface="Cambria" pitchFamily="18" charset="0"/>
              </a:rPr>
              <a:t>the equation of a straight line, y = mx + b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where </a:t>
            </a:r>
            <a:r>
              <a:rPr lang="en-US" sz="1600" dirty="0">
                <a:solidFill>
                  <a:schemeClr val="tx1"/>
                </a:solidFill>
                <a:latin typeface="Cambria" pitchFamily="18" charset="0"/>
              </a:rPr>
              <a:t>m = </a:t>
            </a:r>
            <a:r>
              <a:rPr lang="en-US" sz="1600" dirty="0" smtClean="0">
                <a:solidFill>
                  <a:schemeClr val="tx1"/>
                </a:solidFill>
                <a:latin typeface="Cambria" pitchFamily="18" charset="0"/>
              </a:rPr>
              <a:t>    </a:t>
            </a:r>
            <a:r>
              <a:rPr lang="en-US" sz="1600" dirty="0">
                <a:solidFill>
                  <a:schemeClr val="tx1"/>
                </a:solidFill>
                <a:latin typeface="Cambria" pitchFamily="18" charset="0"/>
              </a:rPr>
              <a:t> </a:t>
            </a:r>
            <a:r>
              <a:rPr lang="en-US" sz="1600" dirty="0" smtClean="0">
                <a:solidFill>
                  <a:schemeClr val="tx1"/>
                </a:solidFill>
                <a:latin typeface="Cambria" pitchFamily="18" charset="0"/>
              </a:rPr>
              <a:t>   &amp; </a:t>
            </a:r>
            <a:r>
              <a:rPr lang="en-US" sz="1600" dirty="0">
                <a:solidFill>
                  <a:schemeClr val="tx1"/>
                </a:solidFill>
                <a:latin typeface="Cambria" pitchFamily="18" charset="0"/>
              </a:rPr>
              <a:t>b = the y interrupt,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we </a:t>
            </a:r>
            <a:r>
              <a:rPr lang="en-US" sz="1600" dirty="0">
                <a:solidFill>
                  <a:schemeClr val="tx1"/>
                </a:solidFill>
                <a:latin typeface="Cambria" pitchFamily="18" charset="0"/>
              </a:rPr>
              <a:t>can find values of y by incrementing </a:t>
            </a:r>
            <a:r>
              <a:rPr lang="en-US" sz="1600" dirty="0" smtClean="0">
                <a:solidFill>
                  <a:schemeClr val="tx1"/>
                </a:solidFill>
                <a:latin typeface="Cambria" pitchFamily="18" charset="0"/>
              </a:rPr>
              <a:t>x</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from x =x1, to x = x2. </a:t>
            </a:r>
            <a:endParaRPr lang="en-US" sz="1600" dirty="0" smtClean="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	</a:t>
            </a:r>
            <a:endParaRPr lang="en-US" sz="1600" dirty="0" smtClean="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	</a:t>
            </a:r>
            <a:r>
              <a:rPr lang="en-US" sz="1600" dirty="0" smtClean="0">
                <a:solidFill>
                  <a:schemeClr val="tx1"/>
                </a:solidFill>
                <a:latin typeface="Cambria" pitchFamily="18" charset="0"/>
              </a:rPr>
              <a:t>By </a:t>
            </a:r>
            <a:r>
              <a:rPr lang="en-US" sz="1600" dirty="0">
                <a:solidFill>
                  <a:schemeClr val="tx1"/>
                </a:solidFill>
                <a:latin typeface="Cambria" pitchFamily="18" charset="0"/>
              </a:rPr>
              <a:t>scan-converting </a:t>
            </a:r>
            <a:r>
              <a:rPr lang="en-US" sz="1600" dirty="0" smtClean="0">
                <a:solidFill>
                  <a:schemeClr val="tx1"/>
                </a:solidFill>
                <a:latin typeface="Cambria" pitchFamily="18" charset="0"/>
              </a:rPr>
              <a:t>these</a:t>
            </a:r>
          </a:p>
          <a:p>
            <a:pPr algn="l">
              <a:lnSpc>
                <a:spcPct val="150000"/>
              </a:lnSpc>
              <a:spcBef>
                <a:spcPts val="0"/>
              </a:spcBef>
            </a:pPr>
            <a:r>
              <a:rPr lang="en-US" sz="1600" dirty="0" smtClean="0">
                <a:solidFill>
                  <a:schemeClr val="tx1"/>
                </a:solidFill>
                <a:latin typeface="Cambria" pitchFamily="18" charset="0"/>
              </a:rPr>
              <a:t> </a:t>
            </a:r>
            <a:r>
              <a:rPr lang="en-US" sz="1600" dirty="0">
                <a:solidFill>
                  <a:schemeClr val="tx1"/>
                </a:solidFill>
                <a:latin typeface="Cambria" pitchFamily="18" charset="0"/>
              </a:rPr>
              <a:t>calculated x, y values, we represent the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line </a:t>
            </a:r>
            <a:r>
              <a:rPr lang="en-US" sz="1600" dirty="0">
                <a:solidFill>
                  <a:schemeClr val="tx1"/>
                </a:solidFill>
                <a:latin typeface="Cambria" pitchFamily="18" charset="0"/>
              </a:rPr>
              <a:t>as a sequence of pixels.</a:t>
            </a:r>
          </a:p>
          <a:p>
            <a:pPr algn="l">
              <a:lnSpc>
                <a:spcPct val="150000"/>
              </a:lnSpc>
              <a:spcBef>
                <a:spcPts val="0"/>
              </a:spcBef>
            </a:pPr>
            <a:endParaRPr lang="en-US" sz="1800" b="1" dirty="0">
              <a:solidFill>
                <a:schemeClr val="accent2"/>
              </a:solidFill>
              <a:latin typeface="Cambria" pitchFamily="18" charset="0"/>
            </a:endParaRPr>
          </a:p>
          <a:p>
            <a:pPr algn="l"/>
            <a:r>
              <a:rPr lang="en-US" sz="1600" dirty="0" smtClean="0">
                <a:solidFill>
                  <a:schemeClr val="tx1"/>
                </a:solidFill>
                <a:latin typeface="Cambria" pitchFamily="18" charset="0"/>
              </a:rPr>
              <a:t>	</a:t>
            </a:r>
            <a:endParaRPr lang="en-US" sz="1600" dirty="0">
              <a:solidFill>
                <a:schemeClr val="tx1"/>
              </a:solidFill>
              <a:latin typeface="Cambria" pitchFamily="18" charset="0"/>
            </a:endParaRPr>
          </a:p>
        </p:txBody>
      </p:sp>
      <p:pic>
        <p:nvPicPr>
          <p:cNvPr id="1026" name="Picture 2" descr="C:\Users\hp\Desktop\scan-converting-a-straight-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133600"/>
            <a:ext cx="397406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hp\Desktop\scan-converting-a-straight-lin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14600"/>
            <a:ext cx="304800" cy="54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43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458200" cy="6324600"/>
          </a:xfrm>
        </p:spPr>
        <p:txBody>
          <a:bodyPr>
            <a:noAutofit/>
          </a:bodyPr>
          <a:lstStyle/>
          <a:p>
            <a:pPr algn="l">
              <a:lnSpc>
                <a:spcPct val="150000"/>
              </a:lnSpc>
              <a:spcBef>
                <a:spcPts val="0"/>
              </a:spcBef>
            </a:pPr>
            <a:r>
              <a:rPr lang="en-US" sz="1800" b="1" dirty="0" smtClean="0">
                <a:solidFill>
                  <a:schemeClr val="accent2"/>
                </a:solidFill>
                <a:latin typeface="Cambria" pitchFamily="18" charset="0"/>
              </a:rPr>
              <a:t>Properties </a:t>
            </a:r>
            <a:r>
              <a:rPr lang="en-US" sz="1800" b="1" dirty="0">
                <a:solidFill>
                  <a:schemeClr val="accent2"/>
                </a:solidFill>
                <a:latin typeface="Cambria" pitchFamily="18" charset="0"/>
              </a:rPr>
              <a:t>of Good Line Drawing Algorithm</a:t>
            </a:r>
            <a:r>
              <a:rPr lang="en-US" sz="1800" b="1" dirty="0" smtClean="0">
                <a:solidFill>
                  <a:schemeClr val="accent2"/>
                </a:solidFill>
                <a:latin typeface="Cambria" pitchFamily="18" charset="0"/>
              </a:rPr>
              <a:t>:</a:t>
            </a:r>
          </a:p>
          <a:p>
            <a:pPr marL="800100" lvl="1" indent="-342900" algn="l">
              <a:lnSpc>
                <a:spcPct val="150000"/>
              </a:lnSpc>
              <a:spcBef>
                <a:spcPts val="0"/>
              </a:spcBef>
              <a:buAutoNum type="arabicPeriod"/>
            </a:pPr>
            <a:r>
              <a:rPr lang="en-US" sz="1600" dirty="0">
                <a:solidFill>
                  <a:schemeClr val="tx1"/>
                </a:solidFill>
                <a:latin typeface="Cambria" pitchFamily="18" charset="0"/>
              </a:rPr>
              <a:t>Line should appear </a:t>
            </a:r>
            <a:r>
              <a:rPr lang="en-US" sz="1600" dirty="0" smtClean="0">
                <a:solidFill>
                  <a:schemeClr val="tx1"/>
                </a:solidFill>
                <a:latin typeface="Cambria" pitchFamily="18" charset="0"/>
              </a:rPr>
              <a:t>Straight</a:t>
            </a:r>
            <a:endParaRPr lang="en-US" sz="1600" dirty="0">
              <a:solidFill>
                <a:schemeClr val="tx1"/>
              </a:solidFill>
              <a:latin typeface="Cambria" pitchFamily="18" charset="0"/>
            </a:endParaRPr>
          </a:p>
          <a:p>
            <a:pPr marL="800100" lvl="1" indent="-342900" algn="l">
              <a:lnSpc>
                <a:spcPct val="150000"/>
              </a:lnSpc>
              <a:spcBef>
                <a:spcPts val="0"/>
              </a:spcBef>
              <a:buAutoNum type="arabicPeriod"/>
            </a:pPr>
            <a:r>
              <a:rPr lang="en-IN" sz="1600" dirty="0">
                <a:solidFill>
                  <a:schemeClr val="tx1"/>
                </a:solidFill>
                <a:latin typeface="Cambria" pitchFamily="18" charset="0"/>
              </a:rPr>
              <a:t>Lines should terminate accurately</a:t>
            </a:r>
          </a:p>
          <a:p>
            <a:pPr marL="800100" lvl="1" indent="-342900" algn="l">
              <a:lnSpc>
                <a:spcPct val="150000"/>
              </a:lnSpc>
              <a:spcBef>
                <a:spcPts val="0"/>
              </a:spcBef>
              <a:buAutoNum type="arabicPeriod"/>
            </a:pPr>
            <a:r>
              <a:rPr lang="en-US" sz="1600" dirty="0">
                <a:solidFill>
                  <a:schemeClr val="tx1"/>
                </a:solidFill>
                <a:latin typeface="Cambria" pitchFamily="18" charset="0"/>
              </a:rPr>
              <a:t> Lines should have constant density</a:t>
            </a:r>
          </a:p>
          <a:p>
            <a:pPr marL="800100" lvl="1" indent="-342900" algn="l">
              <a:lnSpc>
                <a:spcPct val="150000"/>
              </a:lnSpc>
              <a:spcBef>
                <a:spcPts val="0"/>
              </a:spcBef>
              <a:buAutoNum type="arabicPeriod"/>
            </a:pPr>
            <a:r>
              <a:rPr lang="en-US" sz="1600" dirty="0">
                <a:solidFill>
                  <a:schemeClr val="tx1"/>
                </a:solidFill>
                <a:latin typeface="Cambria" pitchFamily="18" charset="0"/>
              </a:rPr>
              <a:t>Line density should be independent of line length and angle</a:t>
            </a:r>
          </a:p>
          <a:p>
            <a:pPr marL="800100" lvl="1" indent="-342900" algn="l">
              <a:lnSpc>
                <a:spcPct val="150000"/>
              </a:lnSpc>
              <a:spcBef>
                <a:spcPts val="0"/>
              </a:spcBef>
              <a:buAutoNum type="arabicPeriod"/>
            </a:pPr>
            <a:r>
              <a:rPr lang="en-US" sz="1600" dirty="0">
                <a:solidFill>
                  <a:schemeClr val="tx1"/>
                </a:solidFill>
                <a:latin typeface="Cambria" pitchFamily="18" charset="0"/>
              </a:rPr>
              <a:t>Line should be drawn rapidly</a:t>
            </a:r>
          </a:p>
          <a:p>
            <a:pPr algn="l">
              <a:lnSpc>
                <a:spcPct val="150000"/>
              </a:lnSpc>
              <a:spcBef>
                <a:spcPts val="0"/>
              </a:spcBef>
            </a:pPr>
            <a:endParaRPr lang="en-US" sz="1600" b="1" dirty="0" smtClean="0">
              <a:solidFill>
                <a:schemeClr val="accent2"/>
              </a:solidFill>
              <a:latin typeface="Cambria" pitchFamily="18" charset="0"/>
            </a:endParaRPr>
          </a:p>
          <a:p>
            <a:pPr algn="l">
              <a:lnSpc>
                <a:spcPct val="150000"/>
              </a:lnSpc>
              <a:spcBef>
                <a:spcPts val="0"/>
              </a:spcBef>
            </a:pPr>
            <a:r>
              <a:rPr lang="en-US" sz="1600" b="1" dirty="0" smtClean="0">
                <a:solidFill>
                  <a:schemeClr val="accent2"/>
                </a:solidFill>
                <a:latin typeface="Cambria" pitchFamily="18" charset="0"/>
              </a:rPr>
              <a:t>Line </a:t>
            </a:r>
            <a:r>
              <a:rPr lang="en-US" sz="1600" b="1" dirty="0">
                <a:solidFill>
                  <a:schemeClr val="accent2"/>
                </a:solidFill>
                <a:latin typeface="Cambria" pitchFamily="18" charset="0"/>
              </a:rPr>
              <a:t>Drawing Algorithm:</a:t>
            </a:r>
          </a:p>
          <a:p>
            <a:pPr marL="800100" lvl="1" indent="-342900" algn="l">
              <a:lnSpc>
                <a:spcPct val="150000"/>
              </a:lnSpc>
              <a:spcBef>
                <a:spcPts val="0"/>
              </a:spcBef>
              <a:buFont typeface="Arial" pitchFamily="34" charset="0"/>
              <a:buAutoNum type="arabicPeriod"/>
            </a:pPr>
            <a:r>
              <a:rPr lang="pt-BR" sz="1600" dirty="0">
                <a:solidFill>
                  <a:schemeClr val="tx1"/>
                </a:solidFill>
                <a:latin typeface="Cambria" pitchFamily="18" charset="0"/>
              </a:rPr>
              <a:t>DDA (Digital Differential Analyzer </a:t>
            </a:r>
            <a:r>
              <a:rPr lang="pt-BR" sz="1600" dirty="0" smtClean="0">
                <a:solidFill>
                  <a:schemeClr val="tx1"/>
                </a:solidFill>
                <a:latin typeface="Cambria" pitchFamily="18" charset="0"/>
              </a:rPr>
              <a:t>)</a:t>
            </a:r>
            <a:endParaRPr lang="pt-BR" sz="1600" dirty="0">
              <a:solidFill>
                <a:schemeClr val="tx1"/>
              </a:solidFill>
              <a:latin typeface="Cambria" pitchFamily="18" charset="0"/>
            </a:endParaRPr>
          </a:p>
          <a:p>
            <a:pPr marL="800100" lvl="1" indent="-342900" algn="l">
              <a:lnSpc>
                <a:spcPct val="150000"/>
              </a:lnSpc>
              <a:spcBef>
                <a:spcPts val="0"/>
              </a:spcBef>
              <a:buFont typeface="Arial" pitchFamily="34" charset="0"/>
              <a:buAutoNum type="arabicPeriod"/>
            </a:pPr>
            <a:r>
              <a:rPr lang="pt-BR" sz="1600" dirty="0">
                <a:solidFill>
                  <a:schemeClr val="tx1"/>
                </a:solidFill>
                <a:latin typeface="Cambria" pitchFamily="18" charset="0"/>
              </a:rPr>
              <a:t>Bresenham's Algorithm</a:t>
            </a: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800" dirty="0" smtClean="0"/>
          </a:p>
          <a:p>
            <a:pPr algn="l">
              <a:lnSpc>
                <a:spcPct val="150000"/>
              </a:lnSpc>
              <a:spcBef>
                <a:spcPts val="0"/>
              </a:spcBef>
            </a:pPr>
            <a:endParaRPr lang="en-US" sz="1600" dirty="0" smtClean="0">
              <a:solidFill>
                <a:schemeClr val="tx1"/>
              </a:solidFill>
              <a:latin typeface="Cambria" pitchFamily="18" charset="0"/>
            </a:endParaRPr>
          </a:p>
        </p:txBody>
      </p:sp>
    </p:spTree>
    <p:extLst>
      <p:ext uri="{BB962C8B-B14F-4D97-AF65-F5344CB8AC3E}">
        <p14:creationId xmlns:p14="http://schemas.microsoft.com/office/powerpoint/2010/main" val="9432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458200" cy="6629400"/>
          </a:xfrm>
        </p:spPr>
        <p:txBody>
          <a:bodyPr>
            <a:noAutofit/>
          </a:bodyPr>
          <a:lstStyle/>
          <a:p>
            <a:pPr algn="l">
              <a:lnSpc>
                <a:spcPct val="150000"/>
              </a:lnSpc>
              <a:spcBef>
                <a:spcPts val="0"/>
              </a:spcBef>
            </a:pPr>
            <a:r>
              <a:rPr lang="en-US" sz="1800" b="1" dirty="0" smtClean="0">
                <a:solidFill>
                  <a:schemeClr val="accent2"/>
                </a:solidFill>
                <a:latin typeface="Cambria" pitchFamily="18" charset="0"/>
              </a:rPr>
              <a:t>Line Drawing Algorithm: </a:t>
            </a:r>
            <a:r>
              <a:rPr lang="pt-BR" sz="1800" b="1" dirty="0" smtClean="0">
                <a:solidFill>
                  <a:schemeClr val="accent2"/>
                </a:solidFill>
                <a:latin typeface="Cambria" pitchFamily="18" charset="0"/>
              </a:rPr>
              <a:t>1. DDA </a:t>
            </a:r>
            <a:r>
              <a:rPr lang="pt-BR" sz="1800" b="1" dirty="0">
                <a:solidFill>
                  <a:schemeClr val="accent2"/>
                </a:solidFill>
                <a:latin typeface="Cambria" pitchFamily="18" charset="0"/>
              </a:rPr>
              <a:t>(Digital Differential Analyzer </a:t>
            </a:r>
            <a:r>
              <a:rPr lang="pt-BR" sz="1800" b="1" dirty="0" smtClean="0">
                <a:solidFill>
                  <a:schemeClr val="accent2"/>
                </a:solidFill>
                <a:latin typeface="Cambria" pitchFamily="18" charset="0"/>
              </a:rPr>
              <a:t>) :</a:t>
            </a:r>
          </a:p>
          <a:p>
            <a:pPr marL="0" lvl="1" algn="l">
              <a:lnSpc>
                <a:spcPct val="150000"/>
              </a:lnSpc>
              <a:spcBef>
                <a:spcPts val="0"/>
              </a:spcBef>
            </a:pPr>
            <a:r>
              <a:rPr lang="en-US" sz="1600" dirty="0" smtClean="0">
                <a:solidFill>
                  <a:schemeClr val="tx1"/>
                </a:solidFill>
                <a:latin typeface="Cambria" pitchFamily="18" charset="0"/>
              </a:rPr>
              <a:t>	DDA stands for Digital Differential Analyzer. It is an incremental method of scan conversion of line. In this method calculation is performed at each step but by using results of previous steps.</a:t>
            </a:r>
            <a:endParaRPr lang="pt-BR" sz="1600" dirty="0">
              <a:solidFill>
                <a:schemeClr val="tx1"/>
              </a:solidFill>
              <a:latin typeface="Cambria" pitchFamily="18" charset="0"/>
            </a:endParaRPr>
          </a:p>
          <a:p>
            <a:pPr algn="l"/>
            <a:r>
              <a:rPr lang="en-US" sz="1600" b="1" dirty="0" smtClean="0">
                <a:solidFill>
                  <a:schemeClr val="accent2"/>
                </a:solidFill>
                <a:latin typeface="Cambria" pitchFamily="18" charset="0"/>
              </a:rPr>
              <a:t>DDA Algorithm:</a:t>
            </a:r>
          </a:p>
          <a:p>
            <a:pPr algn="l"/>
            <a:r>
              <a:rPr lang="en-US" sz="1600" b="1" dirty="0" smtClean="0">
                <a:solidFill>
                  <a:schemeClr val="tx1"/>
                </a:solidFill>
                <a:latin typeface="Cambria" pitchFamily="18" charset="0"/>
              </a:rPr>
              <a:t>	Step1:</a:t>
            </a:r>
            <a:r>
              <a:rPr lang="en-US" sz="1600" dirty="0" smtClean="0">
                <a:solidFill>
                  <a:schemeClr val="tx1"/>
                </a:solidFill>
                <a:latin typeface="Cambria" pitchFamily="18" charset="0"/>
              </a:rPr>
              <a:t> Start Algorithm</a:t>
            </a:r>
          </a:p>
          <a:p>
            <a:pPr algn="l"/>
            <a:r>
              <a:rPr lang="en-US" sz="1600" b="1" dirty="0" smtClean="0">
                <a:solidFill>
                  <a:schemeClr val="tx1"/>
                </a:solidFill>
                <a:latin typeface="Cambria" pitchFamily="18" charset="0"/>
              </a:rPr>
              <a:t>	Step2: </a:t>
            </a:r>
            <a:r>
              <a:rPr lang="en-US" sz="1600" dirty="0" smtClean="0">
                <a:solidFill>
                  <a:schemeClr val="tx1"/>
                </a:solidFill>
                <a:latin typeface="Cambria" pitchFamily="18" charset="0"/>
              </a:rPr>
              <a:t>Declare x1,y1,x2,y2,dx,dy,x,y as integer variables.</a:t>
            </a:r>
          </a:p>
          <a:p>
            <a:pPr algn="l"/>
            <a:r>
              <a:rPr lang="en-US" sz="1600" b="1" dirty="0" smtClean="0">
                <a:solidFill>
                  <a:schemeClr val="tx1"/>
                </a:solidFill>
                <a:latin typeface="Cambria" pitchFamily="18" charset="0"/>
              </a:rPr>
              <a:t>	Step3:</a:t>
            </a:r>
            <a:r>
              <a:rPr lang="en-US" sz="1600" dirty="0" smtClean="0">
                <a:solidFill>
                  <a:schemeClr val="tx1"/>
                </a:solidFill>
                <a:latin typeface="Cambria" pitchFamily="18" charset="0"/>
              </a:rPr>
              <a:t> Enter value of x1,y1,x2,y2.</a:t>
            </a:r>
          </a:p>
          <a:p>
            <a:pPr algn="l"/>
            <a:r>
              <a:rPr lang="en-US" sz="1600" b="1" dirty="0" smtClean="0">
                <a:solidFill>
                  <a:schemeClr val="tx1"/>
                </a:solidFill>
                <a:latin typeface="Cambria" pitchFamily="18" charset="0"/>
              </a:rPr>
              <a:t>	Step4: </a:t>
            </a:r>
            <a:r>
              <a:rPr lang="en-US" sz="1600" dirty="0" smtClean="0">
                <a:solidFill>
                  <a:schemeClr val="tx1"/>
                </a:solidFill>
                <a:latin typeface="Cambria" pitchFamily="18" charset="0"/>
              </a:rPr>
              <a:t>Calculate </a:t>
            </a:r>
            <a:r>
              <a:rPr lang="en-US" sz="1600" dirty="0" err="1" smtClean="0">
                <a:solidFill>
                  <a:schemeClr val="tx1"/>
                </a:solidFill>
                <a:latin typeface="Cambria" pitchFamily="18" charset="0"/>
              </a:rPr>
              <a:t>dx</a:t>
            </a:r>
            <a:r>
              <a:rPr lang="en-US" sz="1600" dirty="0" smtClean="0">
                <a:solidFill>
                  <a:schemeClr val="tx1"/>
                </a:solidFill>
                <a:latin typeface="Cambria" pitchFamily="18" charset="0"/>
              </a:rPr>
              <a:t> = x2-x1</a:t>
            </a:r>
          </a:p>
          <a:p>
            <a:pPr algn="l"/>
            <a:r>
              <a:rPr lang="en-US" sz="1600" b="1" dirty="0" smtClean="0">
                <a:solidFill>
                  <a:schemeClr val="tx1"/>
                </a:solidFill>
                <a:latin typeface="Cambria" pitchFamily="18" charset="0"/>
              </a:rPr>
              <a:t>	Step5:</a:t>
            </a:r>
            <a:r>
              <a:rPr lang="en-US" sz="1600" dirty="0" smtClean="0">
                <a:solidFill>
                  <a:schemeClr val="tx1"/>
                </a:solidFill>
                <a:latin typeface="Cambria" pitchFamily="18" charset="0"/>
              </a:rPr>
              <a:t> Calculate </a:t>
            </a:r>
            <a:r>
              <a:rPr lang="en-US" sz="1600" dirty="0" err="1" smtClean="0">
                <a:solidFill>
                  <a:schemeClr val="tx1"/>
                </a:solidFill>
                <a:latin typeface="Cambria" pitchFamily="18" charset="0"/>
              </a:rPr>
              <a:t>dy</a:t>
            </a:r>
            <a:r>
              <a:rPr lang="en-US" sz="1600" dirty="0" smtClean="0">
                <a:solidFill>
                  <a:schemeClr val="tx1"/>
                </a:solidFill>
                <a:latin typeface="Cambria" pitchFamily="18" charset="0"/>
              </a:rPr>
              <a:t> = y2-y1</a:t>
            </a:r>
          </a:p>
          <a:p>
            <a:pPr algn="l"/>
            <a:r>
              <a:rPr lang="en-US" sz="1600" b="1" dirty="0" smtClean="0">
                <a:solidFill>
                  <a:schemeClr val="tx1"/>
                </a:solidFill>
                <a:latin typeface="Cambria" pitchFamily="18" charset="0"/>
              </a:rPr>
              <a:t>	Step6:</a:t>
            </a:r>
            <a:r>
              <a:rPr lang="en-US" sz="1600" dirty="0" smtClean="0">
                <a:solidFill>
                  <a:schemeClr val="tx1"/>
                </a:solidFill>
                <a:latin typeface="Cambria" pitchFamily="18" charset="0"/>
              </a:rPr>
              <a:t> If ABS (</a:t>
            </a:r>
            <a:r>
              <a:rPr lang="en-US" sz="1600" dirty="0" err="1" smtClean="0">
                <a:solidFill>
                  <a:schemeClr val="tx1"/>
                </a:solidFill>
                <a:latin typeface="Cambria" pitchFamily="18" charset="0"/>
              </a:rPr>
              <a:t>dx</a:t>
            </a:r>
            <a:r>
              <a:rPr lang="en-US" sz="1600" dirty="0" smtClean="0">
                <a:solidFill>
                  <a:schemeClr val="tx1"/>
                </a:solidFill>
                <a:latin typeface="Cambria" pitchFamily="18" charset="0"/>
              </a:rPr>
              <a:t>) &gt; ABS (</a:t>
            </a:r>
            <a:r>
              <a:rPr lang="en-US" sz="1600" dirty="0" err="1" smtClean="0">
                <a:solidFill>
                  <a:schemeClr val="tx1"/>
                </a:solidFill>
                <a:latin typeface="Cambria" pitchFamily="18" charset="0"/>
              </a:rPr>
              <a:t>dy</a:t>
            </a:r>
            <a:r>
              <a:rPr lang="en-US" sz="1600" dirty="0" smtClean="0">
                <a:solidFill>
                  <a:schemeClr val="tx1"/>
                </a:solidFill>
                <a:latin typeface="Cambria" pitchFamily="18" charset="0"/>
              </a:rPr>
              <a:t>)</a:t>
            </a:r>
            <a:br>
              <a:rPr lang="en-US" sz="1600" dirty="0" smtClean="0">
                <a:solidFill>
                  <a:schemeClr val="tx1"/>
                </a:solidFill>
                <a:latin typeface="Cambria" pitchFamily="18" charset="0"/>
              </a:rPr>
            </a:br>
            <a:r>
              <a:rPr lang="en-US" sz="1600" dirty="0" smtClean="0">
                <a:solidFill>
                  <a:schemeClr val="tx1"/>
                </a:solidFill>
                <a:latin typeface="Cambria" pitchFamily="18" charset="0"/>
              </a:rPr>
              <a:t>         		Then step = abs (</a:t>
            </a:r>
            <a:r>
              <a:rPr lang="en-US" sz="1600" dirty="0" err="1" smtClean="0">
                <a:solidFill>
                  <a:schemeClr val="tx1"/>
                </a:solidFill>
                <a:latin typeface="Cambria" pitchFamily="18" charset="0"/>
              </a:rPr>
              <a:t>dx</a:t>
            </a:r>
            <a:r>
              <a:rPr lang="en-US" sz="1600" dirty="0" smtClean="0">
                <a:solidFill>
                  <a:schemeClr val="tx1"/>
                </a:solidFill>
                <a:latin typeface="Cambria" pitchFamily="18" charset="0"/>
              </a:rPr>
              <a:t>)        Else</a:t>
            </a:r>
          </a:p>
          <a:p>
            <a:pPr algn="l"/>
            <a:r>
              <a:rPr lang="en-US" sz="1600" b="1" dirty="0" smtClean="0">
                <a:solidFill>
                  <a:schemeClr val="tx1"/>
                </a:solidFill>
                <a:latin typeface="Cambria" pitchFamily="18" charset="0"/>
              </a:rPr>
              <a:t>	Step7</a:t>
            </a:r>
            <a:r>
              <a:rPr lang="en-US" sz="1600" dirty="0" smtClean="0">
                <a:solidFill>
                  <a:schemeClr val="tx1"/>
                </a:solidFill>
                <a:latin typeface="Cambria" pitchFamily="18" charset="0"/>
              </a:rPr>
              <a:t>: x inc=</a:t>
            </a:r>
            <a:r>
              <a:rPr lang="en-US" sz="1600" dirty="0" err="1" smtClean="0">
                <a:solidFill>
                  <a:schemeClr val="tx1"/>
                </a:solidFill>
                <a:latin typeface="Cambria" pitchFamily="18" charset="0"/>
              </a:rPr>
              <a:t>dx</a:t>
            </a:r>
            <a:r>
              <a:rPr lang="en-US" sz="1600" dirty="0" smtClean="0">
                <a:solidFill>
                  <a:schemeClr val="tx1"/>
                </a:solidFill>
                <a:latin typeface="Cambria" pitchFamily="18" charset="0"/>
              </a:rPr>
              <a:t> /step</a:t>
            </a:r>
            <a:br>
              <a:rPr lang="en-US" sz="1600" dirty="0" smtClean="0">
                <a:solidFill>
                  <a:schemeClr val="tx1"/>
                </a:solidFill>
                <a:latin typeface="Cambria" pitchFamily="18" charset="0"/>
              </a:rPr>
            </a:br>
            <a:r>
              <a:rPr lang="en-US" sz="1600" dirty="0" smtClean="0">
                <a:solidFill>
                  <a:schemeClr val="tx1"/>
                </a:solidFill>
                <a:latin typeface="Cambria" pitchFamily="18" charset="0"/>
              </a:rPr>
              <a:t>        	     	 y inc=</a:t>
            </a:r>
            <a:r>
              <a:rPr lang="en-US" sz="1600" dirty="0" err="1" smtClean="0">
                <a:solidFill>
                  <a:schemeClr val="tx1"/>
                </a:solidFill>
                <a:latin typeface="Cambria" pitchFamily="18" charset="0"/>
              </a:rPr>
              <a:t>dy</a:t>
            </a:r>
            <a:r>
              <a:rPr lang="en-US" sz="1600" dirty="0" smtClean="0">
                <a:solidFill>
                  <a:schemeClr val="tx1"/>
                </a:solidFill>
                <a:latin typeface="Cambria" pitchFamily="18" charset="0"/>
              </a:rPr>
              <a:t> /step</a:t>
            </a:r>
            <a:br>
              <a:rPr lang="en-US" sz="1600" dirty="0" smtClean="0">
                <a:solidFill>
                  <a:schemeClr val="tx1"/>
                </a:solidFill>
                <a:latin typeface="Cambria" pitchFamily="18" charset="0"/>
              </a:rPr>
            </a:br>
            <a:r>
              <a:rPr lang="en-US" sz="1600" dirty="0" smtClean="0">
                <a:solidFill>
                  <a:schemeClr val="tx1"/>
                </a:solidFill>
                <a:latin typeface="Cambria" pitchFamily="18" charset="0"/>
              </a:rPr>
              <a:t>            		 assign x = x1</a:t>
            </a:r>
            <a:br>
              <a:rPr lang="en-US" sz="1600" dirty="0" smtClean="0">
                <a:solidFill>
                  <a:schemeClr val="tx1"/>
                </a:solidFill>
                <a:latin typeface="Cambria" pitchFamily="18" charset="0"/>
              </a:rPr>
            </a:br>
            <a:r>
              <a:rPr lang="en-US" sz="1600" dirty="0" smtClean="0">
                <a:solidFill>
                  <a:schemeClr val="tx1"/>
                </a:solidFill>
                <a:latin typeface="Cambria" pitchFamily="18" charset="0"/>
              </a:rPr>
              <a:t>           		  assign y = y1</a:t>
            </a:r>
          </a:p>
          <a:p>
            <a:pPr algn="l"/>
            <a:r>
              <a:rPr lang="en-US" sz="1600" b="1" dirty="0" smtClean="0">
                <a:solidFill>
                  <a:schemeClr val="tx1"/>
                </a:solidFill>
                <a:latin typeface="Cambria" pitchFamily="18" charset="0"/>
              </a:rPr>
              <a:t>	Step8: </a:t>
            </a:r>
            <a:r>
              <a:rPr lang="en-US" sz="1600" dirty="0" smtClean="0">
                <a:solidFill>
                  <a:schemeClr val="tx1"/>
                </a:solidFill>
                <a:latin typeface="Cambria" pitchFamily="18" charset="0"/>
              </a:rPr>
              <a:t>Set pixel (x, y)</a:t>
            </a:r>
          </a:p>
          <a:p>
            <a:pPr algn="l"/>
            <a:r>
              <a:rPr lang="en-US" sz="1600" b="1" dirty="0" smtClean="0">
                <a:solidFill>
                  <a:schemeClr val="tx1"/>
                </a:solidFill>
                <a:latin typeface="Cambria" pitchFamily="18" charset="0"/>
              </a:rPr>
              <a:t>	Step9: </a:t>
            </a:r>
            <a:r>
              <a:rPr lang="en-US" sz="1600" dirty="0" smtClean="0">
                <a:solidFill>
                  <a:schemeClr val="tx1"/>
                </a:solidFill>
                <a:latin typeface="Cambria" pitchFamily="18" charset="0"/>
              </a:rPr>
              <a:t> x = x + </a:t>
            </a:r>
            <a:r>
              <a:rPr lang="en-US" sz="1600" dirty="0" err="1" smtClean="0">
                <a:solidFill>
                  <a:schemeClr val="tx1"/>
                </a:solidFill>
                <a:latin typeface="Cambria" pitchFamily="18" charset="0"/>
              </a:rPr>
              <a:t>xinc</a:t>
            </a:r>
            <a:r>
              <a:rPr lang="en-US" sz="1600" dirty="0" smtClean="0">
                <a:solidFill>
                  <a:schemeClr val="tx1"/>
                </a:solidFill>
                <a:latin typeface="Cambria" pitchFamily="18" charset="0"/>
              </a:rPr>
              <a:t/>
            </a:r>
            <a:br>
              <a:rPr lang="en-US" sz="1600" dirty="0" smtClean="0">
                <a:solidFill>
                  <a:schemeClr val="tx1"/>
                </a:solidFill>
                <a:latin typeface="Cambria" pitchFamily="18" charset="0"/>
              </a:rPr>
            </a:br>
            <a:r>
              <a:rPr lang="en-US" sz="1600" dirty="0" smtClean="0">
                <a:solidFill>
                  <a:schemeClr val="tx1"/>
                </a:solidFill>
                <a:latin typeface="Cambria" pitchFamily="18" charset="0"/>
              </a:rPr>
              <a:t>            	               y = y + </a:t>
            </a:r>
            <a:r>
              <a:rPr lang="en-US" sz="1600" dirty="0" err="1" smtClean="0">
                <a:solidFill>
                  <a:schemeClr val="tx1"/>
                </a:solidFill>
                <a:latin typeface="Cambria" pitchFamily="18" charset="0"/>
              </a:rPr>
              <a:t>yinc</a:t>
            </a:r>
            <a:r>
              <a:rPr lang="en-US" sz="1600" dirty="0" smtClean="0">
                <a:solidFill>
                  <a:schemeClr val="tx1"/>
                </a:solidFill>
                <a:latin typeface="Cambria" pitchFamily="18" charset="0"/>
              </a:rPr>
              <a:t/>
            </a:r>
            <a:br>
              <a:rPr lang="en-US" sz="1600" dirty="0" smtClean="0">
                <a:solidFill>
                  <a:schemeClr val="tx1"/>
                </a:solidFill>
                <a:latin typeface="Cambria" pitchFamily="18" charset="0"/>
              </a:rPr>
            </a:br>
            <a:r>
              <a:rPr lang="en-US" sz="1600" dirty="0" smtClean="0">
                <a:solidFill>
                  <a:schemeClr val="tx1"/>
                </a:solidFill>
                <a:latin typeface="Cambria" pitchFamily="18" charset="0"/>
              </a:rPr>
              <a:t>             	              Set pixels (Round (x), Round (y))</a:t>
            </a:r>
          </a:p>
          <a:p>
            <a:pPr algn="l"/>
            <a:r>
              <a:rPr lang="en-US" sz="1600" b="1" dirty="0" smtClean="0">
                <a:solidFill>
                  <a:schemeClr val="tx1"/>
                </a:solidFill>
                <a:latin typeface="Cambria" pitchFamily="18" charset="0"/>
              </a:rPr>
              <a:t>	Step10:</a:t>
            </a:r>
            <a:r>
              <a:rPr lang="en-US" sz="1600" dirty="0" smtClean="0">
                <a:solidFill>
                  <a:schemeClr val="tx1"/>
                </a:solidFill>
                <a:latin typeface="Cambria" pitchFamily="18" charset="0"/>
              </a:rPr>
              <a:t> Repeat step 9 until x = x2</a:t>
            </a:r>
          </a:p>
          <a:p>
            <a:pPr algn="l"/>
            <a:r>
              <a:rPr lang="en-US" sz="1600" b="1" dirty="0" smtClean="0">
                <a:solidFill>
                  <a:schemeClr val="tx1"/>
                </a:solidFill>
                <a:latin typeface="Cambria" pitchFamily="18" charset="0"/>
              </a:rPr>
              <a:t>	Step11:</a:t>
            </a:r>
            <a:r>
              <a:rPr lang="en-US" sz="1600" dirty="0" smtClean="0">
                <a:solidFill>
                  <a:schemeClr val="tx1"/>
                </a:solidFill>
                <a:latin typeface="Cambria" pitchFamily="18" charset="0"/>
              </a:rPr>
              <a:t> End Algorithm</a:t>
            </a: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800" dirty="0" smtClean="0"/>
          </a:p>
          <a:p>
            <a:pPr algn="l">
              <a:lnSpc>
                <a:spcPct val="150000"/>
              </a:lnSpc>
              <a:spcBef>
                <a:spcPts val="0"/>
              </a:spcBef>
            </a:pPr>
            <a:endParaRPr lang="en-US" sz="1600" dirty="0" smtClean="0">
              <a:solidFill>
                <a:schemeClr val="tx1"/>
              </a:solidFill>
              <a:latin typeface="Cambria" pitchFamily="18" charset="0"/>
            </a:endParaRPr>
          </a:p>
        </p:txBody>
      </p:sp>
    </p:spTree>
    <p:extLst>
      <p:ext uri="{BB962C8B-B14F-4D97-AF65-F5344CB8AC3E}">
        <p14:creationId xmlns:p14="http://schemas.microsoft.com/office/powerpoint/2010/main" val="9432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458200" cy="6629400"/>
          </a:xfrm>
        </p:spPr>
        <p:txBody>
          <a:bodyPr>
            <a:noAutofit/>
          </a:bodyPr>
          <a:lstStyle/>
          <a:p>
            <a:pPr algn="l">
              <a:lnSpc>
                <a:spcPct val="150000"/>
              </a:lnSpc>
              <a:spcBef>
                <a:spcPts val="0"/>
              </a:spcBef>
            </a:pPr>
            <a:r>
              <a:rPr lang="en-US" sz="1800" b="1" dirty="0" err="1" smtClean="0">
                <a:solidFill>
                  <a:schemeClr val="accent2"/>
                </a:solidFill>
                <a:latin typeface="Cambria" pitchFamily="18" charset="0"/>
              </a:rPr>
              <a:t>Eample</a:t>
            </a:r>
            <a:r>
              <a:rPr lang="en-US" sz="1800" b="1" dirty="0" smtClean="0">
                <a:solidFill>
                  <a:schemeClr val="accent2"/>
                </a:solidFill>
                <a:latin typeface="Cambria" pitchFamily="18" charset="0"/>
              </a:rPr>
              <a:t> </a:t>
            </a:r>
            <a:r>
              <a:rPr lang="pt-BR" sz="1800" b="1" dirty="0" smtClean="0">
                <a:solidFill>
                  <a:schemeClr val="accent2"/>
                </a:solidFill>
                <a:latin typeface="Cambria" pitchFamily="18" charset="0"/>
              </a:rPr>
              <a:t>DDA: </a:t>
            </a:r>
            <a:endParaRPr lang="pt-BR" sz="1600" dirty="0">
              <a:solidFill>
                <a:schemeClr val="tx1"/>
              </a:solidFill>
              <a:latin typeface="Cambria" pitchFamily="18" charset="0"/>
            </a:endParaRPr>
          </a:p>
          <a:p>
            <a:pPr algn="l">
              <a:lnSpc>
                <a:spcPct val="150000"/>
              </a:lnSpc>
              <a:spcBef>
                <a:spcPts val="0"/>
              </a:spcBef>
            </a:pPr>
            <a:r>
              <a:rPr lang="en-US" sz="1600" b="1" dirty="0" smtClean="0">
                <a:solidFill>
                  <a:schemeClr val="tx1"/>
                </a:solidFill>
                <a:latin typeface="Cambria" pitchFamily="18" charset="0"/>
              </a:rPr>
              <a:t>Plot the Line between the points (5,4) &amp; (12,7) using DDA line drawing </a:t>
            </a:r>
            <a:r>
              <a:rPr lang="en-US" sz="1600" b="1" dirty="0" err="1" smtClean="0">
                <a:solidFill>
                  <a:schemeClr val="tx1"/>
                </a:solidFill>
                <a:latin typeface="Cambria" pitchFamily="18" charset="0"/>
              </a:rPr>
              <a:t>algo</a:t>
            </a:r>
            <a:r>
              <a:rPr lang="en-US" sz="1600" b="1" dirty="0" smtClean="0">
                <a:solidFill>
                  <a:schemeClr val="tx1"/>
                </a:solidFill>
                <a:latin typeface="Cambria" pitchFamily="18" charset="0"/>
              </a:rPr>
              <a:t>.</a:t>
            </a:r>
            <a:endParaRPr lang="en-US" sz="1600" b="1"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p:txBody>
      </p:sp>
    </p:spTree>
    <p:extLst>
      <p:ext uri="{BB962C8B-B14F-4D97-AF65-F5344CB8AC3E}">
        <p14:creationId xmlns:p14="http://schemas.microsoft.com/office/powerpoint/2010/main" val="94326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76200"/>
            <a:ext cx="8458200" cy="6629400"/>
          </a:xfrm>
        </p:spPr>
        <p:txBody>
          <a:bodyPr>
            <a:noAutofit/>
          </a:bodyPr>
          <a:lstStyle/>
          <a:p>
            <a:pPr algn="l">
              <a:lnSpc>
                <a:spcPct val="150000"/>
              </a:lnSpc>
              <a:spcBef>
                <a:spcPts val="0"/>
              </a:spcBef>
            </a:pPr>
            <a:r>
              <a:rPr lang="en-IN" sz="1800" b="1" dirty="0" err="1" smtClean="0">
                <a:solidFill>
                  <a:schemeClr val="accent2"/>
                </a:solidFill>
                <a:latin typeface="Cambria" pitchFamily="18" charset="0"/>
              </a:rPr>
              <a:t>Bresenham’s</a:t>
            </a:r>
            <a:r>
              <a:rPr lang="en-IN" sz="1800" b="1" dirty="0" smtClean="0">
                <a:solidFill>
                  <a:schemeClr val="accent2"/>
                </a:solidFill>
                <a:latin typeface="Cambria" pitchFamily="18" charset="0"/>
              </a:rPr>
              <a:t> </a:t>
            </a:r>
            <a:r>
              <a:rPr lang="en-IN" sz="1800" b="1" dirty="0">
                <a:solidFill>
                  <a:schemeClr val="accent2"/>
                </a:solidFill>
                <a:latin typeface="Cambria" pitchFamily="18" charset="0"/>
              </a:rPr>
              <a:t>Line </a:t>
            </a:r>
            <a:r>
              <a:rPr lang="en-IN" sz="1800" b="1" dirty="0" smtClean="0">
                <a:solidFill>
                  <a:schemeClr val="accent2"/>
                </a:solidFill>
                <a:latin typeface="Cambria" pitchFamily="18" charset="0"/>
              </a:rPr>
              <a:t>Generation </a:t>
            </a:r>
            <a:r>
              <a:rPr lang="en-IN" sz="1800" b="1" dirty="0" err="1" smtClean="0">
                <a:solidFill>
                  <a:schemeClr val="accent2"/>
                </a:solidFill>
                <a:latin typeface="Cambria" pitchFamily="18" charset="0"/>
              </a:rPr>
              <a:t>Algo</a:t>
            </a:r>
            <a:r>
              <a:rPr lang="en-IN" sz="1800" b="1" dirty="0" smtClean="0">
                <a:solidFill>
                  <a:schemeClr val="accent2"/>
                </a:solidFill>
                <a:latin typeface="Cambria" pitchFamily="18" charset="0"/>
              </a:rPr>
              <a:t>. :</a:t>
            </a:r>
          </a:p>
          <a:p>
            <a:pPr algn="l">
              <a:lnSpc>
                <a:spcPct val="150000"/>
              </a:lnSpc>
              <a:spcBef>
                <a:spcPts val="0"/>
              </a:spcBef>
            </a:pPr>
            <a:r>
              <a:rPr lang="en-US" sz="1600" dirty="0" smtClean="0">
                <a:solidFill>
                  <a:schemeClr val="tx1"/>
                </a:solidFill>
                <a:latin typeface="Cambria" pitchFamily="18" charset="0"/>
              </a:rPr>
              <a:t>	The </a:t>
            </a:r>
            <a:r>
              <a:rPr lang="en-US" sz="1600" dirty="0" err="1">
                <a:solidFill>
                  <a:schemeClr val="tx1"/>
                </a:solidFill>
                <a:latin typeface="Cambria" pitchFamily="18" charset="0"/>
              </a:rPr>
              <a:t>Bresenham</a:t>
            </a:r>
            <a:r>
              <a:rPr lang="en-US" sz="1600" dirty="0">
                <a:solidFill>
                  <a:schemeClr val="tx1"/>
                </a:solidFill>
                <a:latin typeface="Cambria" pitchFamily="18" charset="0"/>
              </a:rPr>
              <a:t> algorithm is another incremental scan conversion algorithm. </a:t>
            </a:r>
            <a:endParaRPr lang="en-US" sz="1600" dirty="0" smtClean="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The </a:t>
            </a:r>
            <a:r>
              <a:rPr lang="en-US" sz="1600" dirty="0">
                <a:solidFill>
                  <a:schemeClr val="tx1"/>
                </a:solidFill>
                <a:latin typeface="Cambria" pitchFamily="18" charset="0"/>
              </a:rPr>
              <a:t>big advantage of this algorithm is that, it uses only integer calculations. Moving across the x axis in unit intervals and at each step choose between two different y coordinates.</a:t>
            </a:r>
            <a:endParaRPr lang="pt-BR" sz="1600" dirty="0">
              <a:solidFill>
                <a:schemeClr val="tx1"/>
              </a:solidFill>
              <a:latin typeface="Cambria" pitchFamily="18" charset="0"/>
            </a:endParaRPr>
          </a:p>
          <a:p>
            <a:pPr algn="l">
              <a:lnSpc>
                <a:spcPct val="150000"/>
              </a:lnSpc>
              <a:spcBef>
                <a:spcPts val="0"/>
              </a:spcBef>
            </a:pPr>
            <a:r>
              <a:rPr lang="en-US" sz="1600" dirty="0" smtClean="0">
                <a:solidFill>
                  <a:schemeClr val="tx1"/>
                </a:solidFill>
                <a:latin typeface="Cambria" pitchFamily="18" charset="0"/>
              </a:rPr>
              <a:t>	For </a:t>
            </a:r>
            <a:r>
              <a:rPr lang="en-US" sz="1600" dirty="0">
                <a:solidFill>
                  <a:schemeClr val="tx1"/>
                </a:solidFill>
                <a:latin typeface="Cambria" pitchFamily="18" charset="0"/>
              </a:rPr>
              <a:t>example, as shown in the following illustration, from position 2,3 you need to choose between 3,3 and 3,4. You would like the point that is closer to the original line</a:t>
            </a:r>
            <a:r>
              <a:rPr lang="en-US" sz="1600" dirty="0" smtClean="0">
                <a:solidFill>
                  <a:schemeClr val="tx1"/>
                </a:solidFill>
                <a:latin typeface="Cambria" pitchFamily="18" charset="0"/>
              </a:rPr>
              <a:t>.</a:t>
            </a: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endParaRPr lang="en-US" sz="1600" dirty="0" smtClean="0">
              <a:solidFill>
                <a:schemeClr val="tx1"/>
              </a:solidFill>
              <a:latin typeface="Cambria" pitchFamily="18" charset="0"/>
            </a:endParaRPr>
          </a:p>
          <a:p>
            <a:pPr algn="l">
              <a:lnSpc>
                <a:spcPct val="150000"/>
              </a:lnSpc>
              <a:spcBef>
                <a:spcPts val="0"/>
              </a:spcBef>
            </a:pPr>
            <a:r>
              <a:rPr lang="en-US" sz="1600" dirty="0">
                <a:solidFill>
                  <a:schemeClr val="tx1"/>
                </a:solidFill>
                <a:latin typeface="Cambria" pitchFamily="18" charset="0"/>
              </a:rPr>
              <a:t>A</a:t>
            </a:r>
            <a:r>
              <a:rPr lang="en-US" sz="1600" dirty="0" smtClean="0">
                <a:solidFill>
                  <a:schemeClr val="tx1"/>
                </a:solidFill>
                <a:latin typeface="Cambria" pitchFamily="18" charset="0"/>
              </a:rPr>
              <a:t> </a:t>
            </a:r>
            <a:r>
              <a:rPr lang="en-US" sz="1600" dirty="0">
                <a:solidFill>
                  <a:schemeClr val="tx1"/>
                </a:solidFill>
                <a:latin typeface="Cambria" pitchFamily="18" charset="0"/>
              </a:rPr>
              <a:t>decision parameter </a:t>
            </a:r>
            <a:r>
              <a:rPr lang="en-US" sz="1600" dirty="0" err="1" smtClean="0">
                <a:solidFill>
                  <a:schemeClr val="tx1"/>
                </a:solidFill>
                <a:latin typeface="Cambria" pitchFamily="18" charset="0"/>
              </a:rPr>
              <a:t>Pk</a:t>
            </a:r>
            <a:r>
              <a:rPr lang="en-US" sz="1600" dirty="0">
                <a:solidFill>
                  <a:schemeClr val="tx1"/>
                </a:solidFill>
                <a:latin typeface="Cambria" pitchFamily="18" charset="0"/>
              </a:rPr>
              <a:t> for the </a:t>
            </a:r>
            <a:r>
              <a:rPr lang="en-US" sz="1600" dirty="0" err="1">
                <a:solidFill>
                  <a:schemeClr val="tx1"/>
                </a:solidFill>
                <a:latin typeface="Cambria" pitchFamily="18" charset="0"/>
              </a:rPr>
              <a:t>kth</a:t>
            </a:r>
            <a:r>
              <a:rPr lang="en-US" sz="1600" dirty="0">
                <a:solidFill>
                  <a:schemeClr val="tx1"/>
                </a:solidFill>
                <a:latin typeface="Cambria" pitchFamily="18" charset="0"/>
              </a:rPr>
              <a:t> step along a </a:t>
            </a:r>
            <a:r>
              <a:rPr lang="en-US" sz="1600" dirty="0" smtClean="0">
                <a:solidFill>
                  <a:schemeClr val="tx1"/>
                </a:solidFill>
                <a:latin typeface="Cambria" pitchFamily="18" charset="0"/>
              </a:rPr>
              <a:t>line.</a:t>
            </a:r>
            <a:endParaRPr lang="en-US" sz="1600" dirty="0">
              <a:solidFill>
                <a:schemeClr val="tx1"/>
              </a:solidFill>
              <a:latin typeface="Cambria" pitchFamily="18" charset="0"/>
            </a:endParaRPr>
          </a:p>
          <a:p>
            <a:pPr algn="l">
              <a:lnSpc>
                <a:spcPct val="150000"/>
              </a:lnSpc>
              <a:spcBef>
                <a:spcPts val="0"/>
              </a:spcBef>
            </a:pPr>
            <a:endParaRPr lang="en-US" sz="1600" dirty="0">
              <a:solidFill>
                <a:schemeClr val="tx1"/>
              </a:solidFill>
              <a:latin typeface="Cambria" pitchFamily="18" charset="0"/>
            </a:endParaRPr>
          </a:p>
        </p:txBody>
      </p:sp>
      <p:pic>
        <p:nvPicPr>
          <p:cNvPr id="1026" name="Picture 2" descr="C:\Users\hp\Desktop\bresenhams_line_gener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56" y="2438400"/>
            <a:ext cx="3536882" cy="31051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3" descr="C:\Users\hp\Desktop\dupper_and_dlow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409825"/>
            <a:ext cx="3775007"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23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52400"/>
            <a:ext cx="8610600" cy="6553200"/>
          </a:xfrm>
        </p:spPr>
        <p:txBody>
          <a:bodyPr>
            <a:noAutofit/>
          </a:bodyPr>
          <a:lstStyle/>
          <a:p>
            <a:pPr algn="l">
              <a:lnSpc>
                <a:spcPct val="150000"/>
              </a:lnSpc>
              <a:spcBef>
                <a:spcPts val="0"/>
              </a:spcBef>
            </a:pPr>
            <a:endParaRPr lang="en-IN" sz="1800" b="1" dirty="0" smtClean="0">
              <a:solidFill>
                <a:schemeClr val="accent2"/>
              </a:solidFill>
              <a:latin typeface="Cambria" pitchFamily="18" charset="0"/>
            </a:endParaRPr>
          </a:p>
          <a:p>
            <a:pPr algn="l">
              <a:lnSpc>
                <a:spcPct val="150000"/>
              </a:lnSpc>
              <a:spcBef>
                <a:spcPts val="0"/>
              </a:spcBef>
            </a:pPr>
            <a:r>
              <a:rPr lang="en-IN" sz="1800" b="1" dirty="0" err="1" smtClean="0">
                <a:solidFill>
                  <a:schemeClr val="accent2"/>
                </a:solidFill>
                <a:latin typeface="Cambria" pitchFamily="18" charset="0"/>
              </a:rPr>
              <a:t>Bresenham’s</a:t>
            </a:r>
            <a:r>
              <a:rPr lang="en-IN" sz="1800" b="1" dirty="0" smtClean="0">
                <a:solidFill>
                  <a:schemeClr val="accent2"/>
                </a:solidFill>
                <a:latin typeface="Cambria" pitchFamily="18" charset="0"/>
              </a:rPr>
              <a:t> </a:t>
            </a:r>
            <a:r>
              <a:rPr lang="en-IN" sz="1800" b="1" dirty="0">
                <a:solidFill>
                  <a:schemeClr val="accent2"/>
                </a:solidFill>
                <a:latin typeface="Cambria" pitchFamily="18" charset="0"/>
              </a:rPr>
              <a:t>Line </a:t>
            </a:r>
            <a:r>
              <a:rPr lang="en-IN" sz="1800" b="1" dirty="0" smtClean="0">
                <a:solidFill>
                  <a:schemeClr val="accent2"/>
                </a:solidFill>
                <a:latin typeface="Cambria" pitchFamily="18" charset="0"/>
              </a:rPr>
              <a:t>Generation </a:t>
            </a:r>
            <a:r>
              <a:rPr lang="en-IN" sz="1800" b="1" dirty="0" err="1" smtClean="0">
                <a:solidFill>
                  <a:schemeClr val="accent2"/>
                </a:solidFill>
                <a:latin typeface="Cambria" pitchFamily="18" charset="0"/>
              </a:rPr>
              <a:t>Algo</a:t>
            </a:r>
            <a:r>
              <a:rPr lang="en-IN" sz="1800" b="1" dirty="0" smtClean="0">
                <a:solidFill>
                  <a:schemeClr val="accent2"/>
                </a:solidFill>
                <a:latin typeface="Cambria" pitchFamily="18" charset="0"/>
              </a:rPr>
              <a:t>. :</a:t>
            </a:r>
          </a:p>
          <a:p>
            <a:pPr algn="l">
              <a:lnSpc>
                <a:spcPct val="150000"/>
              </a:lnSpc>
              <a:spcBef>
                <a:spcPts val="0"/>
              </a:spcBef>
            </a:pPr>
            <a:r>
              <a:rPr lang="en-US" sz="1600" b="1" dirty="0">
                <a:solidFill>
                  <a:schemeClr val="tx1"/>
                </a:solidFill>
                <a:latin typeface="Cambria" pitchFamily="18" charset="0"/>
              </a:rPr>
              <a:t>Step 1 − </a:t>
            </a:r>
            <a:r>
              <a:rPr lang="en-US" sz="1600" dirty="0">
                <a:solidFill>
                  <a:schemeClr val="tx1"/>
                </a:solidFill>
                <a:latin typeface="Cambria" pitchFamily="18" charset="0"/>
              </a:rPr>
              <a:t>Input the two end-points of line, storing the left end-point in (x0,y0</a:t>
            </a:r>
            <a:r>
              <a:rPr lang="en-US" sz="1600" dirty="0" smtClean="0">
                <a:solidFill>
                  <a:schemeClr val="tx1"/>
                </a:solidFill>
                <a:latin typeface="Cambria" pitchFamily="18" charset="0"/>
              </a:rPr>
              <a:t>).</a:t>
            </a:r>
            <a:endParaRPr lang="en-US" sz="1600" dirty="0">
              <a:solidFill>
                <a:schemeClr val="tx1"/>
              </a:solidFill>
              <a:latin typeface="Cambria" pitchFamily="18" charset="0"/>
            </a:endParaRPr>
          </a:p>
          <a:p>
            <a:pPr algn="l">
              <a:lnSpc>
                <a:spcPct val="150000"/>
              </a:lnSpc>
              <a:spcBef>
                <a:spcPts val="0"/>
              </a:spcBef>
            </a:pPr>
            <a:r>
              <a:rPr lang="en-US" sz="1600" b="1" dirty="0">
                <a:solidFill>
                  <a:schemeClr val="tx1"/>
                </a:solidFill>
                <a:latin typeface="Cambria" pitchFamily="18" charset="0"/>
              </a:rPr>
              <a:t>Step 2 − </a:t>
            </a:r>
            <a:r>
              <a:rPr lang="en-US" sz="1600" dirty="0">
                <a:solidFill>
                  <a:schemeClr val="tx1"/>
                </a:solidFill>
                <a:latin typeface="Cambria" pitchFamily="18" charset="0"/>
              </a:rPr>
              <a:t>Plot the point (x0,y0</a:t>
            </a:r>
            <a:r>
              <a:rPr lang="en-US" sz="1600" dirty="0" smtClean="0">
                <a:solidFill>
                  <a:schemeClr val="tx1"/>
                </a:solidFill>
                <a:latin typeface="Cambria" pitchFamily="18" charset="0"/>
              </a:rPr>
              <a:t>).</a:t>
            </a:r>
            <a:endParaRPr lang="en-US" sz="1600" dirty="0">
              <a:solidFill>
                <a:schemeClr val="tx1"/>
              </a:solidFill>
              <a:latin typeface="Cambria" pitchFamily="18" charset="0"/>
            </a:endParaRPr>
          </a:p>
          <a:p>
            <a:pPr algn="l">
              <a:lnSpc>
                <a:spcPct val="150000"/>
              </a:lnSpc>
              <a:spcBef>
                <a:spcPts val="0"/>
              </a:spcBef>
            </a:pPr>
            <a:r>
              <a:rPr lang="en-US" sz="1600" b="1" dirty="0">
                <a:solidFill>
                  <a:schemeClr val="tx1"/>
                </a:solidFill>
                <a:latin typeface="Cambria" pitchFamily="18" charset="0"/>
              </a:rPr>
              <a:t>Step 3 − </a:t>
            </a:r>
            <a:r>
              <a:rPr lang="en-US" sz="1600" dirty="0">
                <a:solidFill>
                  <a:schemeClr val="tx1"/>
                </a:solidFill>
                <a:latin typeface="Cambria" pitchFamily="18" charset="0"/>
              </a:rPr>
              <a:t>Calculate the constants dx, </a:t>
            </a:r>
            <a:r>
              <a:rPr lang="en-US" sz="1600" dirty="0" err="1">
                <a:solidFill>
                  <a:schemeClr val="tx1"/>
                </a:solidFill>
                <a:latin typeface="Cambria" pitchFamily="18" charset="0"/>
              </a:rPr>
              <a:t>dy</a:t>
            </a:r>
            <a:r>
              <a:rPr lang="en-US" sz="1600" dirty="0">
                <a:solidFill>
                  <a:schemeClr val="tx1"/>
                </a:solidFill>
                <a:latin typeface="Cambria" pitchFamily="18" charset="0"/>
              </a:rPr>
              <a:t>, </a:t>
            </a:r>
            <a:r>
              <a:rPr lang="en-US" sz="1600" dirty="0" smtClean="0">
                <a:solidFill>
                  <a:schemeClr val="tx1"/>
                </a:solidFill>
                <a:latin typeface="Cambria" pitchFamily="18" charset="0"/>
              </a:rPr>
              <a:t>,2dx,2dy</a:t>
            </a:r>
            <a:r>
              <a:rPr lang="en-US" sz="1600" dirty="0">
                <a:solidFill>
                  <a:schemeClr val="tx1"/>
                </a:solidFill>
                <a:latin typeface="Cambria" pitchFamily="18" charset="0"/>
              </a:rPr>
              <a:t>, and </a:t>
            </a:r>
            <a:r>
              <a:rPr lang="en-US" sz="1600" dirty="0" smtClean="0">
                <a:solidFill>
                  <a:schemeClr val="tx1"/>
                </a:solidFill>
                <a:latin typeface="Cambria" pitchFamily="18" charset="0"/>
              </a:rPr>
              <a:t>2dy–2dx</a:t>
            </a:r>
            <a:r>
              <a:rPr lang="en-US" sz="1600" dirty="0">
                <a:solidFill>
                  <a:schemeClr val="tx1"/>
                </a:solidFill>
                <a:latin typeface="Cambria" pitchFamily="18" charset="0"/>
              </a:rPr>
              <a:t> and get the first value for the decision parameter as −</a:t>
            </a:r>
          </a:p>
          <a:p>
            <a:pPr>
              <a:lnSpc>
                <a:spcPct val="150000"/>
              </a:lnSpc>
              <a:spcBef>
                <a:spcPts val="0"/>
              </a:spcBef>
            </a:pPr>
            <a:r>
              <a:rPr lang="en-US" sz="1600" dirty="0" smtClean="0">
                <a:solidFill>
                  <a:schemeClr val="tx1"/>
                </a:solidFill>
                <a:latin typeface="Cambria" pitchFamily="18" charset="0"/>
              </a:rPr>
              <a:t>P0=2dy</a:t>
            </a:r>
            <a:r>
              <a:rPr lang="en-US" sz="1600" dirty="0">
                <a:solidFill>
                  <a:schemeClr val="tx1"/>
                </a:solidFill>
                <a:latin typeface="Cambria" pitchFamily="18" charset="0"/>
              </a:rPr>
              <a:t>−dx</a:t>
            </a:r>
          </a:p>
          <a:p>
            <a:pPr algn="l">
              <a:lnSpc>
                <a:spcPct val="150000"/>
              </a:lnSpc>
              <a:spcBef>
                <a:spcPts val="0"/>
              </a:spcBef>
            </a:pPr>
            <a:r>
              <a:rPr lang="en-IN" sz="1600" b="1" dirty="0">
                <a:solidFill>
                  <a:schemeClr val="tx1"/>
                </a:solidFill>
                <a:latin typeface="Cambria" pitchFamily="18" charset="0"/>
              </a:rPr>
              <a:t>Step 4 − </a:t>
            </a:r>
            <a:r>
              <a:rPr lang="en-IN" sz="1600" dirty="0">
                <a:solidFill>
                  <a:schemeClr val="tx1"/>
                </a:solidFill>
                <a:latin typeface="Cambria" pitchFamily="18" charset="0"/>
              </a:rPr>
              <a:t>At each </a:t>
            </a:r>
            <a:r>
              <a:rPr lang="en-IN" sz="1600" dirty="0" err="1">
                <a:solidFill>
                  <a:schemeClr val="tx1"/>
                </a:solidFill>
                <a:latin typeface="Cambria" pitchFamily="18" charset="0"/>
              </a:rPr>
              <a:t>Xk</a:t>
            </a:r>
            <a:r>
              <a:rPr lang="en-IN" sz="1600" dirty="0">
                <a:solidFill>
                  <a:schemeClr val="tx1"/>
                </a:solidFill>
                <a:latin typeface="Cambria" pitchFamily="18" charset="0"/>
              </a:rPr>
              <a:t> along the line, starting at k = 0, perform the following test −</a:t>
            </a:r>
          </a:p>
          <a:p>
            <a:pPr algn="l">
              <a:lnSpc>
                <a:spcPct val="150000"/>
              </a:lnSpc>
              <a:spcBef>
                <a:spcPts val="0"/>
              </a:spcBef>
            </a:pPr>
            <a:r>
              <a:rPr lang="en-IN" sz="1600" dirty="0">
                <a:solidFill>
                  <a:schemeClr val="tx1"/>
                </a:solidFill>
                <a:latin typeface="Cambria" pitchFamily="18" charset="0"/>
              </a:rPr>
              <a:t>	If </a:t>
            </a:r>
            <a:r>
              <a:rPr lang="en-IN" sz="1600" dirty="0" err="1">
                <a:solidFill>
                  <a:schemeClr val="tx1"/>
                </a:solidFill>
                <a:latin typeface="Cambria" pitchFamily="18" charset="0"/>
              </a:rPr>
              <a:t>pk</a:t>
            </a:r>
            <a:r>
              <a:rPr lang="en-IN" sz="1600" dirty="0">
                <a:solidFill>
                  <a:schemeClr val="tx1"/>
                </a:solidFill>
                <a:latin typeface="Cambria" pitchFamily="18" charset="0"/>
              </a:rPr>
              <a:t> &lt; 0, the next point to plot is (xk+1,yk) and</a:t>
            </a:r>
          </a:p>
          <a:p>
            <a:pPr>
              <a:lnSpc>
                <a:spcPct val="150000"/>
              </a:lnSpc>
              <a:spcBef>
                <a:spcPts val="0"/>
              </a:spcBef>
            </a:pPr>
            <a:r>
              <a:rPr lang="en-IN" sz="1600" dirty="0" smtClean="0">
                <a:solidFill>
                  <a:schemeClr val="tx1"/>
                </a:solidFill>
                <a:latin typeface="Cambria" pitchFamily="18" charset="0"/>
              </a:rPr>
              <a:t>pk+1=pk+2dy</a:t>
            </a:r>
            <a:endParaRPr lang="en-IN" sz="1600" dirty="0">
              <a:solidFill>
                <a:schemeClr val="tx1"/>
              </a:solidFill>
              <a:latin typeface="Cambria" pitchFamily="18" charset="0"/>
            </a:endParaRPr>
          </a:p>
          <a:p>
            <a:pPr algn="l">
              <a:lnSpc>
                <a:spcPct val="150000"/>
              </a:lnSpc>
              <a:spcBef>
                <a:spcPts val="0"/>
              </a:spcBef>
            </a:pPr>
            <a:r>
              <a:rPr lang="en-IN" sz="1600" dirty="0" smtClean="0">
                <a:solidFill>
                  <a:schemeClr val="tx1"/>
                </a:solidFill>
                <a:latin typeface="Cambria" pitchFamily="18" charset="0"/>
              </a:rPr>
              <a:t>	Otherwise</a:t>
            </a:r>
            <a:r>
              <a:rPr lang="en-IN" sz="1600" dirty="0">
                <a:solidFill>
                  <a:schemeClr val="tx1"/>
                </a:solidFill>
                <a:latin typeface="Cambria" pitchFamily="18" charset="0"/>
              </a:rPr>
              <a:t>,</a:t>
            </a:r>
          </a:p>
          <a:p>
            <a:pPr algn="l">
              <a:lnSpc>
                <a:spcPct val="150000"/>
              </a:lnSpc>
              <a:spcBef>
                <a:spcPts val="0"/>
              </a:spcBef>
            </a:pPr>
            <a:r>
              <a:rPr lang="en-IN" sz="1600" dirty="0" smtClean="0">
                <a:solidFill>
                  <a:schemeClr val="tx1"/>
                </a:solidFill>
                <a:latin typeface="Cambria" pitchFamily="18" charset="0"/>
              </a:rPr>
              <a:t>		</a:t>
            </a:r>
            <a:r>
              <a:rPr lang="en-IN" sz="1600" dirty="0">
                <a:solidFill>
                  <a:schemeClr val="tx1"/>
                </a:solidFill>
                <a:latin typeface="Cambria" pitchFamily="18" charset="0"/>
              </a:rPr>
              <a:t> point to plot </a:t>
            </a:r>
            <a:r>
              <a:rPr lang="en-IN" sz="1600" dirty="0" smtClean="0">
                <a:solidFill>
                  <a:schemeClr val="tx1"/>
                </a:solidFill>
                <a:latin typeface="Cambria" pitchFamily="18" charset="0"/>
              </a:rPr>
              <a:t>is (Xk+1,Yk+1) and pk+1=pk+2dy</a:t>
            </a:r>
            <a:r>
              <a:rPr lang="en-IN" sz="1600" dirty="0">
                <a:solidFill>
                  <a:schemeClr val="tx1"/>
                </a:solidFill>
                <a:latin typeface="Cambria" pitchFamily="18" charset="0"/>
              </a:rPr>
              <a:t>−2dx</a:t>
            </a:r>
          </a:p>
          <a:p>
            <a:pPr algn="l">
              <a:lnSpc>
                <a:spcPct val="150000"/>
              </a:lnSpc>
              <a:spcBef>
                <a:spcPts val="0"/>
              </a:spcBef>
            </a:pPr>
            <a:r>
              <a:rPr lang="en-US" sz="1600" b="1" dirty="0">
                <a:solidFill>
                  <a:schemeClr val="tx1"/>
                </a:solidFill>
                <a:latin typeface="Cambria" pitchFamily="18" charset="0"/>
              </a:rPr>
              <a:t>Step 5 − </a:t>
            </a:r>
            <a:r>
              <a:rPr lang="en-US" sz="1600" dirty="0">
                <a:solidFill>
                  <a:schemeClr val="tx1"/>
                </a:solidFill>
                <a:latin typeface="Cambria" pitchFamily="18" charset="0"/>
              </a:rPr>
              <a:t>Repeat </a:t>
            </a:r>
            <a:r>
              <a:rPr lang="en-US" sz="1600" b="1" dirty="0" smtClean="0">
                <a:solidFill>
                  <a:schemeClr val="tx1"/>
                </a:solidFill>
                <a:latin typeface="Cambria" pitchFamily="18" charset="0"/>
              </a:rPr>
              <a:t>Step </a:t>
            </a:r>
            <a:r>
              <a:rPr lang="en-US" sz="1600" b="1" dirty="0">
                <a:solidFill>
                  <a:schemeClr val="tx1"/>
                </a:solidFill>
                <a:latin typeface="Cambria" pitchFamily="18" charset="0"/>
              </a:rPr>
              <a:t>4 </a:t>
            </a:r>
            <a:r>
              <a:rPr lang="en-US" sz="1600" dirty="0" smtClean="0">
                <a:solidFill>
                  <a:schemeClr val="tx1"/>
                </a:solidFill>
                <a:latin typeface="Cambria" pitchFamily="18" charset="0"/>
              </a:rPr>
              <a:t>dx-1</a:t>
            </a:r>
            <a:r>
              <a:rPr lang="en-US" sz="1600" dirty="0">
                <a:solidFill>
                  <a:schemeClr val="tx1"/>
                </a:solidFill>
                <a:latin typeface="Cambria" pitchFamily="18" charset="0"/>
              </a:rPr>
              <a:t> times.</a:t>
            </a:r>
            <a:endParaRPr lang="en-IN" sz="1600" dirty="0">
              <a:solidFill>
                <a:schemeClr val="tx1"/>
              </a:solidFill>
              <a:latin typeface="Cambria" pitchFamily="18" charset="0"/>
            </a:endParaRPr>
          </a:p>
          <a:p>
            <a:pPr algn="l">
              <a:lnSpc>
                <a:spcPct val="150000"/>
              </a:lnSpc>
              <a:spcBef>
                <a:spcPts val="0"/>
              </a:spcBef>
            </a:pPr>
            <a:r>
              <a:rPr lang="en-IN" sz="1400" dirty="0">
                <a:solidFill>
                  <a:schemeClr val="tx1"/>
                </a:solidFill>
                <a:latin typeface="Cambria" pitchFamily="18" charset="0"/>
              </a:rPr>
              <a:t/>
            </a:r>
            <a:br>
              <a:rPr lang="en-IN" sz="1400" dirty="0">
                <a:solidFill>
                  <a:schemeClr val="tx1"/>
                </a:solidFill>
                <a:latin typeface="Cambria" pitchFamily="18" charset="0"/>
              </a:rPr>
            </a:br>
            <a:endParaRPr lang="en-US" sz="1600" dirty="0">
              <a:solidFill>
                <a:schemeClr val="tx1"/>
              </a:solidFill>
              <a:latin typeface="Cambria" pitchFamily="18" charset="0"/>
            </a:endParaRPr>
          </a:p>
        </p:txBody>
      </p:sp>
    </p:spTree>
    <p:extLst>
      <p:ext uri="{BB962C8B-B14F-4D97-AF65-F5344CB8AC3E}">
        <p14:creationId xmlns:p14="http://schemas.microsoft.com/office/powerpoint/2010/main" val="48276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2389</TotalTime>
  <Words>248</Words>
  <Application>Microsoft Office PowerPoint</Application>
  <PresentationFormat>On-screen Show (4:3)</PresentationFormat>
  <Paragraphs>198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vt:lpstr>
      <vt:lpstr>Office Theme</vt:lpstr>
      <vt:lpstr>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Calculate the points between the starting coordinates    (9, 18) and ending coordinates (14, 22).</vt:lpstr>
      <vt:lpstr>PowerPoint Presentation</vt:lpstr>
      <vt:lpstr>PowerPoint Presentation</vt:lpstr>
      <vt:lpstr>Similarly, Step-03 is executed until the end point is reached or number of iterations equals to 4 times. (Number of iterations = ΔX – 1 = 5 – 1 = 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NEW_COMP_CNL_25</dc:creator>
  <cp:lastModifiedBy>ZEAL INSTITUTE</cp:lastModifiedBy>
  <cp:revision>217</cp:revision>
  <dcterms:created xsi:type="dcterms:W3CDTF">2020-06-27T09:11:59Z</dcterms:created>
  <dcterms:modified xsi:type="dcterms:W3CDTF">2022-11-29T05:43:11Z</dcterms:modified>
</cp:coreProperties>
</file>