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92" r:id="rId3"/>
    <p:sldId id="301" r:id="rId4"/>
    <p:sldId id="291" r:id="rId5"/>
    <p:sldId id="293" r:id="rId6"/>
    <p:sldId id="303" r:id="rId7"/>
    <p:sldId id="304" r:id="rId8"/>
    <p:sldId id="305" r:id="rId9"/>
    <p:sldId id="310" r:id="rId10"/>
    <p:sldId id="311" r:id="rId11"/>
    <p:sldId id="312" r:id="rId12"/>
    <p:sldId id="313" r:id="rId13"/>
    <p:sldId id="314" r:id="rId14"/>
    <p:sldId id="315" r:id="rId15"/>
    <p:sldId id="316" r:id="rId16"/>
    <p:sldId id="317" r:id="rId17"/>
    <p:sldId id="318" r:id="rId18"/>
    <p:sldId id="319" r:id="rId19"/>
    <p:sldId id="306" r:id="rId20"/>
    <p:sldId id="307" r:id="rId21"/>
    <p:sldId id="302" r:id="rId22"/>
    <p:sldId id="309" r:id="rId23"/>
    <p:sldId id="308" r:id="rId24"/>
    <p:sldId id="294" r:id="rId25"/>
    <p:sldId id="295" r:id="rId26"/>
    <p:sldId id="299" r:id="rId27"/>
    <p:sldId id="300" r:id="rId28"/>
    <p:sldId id="296" r:id="rId29"/>
    <p:sldId id="297" r:id="rId30"/>
    <p:sldId id="298" r:id="rId31"/>
    <p:sldId id="28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36E7B-CF42-492A-89DC-77F5FB072A5C}"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36E7B-CF42-492A-89DC-77F5FB072A5C}" type="datetimeFigureOut">
              <a:rPr lang="en-US" smtClean="0"/>
              <a:pPr/>
              <a:t>12/13/2022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456C5-9671-4780-A208-8AED59A89B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6000" b="1" dirty="0" smtClean="0">
                <a:latin typeface="Cambria" pitchFamily="18" charset="0"/>
              </a:rPr>
              <a:t>Computer Graphics</a:t>
            </a:r>
            <a:endParaRPr lang="en-US" sz="6000" b="1" dirty="0">
              <a:latin typeface="Cambria" pitchFamily="18" charset="0"/>
            </a:endParaRPr>
          </a:p>
        </p:txBody>
      </p:sp>
      <p:sp>
        <p:nvSpPr>
          <p:cNvPr id="4" name="Subtitle 3"/>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275" y="2215356"/>
            <a:ext cx="77914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83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General Terms: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b="1" dirty="0"/>
              <a:t>World coordinate –</a:t>
            </a:r>
            <a:r>
              <a:rPr lang="en-US" dirty="0"/>
              <a:t> It is the Cartesian coordinate w.r.t which we define the diagram, like </a:t>
            </a:r>
            <a:r>
              <a:rPr lang="en-US" dirty="0" err="1"/>
              <a:t>X</a:t>
            </a:r>
            <a:r>
              <a:rPr lang="en-US" baseline="-25000" dirty="0" err="1"/>
              <a:t>wmin</a:t>
            </a:r>
            <a:r>
              <a:rPr lang="en-US" dirty="0"/>
              <a:t>, </a:t>
            </a:r>
            <a:r>
              <a:rPr lang="en-US" dirty="0" err="1"/>
              <a:t>X</a:t>
            </a:r>
            <a:r>
              <a:rPr lang="en-US" baseline="-25000" dirty="0" err="1"/>
              <a:t>wmax</a:t>
            </a:r>
            <a:r>
              <a:rPr lang="en-US" dirty="0"/>
              <a:t>, </a:t>
            </a:r>
            <a:r>
              <a:rPr lang="en-US" dirty="0" err="1"/>
              <a:t>Y</a:t>
            </a:r>
            <a:r>
              <a:rPr lang="en-US" baseline="-25000" dirty="0" err="1"/>
              <a:t>wmin</a:t>
            </a:r>
            <a:r>
              <a:rPr lang="en-US" dirty="0"/>
              <a:t>, </a:t>
            </a:r>
            <a:r>
              <a:rPr lang="en-US" dirty="0" err="1"/>
              <a:t>Y</a:t>
            </a:r>
            <a:r>
              <a:rPr lang="en-US" baseline="-25000" dirty="0" err="1"/>
              <a:t>wmax</a:t>
            </a:r>
            <a:endParaRPr lang="en-US" dirty="0"/>
          </a:p>
          <a:p>
            <a:pPr fontAlgn="base"/>
            <a:r>
              <a:rPr lang="en-US" b="1" dirty="0"/>
              <a:t>Device Coordinate –</a:t>
            </a:r>
            <a:r>
              <a:rPr lang="en-US" dirty="0"/>
              <a:t>It is the screen coordinate where the objects are to be displayed, like </a:t>
            </a:r>
            <a:r>
              <a:rPr lang="en-US" dirty="0" err="1"/>
              <a:t>X</a:t>
            </a:r>
            <a:r>
              <a:rPr lang="en-US" baseline="-25000" dirty="0" err="1"/>
              <a:t>vmin</a:t>
            </a:r>
            <a:r>
              <a:rPr lang="en-US" dirty="0"/>
              <a:t>, </a:t>
            </a:r>
            <a:r>
              <a:rPr lang="en-US" dirty="0" err="1"/>
              <a:t>X</a:t>
            </a:r>
            <a:r>
              <a:rPr lang="en-US" baseline="-25000" dirty="0" err="1"/>
              <a:t>vmax</a:t>
            </a:r>
            <a:r>
              <a:rPr lang="en-US" dirty="0"/>
              <a:t>, </a:t>
            </a:r>
            <a:r>
              <a:rPr lang="en-US" dirty="0" err="1"/>
              <a:t>Y</a:t>
            </a:r>
            <a:r>
              <a:rPr lang="en-US" baseline="-25000" dirty="0" err="1"/>
              <a:t>vmin</a:t>
            </a:r>
            <a:r>
              <a:rPr lang="en-US" dirty="0"/>
              <a:t>, </a:t>
            </a:r>
            <a:r>
              <a:rPr lang="en-US" dirty="0" err="1"/>
              <a:t>Y</a:t>
            </a:r>
            <a:r>
              <a:rPr lang="en-US" baseline="-25000" dirty="0" err="1"/>
              <a:t>vmax</a:t>
            </a:r>
            <a:endParaRPr lang="en-US" dirty="0"/>
          </a:p>
          <a:p>
            <a:pPr fontAlgn="base"/>
            <a:r>
              <a:rPr lang="en-US" b="1" dirty="0"/>
              <a:t>Window –</a:t>
            </a:r>
            <a:r>
              <a:rPr lang="en-US" dirty="0"/>
              <a:t>It is the area on the world coordinate selected for display.</a:t>
            </a:r>
          </a:p>
          <a:p>
            <a:pPr fontAlgn="base"/>
            <a:r>
              <a:rPr lang="en-US" b="1" dirty="0" err="1"/>
              <a:t>ViewPort</a:t>
            </a:r>
            <a:r>
              <a:rPr lang="en-US" b="1" dirty="0"/>
              <a:t> –</a:t>
            </a:r>
            <a:r>
              <a:rPr lang="en-US" dirty="0"/>
              <a:t>It is the area on the device coordinate where graphics is to be displayed.</a:t>
            </a:r>
          </a:p>
        </p:txBody>
      </p:sp>
    </p:spTree>
    <p:extLst>
      <p:ext uri="{BB962C8B-B14F-4D97-AF65-F5344CB8AC3E}">
        <p14:creationId xmlns:p14="http://schemas.microsoft.com/office/powerpoint/2010/main" val="1042537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Calculation of Window to Viewport: </a:t>
            </a:r>
            <a:br>
              <a:rPr lang="en-US" dirty="0"/>
            </a:br>
            <a:endParaRPr lang="en-US" dirty="0"/>
          </a:p>
        </p:txBody>
      </p:sp>
      <p:sp>
        <p:nvSpPr>
          <p:cNvPr id="3" name="Content Placeholder 2"/>
          <p:cNvSpPr>
            <a:spLocks noGrp="1"/>
          </p:cNvSpPr>
          <p:nvPr>
            <p:ph idx="1"/>
          </p:nvPr>
        </p:nvSpPr>
        <p:spPr/>
        <p:txBody>
          <a:bodyPr/>
          <a:lstStyle/>
          <a:p>
            <a:r>
              <a:rPr lang="en-US" dirty="0"/>
              <a:t>It may be possible that the size of the Viewport is much smaller or greater than the Window. In these cases, we have to increase or decrease the size of the Window according to the Viewport and for this, we need some mathematical calculations</a:t>
            </a:r>
            <a:r>
              <a:rPr lang="en-US" dirty="0" smtClean="0"/>
              <a:t>.</a:t>
            </a:r>
          </a:p>
          <a:p>
            <a:r>
              <a:rPr lang="en-US" dirty="0"/>
              <a:t>(</a:t>
            </a:r>
            <a:r>
              <a:rPr lang="en-US" dirty="0" err="1"/>
              <a:t>xw</a:t>
            </a:r>
            <a:r>
              <a:rPr lang="en-US" dirty="0"/>
              <a:t>, </a:t>
            </a:r>
            <a:r>
              <a:rPr lang="en-US" dirty="0" err="1"/>
              <a:t>yw</a:t>
            </a:r>
            <a:r>
              <a:rPr lang="en-US" dirty="0"/>
              <a:t>): A point on Window</a:t>
            </a:r>
          </a:p>
          <a:p>
            <a:r>
              <a:rPr lang="en-US" dirty="0"/>
              <a:t>(xv, </a:t>
            </a:r>
            <a:r>
              <a:rPr lang="en-US" dirty="0" err="1"/>
              <a:t>yv</a:t>
            </a:r>
            <a:r>
              <a:rPr lang="en-US" dirty="0"/>
              <a:t>): Corresponding  point on Viewport</a:t>
            </a:r>
            <a:endParaRPr lang="en-IN" dirty="0"/>
          </a:p>
        </p:txBody>
      </p:sp>
    </p:spTree>
    <p:extLst>
      <p:ext uri="{BB962C8B-B14F-4D97-AF65-F5344CB8AC3E}">
        <p14:creationId xmlns:p14="http://schemas.microsoft.com/office/powerpoint/2010/main" val="2425036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have to calculate the point </a:t>
            </a:r>
            <a:r>
              <a:rPr lang="en-US" b="1" dirty="0"/>
              <a:t>(x</a:t>
            </a:r>
            <a:r>
              <a:rPr lang="en-US" b="1" baseline="-25000" dirty="0"/>
              <a:t>v</a:t>
            </a:r>
            <a:r>
              <a:rPr lang="en-US" b="1" dirty="0"/>
              <a:t>, </a:t>
            </a:r>
            <a:r>
              <a:rPr lang="en-US" b="1" dirty="0" err="1"/>
              <a:t>y</a:t>
            </a:r>
            <a:r>
              <a:rPr lang="en-US" b="1" baseline="-25000" dirty="0" err="1"/>
              <a:t>v</a:t>
            </a:r>
            <a:r>
              <a:rPr lang="en-US" b="1" dirty="0"/>
              <a:t>)</a:t>
            </a:r>
            <a:endParaRPr lang="en-IN" dirty="0"/>
          </a:p>
        </p:txBody>
      </p:sp>
      <p:pic>
        <p:nvPicPr>
          <p:cNvPr id="3080" name="Picture 8"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0250" y="2209800"/>
            <a:ext cx="51435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657600"/>
            <a:ext cx="51530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27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dirty="0"/>
              <a:t>Now the relative position of the object in Window and Viewport are same.</a:t>
            </a:r>
            <a:br>
              <a:rPr lang="en-US" dirty="0"/>
            </a:br>
            <a:r>
              <a:rPr lang="en-US" dirty="0"/>
              <a:t/>
            </a:r>
            <a:br>
              <a:rPr lang="en-US" dirty="0"/>
            </a:br>
            <a:r>
              <a:rPr lang="en-US" dirty="0"/>
              <a:t>For x coordinate, </a:t>
            </a:r>
            <a:endParaRPr lang="en-IN" dirty="0"/>
          </a:p>
        </p:txBody>
      </p:sp>
      <p:pic>
        <p:nvPicPr>
          <p:cNvPr id="4099" name="Picture 3"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2514600"/>
            <a:ext cx="2924175" cy="120411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724400"/>
            <a:ext cx="2924175"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35228" y="4068848"/>
            <a:ext cx="3365571" cy="369332"/>
          </a:xfrm>
          <a:prstGeom prst="rect">
            <a:avLst/>
          </a:prstGeom>
        </p:spPr>
        <p:txBody>
          <a:bodyPr wrap="square">
            <a:spAutoFit/>
          </a:bodyPr>
          <a:lstStyle/>
          <a:p>
            <a:r>
              <a:rPr lang="en-US" dirty="0"/>
              <a:t>For </a:t>
            </a:r>
            <a:r>
              <a:rPr lang="en-US" dirty="0" smtClean="0"/>
              <a:t>Y   coordinate</a:t>
            </a:r>
            <a:endParaRPr lang="en-IN" dirty="0"/>
          </a:p>
        </p:txBody>
      </p:sp>
    </p:spTree>
    <p:extLst>
      <p:ext uri="{BB962C8B-B14F-4D97-AF65-F5344CB8AC3E}">
        <p14:creationId xmlns:p14="http://schemas.microsoft.com/office/powerpoint/2010/main" val="2913753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after calculating for x and y coordinate, we get</a:t>
            </a:r>
            <a:endParaRPr lang="en-IN" dirty="0"/>
          </a:p>
        </p:txBody>
      </p:sp>
      <p:pic>
        <p:nvPicPr>
          <p:cNvPr id="5122"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1828800"/>
            <a:ext cx="2933700" cy="828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590800" y="3068637"/>
            <a:ext cx="2933700" cy="828675"/>
          </a:xfrm>
          <a:prstGeom prst="rect">
            <a:avLst/>
          </a:prstGeom>
        </p:spPr>
      </p:pic>
    </p:spTree>
    <p:extLst>
      <p:ext uri="{BB962C8B-B14F-4D97-AF65-F5344CB8AC3E}">
        <p14:creationId xmlns:p14="http://schemas.microsoft.com/office/powerpoint/2010/main" val="1994957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a:t>
            </a:r>
            <a:r>
              <a:rPr lang="en-US" dirty="0" err="1"/>
              <a:t>s</a:t>
            </a:r>
            <a:r>
              <a:rPr lang="en-US" baseline="-25000" dirty="0" err="1"/>
              <a:t>x</a:t>
            </a:r>
            <a:r>
              <a:rPr lang="en-US" dirty="0"/>
              <a:t> is the scaling factor of x coordinate and </a:t>
            </a:r>
            <a:r>
              <a:rPr lang="en-US" dirty="0" err="1"/>
              <a:t>s</a:t>
            </a:r>
            <a:r>
              <a:rPr lang="en-US" baseline="-25000" dirty="0" err="1"/>
              <a:t>y</a:t>
            </a:r>
            <a:r>
              <a:rPr lang="en-US" dirty="0"/>
              <a:t> is the scaling factor of y coordinate</a:t>
            </a:r>
            <a:endParaRPr lang="en-IN" dirty="0"/>
          </a:p>
        </p:txBody>
      </p:sp>
      <p:pic>
        <p:nvPicPr>
          <p:cNvPr id="614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2154494"/>
            <a:ext cx="2438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200400" y="3581400"/>
            <a:ext cx="2438400" cy="838200"/>
          </a:xfrm>
          <a:prstGeom prst="rect">
            <a:avLst/>
          </a:prstGeom>
        </p:spPr>
      </p:pic>
    </p:spTree>
    <p:extLst>
      <p:ext uri="{BB962C8B-B14F-4D97-AF65-F5344CB8AC3E}">
        <p14:creationId xmlns:p14="http://schemas.microsoft.com/office/powerpoint/2010/main" val="2176249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a:t>
            </a:r>
            <a:r>
              <a:rPr lang="en-IN" dirty="0"/>
              <a:t>Let us assume, </a:t>
            </a:r>
            <a:endParaRPr lang="en-IN" dirty="0"/>
          </a:p>
        </p:txBody>
      </p:sp>
      <p:sp>
        <p:nvSpPr>
          <p:cNvPr id="3" name="Content Placeholder 2"/>
          <p:cNvSpPr>
            <a:spLocks noGrp="1"/>
          </p:cNvSpPr>
          <p:nvPr>
            <p:ph idx="1"/>
          </p:nvPr>
        </p:nvSpPr>
        <p:spPr/>
        <p:txBody>
          <a:bodyPr/>
          <a:lstStyle/>
          <a:p>
            <a:pPr fontAlgn="base"/>
            <a:r>
              <a:rPr lang="en-IN" dirty="0"/>
              <a:t>for window, </a:t>
            </a:r>
            <a:r>
              <a:rPr lang="en-IN" b="1" dirty="0" err="1"/>
              <a:t>X</a:t>
            </a:r>
            <a:r>
              <a:rPr lang="en-IN" b="1" baseline="-25000" dirty="0" err="1"/>
              <a:t>wmin</a:t>
            </a:r>
            <a:r>
              <a:rPr lang="en-IN" b="1" dirty="0"/>
              <a:t> = 20, </a:t>
            </a:r>
            <a:r>
              <a:rPr lang="en-IN" b="1" dirty="0" err="1"/>
              <a:t>X</a:t>
            </a:r>
            <a:r>
              <a:rPr lang="en-IN" b="1" baseline="-25000" dirty="0" err="1"/>
              <a:t>wmax</a:t>
            </a:r>
            <a:r>
              <a:rPr lang="en-IN" b="1" dirty="0"/>
              <a:t> = 80, </a:t>
            </a:r>
            <a:r>
              <a:rPr lang="en-IN" b="1" dirty="0" err="1"/>
              <a:t>Y</a:t>
            </a:r>
            <a:r>
              <a:rPr lang="en-IN" b="1" baseline="-25000" dirty="0" err="1"/>
              <a:t>wmin</a:t>
            </a:r>
            <a:r>
              <a:rPr lang="en-IN" b="1" dirty="0"/>
              <a:t> = 40, </a:t>
            </a:r>
            <a:r>
              <a:rPr lang="en-IN" b="1" dirty="0" err="1"/>
              <a:t>Y</a:t>
            </a:r>
            <a:r>
              <a:rPr lang="en-IN" b="1" baseline="-25000" dirty="0" err="1"/>
              <a:t>wmax</a:t>
            </a:r>
            <a:r>
              <a:rPr lang="en-IN" b="1" dirty="0"/>
              <a:t> = 80</a:t>
            </a:r>
            <a:r>
              <a:rPr lang="en-IN" dirty="0"/>
              <a:t>.</a:t>
            </a:r>
          </a:p>
          <a:p>
            <a:pPr fontAlgn="base"/>
            <a:r>
              <a:rPr lang="en-IN" dirty="0"/>
              <a:t>for viewport, </a:t>
            </a:r>
            <a:r>
              <a:rPr lang="en-IN" b="1" dirty="0" err="1"/>
              <a:t>X</a:t>
            </a:r>
            <a:r>
              <a:rPr lang="en-IN" b="1" baseline="-25000" dirty="0" err="1"/>
              <a:t>vmin</a:t>
            </a:r>
            <a:r>
              <a:rPr lang="en-IN" b="1" dirty="0"/>
              <a:t> = 30, </a:t>
            </a:r>
            <a:r>
              <a:rPr lang="en-IN" b="1" dirty="0" err="1"/>
              <a:t>X</a:t>
            </a:r>
            <a:r>
              <a:rPr lang="en-IN" b="1" baseline="-25000" dirty="0" err="1"/>
              <a:t>vmax</a:t>
            </a:r>
            <a:r>
              <a:rPr lang="en-IN" b="1" dirty="0"/>
              <a:t> = 60, </a:t>
            </a:r>
            <a:r>
              <a:rPr lang="en-IN" b="1" dirty="0" err="1"/>
              <a:t>Y</a:t>
            </a:r>
            <a:r>
              <a:rPr lang="en-IN" b="1" baseline="-25000" dirty="0" err="1"/>
              <a:t>vmin</a:t>
            </a:r>
            <a:r>
              <a:rPr lang="en-IN" b="1" dirty="0"/>
              <a:t> = 40, </a:t>
            </a:r>
            <a:r>
              <a:rPr lang="en-IN" b="1" dirty="0" err="1"/>
              <a:t>Y</a:t>
            </a:r>
            <a:r>
              <a:rPr lang="en-IN" b="1" baseline="-25000" dirty="0" err="1"/>
              <a:t>vmax</a:t>
            </a:r>
            <a:r>
              <a:rPr lang="en-IN" b="1" dirty="0"/>
              <a:t> = 60</a:t>
            </a:r>
            <a:r>
              <a:rPr lang="en-IN" dirty="0"/>
              <a:t>.</a:t>
            </a:r>
          </a:p>
          <a:p>
            <a:pPr fontAlgn="base"/>
            <a:r>
              <a:rPr lang="en-IN" dirty="0"/>
              <a:t>Now a point ( </a:t>
            </a:r>
            <a:r>
              <a:rPr lang="en-IN" dirty="0" err="1"/>
              <a:t>X</a:t>
            </a:r>
            <a:r>
              <a:rPr lang="en-IN" baseline="-25000" dirty="0" err="1"/>
              <a:t>w</a:t>
            </a:r>
            <a:r>
              <a:rPr lang="en-IN" dirty="0"/>
              <a:t>, </a:t>
            </a:r>
            <a:r>
              <a:rPr lang="en-IN" dirty="0" err="1"/>
              <a:t>Y</a:t>
            </a:r>
            <a:r>
              <a:rPr lang="en-IN" baseline="-25000" dirty="0" err="1"/>
              <a:t>w</a:t>
            </a:r>
            <a:r>
              <a:rPr lang="en-IN" dirty="0"/>
              <a:t> ) be ( 30, 80 ) on the window. We have to calculate that point on the viewport </a:t>
            </a:r>
            <a:br>
              <a:rPr lang="en-IN" dirty="0"/>
            </a:br>
            <a:r>
              <a:rPr lang="en-IN" dirty="0" err="1"/>
              <a:t>i.e</a:t>
            </a:r>
            <a:r>
              <a:rPr lang="en-IN" dirty="0"/>
              <a:t> </a:t>
            </a:r>
            <a:r>
              <a:rPr lang="en-IN" b="1" dirty="0"/>
              <a:t>( X</a:t>
            </a:r>
            <a:r>
              <a:rPr lang="en-IN" b="1" baseline="-25000" dirty="0"/>
              <a:t>v</a:t>
            </a:r>
            <a:r>
              <a:rPr lang="en-IN" b="1" dirty="0"/>
              <a:t>, </a:t>
            </a:r>
            <a:r>
              <a:rPr lang="en-IN" b="1" dirty="0" err="1"/>
              <a:t>Y</a:t>
            </a:r>
            <a:r>
              <a:rPr lang="en-IN" b="1" baseline="-25000" dirty="0" err="1"/>
              <a:t>v</a:t>
            </a:r>
            <a:r>
              <a:rPr lang="en-IN" b="1" dirty="0"/>
              <a:t> )</a:t>
            </a:r>
            <a:r>
              <a:rPr lang="en-IN" dirty="0"/>
              <a:t>.</a:t>
            </a:r>
          </a:p>
        </p:txBody>
      </p:sp>
    </p:spTree>
    <p:extLst>
      <p:ext uri="{BB962C8B-B14F-4D97-AF65-F5344CB8AC3E}">
        <p14:creationId xmlns:p14="http://schemas.microsoft.com/office/powerpoint/2010/main" val="1955167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700" dirty="0"/>
              <a:t>First of all, calculate the scaling factor of x coordinate </a:t>
            </a:r>
            <a:r>
              <a:rPr lang="en-US" sz="2700" dirty="0" err="1"/>
              <a:t>Sx</a:t>
            </a:r>
            <a:r>
              <a:rPr lang="en-US" sz="2700" dirty="0"/>
              <a:t> and the scaling factor of y coordinate </a:t>
            </a:r>
            <a:r>
              <a:rPr lang="en-US" sz="2700" dirty="0" err="1"/>
              <a:t>Sy</a:t>
            </a:r>
            <a:r>
              <a:rPr lang="en-US" sz="2700" dirty="0"/>
              <a:t> using the above-mentioned formula.</a:t>
            </a:r>
            <a:endParaRPr lang="en-IN" sz="2700" dirty="0"/>
          </a:p>
        </p:txBody>
      </p:sp>
      <p:sp>
        <p:nvSpPr>
          <p:cNvPr id="3" name="Content Placeholder 2"/>
          <p:cNvSpPr>
            <a:spLocks noGrp="1"/>
          </p:cNvSpPr>
          <p:nvPr>
            <p:ph idx="1"/>
          </p:nvPr>
        </p:nvSpPr>
        <p:spPr/>
        <p:txBody>
          <a:bodyPr>
            <a:normAutofit lnSpcReduction="10000"/>
          </a:bodyPr>
          <a:lstStyle/>
          <a:p>
            <a:r>
              <a:rPr lang="pl-PL" dirty="0" smtClean="0"/>
              <a:t>Sx </a:t>
            </a:r>
            <a:r>
              <a:rPr lang="pl-PL" dirty="0"/>
              <a:t>= ( 60 - 30 ) / ( 80 - 20 ) = 30 / 60</a:t>
            </a:r>
          </a:p>
          <a:p>
            <a:r>
              <a:rPr lang="pl-PL" dirty="0"/>
              <a:t>Sy = ( 60 - 40 ) / ( 80 - 40 ) = 20 / </a:t>
            </a:r>
            <a:r>
              <a:rPr lang="pl-PL" dirty="0" smtClean="0"/>
              <a:t>40</a:t>
            </a:r>
            <a:r>
              <a:rPr lang="en-US" dirty="0"/>
              <a:t> </a:t>
            </a:r>
            <a:endParaRPr lang="en-US" dirty="0" smtClean="0"/>
          </a:p>
          <a:p>
            <a:r>
              <a:rPr lang="en-US" dirty="0" smtClean="0"/>
              <a:t>So</a:t>
            </a:r>
            <a:r>
              <a:rPr lang="en-US" dirty="0"/>
              <a:t>, now calculate the point on the </a:t>
            </a:r>
            <a:r>
              <a:rPr lang="en-US" dirty="0" smtClean="0"/>
              <a:t>viewport</a:t>
            </a:r>
          </a:p>
          <a:p>
            <a:r>
              <a:rPr lang="en-US" dirty="0" smtClean="0"/>
              <a:t> </a:t>
            </a:r>
            <a:r>
              <a:rPr lang="en-US" dirty="0"/>
              <a:t>( X</a:t>
            </a:r>
            <a:r>
              <a:rPr lang="en-US" baseline="-25000" dirty="0"/>
              <a:t>v</a:t>
            </a:r>
            <a:r>
              <a:rPr lang="en-US" dirty="0"/>
              <a:t>, </a:t>
            </a:r>
            <a:r>
              <a:rPr lang="en-US" dirty="0" err="1"/>
              <a:t>Y</a:t>
            </a:r>
            <a:r>
              <a:rPr lang="en-US" baseline="-25000" dirty="0" err="1"/>
              <a:t>v</a:t>
            </a:r>
            <a:r>
              <a:rPr lang="en-US" dirty="0"/>
              <a:t> ).</a:t>
            </a:r>
          </a:p>
          <a:p>
            <a:r>
              <a:rPr lang="en-IN" dirty="0"/>
              <a:t>Xv = 30 + ( 30 - 20 ) * ( 30 / 60 ) = 35</a:t>
            </a:r>
          </a:p>
          <a:p>
            <a:r>
              <a:rPr lang="en-IN" dirty="0" err="1"/>
              <a:t>Yv</a:t>
            </a:r>
            <a:r>
              <a:rPr lang="en-IN" dirty="0"/>
              <a:t> = 40 + ( 80 - 40 ) * ( 20 / 40 ) = </a:t>
            </a:r>
            <a:r>
              <a:rPr lang="en-IN" dirty="0" smtClean="0"/>
              <a:t>60</a:t>
            </a:r>
          </a:p>
          <a:p>
            <a:r>
              <a:rPr lang="en-US" dirty="0"/>
              <a:t>So, the point on window ( </a:t>
            </a:r>
            <a:r>
              <a:rPr lang="en-US" dirty="0" err="1"/>
              <a:t>X</a:t>
            </a:r>
            <a:r>
              <a:rPr lang="en-US" baseline="-25000" dirty="0" err="1"/>
              <a:t>w</a:t>
            </a:r>
            <a:r>
              <a:rPr lang="en-US" dirty="0"/>
              <a:t>, </a:t>
            </a:r>
            <a:r>
              <a:rPr lang="en-US" dirty="0" err="1"/>
              <a:t>Y</a:t>
            </a:r>
            <a:r>
              <a:rPr lang="en-US" baseline="-25000" dirty="0" err="1"/>
              <a:t>w</a:t>
            </a:r>
            <a:r>
              <a:rPr lang="en-US" dirty="0"/>
              <a:t> ) = ( 30, 80 ) will be </a:t>
            </a:r>
            <a:r>
              <a:rPr lang="en-US" b="1" dirty="0"/>
              <a:t>( X</a:t>
            </a:r>
            <a:r>
              <a:rPr lang="en-US" b="1" baseline="-25000" dirty="0"/>
              <a:t>v</a:t>
            </a:r>
            <a:r>
              <a:rPr lang="en-US" b="1" dirty="0"/>
              <a:t>, </a:t>
            </a:r>
            <a:r>
              <a:rPr lang="en-US" b="1" dirty="0" err="1"/>
              <a:t>Y</a:t>
            </a:r>
            <a:r>
              <a:rPr lang="en-US" b="1" baseline="-25000" dirty="0" err="1"/>
              <a:t>v</a:t>
            </a:r>
            <a:r>
              <a:rPr lang="en-US" b="1" dirty="0"/>
              <a:t> ) = ( 35, 60 ) </a:t>
            </a:r>
            <a:r>
              <a:rPr lang="en-US" dirty="0"/>
              <a:t>on viewport.</a:t>
            </a:r>
          </a:p>
          <a:p>
            <a:endParaRPr lang="en-IN" dirty="0"/>
          </a:p>
        </p:txBody>
      </p:sp>
    </p:spTree>
    <p:extLst>
      <p:ext uri="{BB962C8B-B14F-4D97-AF65-F5344CB8AC3E}">
        <p14:creationId xmlns:p14="http://schemas.microsoft.com/office/powerpoint/2010/main" val="2219903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705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Clipping</a:t>
            </a:r>
            <a:r>
              <a:rPr lang="en-US" sz="2000" b="1" dirty="0">
                <a:solidFill>
                  <a:schemeClr val="accent2"/>
                </a:solidFill>
                <a:latin typeface="Cambria" pitchFamily="18" charset="0"/>
              </a:rPr>
              <a:t>: </a:t>
            </a:r>
            <a:endParaRPr lang="en-US" sz="2000" b="1" dirty="0" smtClean="0">
              <a:solidFill>
                <a:schemeClr val="accent2"/>
              </a:solidFill>
              <a:latin typeface="Cambria" pitchFamily="18" charset="0"/>
            </a:endParaRP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t>
            </a:r>
            <a:r>
              <a:rPr lang="en-US" sz="1600" dirty="0">
                <a:solidFill>
                  <a:schemeClr val="tx1"/>
                </a:solidFill>
                <a:latin typeface="Cambria" pitchFamily="18" charset="0"/>
              </a:rPr>
              <a:t> </a:t>
            </a:r>
            <a:r>
              <a:rPr lang="en-US" sz="1600" dirty="0" smtClean="0">
                <a:solidFill>
                  <a:schemeClr val="tx1"/>
                </a:solidFill>
                <a:latin typeface="Cambria" pitchFamily="18" charset="0"/>
              </a:rPr>
              <a:t>The </a:t>
            </a:r>
            <a:r>
              <a:rPr lang="en-US" sz="1600" dirty="0">
                <a:solidFill>
                  <a:schemeClr val="tx1"/>
                </a:solidFill>
                <a:latin typeface="Cambria" pitchFamily="18" charset="0"/>
              </a:rPr>
              <a:t>primary use of clipping in computer graphics is to remove objects, lines,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or </a:t>
            </a:r>
            <a:r>
              <a:rPr lang="en-US" sz="1600" dirty="0">
                <a:solidFill>
                  <a:schemeClr val="tx1"/>
                </a:solidFill>
                <a:latin typeface="Cambria" pitchFamily="18" charset="0"/>
              </a:rPr>
              <a:t>line segments that are outside the viewing pane. The viewing transformation is insensitive to the position of points relative to the viewing volume − especially those points behind the viewer </a:t>
            </a:r>
            <a:r>
              <a:rPr lang="en-US" sz="1600" dirty="0" smtClean="0">
                <a:solidFill>
                  <a:schemeClr val="tx1"/>
                </a:solidFill>
                <a:latin typeface="Cambria" pitchFamily="18" charset="0"/>
              </a:rPr>
              <a:t>and </a:t>
            </a:r>
            <a:r>
              <a:rPr lang="en-US" sz="1600" dirty="0">
                <a:solidFill>
                  <a:schemeClr val="tx1"/>
                </a:solidFill>
                <a:latin typeface="Cambria" pitchFamily="18" charset="0"/>
              </a:rPr>
              <a:t>it is necessary to </a:t>
            </a:r>
            <a:r>
              <a:rPr lang="en-US" sz="1600" dirty="0" smtClean="0">
                <a:solidFill>
                  <a:schemeClr val="tx1"/>
                </a:solidFill>
                <a:latin typeface="Cambria" pitchFamily="18" charset="0"/>
              </a:rPr>
              <a:t>remove </a:t>
            </a:r>
            <a:r>
              <a:rPr lang="en-US" sz="1600" dirty="0">
                <a:solidFill>
                  <a:schemeClr val="tx1"/>
                </a:solidFill>
                <a:latin typeface="Cambria" pitchFamily="18" charset="0"/>
              </a:rPr>
              <a:t>these points before generating the view</a:t>
            </a:r>
            <a:r>
              <a:rPr lang="en-US" sz="1600" dirty="0" smtClean="0">
                <a:solidFill>
                  <a:schemeClr val="tx1"/>
                </a:solidFill>
                <a:latin typeface="Cambria" pitchFamily="18" charset="0"/>
              </a:rPr>
              <a:t>.</a:t>
            </a:r>
          </a:p>
          <a:p>
            <a:pPr algn="l">
              <a:lnSpc>
                <a:spcPct val="150000"/>
              </a:lnSpc>
              <a:spcBef>
                <a:spcPts val="0"/>
              </a:spcBef>
            </a:pPr>
            <a:endParaRPr lang="en-US" sz="1600" dirty="0">
              <a:solidFill>
                <a:schemeClr val="tx1"/>
              </a:solidFill>
              <a:latin typeface="Cambria" pitchFamily="18" charset="0"/>
            </a:endParaRPr>
          </a:p>
          <a:p>
            <a:pPr marL="342900" indent="-342900" algn="l">
              <a:lnSpc>
                <a:spcPct val="150000"/>
              </a:lnSpc>
              <a:spcBef>
                <a:spcPts val="0"/>
              </a:spcBef>
              <a:buAutoNum type="arabicParenR"/>
            </a:pPr>
            <a:r>
              <a:rPr lang="en-US" sz="1600" dirty="0" smtClean="0">
                <a:solidFill>
                  <a:schemeClr val="tx1"/>
                </a:solidFill>
                <a:latin typeface="Cambria" pitchFamily="18" charset="0"/>
              </a:rPr>
              <a:t>Point Clipping</a:t>
            </a:r>
          </a:p>
          <a:p>
            <a:pPr marL="342900" indent="-342900" algn="l">
              <a:lnSpc>
                <a:spcPct val="150000"/>
              </a:lnSpc>
              <a:spcBef>
                <a:spcPts val="0"/>
              </a:spcBef>
              <a:buAutoNum type="arabicParenR"/>
            </a:pPr>
            <a:r>
              <a:rPr lang="en-US" sz="1600" dirty="0" smtClean="0">
                <a:solidFill>
                  <a:schemeClr val="tx1"/>
                </a:solidFill>
                <a:latin typeface="Cambria" pitchFamily="18" charset="0"/>
              </a:rPr>
              <a:t>Polygon Clipping</a:t>
            </a:r>
          </a:p>
          <a:p>
            <a:pPr marL="342900" indent="-342900" algn="l">
              <a:lnSpc>
                <a:spcPct val="150000"/>
              </a:lnSpc>
              <a:spcBef>
                <a:spcPts val="0"/>
              </a:spcBef>
              <a:buAutoNum type="arabicParenR"/>
            </a:pPr>
            <a:r>
              <a:rPr lang="en-US" sz="1600" dirty="0" smtClean="0">
                <a:solidFill>
                  <a:schemeClr val="tx1"/>
                </a:solidFill>
                <a:latin typeface="Cambria" pitchFamily="18" charset="0"/>
              </a:rPr>
              <a:t>Text Clipping </a:t>
            </a:r>
          </a:p>
          <a:p>
            <a:pPr marL="342900" indent="-342900" algn="l">
              <a:lnSpc>
                <a:spcPct val="150000"/>
              </a:lnSpc>
              <a:spcBef>
                <a:spcPts val="0"/>
              </a:spcBef>
              <a:buAutoNum type="arabicParenR"/>
            </a:pPr>
            <a:r>
              <a:rPr lang="en-US" sz="1600" dirty="0" smtClean="0">
                <a:solidFill>
                  <a:schemeClr val="tx1"/>
                </a:solidFill>
                <a:latin typeface="Cambria" pitchFamily="18" charset="0"/>
              </a:rPr>
              <a:t>Line Clipping</a:t>
            </a:r>
          </a:p>
          <a:p>
            <a:pPr algn="l">
              <a:lnSpc>
                <a:spcPct val="150000"/>
              </a:lnSpc>
              <a:spcBef>
                <a:spcPts val="0"/>
              </a:spcBef>
            </a:pPr>
            <a:endParaRPr lang="en-IN" sz="1600" dirty="0">
              <a:solidFill>
                <a:schemeClr val="tx1"/>
              </a:solidFill>
              <a:latin typeface="Cambria" pitchFamily="18" charset="0"/>
            </a:endParaRPr>
          </a:p>
        </p:txBody>
      </p:sp>
      <p:pic>
        <p:nvPicPr>
          <p:cNvPr id="2050" name="Picture 2" descr="C:\Users\hp\Desktop\point_cli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40462"/>
            <a:ext cx="3217387" cy="20031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Desktop\cohen_sutherland_line_clipp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399" y="4038600"/>
            <a:ext cx="3978515" cy="229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09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305800" cy="5791200"/>
          </a:xfrm>
        </p:spPr>
        <p:txBody>
          <a:bodyPr>
            <a:noAutofit/>
          </a:bodyPr>
          <a:lstStyle/>
          <a:p>
            <a:pPr>
              <a:lnSpc>
                <a:spcPct val="170000"/>
              </a:lnSpc>
              <a:spcBef>
                <a:spcPts val="0"/>
              </a:spcBef>
            </a:pPr>
            <a:endParaRPr lang="en-US" sz="1600" b="1" dirty="0" smtClean="0">
              <a:solidFill>
                <a:schemeClr val="accent2"/>
              </a:solidFill>
              <a:latin typeface="Cambria" pitchFamily="18" charset="0"/>
            </a:endParaRPr>
          </a:p>
          <a:p>
            <a:pPr>
              <a:lnSpc>
                <a:spcPct val="170000"/>
              </a:lnSpc>
              <a:spcBef>
                <a:spcPts val="0"/>
              </a:spcBef>
            </a:pPr>
            <a:r>
              <a:rPr lang="en-US" sz="2000" b="1" smtClean="0">
                <a:solidFill>
                  <a:schemeClr val="accent2"/>
                </a:solidFill>
                <a:latin typeface="Cambria" pitchFamily="18" charset="0"/>
              </a:rPr>
              <a:t>Unit </a:t>
            </a:r>
            <a:r>
              <a:rPr lang="en-US" sz="2000" b="1">
                <a:solidFill>
                  <a:schemeClr val="accent2"/>
                </a:solidFill>
                <a:latin typeface="Cambria" pitchFamily="18" charset="0"/>
              </a:rPr>
              <a:t>III    Clipping and Windowing</a:t>
            </a:r>
            <a:endParaRPr lang="en-US" sz="2000" b="1" dirty="0">
              <a:solidFill>
                <a:schemeClr val="accent2"/>
              </a:solidFill>
              <a:latin typeface="Cambria" pitchFamily="18" charset="0"/>
            </a:endParaRPr>
          </a:p>
          <a:p>
            <a:pPr algn="just">
              <a:lnSpc>
                <a:spcPct val="170000"/>
              </a:lnSpc>
              <a:spcBef>
                <a:spcPts val="0"/>
              </a:spcBef>
            </a:pPr>
            <a:r>
              <a:rPr lang="en-IN" sz="2400" b="1" dirty="0" smtClean="0">
                <a:solidFill>
                  <a:schemeClr val="tx1"/>
                </a:solidFill>
              </a:rPr>
              <a:t>Polygon</a:t>
            </a:r>
            <a:r>
              <a:rPr lang="en-IN" sz="2400" dirty="0">
                <a:solidFill>
                  <a:schemeClr val="tx1"/>
                </a:solidFill>
              </a:rPr>
              <a:t>: Introduction, Types of </a:t>
            </a:r>
            <a:r>
              <a:rPr lang="en-IN" sz="2400" dirty="0" smtClean="0">
                <a:solidFill>
                  <a:schemeClr val="tx1"/>
                </a:solidFill>
              </a:rPr>
              <a:t>the polygon</a:t>
            </a:r>
            <a:r>
              <a:rPr lang="en-IN" sz="2400" dirty="0">
                <a:solidFill>
                  <a:schemeClr val="tx1"/>
                </a:solidFill>
              </a:rPr>
              <a:t>, Representation of Polygon, Inside </a:t>
            </a:r>
            <a:r>
              <a:rPr lang="en-IN" sz="2400" dirty="0" smtClean="0">
                <a:solidFill>
                  <a:schemeClr val="tx1"/>
                </a:solidFill>
              </a:rPr>
              <a:t>test</a:t>
            </a:r>
          </a:p>
          <a:p>
            <a:pPr algn="just">
              <a:lnSpc>
                <a:spcPct val="170000"/>
              </a:lnSpc>
              <a:spcBef>
                <a:spcPts val="0"/>
              </a:spcBef>
            </a:pPr>
            <a:r>
              <a:rPr lang="en-IN" sz="2400" b="1" dirty="0" smtClean="0">
                <a:solidFill>
                  <a:schemeClr val="tx1"/>
                </a:solidFill>
              </a:rPr>
              <a:t>Polygon </a:t>
            </a:r>
            <a:r>
              <a:rPr lang="en-IN" sz="2400" b="1" dirty="0">
                <a:solidFill>
                  <a:schemeClr val="tx1"/>
                </a:solidFill>
              </a:rPr>
              <a:t>filling </a:t>
            </a:r>
            <a:r>
              <a:rPr lang="en-IN" sz="2400" b="1" dirty="0" smtClean="0">
                <a:solidFill>
                  <a:schemeClr val="tx1"/>
                </a:solidFill>
              </a:rPr>
              <a:t>algorithms:</a:t>
            </a:r>
            <a:endParaRPr lang="en-IN" sz="2400" dirty="0" smtClean="0">
              <a:solidFill>
                <a:schemeClr val="tx1"/>
              </a:solidFill>
            </a:endParaRPr>
          </a:p>
          <a:p>
            <a:pPr algn="just">
              <a:lnSpc>
                <a:spcPct val="170000"/>
              </a:lnSpc>
              <a:spcBef>
                <a:spcPts val="0"/>
              </a:spcBef>
            </a:pPr>
            <a:r>
              <a:rPr lang="en-IN" sz="2400" b="1" dirty="0" smtClean="0">
                <a:solidFill>
                  <a:schemeClr val="tx1"/>
                </a:solidFill>
              </a:rPr>
              <a:t>Windowing</a:t>
            </a:r>
            <a:r>
              <a:rPr lang="en-IN" sz="2400" b="1" dirty="0">
                <a:solidFill>
                  <a:schemeClr val="tx1"/>
                </a:solidFill>
              </a:rPr>
              <a:t>:</a:t>
            </a:r>
            <a:r>
              <a:rPr lang="en-IN" sz="2400" dirty="0">
                <a:solidFill>
                  <a:schemeClr val="tx1"/>
                </a:solidFill>
              </a:rPr>
              <a:t> Introduction, Viewport, Viewing transformation, </a:t>
            </a:r>
            <a:endParaRPr lang="en-IN" sz="2400" dirty="0" smtClean="0">
              <a:solidFill>
                <a:schemeClr val="tx1"/>
              </a:solidFill>
            </a:endParaRPr>
          </a:p>
          <a:p>
            <a:pPr algn="just">
              <a:lnSpc>
                <a:spcPct val="170000"/>
              </a:lnSpc>
              <a:spcBef>
                <a:spcPts val="0"/>
              </a:spcBef>
            </a:pPr>
            <a:r>
              <a:rPr lang="en-IN" sz="2400" b="1" dirty="0" smtClean="0">
                <a:solidFill>
                  <a:schemeClr val="tx1"/>
                </a:solidFill>
              </a:rPr>
              <a:t>Clipping</a:t>
            </a:r>
            <a:r>
              <a:rPr lang="en-IN" sz="2400" b="1" dirty="0">
                <a:solidFill>
                  <a:schemeClr val="tx1"/>
                </a:solidFill>
              </a:rPr>
              <a:t>: </a:t>
            </a:r>
            <a:r>
              <a:rPr lang="en-IN" sz="2400" dirty="0">
                <a:solidFill>
                  <a:schemeClr val="tx1"/>
                </a:solidFill>
              </a:rPr>
              <a:t>2D clipping, Polygon clipping </a:t>
            </a:r>
            <a:endParaRPr lang="en-US" sz="2400" dirty="0" smtClean="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12556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705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Clipping</a:t>
            </a:r>
            <a:r>
              <a:rPr lang="en-US" sz="2000" b="1" dirty="0">
                <a:solidFill>
                  <a:schemeClr val="accent2"/>
                </a:solidFill>
                <a:latin typeface="Cambria" pitchFamily="18" charset="0"/>
              </a:rPr>
              <a:t>: </a:t>
            </a:r>
            <a:endParaRPr lang="en-US" sz="2000" b="1" dirty="0" smtClean="0">
              <a:solidFill>
                <a:schemeClr val="accent2"/>
              </a:solidFill>
              <a:latin typeface="Cambria" pitchFamily="18" charset="0"/>
            </a:endParaRP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t>
            </a:r>
            <a:endParaRPr lang="en-IN" sz="1600" dirty="0">
              <a:solidFill>
                <a:schemeClr val="tx1"/>
              </a:solidFill>
              <a:latin typeface="Cambria" pitchFamily="18" charset="0"/>
            </a:endParaRPr>
          </a:p>
        </p:txBody>
      </p:sp>
      <p:pic>
        <p:nvPicPr>
          <p:cNvPr id="2053" name="Picture 5" descr="C:\Users\hp\Desktop\all_or_none_character_cli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371856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p\Desktop\clipping_four_ed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883" y="1295400"/>
            <a:ext cx="4756691" cy="479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02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IN" sz="2000" b="1" dirty="0" smtClean="0">
                <a:solidFill>
                  <a:schemeClr val="accent2"/>
                </a:solidFill>
                <a:latin typeface="Cambria" pitchFamily="18" charset="0"/>
              </a:rPr>
              <a:t>Polygon </a:t>
            </a:r>
            <a:r>
              <a:rPr lang="en-IN" sz="2000" b="1" dirty="0">
                <a:solidFill>
                  <a:schemeClr val="accent2"/>
                </a:solidFill>
                <a:latin typeface="Cambria" pitchFamily="18" charset="0"/>
              </a:rPr>
              <a:t>Filling Algorithm</a:t>
            </a:r>
          </a:p>
          <a:p>
            <a:pPr algn="l">
              <a:lnSpc>
                <a:spcPct val="150000"/>
              </a:lnSpc>
              <a:spcBef>
                <a:spcPts val="0"/>
              </a:spcBef>
            </a:pPr>
            <a:r>
              <a:rPr lang="en-US" sz="1600" dirty="0" smtClean="0">
                <a:solidFill>
                  <a:schemeClr val="tx1"/>
                </a:solidFill>
                <a:latin typeface="Cambria" pitchFamily="18" charset="0"/>
              </a:rPr>
              <a:t>	Polygon </a:t>
            </a:r>
            <a:r>
              <a:rPr lang="en-US" sz="1600" dirty="0">
                <a:solidFill>
                  <a:schemeClr val="tx1"/>
                </a:solidFill>
                <a:latin typeface="Cambria" pitchFamily="18" charset="0"/>
              </a:rPr>
              <a:t>is an ordered list of vertices as shown in the following figure.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For </a:t>
            </a:r>
            <a:r>
              <a:rPr lang="en-US" sz="1600" dirty="0">
                <a:solidFill>
                  <a:schemeClr val="tx1"/>
                </a:solidFill>
                <a:latin typeface="Cambria" pitchFamily="18" charset="0"/>
              </a:rPr>
              <a:t>filling polygons with particular colors, you need to determine the pixels falling on the border of the polygon and those which fall inside the polygon. In this chapter, we will see how we can fill polygons using different techniques.</a:t>
            </a:r>
          </a:p>
          <a:p>
            <a:pPr algn="l">
              <a:lnSpc>
                <a:spcPct val="150000"/>
              </a:lnSpc>
              <a:spcBef>
                <a:spcPts val="0"/>
              </a:spcBef>
            </a:pPr>
            <a:r>
              <a:rPr lang="en-IN" sz="1600" b="1" dirty="0" smtClean="0">
                <a:solidFill>
                  <a:schemeClr val="tx1"/>
                </a:solidFill>
                <a:latin typeface="Cambria" pitchFamily="18" charset="0"/>
              </a:rPr>
              <a:t>Boundary </a:t>
            </a:r>
            <a:r>
              <a:rPr lang="en-IN" sz="1600" b="1" dirty="0">
                <a:solidFill>
                  <a:schemeClr val="tx1"/>
                </a:solidFill>
                <a:latin typeface="Cambria" pitchFamily="18" charset="0"/>
              </a:rPr>
              <a:t>Filled Algorithm:</a:t>
            </a:r>
          </a:p>
          <a:p>
            <a:pPr algn="l">
              <a:lnSpc>
                <a:spcPct val="150000"/>
              </a:lnSpc>
              <a:spcBef>
                <a:spcPts val="0"/>
              </a:spcBef>
            </a:pPr>
            <a:r>
              <a:rPr lang="en-US" sz="1600" dirty="0" smtClean="0">
                <a:solidFill>
                  <a:schemeClr val="tx1"/>
                </a:solidFill>
                <a:latin typeface="Cambria" pitchFamily="18" charset="0"/>
              </a:rPr>
              <a:t>	This </a:t>
            </a:r>
            <a:r>
              <a:rPr lang="en-US" sz="1600" dirty="0">
                <a:solidFill>
                  <a:schemeClr val="tx1"/>
                </a:solidFill>
                <a:latin typeface="Cambria" pitchFamily="18" charset="0"/>
              </a:rPr>
              <a:t>algorithm uses the recursive method. First of all, a starting pixel called as the seed is considered. The algorithm checks boundary pixel or adjacent pixels are colored or not. If the adjacent pixel is already filled or colored then leave it, otherwise fill it. The filling is done using four connected or eight connected approaches</a:t>
            </a:r>
            <a:r>
              <a:rPr lang="en-US" sz="1600" dirty="0" smtClean="0">
                <a:solidFill>
                  <a:schemeClr val="tx1"/>
                </a:solidFill>
                <a:latin typeface="Cambria" pitchFamily="18" charset="0"/>
              </a:rPr>
              <a:t>.</a:t>
            </a:r>
          </a:p>
          <a:p>
            <a:pPr algn="l"/>
            <a:endParaRPr lang="en-US" sz="1600" dirty="0">
              <a:solidFill>
                <a:schemeClr val="tx1"/>
              </a:solidFill>
              <a:latin typeface="Cambria" pitchFamily="18" charset="0"/>
            </a:endParaRPr>
          </a:p>
        </p:txBody>
      </p:sp>
      <p:pic>
        <p:nvPicPr>
          <p:cNvPr id="1026" name="Picture 2" descr="C:\Users\hp\Desktop\boundary-filled-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14800"/>
            <a:ext cx="5764213"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7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IN" sz="1600" b="1" dirty="0" smtClean="0">
                <a:solidFill>
                  <a:schemeClr val="tx1"/>
                </a:solidFill>
                <a:latin typeface="Cambria" pitchFamily="18" charset="0"/>
              </a:rPr>
              <a:t>Boundary </a:t>
            </a:r>
            <a:r>
              <a:rPr lang="en-IN" sz="1600" b="1" dirty="0">
                <a:solidFill>
                  <a:schemeClr val="tx1"/>
                </a:solidFill>
                <a:latin typeface="Cambria" pitchFamily="18" charset="0"/>
              </a:rPr>
              <a:t>Filled Algorithm:</a:t>
            </a:r>
          </a:p>
          <a:p>
            <a:pPr algn="l">
              <a:lnSpc>
                <a:spcPct val="150000"/>
              </a:lnSpc>
              <a:spcBef>
                <a:spcPts val="0"/>
              </a:spcBef>
            </a:pPr>
            <a:r>
              <a:rPr lang="en-US" sz="1600" dirty="0" smtClean="0">
                <a:solidFill>
                  <a:schemeClr val="tx1"/>
                </a:solidFill>
                <a:latin typeface="Cambria" pitchFamily="18" charset="0"/>
              </a:rPr>
              <a:t>	This </a:t>
            </a:r>
            <a:r>
              <a:rPr lang="en-US" sz="1600" dirty="0">
                <a:solidFill>
                  <a:schemeClr val="tx1"/>
                </a:solidFill>
                <a:latin typeface="Cambria" pitchFamily="18" charset="0"/>
              </a:rPr>
              <a:t>algorithm uses the recursive method. First of all, a starting pixel called </a:t>
            </a:r>
            <a:r>
              <a:rPr lang="en-US" sz="1600" dirty="0" smtClean="0">
                <a:solidFill>
                  <a:schemeClr val="tx1"/>
                </a:solidFill>
                <a:latin typeface="Cambria" pitchFamily="18" charset="0"/>
              </a:rPr>
              <a:t>as</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the seed is considered. The algorithm checks boundary pixel or adjacent pixels are colored or not. If the adjacent pixel is already filled or colored then leave it, otherwise fill it. The filling is done using four connected or eight connected approaches</a:t>
            </a:r>
            <a:r>
              <a:rPr lang="en-US" sz="1600" dirty="0" smtClean="0">
                <a:solidFill>
                  <a:schemeClr val="tx1"/>
                </a:solidFill>
                <a:latin typeface="Cambria" pitchFamily="18" charset="0"/>
              </a:rPr>
              <a:t>.</a:t>
            </a:r>
          </a:p>
          <a:p>
            <a:pPr algn="l"/>
            <a:endParaRPr lang="en-US" sz="1600" dirty="0">
              <a:solidFill>
                <a:schemeClr val="tx1"/>
              </a:solidFill>
              <a:latin typeface="Cambria" pitchFamily="18" charset="0"/>
            </a:endParaRPr>
          </a:p>
        </p:txBody>
      </p:sp>
    </p:spTree>
    <p:extLst>
      <p:ext uri="{BB962C8B-B14F-4D97-AF65-F5344CB8AC3E}">
        <p14:creationId xmlns:p14="http://schemas.microsoft.com/office/powerpoint/2010/main" val="138686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IN" sz="2000" b="1" dirty="0" smtClean="0">
                <a:solidFill>
                  <a:schemeClr val="accent2"/>
                </a:solidFill>
                <a:latin typeface="Cambria" pitchFamily="18" charset="0"/>
              </a:rPr>
              <a:t>Polygon </a:t>
            </a:r>
            <a:r>
              <a:rPr lang="en-IN" sz="2000" b="1" dirty="0">
                <a:solidFill>
                  <a:schemeClr val="accent2"/>
                </a:solidFill>
                <a:latin typeface="Cambria" pitchFamily="18" charset="0"/>
              </a:rPr>
              <a:t>Filling Algorithm</a:t>
            </a:r>
          </a:p>
          <a:p>
            <a:pPr algn="l"/>
            <a:r>
              <a:rPr lang="en-US" sz="1600" dirty="0">
                <a:solidFill>
                  <a:schemeClr val="tx1"/>
                </a:solidFill>
                <a:latin typeface="Cambria" pitchFamily="18" charset="0"/>
              </a:rPr>
              <a:t>Polygon is an ordered list of vertices as shown in the following figure. For filling polygons with particular colors, you need to determine the pixels falling on the border of the polygon and those which fall inside the polygon. In this chapter, we will see how we can fill polygons using different techniques.</a:t>
            </a:r>
          </a:p>
          <a:p>
            <a:pPr algn="l"/>
            <a:r>
              <a:rPr lang="en-US" sz="1600" b="1" dirty="0">
                <a:solidFill>
                  <a:schemeClr val="tx1"/>
                </a:solidFill>
                <a:latin typeface="Cambria" pitchFamily="18" charset="0"/>
              </a:rPr>
              <a:t>Scan Line Algorithm</a:t>
            </a:r>
          </a:p>
          <a:p>
            <a:pPr algn="l"/>
            <a:r>
              <a:rPr lang="en-US" sz="1600" dirty="0">
                <a:solidFill>
                  <a:schemeClr val="tx1"/>
                </a:solidFill>
                <a:latin typeface="Cambria" pitchFamily="18" charset="0"/>
              </a:rPr>
              <a:t>This algorithm works by intersecting </a:t>
            </a:r>
            <a:r>
              <a:rPr lang="en-US" sz="1600" dirty="0" err="1">
                <a:solidFill>
                  <a:schemeClr val="tx1"/>
                </a:solidFill>
                <a:latin typeface="Cambria" pitchFamily="18" charset="0"/>
              </a:rPr>
              <a:t>scanline</a:t>
            </a:r>
            <a:r>
              <a:rPr lang="en-US" sz="1600" dirty="0">
                <a:solidFill>
                  <a:schemeClr val="tx1"/>
                </a:solidFill>
                <a:latin typeface="Cambria" pitchFamily="18" charset="0"/>
              </a:rPr>
              <a:t> with polygon edges and fills the polygon between pairs of intersections. The following steps depict how this algorithm works.</a:t>
            </a:r>
          </a:p>
          <a:p>
            <a:pPr algn="l"/>
            <a:r>
              <a:rPr lang="en-US" sz="1600" b="1" dirty="0">
                <a:solidFill>
                  <a:schemeClr val="tx1"/>
                </a:solidFill>
                <a:latin typeface="Cambria" pitchFamily="18" charset="0"/>
              </a:rPr>
              <a:t>Step 1 − </a:t>
            </a:r>
            <a:r>
              <a:rPr lang="en-US" sz="1600" dirty="0">
                <a:solidFill>
                  <a:schemeClr val="tx1"/>
                </a:solidFill>
                <a:latin typeface="Cambria" pitchFamily="18" charset="0"/>
              </a:rPr>
              <a:t>Find out the </a:t>
            </a:r>
            <a:r>
              <a:rPr lang="en-US" sz="1600" dirty="0" err="1">
                <a:solidFill>
                  <a:schemeClr val="tx1"/>
                </a:solidFill>
                <a:latin typeface="Cambria" pitchFamily="18" charset="0"/>
              </a:rPr>
              <a:t>Ymin</a:t>
            </a:r>
            <a:r>
              <a:rPr lang="en-US" sz="1600" dirty="0">
                <a:solidFill>
                  <a:schemeClr val="tx1"/>
                </a:solidFill>
                <a:latin typeface="Cambria" pitchFamily="18" charset="0"/>
              </a:rPr>
              <a:t> and </a:t>
            </a:r>
            <a:r>
              <a:rPr lang="en-US" sz="1600" dirty="0" err="1">
                <a:solidFill>
                  <a:schemeClr val="tx1"/>
                </a:solidFill>
                <a:latin typeface="Cambria" pitchFamily="18" charset="0"/>
              </a:rPr>
              <a:t>Ymax</a:t>
            </a:r>
            <a:r>
              <a:rPr lang="en-US" sz="1600" dirty="0">
                <a:solidFill>
                  <a:schemeClr val="tx1"/>
                </a:solidFill>
                <a:latin typeface="Cambria" pitchFamily="18" charset="0"/>
              </a:rPr>
              <a:t> from the given polygon.</a:t>
            </a:r>
          </a:p>
          <a:p>
            <a:pPr algn="l"/>
            <a:r>
              <a:rPr lang="en-US" sz="1600" b="1" dirty="0">
                <a:solidFill>
                  <a:schemeClr val="tx1"/>
                </a:solidFill>
                <a:latin typeface="Cambria" pitchFamily="18" charset="0"/>
              </a:rPr>
              <a:t>Step 2 − </a:t>
            </a:r>
            <a:r>
              <a:rPr lang="en-US" sz="1600" dirty="0" err="1">
                <a:solidFill>
                  <a:schemeClr val="tx1"/>
                </a:solidFill>
                <a:latin typeface="Cambria" pitchFamily="18" charset="0"/>
              </a:rPr>
              <a:t>ScanLine</a:t>
            </a:r>
            <a:r>
              <a:rPr lang="en-US" sz="1600" dirty="0">
                <a:solidFill>
                  <a:schemeClr val="tx1"/>
                </a:solidFill>
                <a:latin typeface="Cambria" pitchFamily="18" charset="0"/>
              </a:rPr>
              <a:t> intersects with each edge of the polygon from </a:t>
            </a:r>
            <a:r>
              <a:rPr lang="en-US" sz="1600" dirty="0" err="1">
                <a:solidFill>
                  <a:schemeClr val="tx1"/>
                </a:solidFill>
                <a:latin typeface="Cambria" pitchFamily="18" charset="0"/>
              </a:rPr>
              <a:t>Ymin</a:t>
            </a:r>
            <a:r>
              <a:rPr lang="en-US" sz="1600" dirty="0">
                <a:solidFill>
                  <a:schemeClr val="tx1"/>
                </a:solidFill>
                <a:latin typeface="Cambria" pitchFamily="18" charset="0"/>
              </a:rPr>
              <a:t> to </a:t>
            </a:r>
            <a:r>
              <a:rPr lang="en-US" sz="1600" dirty="0" err="1">
                <a:solidFill>
                  <a:schemeClr val="tx1"/>
                </a:solidFill>
                <a:latin typeface="Cambria" pitchFamily="18" charset="0"/>
              </a:rPr>
              <a:t>Ymax</a:t>
            </a:r>
            <a:r>
              <a:rPr lang="en-US" sz="1600" dirty="0">
                <a:solidFill>
                  <a:schemeClr val="tx1"/>
                </a:solidFill>
                <a:latin typeface="Cambria" pitchFamily="18" charset="0"/>
              </a:rPr>
              <a:t>. Name each intersection point of the polygon. As per the figure shown above, they are named as p0, p1, p2, p3.</a:t>
            </a:r>
          </a:p>
          <a:p>
            <a:pPr algn="l"/>
            <a:r>
              <a:rPr lang="en-US" sz="1600" b="1" dirty="0">
                <a:solidFill>
                  <a:schemeClr val="tx1"/>
                </a:solidFill>
                <a:latin typeface="Cambria" pitchFamily="18" charset="0"/>
              </a:rPr>
              <a:t>Step 3 − </a:t>
            </a:r>
            <a:r>
              <a:rPr lang="en-US" sz="1600" dirty="0">
                <a:solidFill>
                  <a:schemeClr val="tx1"/>
                </a:solidFill>
                <a:latin typeface="Cambria" pitchFamily="18" charset="0"/>
              </a:rPr>
              <a:t>Sort the intersection point in the increasing order of X coordinate i.e. p0,p1p0,p1, p1,p2p1,p2, and p2,p3p2,p3.</a:t>
            </a:r>
          </a:p>
          <a:p>
            <a:pPr algn="l"/>
            <a:r>
              <a:rPr lang="en-US" sz="1600" b="1" dirty="0">
                <a:solidFill>
                  <a:schemeClr val="tx1"/>
                </a:solidFill>
                <a:latin typeface="Cambria" pitchFamily="18" charset="0"/>
              </a:rPr>
              <a:t>Step 4 − </a:t>
            </a:r>
            <a:r>
              <a:rPr lang="en-US" sz="1600" dirty="0">
                <a:solidFill>
                  <a:schemeClr val="tx1"/>
                </a:solidFill>
                <a:latin typeface="Cambria" pitchFamily="18" charset="0"/>
              </a:rPr>
              <a:t>Fill all those pair of coordinates that are inside polygons and ignore the alternate pairs.</a:t>
            </a:r>
          </a:p>
          <a:p>
            <a:pPr algn="l"/>
            <a:endParaRPr lang="en-US" sz="1600" dirty="0">
              <a:solidFill>
                <a:schemeClr val="tx1"/>
              </a:solidFill>
              <a:latin typeface="Cambria" pitchFamily="18" charset="0"/>
            </a:endParaRPr>
          </a:p>
        </p:txBody>
      </p:sp>
      <p:pic>
        <p:nvPicPr>
          <p:cNvPr id="3074" name="Picture 2" descr="C:\Users\hp\Desktop\scan_line_algorith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202540"/>
            <a:ext cx="4419600" cy="236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76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IN" sz="2000" b="1" dirty="0" smtClean="0">
                <a:solidFill>
                  <a:schemeClr val="accent2"/>
                </a:solidFill>
                <a:latin typeface="Cambria" pitchFamily="18" charset="0"/>
              </a:rPr>
              <a:t>Polygon </a:t>
            </a:r>
            <a:r>
              <a:rPr lang="en-IN" sz="2000" b="1" dirty="0">
                <a:solidFill>
                  <a:schemeClr val="accent2"/>
                </a:solidFill>
                <a:latin typeface="Cambria" pitchFamily="18" charset="0"/>
              </a:rPr>
              <a:t>Filling Algorithm</a:t>
            </a:r>
          </a:p>
          <a:p>
            <a:pPr algn="l"/>
            <a:r>
              <a:rPr lang="en-US" sz="1600" b="1" dirty="0" smtClean="0">
                <a:solidFill>
                  <a:schemeClr val="tx1"/>
                </a:solidFill>
                <a:latin typeface="Cambria" pitchFamily="18" charset="0"/>
              </a:rPr>
              <a:t>Flood </a:t>
            </a:r>
            <a:r>
              <a:rPr lang="en-US" sz="1600" b="1" dirty="0">
                <a:solidFill>
                  <a:schemeClr val="tx1"/>
                </a:solidFill>
                <a:latin typeface="Cambria" pitchFamily="18" charset="0"/>
              </a:rPr>
              <a:t>Fill </a:t>
            </a:r>
            <a:r>
              <a:rPr lang="en-US" sz="1600" b="1" dirty="0" smtClean="0">
                <a:solidFill>
                  <a:schemeClr val="tx1"/>
                </a:solidFill>
                <a:latin typeface="Cambria" pitchFamily="18" charset="0"/>
              </a:rPr>
              <a:t>Algorithm : </a:t>
            </a:r>
            <a:endParaRPr lang="en-US" sz="1600" b="1" dirty="0">
              <a:solidFill>
                <a:schemeClr val="tx1"/>
              </a:solidFill>
              <a:latin typeface="Cambria" pitchFamily="18" charset="0"/>
            </a:endParaRPr>
          </a:p>
          <a:p>
            <a:pPr algn="l"/>
            <a:r>
              <a:rPr lang="en-US" sz="1600" dirty="0">
                <a:solidFill>
                  <a:schemeClr val="tx1"/>
                </a:solidFill>
                <a:latin typeface="Cambria" pitchFamily="18" charset="0"/>
              </a:rPr>
              <a:t>Sometimes we come across an object where we want to fill the area and its boundary with different colors. We can paint such objects with a specified interior color instead of searching for particular boundary color as in boundary filling algorithm.</a:t>
            </a:r>
          </a:p>
          <a:p>
            <a:pPr algn="l"/>
            <a:r>
              <a:rPr lang="en-US" sz="1600" dirty="0">
                <a:solidFill>
                  <a:schemeClr val="tx1"/>
                </a:solidFill>
                <a:latin typeface="Cambria" pitchFamily="18" charset="0"/>
              </a:rPr>
              <a:t>Instead of relying on the boundary of the object, it relies on the fill color. In other words, it replaces the interior color of the object with the fill color. When no more pixels of the original interior color exist, the algorithm is completed.</a:t>
            </a:r>
          </a:p>
          <a:p>
            <a:pPr algn="l"/>
            <a:r>
              <a:rPr lang="en-US" sz="1600" dirty="0">
                <a:solidFill>
                  <a:schemeClr val="tx1"/>
                </a:solidFill>
                <a:latin typeface="Cambria" pitchFamily="18" charset="0"/>
              </a:rPr>
              <a:t>Once again, this algorithm relies on the Four-connect or Eight-connect method of filling in the pixels. But instead of looking for the boundary color, it is looking for all adjacent pixels that are a part of the interior.</a:t>
            </a:r>
          </a:p>
          <a:p>
            <a:r>
              <a:rPr lang="en-US" sz="1600" dirty="0"/>
              <a:t/>
            </a:r>
            <a:br>
              <a:rPr lang="en-US" sz="1600" dirty="0"/>
            </a:br>
            <a:endParaRPr lang="en-US" sz="1600" dirty="0">
              <a:solidFill>
                <a:schemeClr val="tx1"/>
              </a:solidFill>
              <a:latin typeface="Cambria" pitchFamily="18" charset="0"/>
            </a:endParaRPr>
          </a:p>
        </p:txBody>
      </p:sp>
      <p:pic>
        <p:nvPicPr>
          <p:cNvPr id="4098" name="Picture 2" descr="C:\Users\hp\Desktop\flood_fill_algorith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76600"/>
            <a:ext cx="3623501" cy="319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35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Windowing </a:t>
            </a:r>
            <a:r>
              <a:rPr lang="en-US" sz="2000" b="1" dirty="0">
                <a:solidFill>
                  <a:schemeClr val="accent2"/>
                </a:solidFill>
                <a:latin typeface="Cambria" pitchFamily="18" charset="0"/>
              </a:rPr>
              <a:t>and </a:t>
            </a:r>
            <a:r>
              <a:rPr lang="en-US" sz="2000" b="1" dirty="0" smtClean="0">
                <a:solidFill>
                  <a:schemeClr val="accent2"/>
                </a:solidFill>
                <a:latin typeface="Cambria" pitchFamily="18" charset="0"/>
              </a:rPr>
              <a:t>2D clipping  </a:t>
            </a:r>
          </a:p>
          <a:p>
            <a:pPr algn="l"/>
            <a:r>
              <a:rPr lang="en-US" sz="1600" dirty="0" smtClean="0">
                <a:solidFill>
                  <a:schemeClr val="tx1"/>
                </a:solidFill>
                <a:latin typeface="Cambria" pitchFamily="18" charset="0"/>
              </a:rPr>
              <a:t>The </a:t>
            </a:r>
            <a:r>
              <a:rPr lang="en-US" sz="1600" dirty="0">
                <a:solidFill>
                  <a:schemeClr val="tx1"/>
                </a:solidFill>
                <a:latin typeface="Cambria" pitchFamily="18" charset="0"/>
              </a:rPr>
              <a:t>primary use of clipping in computer graphics is to remove objects, lines, or line segments that are outside the viewing pane. The viewing transformation is insensitive to the position of points relative to the viewing volume − especially those points behind the viewer − and it is necessary to remove </a:t>
            </a:r>
            <a:r>
              <a:rPr lang="en-US" sz="1600" dirty="0" smtClean="0">
                <a:solidFill>
                  <a:schemeClr val="tx1"/>
                </a:solidFill>
                <a:latin typeface="Cambria" pitchFamily="18" charset="0"/>
              </a:rPr>
              <a:t>these </a:t>
            </a:r>
            <a:r>
              <a:rPr lang="en-US" sz="1600" dirty="0">
                <a:solidFill>
                  <a:schemeClr val="tx1"/>
                </a:solidFill>
                <a:latin typeface="Cambria" pitchFamily="18" charset="0"/>
              </a:rPr>
              <a:t>points before generating the view</a:t>
            </a:r>
            <a:r>
              <a:rPr lang="en-US" sz="1600" dirty="0" smtClean="0">
                <a:solidFill>
                  <a:schemeClr val="tx1"/>
                </a:solidFill>
                <a:latin typeface="Cambria" pitchFamily="18" charset="0"/>
              </a:rPr>
              <a:t>.</a:t>
            </a:r>
          </a:p>
          <a:p>
            <a:pPr algn="l"/>
            <a:r>
              <a:rPr lang="en-US" sz="1600" b="1" dirty="0">
                <a:solidFill>
                  <a:schemeClr val="tx1"/>
                </a:solidFill>
                <a:latin typeface="Cambria" pitchFamily="18" charset="0"/>
              </a:rPr>
              <a:t>Point Clipping</a:t>
            </a:r>
          </a:p>
          <a:p>
            <a:pPr algn="l"/>
            <a:r>
              <a:rPr lang="en-US" sz="1600" dirty="0">
                <a:solidFill>
                  <a:schemeClr val="tx1"/>
                </a:solidFill>
                <a:latin typeface="Cambria" pitchFamily="18" charset="0"/>
              </a:rPr>
              <a:t>Clipping a point from a given window is very easy. Consider the following figure, where the rectangle indicates the window. Point clipping tells us whether the given point X,YX,Y is within the given window or not; and decides whether we will use the minimum and maximum coordinates of the window.</a:t>
            </a:r>
          </a:p>
          <a:p>
            <a:pPr algn="l"/>
            <a:r>
              <a:rPr lang="en-US" sz="1600" dirty="0">
                <a:solidFill>
                  <a:schemeClr val="tx1"/>
                </a:solidFill>
                <a:latin typeface="Cambria" pitchFamily="18" charset="0"/>
              </a:rPr>
              <a:t>The X-coordinate of the given point is inside the window, if X lies in between Wx1 ≤ X ≤ Wx2. Same way, Y coordinate of the given point is inside the window, if Y lies in between Wy1 ≤ Y ≤ Wy2.</a:t>
            </a:r>
          </a:p>
          <a:p>
            <a:pPr algn="l"/>
            <a:r>
              <a:rPr lang="en-US" sz="1600" b="1" dirty="0">
                <a:solidFill>
                  <a:schemeClr val="tx1"/>
                </a:solidFill>
                <a:latin typeface="Cambria" pitchFamily="18" charset="0"/>
              </a:rPr>
              <a:t>Line Clipping</a:t>
            </a:r>
          </a:p>
          <a:p>
            <a:pPr algn="l"/>
            <a:r>
              <a:rPr lang="en-US" sz="1600" dirty="0">
                <a:solidFill>
                  <a:schemeClr val="tx1"/>
                </a:solidFill>
                <a:latin typeface="Cambria" pitchFamily="18" charset="0"/>
              </a:rPr>
              <a:t>The concept of line clipping is same as point clipping. In line clipping, we will cut the portion of line which is outside of window and keep only the portion that is inside the window.</a:t>
            </a:r>
          </a:p>
          <a:p>
            <a:endParaRPr lang="en-US" sz="1600" dirty="0"/>
          </a:p>
          <a:p>
            <a:pPr algn="l"/>
            <a:endParaRPr lang="en-US" sz="1600" dirty="0">
              <a:solidFill>
                <a:schemeClr val="tx1"/>
              </a:solidFill>
              <a:latin typeface="Cambria" pitchFamily="18" charset="0"/>
            </a:endParaRPr>
          </a:p>
        </p:txBody>
      </p:sp>
      <p:pic>
        <p:nvPicPr>
          <p:cNvPr id="5122" name="Picture 2" descr="C:\Users\hp\Desktop\point_cli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700587"/>
            <a:ext cx="3465137" cy="215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06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Cohen-Sutherland </a:t>
            </a:r>
            <a:r>
              <a:rPr lang="en-US" sz="2000" b="1" dirty="0">
                <a:solidFill>
                  <a:schemeClr val="accent2"/>
                </a:solidFill>
                <a:latin typeface="Cambria" pitchFamily="18" charset="0"/>
              </a:rPr>
              <a:t>Line Clippings</a:t>
            </a:r>
          </a:p>
          <a:p>
            <a:pPr algn="l"/>
            <a:r>
              <a:rPr lang="en-US" sz="1600" dirty="0">
                <a:solidFill>
                  <a:schemeClr val="tx1"/>
                </a:solidFill>
                <a:latin typeface="Cambria" pitchFamily="18" charset="0"/>
              </a:rPr>
              <a:t>This algorithm uses the clipping window as shown in the following figure. </a:t>
            </a:r>
            <a:endParaRPr lang="en-US" sz="1600" dirty="0" smtClean="0">
              <a:solidFill>
                <a:schemeClr val="tx1"/>
              </a:solidFill>
              <a:latin typeface="Cambria" pitchFamily="18" charset="0"/>
            </a:endParaRPr>
          </a:p>
          <a:p>
            <a:pPr algn="l"/>
            <a:r>
              <a:rPr lang="en-US" sz="1600" dirty="0" smtClean="0">
                <a:solidFill>
                  <a:schemeClr val="tx1"/>
                </a:solidFill>
                <a:latin typeface="Cambria" pitchFamily="18" charset="0"/>
              </a:rPr>
              <a:t>The </a:t>
            </a:r>
            <a:r>
              <a:rPr lang="en-US" sz="1600" dirty="0">
                <a:solidFill>
                  <a:schemeClr val="tx1"/>
                </a:solidFill>
                <a:latin typeface="Cambria" pitchFamily="18" charset="0"/>
              </a:rPr>
              <a:t>minimum coordinate for the clipping region is (</a:t>
            </a:r>
            <a:r>
              <a:rPr lang="en-US" sz="1600" dirty="0" err="1">
                <a:solidFill>
                  <a:schemeClr val="tx1"/>
                </a:solidFill>
                <a:latin typeface="Cambria" pitchFamily="18" charset="0"/>
              </a:rPr>
              <a:t>XWmin,YWmin</a:t>
            </a:r>
            <a:r>
              <a:rPr lang="en-US" sz="1600" dirty="0">
                <a:solidFill>
                  <a:schemeClr val="tx1"/>
                </a:solidFill>
                <a:latin typeface="Cambria" pitchFamily="18" charset="0"/>
              </a:rPr>
              <a:t>)(</a:t>
            </a:r>
            <a:r>
              <a:rPr lang="en-US" sz="1600" dirty="0" err="1">
                <a:solidFill>
                  <a:schemeClr val="tx1"/>
                </a:solidFill>
                <a:latin typeface="Cambria" pitchFamily="18" charset="0"/>
              </a:rPr>
              <a:t>XWmin,YWmin</a:t>
            </a:r>
            <a:r>
              <a:rPr lang="en-US" sz="1600" dirty="0">
                <a:solidFill>
                  <a:schemeClr val="tx1"/>
                </a:solidFill>
                <a:latin typeface="Cambria" pitchFamily="18" charset="0"/>
              </a:rPr>
              <a:t>) and the maximum coordinate for the clipping region is (</a:t>
            </a:r>
            <a:r>
              <a:rPr lang="en-US" sz="1600" dirty="0" err="1">
                <a:solidFill>
                  <a:schemeClr val="tx1"/>
                </a:solidFill>
                <a:latin typeface="Cambria" pitchFamily="18" charset="0"/>
              </a:rPr>
              <a:t>XWmax,YWmax</a:t>
            </a:r>
            <a:r>
              <a:rPr lang="en-US" sz="1600" dirty="0" smtClean="0">
                <a:solidFill>
                  <a:schemeClr val="tx1"/>
                </a:solidFill>
                <a:latin typeface="Cambria" pitchFamily="18" charset="0"/>
              </a:rPr>
              <a:t>)</a:t>
            </a: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r>
              <a:rPr lang="en-US" sz="1600" dirty="0">
                <a:solidFill>
                  <a:schemeClr val="tx1"/>
                </a:solidFill>
                <a:latin typeface="Cambria" pitchFamily="18" charset="0"/>
              </a:rPr>
              <a:t>We will use 4-bits to divide the entire region. </a:t>
            </a:r>
            <a:endParaRPr lang="en-US" sz="1600" dirty="0" smtClean="0">
              <a:solidFill>
                <a:schemeClr val="tx1"/>
              </a:solidFill>
              <a:latin typeface="Cambria" pitchFamily="18" charset="0"/>
            </a:endParaRPr>
          </a:p>
          <a:p>
            <a:pPr algn="l"/>
            <a:r>
              <a:rPr lang="en-US" sz="1600" dirty="0" smtClean="0">
                <a:solidFill>
                  <a:schemeClr val="tx1"/>
                </a:solidFill>
                <a:latin typeface="Cambria" pitchFamily="18" charset="0"/>
              </a:rPr>
              <a:t>These </a:t>
            </a:r>
            <a:r>
              <a:rPr lang="en-US" sz="1600" dirty="0">
                <a:solidFill>
                  <a:schemeClr val="tx1"/>
                </a:solidFill>
                <a:latin typeface="Cambria" pitchFamily="18" charset="0"/>
              </a:rPr>
              <a:t>4 bits represent the Top, Bottom, Right, </a:t>
            </a:r>
            <a:endParaRPr lang="en-US" sz="1600" dirty="0" smtClean="0">
              <a:solidFill>
                <a:schemeClr val="tx1"/>
              </a:solidFill>
              <a:latin typeface="Cambria" pitchFamily="18" charset="0"/>
            </a:endParaRPr>
          </a:p>
          <a:p>
            <a:pPr algn="l"/>
            <a:r>
              <a:rPr lang="en-US" sz="1600" dirty="0" smtClean="0">
                <a:solidFill>
                  <a:schemeClr val="tx1"/>
                </a:solidFill>
                <a:latin typeface="Cambria" pitchFamily="18" charset="0"/>
              </a:rPr>
              <a:t>and </a:t>
            </a:r>
            <a:r>
              <a:rPr lang="en-US" sz="1600" dirty="0">
                <a:solidFill>
                  <a:schemeClr val="tx1"/>
                </a:solidFill>
                <a:latin typeface="Cambria" pitchFamily="18" charset="0"/>
              </a:rPr>
              <a:t>Left of the region as shown in the </a:t>
            </a:r>
            <a:r>
              <a:rPr lang="en-US" sz="1600" dirty="0" smtClean="0">
                <a:solidFill>
                  <a:schemeClr val="tx1"/>
                </a:solidFill>
                <a:latin typeface="Cambria" pitchFamily="18" charset="0"/>
              </a:rPr>
              <a:t>following</a:t>
            </a:r>
          </a:p>
          <a:p>
            <a:pPr algn="l"/>
            <a:r>
              <a:rPr lang="en-US" sz="1600" dirty="0" smtClean="0">
                <a:solidFill>
                  <a:schemeClr val="tx1"/>
                </a:solidFill>
                <a:latin typeface="Cambria" pitchFamily="18" charset="0"/>
              </a:rPr>
              <a:t> </a:t>
            </a:r>
            <a:r>
              <a:rPr lang="en-US" sz="1600" dirty="0">
                <a:solidFill>
                  <a:schemeClr val="tx1"/>
                </a:solidFill>
                <a:latin typeface="Cambria" pitchFamily="18" charset="0"/>
              </a:rPr>
              <a:t>figure. Here, the TOP and LEFT bit </a:t>
            </a:r>
            <a:r>
              <a:rPr lang="en-US" sz="1600" dirty="0" smtClean="0">
                <a:solidFill>
                  <a:schemeClr val="tx1"/>
                </a:solidFill>
                <a:latin typeface="Cambria" pitchFamily="18" charset="0"/>
              </a:rPr>
              <a:t>is</a:t>
            </a:r>
          </a:p>
          <a:p>
            <a:pPr algn="l"/>
            <a:r>
              <a:rPr lang="en-US" sz="1600" dirty="0" smtClean="0">
                <a:solidFill>
                  <a:schemeClr val="tx1"/>
                </a:solidFill>
                <a:latin typeface="Cambria" pitchFamily="18" charset="0"/>
              </a:rPr>
              <a:t> </a:t>
            </a:r>
            <a:r>
              <a:rPr lang="en-US" sz="1600" dirty="0">
                <a:solidFill>
                  <a:schemeClr val="tx1"/>
                </a:solidFill>
                <a:latin typeface="Cambria" pitchFamily="18" charset="0"/>
              </a:rPr>
              <a:t>set to 1 because it is the TOP-LEFT corner.</a:t>
            </a: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r>
              <a:rPr lang="en-US" sz="1600" dirty="0">
                <a:solidFill>
                  <a:schemeClr val="tx1"/>
                </a:solidFill>
                <a:latin typeface="Cambria" pitchFamily="18" charset="0"/>
              </a:rPr>
              <a:t/>
            </a:r>
            <a:br>
              <a:rPr lang="en-US" sz="1600" dirty="0">
                <a:solidFill>
                  <a:schemeClr val="tx1"/>
                </a:solidFill>
                <a:latin typeface="Cambria" pitchFamily="18" charset="0"/>
              </a:rPr>
            </a:br>
            <a:endParaRPr lang="en-US" sz="1600" dirty="0">
              <a:solidFill>
                <a:schemeClr val="tx1"/>
              </a:solidFill>
              <a:latin typeface="Cambria" pitchFamily="18" charset="0"/>
            </a:endParaRPr>
          </a:p>
          <a:p>
            <a:pPr algn="just">
              <a:lnSpc>
                <a:spcPct val="150000"/>
              </a:lnSpc>
              <a:spcBef>
                <a:spcPts val="0"/>
              </a:spcBef>
            </a:pPr>
            <a:endParaRPr lang="en-US" sz="1600" dirty="0">
              <a:solidFill>
                <a:schemeClr val="tx1"/>
              </a:solidFill>
              <a:latin typeface="Cambria" pitchFamily="18" charset="0"/>
            </a:endParaRPr>
          </a:p>
        </p:txBody>
      </p:sp>
      <p:pic>
        <p:nvPicPr>
          <p:cNvPr id="9218" name="Picture 2" descr="C:\Users\hp\Desktop\cohen_sutherland_line_cli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149" y="1676400"/>
            <a:ext cx="334803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hp\Desktop\top_left_cor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894" y="3276600"/>
            <a:ext cx="3944750" cy="293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7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9" end="19"/>
                                            </p:txEl>
                                          </p:spTgt>
                                        </p:tgtEl>
                                        <p:attrNameLst>
                                          <p:attrName>style.visibility</p:attrName>
                                        </p:attrNameLst>
                                      </p:cBhvr>
                                      <p:to>
                                        <p:strVal val="visible"/>
                                      </p:to>
                                    </p:set>
                                    <p:anim calcmode="lin" valueType="num">
                                      <p:cBhvr additive="base">
                                        <p:cTn id="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Cohen-Sutherland </a:t>
            </a:r>
            <a:r>
              <a:rPr lang="en-US" sz="2000" b="1" dirty="0">
                <a:solidFill>
                  <a:schemeClr val="accent2"/>
                </a:solidFill>
                <a:latin typeface="Cambria" pitchFamily="18" charset="0"/>
              </a:rPr>
              <a:t>Line Clippings</a:t>
            </a:r>
          </a:p>
          <a:p>
            <a:pPr algn="l"/>
            <a:endParaRPr lang="en-US" sz="1600" dirty="0" smtClean="0">
              <a:solidFill>
                <a:schemeClr val="tx1"/>
              </a:solidFill>
              <a:latin typeface="Cambria" pitchFamily="18" charset="0"/>
            </a:endParaRPr>
          </a:p>
          <a:p>
            <a:pPr algn="l"/>
            <a:r>
              <a:rPr lang="en-US" sz="1600" b="1" dirty="0">
                <a:solidFill>
                  <a:schemeClr val="tx1"/>
                </a:solidFill>
                <a:latin typeface="Cambria" pitchFamily="18" charset="0"/>
              </a:rPr>
              <a:t>Algorithm</a:t>
            </a:r>
          </a:p>
          <a:p>
            <a:pPr algn="l"/>
            <a:r>
              <a:rPr lang="en-US" sz="1600" dirty="0">
                <a:solidFill>
                  <a:schemeClr val="tx1"/>
                </a:solidFill>
                <a:latin typeface="Cambria" pitchFamily="18" charset="0"/>
              </a:rPr>
              <a:t>Step 1 − Assign a region code for each endpoints.</a:t>
            </a:r>
          </a:p>
          <a:p>
            <a:pPr algn="l"/>
            <a:r>
              <a:rPr lang="en-US" sz="1600" dirty="0">
                <a:solidFill>
                  <a:schemeClr val="tx1"/>
                </a:solidFill>
                <a:latin typeface="Cambria" pitchFamily="18" charset="0"/>
              </a:rPr>
              <a:t>Step 2 − If both endpoints have a region code 0000 then accept this line.</a:t>
            </a:r>
          </a:p>
          <a:p>
            <a:pPr algn="l"/>
            <a:r>
              <a:rPr lang="en-US" sz="1600" dirty="0">
                <a:solidFill>
                  <a:schemeClr val="tx1"/>
                </a:solidFill>
                <a:latin typeface="Cambria" pitchFamily="18" charset="0"/>
              </a:rPr>
              <a:t>Step 3 − Else, perform the logical </a:t>
            </a:r>
            <a:r>
              <a:rPr lang="en-US" sz="1600" dirty="0" smtClean="0">
                <a:solidFill>
                  <a:schemeClr val="tx1"/>
                </a:solidFill>
                <a:latin typeface="Cambria" pitchFamily="18" charset="0"/>
              </a:rPr>
              <a:t>AND operation </a:t>
            </a:r>
            <a:r>
              <a:rPr lang="en-US" sz="1600" dirty="0">
                <a:solidFill>
                  <a:schemeClr val="tx1"/>
                </a:solidFill>
                <a:latin typeface="Cambria" pitchFamily="18" charset="0"/>
              </a:rPr>
              <a:t>for both region codes.</a:t>
            </a:r>
          </a:p>
          <a:p>
            <a:pPr algn="l"/>
            <a:r>
              <a:rPr lang="en-US" sz="1600" dirty="0" smtClean="0">
                <a:solidFill>
                  <a:schemeClr val="tx1"/>
                </a:solidFill>
                <a:latin typeface="Cambria" pitchFamily="18" charset="0"/>
              </a:rPr>
              <a:t>	Step </a:t>
            </a:r>
            <a:r>
              <a:rPr lang="en-US" sz="1600" dirty="0">
                <a:solidFill>
                  <a:schemeClr val="tx1"/>
                </a:solidFill>
                <a:latin typeface="Cambria" pitchFamily="18" charset="0"/>
              </a:rPr>
              <a:t>3.1 − If the result is not 0000, then reject the line.</a:t>
            </a:r>
          </a:p>
          <a:p>
            <a:pPr algn="l"/>
            <a:r>
              <a:rPr lang="en-US" sz="1600" dirty="0" smtClean="0">
                <a:solidFill>
                  <a:schemeClr val="tx1"/>
                </a:solidFill>
                <a:latin typeface="Cambria" pitchFamily="18" charset="0"/>
              </a:rPr>
              <a:t>	Step </a:t>
            </a:r>
            <a:r>
              <a:rPr lang="en-US" sz="1600" dirty="0">
                <a:solidFill>
                  <a:schemeClr val="tx1"/>
                </a:solidFill>
                <a:latin typeface="Cambria" pitchFamily="18" charset="0"/>
              </a:rPr>
              <a:t>3.2 − Else you need clipping.</a:t>
            </a:r>
          </a:p>
          <a:p>
            <a:pPr algn="l"/>
            <a:r>
              <a:rPr lang="en-US" sz="1600" dirty="0" smtClean="0">
                <a:solidFill>
                  <a:schemeClr val="tx1"/>
                </a:solidFill>
                <a:latin typeface="Cambria" pitchFamily="18" charset="0"/>
              </a:rPr>
              <a:t>	Step </a:t>
            </a:r>
            <a:r>
              <a:rPr lang="en-US" sz="1600" dirty="0">
                <a:solidFill>
                  <a:schemeClr val="tx1"/>
                </a:solidFill>
                <a:latin typeface="Cambria" pitchFamily="18" charset="0"/>
              </a:rPr>
              <a:t>3.2.1 − Choose an endpoint of the line that is outside the window.</a:t>
            </a:r>
          </a:p>
          <a:p>
            <a:pPr algn="l"/>
            <a:r>
              <a:rPr lang="en-US" sz="1600" dirty="0" smtClean="0">
                <a:solidFill>
                  <a:schemeClr val="tx1"/>
                </a:solidFill>
                <a:latin typeface="Cambria" pitchFamily="18" charset="0"/>
              </a:rPr>
              <a:t>	Step </a:t>
            </a:r>
            <a:r>
              <a:rPr lang="en-US" sz="1600" dirty="0">
                <a:solidFill>
                  <a:schemeClr val="tx1"/>
                </a:solidFill>
                <a:latin typeface="Cambria" pitchFamily="18" charset="0"/>
              </a:rPr>
              <a:t>3.2.2 − Find the intersection point at the window boundary </a:t>
            </a:r>
            <a:r>
              <a:rPr lang="en-US" sz="1600" dirty="0" smtClean="0">
                <a:solidFill>
                  <a:schemeClr val="tx1"/>
                </a:solidFill>
                <a:latin typeface="Cambria" pitchFamily="18" charset="0"/>
              </a:rPr>
              <a:t>base on region code 	base on region code</a:t>
            </a:r>
            <a:r>
              <a:rPr lang="en-US" sz="1600" dirty="0">
                <a:solidFill>
                  <a:schemeClr val="tx1"/>
                </a:solidFill>
                <a:latin typeface="Cambria" pitchFamily="18" charset="0"/>
              </a:rPr>
              <a:t>.</a:t>
            </a:r>
          </a:p>
          <a:p>
            <a:pPr algn="l"/>
            <a:r>
              <a:rPr lang="en-US" sz="1600" dirty="0" smtClean="0">
                <a:solidFill>
                  <a:schemeClr val="tx1"/>
                </a:solidFill>
                <a:latin typeface="Cambria" pitchFamily="18" charset="0"/>
              </a:rPr>
              <a:t>	Step </a:t>
            </a:r>
            <a:r>
              <a:rPr lang="en-US" sz="1600" dirty="0">
                <a:solidFill>
                  <a:schemeClr val="tx1"/>
                </a:solidFill>
                <a:latin typeface="Cambria" pitchFamily="18" charset="0"/>
              </a:rPr>
              <a:t>3.2.3 − Replace endpoint with the intersection point and update the region code.</a:t>
            </a:r>
          </a:p>
          <a:p>
            <a:pPr algn="l"/>
            <a:r>
              <a:rPr lang="en-US" sz="1600" dirty="0" smtClean="0">
                <a:solidFill>
                  <a:schemeClr val="tx1"/>
                </a:solidFill>
                <a:latin typeface="Cambria" pitchFamily="18" charset="0"/>
              </a:rPr>
              <a:t>	Step </a:t>
            </a:r>
            <a:r>
              <a:rPr lang="en-US" sz="1600" dirty="0">
                <a:solidFill>
                  <a:schemeClr val="tx1"/>
                </a:solidFill>
                <a:latin typeface="Cambria" pitchFamily="18" charset="0"/>
              </a:rPr>
              <a:t>3.2.4 − Repeat step 2 until we find a clipped line either trivially accepted or </a:t>
            </a:r>
            <a:r>
              <a:rPr lang="en-US" sz="1600" dirty="0" smtClean="0">
                <a:solidFill>
                  <a:schemeClr val="tx1"/>
                </a:solidFill>
                <a:latin typeface="Cambria" pitchFamily="18" charset="0"/>
              </a:rPr>
              <a:t>	trivially </a:t>
            </a:r>
            <a:r>
              <a:rPr lang="en-US" sz="1600" dirty="0">
                <a:solidFill>
                  <a:schemeClr val="tx1"/>
                </a:solidFill>
                <a:latin typeface="Cambria" pitchFamily="18" charset="0"/>
              </a:rPr>
              <a:t>rejected.</a:t>
            </a:r>
          </a:p>
          <a:p>
            <a:pPr algn="l"/>
            <a:r>
              <a:rPr lang="en-US" sz="1600" dirty="0">
                <a:solidFill>
                  <a:schemeClr val="tx1"/>
                </a:solidFill>
                <a:latin typeface="Cambria" pitchFamily="18" charset="0"/>
              </a:rPr>
              <a:t>Step 4 − Repeat step 1 for other lines.</a:t>
            </a: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endParaRPr lang="en-US" sz="1600" dirty="0" smtClean="0">
              <a:solidFill>
                <a:schemeClr val="tx1"/>
              </a:solidFill>
              <a:latin typeface="Cambria" pitchFamily="18" charset="0"/>
            </a:endParaRPr>
          </a:p>
          <a:p>
            <a:pPr algn="l"/>
            <a:endParaRPr lang="en-US" sz="1600" dirty="0">
              <a:solidFill>
                <a:schemeClr val="tx1"/>
              </a:solidFill>
              <a:latin typeface="Cambria" pitchFamily="18" charset="0"/>
            </a:endParaRPr>
          </a:p>
          <a:p>
            <a:pPr algn="l"/>
            <a:r>
              <a:rPr lang="en-US" sz="1600" dirty="0">
                <a:solidFill>
                  <a:schemeClr val="tx1"/>
                </a:solidFill>
                <a:latin typeface="Cambria" pitchFamily="18" charset="0"/>
              </a:rPr>
              <a:t/>
            </a:r>
            <a:br>
              <a:rPr lang="en-US" sz="1600" dirty="0">
                <a:solidFill>
                  <a:schemeClr val="tx1"/>
                </a:solidFill>
                <a:latin typeface="Cambria" pitchFamily="18" charset="0"/>
              </a:rPr>
            </a:br>
            <a:endParaRPr lang="en-US" sz="1600" dirty="0">
              <a:solidFill>
                <a:schemeClr val="tx1"/>
              </a:solidFill>
              <a:latin typeface="Cambria" pitchFamily="18" charset="0"/>
            </a:endParaRPr>
          </a:p>
          <a:p>
            <a:pPr algn="just">
              <a:lnSpc>
                <a:spcPct val="150000"/>
              </a:lnSpc>
              <a:spcBef>
                <a:spcPts val="0"/>
              </a:spcBef>
            </a:pPr>
            <a:endParaRPr lang="en-US" sz="1600" dirty="0">
              <a:solidFill>
                <a:schemeClr val="tx1"/>
              </a:solidFill>
              <a:latin typeface="Cambria" pitchFamily="18" charset="0"/>
            </a:endParaRPr>
          </a:p>
        </p:txBody>
      </p:sp>
    </p:spTree>
    <p:extLst>
      <p:ext uri="{BB962C8B-B14F-4D97-AF65-F5344CB8AC3E}">
        <p14:creationId xmlns:p14="http://schemas.microsoft.com/office/powerpoint/2010/main" val="1002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4" end="24"/>
                                            </p:txEl>
                                          </p:spTgt>
                                        </p:tgtEl>
                                        <p:attrNameLst>
                                          <p:attrName>style.visibility</p:attrName>
                                        </p:attrNameLst>
                                      </p:cBhvr>
                                      <p:to>
                                        <p:strVal val="visible"/>
                                      </p:to>
                                    </p:set>
                                    <p:anim calcmode="lin" valueType="num">
                                      <p:cBhvr additive="base">
                                        <p:cTn id="7"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4"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Sutherland-Hodgeman </a:t>
            </a:r>
            <a:r>
              <a:rPr lang="en-US" sz="2000" b="1" dirty="0">
                <a:solidFill>
                  <a:schemeClr val="accent2"/>
                </a:solidFill>
                <a:latin typeface="Cambria" pitchFamily="18" charset="0"/>
              </a:rPr>
              <a:t>Polygon Clipping:</a:t>
            </a:r>
          </a:p>
          <a:p>
            <a:pPr algn="l">
              <a:lnSpc>
                <a:spcPct val="150000"/>
              </a:lnSpc>
              <a:spcBef>
                <a:spcPts val="0"/>
              </a:spcBef>
            </a:pPr>
            <a:r>
              <a:rPr lang="en-US" sz="1600" dirty="0" smtClean="0">
                <a:solidFill>
                  <a:schemeClr val="tx1"/>
                </a:solidFill>
                <a:latin typeface="Cambria" pitchFamily="18" charset="0"/>
              </a:rPr>
              <a:t>	It </a:t>
            </a:r>
            <a:r>
              <a:rPr lang="en-US" sz="1600" dirty="0">
                <a:solidFill>
                  <a:schemeClr val="tx1"/>
                </a:solidFill>
                <a:latin typeface="Cambria" pitchFamily="18" charset="0"/>
              </a:rPr>
              <a:t>is performed by processing the boundary of polygon against each </a:t>
            </a:r>
            <a:r>
              <a:rPr lang="en-US" sz="1600" dirty="0" smtClean="0">
                <a:solidFill>
                  <a:schemeClr val="tx1"/>
                </a:solidFill>
                <a:latin typeface="Cambria" pitchFamily="18" charset="0"/>
              </a:rPr>
              <a:t>window</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corner </a:t>
            </a:r>
            <a:r>
              <a:rPr lang="en-US" sz="1600">
                <a:solidFill>
                  <a:schemeClr val="tx1"/>
                </a:solidFill>
                <a:latin typeface="Cambria" pitchFamily="18" charset="0"/>
              </a:rPr>
              <a:t>or </a:t>
            </a:r>
            <a:r>
              <a:rPr lang="en-US" sz="1600" smtClean="0">
                <a:solidFill>
                  <a:schemeClr val="tx1"/>
                </a:solidFill>
                <a:latin typeface="Cambria" pitchFamily="18" charset="0"/>
              </a:rPr>
              <a:t>edge</a:t>
            </a:r>
            <a:r>
              <a:rPr lang="en-US" sz="1600" dirty="0">
                <a:solidFill>
                  <a:schemeClr val="tx1"/>
                </a:solidFill>
                <a:latin typeface="Cambria" pitchFamily="18" charset="0"/>
              </a:rPr>
              <a:t>. First of all entire polygon is clipped against one edge, then resulting polygon is considered, then the polygon is considered against the second edge, so on for all four edges.</a:t>
            </a:r>
          </a:p>
          <a:p>
            <a:pPr algn="l">
              <a:lnSpc>
                <a:spcPct val="150000"/>
              </a:lnSpc>
              <a:spcBef>
                <a:spcPts val="0"/>
              </a:spcBef>
            </a:pPr>
            <a:r>
              <a:rPr lang="en-US" sz="1600" dirty="0">
                <a:solidFill>
                  <a:schemeClr val="tx1"/>
                </a:solidFill>
                <a:latin typeface="Cambria" pitchFamily="18" charset="0"/>
              </a:rPr>
              <a:t>Four possible situations while processing</a:t>
            </a:r>
          </a:p>
          <a:p>
            <a:pPr algn="l">
              <a:lnSpc>
                <a:spcPct val="150000"/>
              </a:lnSpc>
              <a:spcBef>
                <a:spcPts val="0"/>
              </a:spcBef>
            </a:pPr>
            <a:r>
              <a:rPr lang="en-US" sz="1600" dirty="0" smtClean="0">
                <a:solidFill>
                  <a:schemeClr val="tx1"/>
                </a:solidFill>
                <a:latin typeface="Cambria" pitchFamily="18" charset="0"/>
              </a:rPr>
              <a:t>1. If </a:t>
            </a:r>
            <a:r>
              <a:rPr lang="en-US" sz="1600" dirty="0">
                <a:solidFill>
                  <a:schemeClr val="tx1"/>
                </a:solidFill>
                <a:latin typeface="Cambria" pitchFamily="18" charset="0"/>
              </a:rPr>
              <a:t>the first vertex is an outside the window, the second vertex is inside the window. Then second vertex is added to the output list. The point of intersection of window boundary and polygon side (edge) is also added to the output line.</a:t>
            </a:r>
          </a:p>
          <a:p>
            <a:pPr algn="l">
              <a:lnSpc>
                <a:spcPct val="150000"/>
              </a:lnSpc>
              <a:spcBef>
                <a:spcPts val="0"/>
              </a:spcBef>
            </a:pPr>
            <a:r>
              <a:rPr lang="en-US" sz="1600" dirty="0" smtClean="0">
                <a:solidFill>
                  <a:schemeClr val="tx1"/>
                </a:solidFill>
                <a:latin typeface="Cambria" pitchFamily="18" charset="0"/>
              </a:rPr>
              <a:t>2. If </a:t>
            </a:r>
            <a:r>
              <a:rPr lang="en-US" sz="1600" dirty="0">
                <a:solidFill>
                  <a:schemeClr val="tx1"/>
                </a:solidFill>
                <a:latin typeface="Cambria" pitchFamily="18" charset="0"/>
              </a:rPr>
              <a:t>both vertexes are inside window boundary.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Then </a:t>
            </a:r>
            <a:r>
              <a:rPr lang="en-US" sz="1600" dirty="0">
                <a:solidFill>
                  <a:schemeClr val="tx1"/>
                </a:solidFill>
                <a:latin typeface="Cambria" pitchFamily="18" charset="0"/>
              </a:rPr>
              <a:t>only second vertex is added to the output list.</a:t>
            </a:r>
          </a:p>
          <a:p>
            <a:pPr algn="l">
              <a:lnSpc>
                <a:spcPct val="150000"/>
              </a:lnSpc>
              <a:spcBef>
                <a:spcPts val="0"/>
              </a:spcBef>
            </a:pPr>
            <a:r>
              <a:rPr lang="en-US" sz="1600" dirty="0" smtClean="0">
                <a:solidFill>
                  <a:schemeClr val="tx1"/>
                </a:solidFill>
                <a:latin typeface="Cambria" pitchFamily="18" charset="0"/>
              </a:rPr>
              <a:t>3. If </a:t>
            </a:r>
            <a:r>
              <a:rPr lang="en-US" sz="1600" dirty="0">
                <a:solidFill>
                  <a:schemeClr val="tx1"/>
                </a:solidFill>
                <a:latin typeface="Cambria" pitchFamily="18" charset="0"/>
              </a:rPr>
              <a:t>the first vertex is inside the window </a:t>
            </a:r>
            <a:r>
              <a:rPr lang="en-US" sz="1600" dirty="0" smtClean="0">
                <a:solidFill>
                  <a:schemeClr val="tx1"/>
                </a:solidFill>
                <a:latin typeface="Cambria" pitchFamily="18" charset="0"/>
              </a:rPr>
              <a:t>and</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second is an outside window. The edge </a:t>
            </a:r>
            <a:r>
              <a:rPr lang="en-US" sz="1600" dirty="0" smtClean="0">
                <a:solidFill>
                  <a:schemeClr val="tx1"/>
                </a:solidFill>
                <a:latin typeface="Cambria" pitchFamily="18" charset="0"/>
              </a:rPr>
              <a:t>which</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intersects with window is added to output list.</a:t>
            </a:r>
          </a:p>
          <a:p>
            <a:pPr algn="l">
              <a:lnSpc>
                <a:spcPct val="150000"/>
              </a:lnSpc>
              <a:spcBef>
                <a:spcPts val="0"/>
              </a:spcBef>
            </a:pPr>
            <a:r>
              <a:rPr lang="en-US" sz="1600" dirty="0" smtClean="0">
                <a:solidFill>
                  <a:schemeClr val="tx1"/>
                </a:solidFill>
                <a:latin typeface="Cambria" pitchFamily="18" charset="0"/>
              </a:rPr>
              <a:t>4. If </a:t>
            </a:r>
            <a:r>
              <a:rPr lang="en-US" sz="1600" dirty="0">
                <a:solidFill>
                  <a:schemeClr val="tx1"/>
                </a:solidFill>
                <a:latin typeface="Cambria" pitchFamily="18" charset="0"/>
              </a:rPr>
              <a:t>both vertices are the outside window, </a:t>
            </a:r>
            <a:r>
              <a:rPr lang="en-US" sz="1600" dirty="0" smtClean="0">
                <a:solidFill>
                  <a:schemeClr val="tx1"/>
                </a:solidFill>
                <a:latin typeface="Cambria" pitchFamily="18" charset="0"/>
              </a:rPr>
              <a:t>then</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nothing is added to output list.</a:t>
            </a:r>
          </a:p>
          <a:p>
            <a:pPr algn="l">
              <a:lnSpc>
                <a:spcPct val="150000"/>
              </a:lnSpc>
              <a:spcBef>
                <a:spcPts val="0"/>
              </a:spcBef>
            </a:pPr>
            <a:r>
              <a:rPr lang="en-US" sz="1600" dirty="0">
                <a:solidFill>
                  <a:schemeClr val="tx1"/>
                </a:solidFill>
                <a:latin typeface="Cambria" pitchFamily="18" charset="0"/>
              </a:rPr>
              <a:t>Following figures shows original polygon and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clipping </a:t>
            </a:r>
            <a:r>
              <a:rPr lang="en-US" sz="1600" dirty="0">
                <a:solidFill>
                  <a:schemeClr val="tx1"/>
                </a:solidFill>
                <a:latin typeface="Cambria" pitchFamily="18" charset="0"/>
              </a:rPr>
              <a:t>of polygon against four windows</a:t>
            </a:r>
            <a:r>
              <a:rPr lang="en-US" sz="1600" dirty="0" smtClean="0"/>
              <a:t>.</a:t>
            </a:r>
          </a:p>
          <a:p>
            <a:pPr algn="l">
              <a:lnSpc>
                <a:spcPct val="150000"/>
              </a:lnSpc>
              <a:spcBef>
                <a:spcPts val="0"/>
              </a:spcBef>
            </a:pPr>
            <a:endParaRPr lang="en-US" sz="1600" dirty="0"/>
          </a:p>
          <a:p>
            <a:pPr algn="l"/>
            <a:endParaRPr lang="en-US" sz="1600" dirty="0" smtClean="0">
              <a:solidFill>
                <a:schemeClr val="tx1"/>
              </a:solidFill>
              <a:latin typeface="Cambria" pitchFamily="18" charset="0"/>
            </a:endParaRPr>
          </a:p>
          <a:p>
            <a:pPr algn="l"/>
            <a:endParaRPr lang="en-US" sz="1600" dirty="0" smtClean="0">
              <a:solidFill>
                <a:schemeClr val="tx1"/>
              </a:solidFill>
              <a:latin typeface="Cambria" pitchFamily="18" charset="0"/>
            </a:endParaRPr>
          </a:p>
        </p:txBody>
      </p:sp>
      <p:pic>
        <p:nvPicPr>
          <p:cNvPr id="6146" name="Picture 2" descr="C:\Users\hp\Desktop\computer-graphics-suther-and-hodgeman-polygon-clipp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19400"/>
            <a:ext cx="38925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13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2000" b="1" dirty="0" err="1" smtClean="0">
                <a:solidFill>
                  <a:schemeClr val="accent2"/>
                </a:solidFill>
                <a:latin typeface="Cambria" pitchFamily="18" charset="0"/>
              </a:rPr>
              <a:t>Weiler</a:t>
            </a:r>
            <a:r>
              <a:rPr lang="en-US" sz="2000" b="1" dirty="0" smtClean="0">
                <a:solidFill>
                  <a:schemeClr val="accent2"/>
                </a:solidFill>
                <a:latin typeface="Cambria" pitchFamily="18" charset="0"/>
              </a:rPr>
              <a:t>-Atherton </a:t>
            </a:r>
            <a:r>
              <a:rPr lang="en-US" sz="2000" b="1" dirty="0">
                <a:solidFill>
                  <a:schemeClr val="accent2"/>
                </a:solidFill>
                <a:latin typeface="Cambria" pitchFamily="18" charset="0"/>
              </a:rPr>
              <a:t>Polygon Clipping:</a:t>
            </a:r>
          </a:p>
          <a:p>
            <a:pPr algn="l">
              <a:lnSpc>
                <a:spcPct val="150000"/>
              </a:lnSpc>
            </a:pPr>
            <a:r>
              <a:rPr lang="en-US" sz="1600" dirty="0" smtClean="0">
                <a:solidFill>
                  <a:schemeClr val="tx1"/>
                </a:solidFill>
                <a:latin typeface="Cambria" pitchFamily="18" charset="0"/>
              </a:rPr>
              <a:t>	When </a:t>
            </a:r>
            <a:r>
              <a:rPr lang="en-US" sz="1600" dirty="0">
                <a:solidFill>
                  <a:schemeClr val="tx1"/>
                </a:solidFill>
                <a:latin typeface="Cambria" pitchFamily="18" charset="0"/>
              </a:rPr>
              <a:t>the clipped polygons have two or more separate sections, then it is the </a:t>
            </a:r>
            <a:endParaRPr lang="en-US" sz="1600" dirty="0" smtClean="0">
              <a:solidFill>
                <a:schemeClr val="tx1"/>
              </a:solidFill>
              <a:latin typeface="Cambria" pitchFamily="18" charset="0"/>
            </a:endParaRPr>
          </a:p>
          <a:p>
            <a:pPr algn="l">
              <a:lnSpc>
                <a:spcPct val="150000"/>
              </a:lnSpc>
            </a:pPr>
            <a:r>
              <a:rPr lang="en-US" sz="1600" dirty="0" smtClean="0">
                <a:solidFill>
                  <a:schemeClr val="tx1"/>
                </a:solidFill>
                <a:latin typeface="Cambria" pitchFamily="18" charset="0"/>
              </a:rPr>
              <a:t>concave </a:t>
            </a:r>
            <a:r>
              <a:rPr lang="en-US" sz="1600" dirty="0">
                <a:solidFill>
                  <a:schemeClr val="tx1"/>
                </a:solidFill>
                <a:latin typeface="Cambria" pitchFamily="18" charset="0"/>
              </a:rPr>
              <a:t>polygon handled by this algorithm. The vertex-processing procedures for window boundaries are modified so that concave polygon is displayed.</a:t>
            </a:r>
          </a:p>
          <a:p>
            <a:pPr algn="l">
              <a:lnSpc>
                <a:spcPct val="150000"/>
              </a:lnSpc>
            </a:pPr>
            <a:r>
              <a:rPr lang="en-US" sz="1600" dirty="0">
                <a:solidFill>
                  <a:schemeClr val="tx1"/>
                </a:solidFill>
                <a:latin typeface="Cambria" pitchFamily="18" charset="0"/>
              </a:rPr>
              <a:t>Let the clipping window be initially called clip polygon and the polygon to be clipped the subject polygon. We start with an arbitrary vertex of the subject polygon and trace around its border in the clockwise direction until an intersection with the clip polygon is encountered</a:t>
            </a:r>
            <a:r>
              <a:rPr lang="en-US" sz="1600" dirty="0" smtClean="0">
                <a:solidFill>
                  <a:schemeClr val="tx1"/>
                </a:solidFill>
                <a:latin typeface="Cambria" pitchFamily="18" charset="0"/>
              </a:rPr>
              <a:t>:</a:t>
            </a:r>
          </a:p>
          <a:p>
            <a:pPr algn="l">
              <a:lnSpc>
                <a:spcPct val="150000"/>
              </a:lnSpc>
            </a:pPr>
            <a:r>
              <a:rPr lang="en-US" sz="1600" dirty="0" smtClean="0">
                <a:solidFill>
                  <a:schemeClr val="tx1"/>
                </a:solidFill>
                <a:latin typeface="Cambria" pitchFamily="18" charset="0"/>
              </a:rPr>
              <a:t>1</a:t>
            </a:r>
            <a:r>
              <a:rPr lang="en-US" sz="1600" dirty="0">
                <a:solidFill>
                  <a:schemeClr val="tx1"/>
                </a:solidFill>
                <a:latin typeface="Cambria" pitchFamily="18" charset="0"/>
              </a:rPr>
              <a:t>. If the edge enters the clip polygon, record the intersection point and continue to trace the subject polygon.</a:t>
            </a:r>
          </a:p>
          <a:p>
            <a:pPr algn="l">
              <a:lnSpc>
                <a:spcPct val="150000"/>
              </a:lnSpc>
              <a:spcBef>
                <a:spcPts val="0"/>
              </a:spcBef>
            </a:pPr>
            <a:r>
              <a:rPr lang="en-US" sz="1600" dirty="0">
                <a:solidFill>
                  <a:schemeClr val="tx1"/>
                </a:solidFill>
                <a:latin typeface="Cambria" pitchFamily="18" charset="0"/>
              </a:rPr>
              <a:t>2. If the edge leaves the clip polygon, record the intersection point and make a right turn</a:t>
            </a:r>
          </a:p>
          <a:p>
            <a:pPr algn="l">
              <a:lnSpc>
                <a:spcPct val="150000"/>
              </a:lnSpc>
              <a:spcBef>
                <a:spcPts val="0"/>
              </a:spcBef>
            </a:pPr>
            <a:r>
              <a:rPr lang="en-US" sz="1600" dirty="0">
                <a:solidFill>
                  <a:schemeClr val="tx1"/>
                </a:solidFill>
                <a:latin typeface="Cambria" pitchFamily="18" charset="0"/>
              </a:rPr>
              <a:t> to follow the clip polygon in the same manner (i.e., treat the clip polygon as subject </a:t>
            </a:r>
          </a:p>
          <a:p>
            <a:pPr algn="l">
              <a:lnSpc>
                <a:spcPct val="150000"/>
              </a:lnSpc>
              <a:spcBef>
                <a:spcPts val="0"/>
              </a:spcBef>
            </a:pPr>
            <a:r>
              <a:rPr lang="en-US" sz="1600" dirty="0">
                <a:solidFill>
                  <a:schemeClr val="tx1"/>
                </a:solidFill>
                <a:latin typeface="Cambria" pitchFamily="18" charset="0"/>
              </a:rPr>
              <a:t>polygon and the subject polygon as clip polygon and proceed as before).</a:t>
            </a:r>
          </a:p>
          <a:p>
            <a:pPr algn="l"/>
            <a:endParaRPr lang="en-US" sz="1600" dirty="0" smtClean="0">
              <a:solidFill>
                <a:schemeClr val="tx1"/>
              </a:solidFill>
              <a:latin typeface="Cambria" pitchFamily="18" charset="0"/>
            </a:endParaRPr>
          </a:p>
        </p:txBody>
      </p:sp>
      <p:pic>
        <p:nvPicPr>
          <p:cNvPr id="7170" name="Picture 2" descr="C:\Users\hp\Desktop\computer-graphics-weiler-atherton-polygon-clipp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008" y="5105400"/>
            <a:ext cx="5716587"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97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305800" cy="5791200"/>
          </a:xfrm>
        </p:spPr>
        <p:txBody>
          <a:bodyPr>
            <a:noAutofit/>
          </a:bodyPr>
          <a:lstStyle/>
          <a:p>
            <a:pPr algn="just">
              <a:lnSpc>
                <a:spcPct val="150000"/>
              </a:lnSpc>
              <a:spcBef>
                <a:spcPts val="0"/>
              </a:spcBef>
            </a:pPr>
            <a:r>
              <a:rPr lang="en-US" sz="1800" b="1" dirty="0" smtClean="0">
                <a:solidFill>
                  <a:schemeClr val="accent2"/>
                </a:solidFill>
                <a:latin typeface="Cambria" pitchFamily="18" charset="0"/>
              </a:rPr>
              <a:t> </a:t>
            </a:r>
            <a:r>
              <a:rPr lang="en-US" sz="1800" b="1" dirty="0">
                <a:solidFill>
                  <a:schemeClr val="accent2"/>
                </a:solidFill>
                <a:latin typeface="Cambria" pitchFamily="18" charset="0"/>
              </a:rPr>
              <a:t>Polygon:</a:t>
            </a:r>
          </a:p>
          <a:p>
            <a:pPr algn="just">
              <a:lnSpc>
                <a:spcPct val="150000"/>
              </a:lnSpc>
              <a:spcBef>
                <a:spcPts val="0"/>
              </a:spcBef>
            </a:pPr>
            <a:r>
              <a:rPr lang="en-US" sz="1600" dirty="0" smtClean="0">
                <a:solidFill>
                  <a:schemeClr val="tx1"/>
                </a:solidFill>
                <a:latin typeface="Cambria" pitchFamily="18" charset="0"/>
                <a:ea typeface="Cambria" pitchFamily="18" charset="0"/>
              </a:rPr>
              <a:t>	Polygon </a:t>
            </a:r>
            <a:r>
              <a:rPr lang="en-US" sz="1600" dirty="0">
                <a:solidFill>
                  <a:schemeClr val="tx1"/>
                </a:solidFill>
                <a:latin typeface="Cambria" pitchFamily="18" charset="0"/>
                <a:ea typeface="Cambria" pitchFamily="18" charset="0"/>
              </a:rPr>
              <a:t>is a representation of the surface. It is primitive which is closed in </a:t>
            </a:r>
            <a:endParaRPr lang="en-US" sz="1600" dirty="0" smtClean="0">
              <a:solidFill>
                <a:schemeClr val="tx1"/>
              </a:solidFill>
              <a:latin typeface="Cambria" pitchFamily="18" charset="0"/>
              <a:ea typeface="Cambria" pitchFamily="18" charset="0"/>
            </a:endParaRPr>
          </a:p>
          <a:p>
            <a:pPr algn="just">
              <a:lnSpc>
                <a:spcPct val="150000"/>
              </a:lnSpc>
              <a:spcBef>
                <a:spcPts val="0"/>
              </a:spcBef>
            </a:pPr>
            <a:r>
              <a:rPr lang="en-US" sz="1600" dirty="0" smtClean="0">
                <a:solidFill>
                  <a:schemeClr val="tx1"/>
                </a:solidFill>
                <a:latin typeface="Cambria" pitchFamily="18" charset="0"/>
                <a:ea typeface="Cambria" pitchFamily="18" charset="0"/>
              </a:rPr>
              <a:t>nature</a:t>
            </a:r>
            <a:r>
              <a:rPr lang="en-US" sz="1600" dirty="0">
                <a:solidFill>
                  <a:schemeClr val="tx1"/>
                </a:solidFill>
                <a:latin typeface="Cambria" pitchFamily="18" charset="0"/>
                <a:ea typeface="Cambria" pitchFamily="18" charset="0"/>
              </a:rPr>
              <a:t>. </a:t>
            </a:r>
            <a:r>
              <a:rPr lang="en-US" sz="1600" dirty="0" smtClean="0">
                <a:solidFill>
                  <a:schemeClr val="tx1"/>
                </a:solidFill>
                <a:latin typeface="Cambria" pitchFamily="18" charset="0"/>
                <a:ea typeface="Cambria" pitchFamily="18" charset="0"/>
              </a:rPr>
              <a:t>It </a:t>
            </a:r>
            <a:r>
              <a:rPr lang="en-US" sz="1600" dirty="0">
                <a:solidFill>
                  <a:schemeClr val="tx1"/>
                </a:solidFill>
                <a:latin typeface="Cambria" pitchFamily="18" charset="0"/>
                <a:ea typeface="Cambria" pitchFamily="18" charset="0"/>
              </a:rPr>
              <a:t>is formed using a collection of lines. It is also called as many-sided figure. The lines combined to form polygon are called sides or edges. The lines are obtained by combining two vertices</a:t>
            </a:r>
            <a:r>
              <a:rPr lang="en-US" sz="1600" dirty="0" smtClean="0">
                <a:solidFill>
                  <a:schemeClr val="tx1"/>
                </a:solidFill>
                <a:latin typeface="Cambria" pitchFamily="18" charset="0"/>
                <a:ea typeface="Cambria" pitchFamily="18" charset="0"/>
              </a:rPr>
              <a:t>.</a:t>
            </a:r>
          </a:p>
          <a:p>
            <a:pPr algn="just"/>
            <a:endParaRPr lang="en-US" sz="1600" dirty="0">
              <a:solidFill>
                <a:schemeClr val="tx1"/>
              </a:solidFill>
              <a:latin typeface="Cambria" pitchFamily="18" charset="0"/>
              <a:ea typeface="Cambria" pitchFamily="18" charset="0"/>
            </a:endParaRPr>
          </a:p>
          <a:p>
            <a:pPr algn="l"/>
            <a:r>
              <a:rPr lang="en-US" sz="1600" dirty="0">
                <a:solidFill>
                  <a:schemeClr val="tx1"/>
                </a:solidFill>
                <a:latin typeface="Cambria" pitchFamily="18" charset="0"/>
                <a:ea typeface="Cambria" pitchFamily="18" charset="0"/>
              </a:rPr>
              <a:t>Example of Polygon:</a:t>
            </a:r>
          </a:p>
          <a:p>
            <a:pPr algn="l"/>
            <a:r>
              <a:rPr lang="en-US" sz="1600" dirty="0">
                <a:solidFill>
                  <a:schemeClr val="tx1"/>
                </a:solidFill>
                <a:latin typeface="Cambria" pitchFamily="18" charset="0"/>
                <a:ea typeface="Cambria" pitchFamily="18" charset="0"/>
              </a:rPr>
              <a:t>Triangle</a:t>
            </a:r>
          </a:p>
          <a:p>
            <a:pPr algn="l"/>
            <a:r>
              <a:rPr lang="en-US" sz="1600" dirty="0">
                <a:solidFill>
                  <a:schemeClr val="tx1"/>
                </a:solidFill>
                <a:latin typeface="Cambria" pitchFamily="18" charset="0"/>
                <a:ea typeface="Cambria" pitchFamily="18" charset="0"/>
              </a:rPr>
              <a:t>Rectangle</a:t>
            </a:r>
          </a:p>
          <a:p>
            <a:pPr algn="l"/>
            <a:r>
              <a:rPr lang="en-US" sz="1600" dirty="0">
                <a:solidFill>
                  <a:schemeClr val="tx1"/>
                </a:solidFill>
                <a:latin typeface="Cambria" pitchFamily="18" charset="0"/>
                <a:ea typeface="Cambria" pitchFamily="18" charset="0"/>
              </a:rPr>
              <a:t>Hexagon</a:t>
            </a:r>
          </a:p>
          <a:p>
            <a:pPr algn="l"/>
            <a:r>
              <a:rPr lang="en-US" sz="1600" dirty="0">
                <a:solidFill>
                  <a:schemeClr val="tx1"/>
                </a:solidFill>
                <a:latin typeface="Cambria" pitchFamily="18" charset="0"/>
                <a:ea typeface="Cambria" pitchFamily="18" charset="0"/>
              </a:rPr>
              <a:t>Pentagon</a:t>
            </a:r>
          </a:p>
          <a:p>
            <a:pPr algn="just">
              <a:lnSpc>
                <a:spcPct val="150000"/>
              </a:lnSpc>
              <a:spcBef>
                <a:spcPts val="0"/>
              </a:spcBef>
            </a:pPr>
            <a:endParaRPr lang="en-US" sz="1600" dirty="0" smtClean="0">
              <a:solidFill>
                <a:schemeClr val="tx1"/>
              </a:solidFill>
              <a:latin typeface="Cambria" pitchFamily="18" charset="0"/>
              <a:ea typeface="Cambria" pitchFamily="18" charset="0"/>
            </a:endParaRPr>
          </a:p>
        </p:txBody>
      </p:sp>
      <p:pic>
        <p:nvPicPr>
          <p:cNvPr id="1026" name="Picture 2" descr="C:\Users\hp\Desktop\computer-graphics-polyg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48200"/>
            <a:ext cx="39624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hp\Desktop\computer-graphics-polyg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587" y="4617720"/>
            <a:ext cx="4062413"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Desktop\computer-graphics-polyg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81200"/>
            <a:ext cx="58674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6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anim calcmode="lin" valueType="num">
                                      <p:cBhvr additive="base">
                                        <p:cTn id="23" dur="500" fill="hold"/>
                                        <p:tgtEl>
                                          <p:spTgt spid="1029"/>
                                        </p:tgtEl>
                                        <p:attrNameLst>
                                          <p:attrName>ppt_x</p:attrName>
                                        </p:attrNameLst>
                                      </p:cBhvr>
                                      <p:tavLst>
                                        <p:tav tm="0">
                                          <p:val>
                                            <p:strVal val="#ppt_x"/>
                                          </p:val>
                                        </p:tav>
                                        <p:tav tm="100000">
                                          <p:val>
                                            <p:strVal val="#ppt_x"/>
                                          </p:val>
                                        </p:tav>
                                      </p:tavLst>
                                    </p:anim>
                                    <p:anim calcmode="lin" valueType="num">
                                      <p:cBhvr additive="base">
                                        <p:cTn id="2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629400"/>
          </a:xfrm>
        </p:spPr>
        <p:txBody>
          <a:bodyPr>
            <a:noAutofit/>
          </a:bodyPr>
          <a:lstStyle/>
          <a:p>
            <a:pPr algn="l">
              <a:spcBef>
                <a:spcPts val="0"/>
              </a:spcBef>
            </a:pPr>
            <a:endParaRPr lang="en-US" sz="1600" dirty="0" smtClean="0">
              <a:solidFill>
                <a:schemeClr val="tx1"/>
              </a:solidFill>
              <a:latin typeface="Cambria" pitchFamily="18" charset="0"/>
            </a:endParaRPr>
          </a:p>
          <a:p>
            <a:pPr algn="l">
              <a:spcBef>
                <a:spcPts val="0"/>
              </a:spcBef>
            </a:pPr>
            <a:r>
              <a:rPr lang="en-US" sz="1600" dirty="0" smtClean="0">
                <a:solidFill>
                  <a:schemeClr val="tx1"/>
                </a:solidFill>
                <a:latin typeface="Cambria" pitchFamily="18" charset="0"/>
              </a:rPr>
              <a:t>2</a:t>
            </a:r>
            <a:r>
              <a:rPr lang="en-US" sz="1600" dirty="0">
                <a:solidFill>
                  <a:schemeClr val="tx1"/>
                </a:solidFill>
                <a:latin typeface="Cambria" pitchFamily="18" charset="0"/>
              </a:rPr>
              <a:t>. If the edge leaves the clip polygon, record the intersection point and make a right </a:t>
            </a:r>
            <a:r>
              <a:rPr lang="en-US" sz="1600" dirty="0" smtClean="0">
                <a:solidFill>
                  <a:schemeClr val="tx1"/>
                </a:solidFill>
                <a:latin typeface="Cambria" pitchFamily="18" charset="0"/>
              </a:rPr>
              <a:t>turn</a:t>
            </a:r>
          </a:p>
          <a:p>
            <a:pPr algn="l">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to follow the clip polygon in the same manner (i.e., treat the clip polygon as subject </a:t>
            </a:r>
            <a:endParaRPr lang="en-US" sz="1600" dirty="0" smtClean="0">
              <a:solidFill>
                <a:schemeClr val="tx1"/>
              </a:solidFill>
              <a:latin typeface="Cambria" pitchFamily="18" charset="0"/>
            </a:endParaRPr>
          </a:p>
          <a:p>
            <a:pPr algn="l">
              <a:spcBef>
                <a:spcPts val="0"/>
              </a:spcBef>
            </a:pPr>
            <a:r>
              <a:rPr lang="en-US" sz="1600" dirty="0" smtClean="0">
                <a:solidFill>
                  <a:schemeClr val="tx1"/>
                </a:solidFill>
                <a:latin typeface="Cambria" pitchFamily="18" charset="0"/>
              </a:rPr>
              <a:t>polygon </a:t>
            </a:r>
            <a:r>
              <a:rPr lang="en-US" sz="1600" dirty="0">
                <a:solidFill>
                  <a:schemeClr val="tx1"/>
                </a:solidFill>
                <a:latin typeface="Cambria" pitchFamily="18" charset="0"/>
              </a:rPr>
              <a:t>and the subject polygon as clip polygon and proceed as before).</a:t>
            </a:r>
          </a:p>
          <a:p>
            <a:pPr algn="l">
              <a:spcBef>
                <a:spcPts val="0"/>
              </a:spcBef>
            </a:pPr>
            <a:r>
              <a:rPr lang="en-US" sz="1600" dirty="0" smtClean="0">
                <a:solidFill>
                  <a:schemeClr val="tx1"/>
                </a:solidFill>
                <a:latin typeface="Cambria" pitchFamily="18" charset="0"/>
              </a:rPr>
              <a:t>	Whenever </a:t>
            </a:r>
            <a:r>
              <a:rPr lang="en-US" sz="1600" dirty="0">
                <a:solidFill>
                  <a:schemeClr val="tx1"/>
                </a:solidFill>
                <a:latin typeface="Cambria" pitchFamily="18" charset="0"/>
              </a:rPr>
              <a:t>our path of traversal forms a sub-polygon we output the sub-polygon as part of the overall result. We then continue to trace the rest of the original subject polygon from a recorded intersection point that marks the beginning of a not-yet traced edge or portion of an edge. The algorithm terminates when the entire border of the original subject polygon has been traced exactly once</a:t>
            </a:r>
            <a:r>
              <a:rPr lang="en-US" sz="1600" dirty="0" smtClean="0">
                <a:solidFill>
                  <a:schemeClr val="tx1"/>
                </a:solidFill>
                <a:latin typeface="Cambria" pitchFamily="18" charset="0"/>
              </a:rPr>
              <a:t>.</a:t>
            </a:r>
          </a:p>
          <a:p>
            <a:pPr algn="l">
              <a:spcBef>
                <a:spcPts val="0"/>
              </a:spcBef>
            </a:pPr>
            <a:endParaRPr lang="en-US" sz="1600" dirty="0">
              <a:solidFill>
                <a:schemeClr val="tx1"/>
              </a:solidFill>
              <a:latin typeface="Cambria" pitchFamily="18" charset="0"/>
            </a:endParaRPr>
          </a:p>
          <a:p>
            <a:pPr algn="l">
              <a:spcBef>
                <a:spcPts val="0"/>
              </a:spcBef>
            </a:pPr>
            <a:endParaRPr lang="en-US" sz="1600" dirty="0" smtClean="0">
              <a:solidFill>
                <a:schemeClr val="tx1"/>
              </a:solidFill>
              <a:latin typeface="Cambria" pitchFamily="18" charset="0"/>
            </a:endParaRPr>
          </a:p>
          <a:p>
            <a:pPr algn="l">
              <a:spcBef>
                <a:spcPts val="0"/>
              </a:spcBef>
            </a:pPr>
            <a:endParaRPr lang="en-US" sz="1600" dirty="0">
              <a:solidFill>
                <a:schemeClr val="tx1"/>
              </a:solidFill>
              <a:latin typeface="Cambria" pitchFamily="18" charset="0"/>
            </a:endParaRPr>
          </a:p>
          <a:p>
            <a:pPr algn="l">
              <a:spcBef>
                <a:spcPts val="0"/>
              </a:spcBef>
            </a:pPr>
            <a:endParaRPr lang="en-US" sz="1600" dirty="0" smtClean="0">
              <a:solidFill>
                <a:schemeClr val="tx1"/>
              </a:solidFill>
              <a:latin typeface="Cambria" pitchFamily="18" charset="0"/>
            </a:endParaRPr>
          </a:p>
          <a:p>
            <a:pPr algn="l">
              <a:spcBef>
                <a:spcPts val="0"/>
              </a:spcBef>
            </a:pPr>
            <a:endParaRPr lang="en-US" sz="1600" dirty="0">
              <a:solidFill>
                <a:schemeClr val="tx1"/>
              </a:solidFill>
              <a:latin typeface="Cambria" pitchFamily="18" charset="0"/>
            </a:endParaRPr>
          </a:p>
          <a:p>
            <a:pPr algn="l">
              <a:spcBef>
                <a:spcPts val="0"/>
              </a:spcBef>
            </a:pPr>
            <a:endParaRPr lang="en-US" sz="1600" dirty="0" smtClean="0">
              <a:solidFill>
                <a:schemeClr val="tx1"/>
              </a:solidFill>
              <a:latin typeface="Cambria" pitchFamily="18" charset="0"/>
            </a:endParaRPr>
          </a:p>
          <a:p>
            <a:pPr algn="l">
              <a:spcBef>
                <a:spcPts val="0"/>
              </a:spcBef>
            </a:pPr>
            <a:endParaRPr lang="en-US" sz="1600" dirty="0">
              <a:solidFill>
                <a:schemeClr val="tx1"/>
              </a:solidFill>
              <a:latin typeface="Cambria" pitchFamily="18" charset="0"/>
            </a:endParaRPr>
          </a:p>
          <a:p>
            <a:pPr algn="l">
              <a:spcBef>
                <a:spcPts val="0"/>
              </a:spcBef>
            </a:pPr>
            <a:endParaRPr lang="en-US" sz="1400" dirty="0" smtClean="0">
              <a:solidFill>
                <a:schemeClr val="tx1"/>
              </a:solidFill>
              <a:latin typeface="Cambria" pitchFamily="18" charset="0"/>
            </a:endParaRPr>
          </a:p>
          <a:p>
            <a:pPr algn="l">
              <a:spcBef>
                <a:spcPts val="0"/>
              </a:spcBef>
            </a:pPr>
            <a:endParaRPr lang="en-US" sz="1400" dirty="0" smtClean="0">
              <a:solidFill>
                <a:schemeClr val="tx1"/>
              </a:solidFill>
              <a:latin typeface="Cambria" pitchFamily="18" charset="0"/>
            </a:endParaRPr>
          </a:p>
          <a:p>
            <a:pPr algn="l">
              <a:spcBef>
                <a:spcPts val="0"/>
              </a:spcBef>
            </a:pPr>
            <a:endParaRPr lang="en-US" sz="1400" dirty="0">
              <a:solidFill>
                <a:schemeClr val="tx1"/>
              </a:solidFill>
              <a:latin typeface="Cambria" pitchFamily="18" charset="0"/>
            </a:endParaRPr>
          </a:p>
          <a:p>
            <a:pPr algn="l">
              <a:spcBef>
                <a:spcPts val="0"/>
              </a:spcBef>
            </a:pPr>
            <a:r>
              <a:rPr lang="en-US" sz="1400" dirty="0" smtClean="0">
                <a:solidFill>
                  <a:schemeClr val="tx1"/>
                </a:solidFill>
                <a:latin typeface="Cambria" pitchFamily="18" charset="0"/>
              </a:rPr>
              <a:t>For </a:t>
            </a:r>
            <a:r>
              <a:rPr lang="en-US" sz="1400" dirty="0">
                <a:solidFill>
                  <a:schemeClr val="tx1"/>
                </a:solidFill>
                <a:latin typeface="Cambria" pitchFamily="18" charset="0"/>
              </a:rPr>
              <a:t>example, the number in fig (a) indicates the order in which the edges and portion of edges are traced. We begin at the starting vertex and continue along the same edge (from 1 to 2) of the subject polygon as it enters the clip polygon. As we move along the edge that is leaving the clip polygon, we make a right turn (from 4 to 5) onto the clip polygon, which is now considered the subject polygon. Following the same logic leads to the next right turn (from 5 to 6) onto the current clip polygon, this is the original subject polygon. With the next step done (from 7 to 8) in the same way, we have a sub-polygon for output in fig (b). We then resume our traversal of the original subject polygon from the recorded intersection point where we first changed our course. Going from 9 to 10 to 11 produces no output. After skipping the already traversed 6 and 7, we continue with 12 and 13 and come to an end. The fig (b) is the final result.</a:t>
            </a:r>
          </a:p>
          <a:p>
            <a:pPr algn="l">
              <a:spcBef>
                <a:spcPts val="0"/>
              </a:spcBef>
            </a:pPr>
            <a:endParaRPr lang="en-US" sz="1600" dirty="0">
              <a:solidFill>
                <a:schemeClr val="tx1"/>
              </a:solidFill>
              <a:latin typeface="Cambria" pitchFamily="18" charset="0"/>
            </a:endParaRPr>
          </a:p>
          <a:p>
            <a:pPr algn="l">
              <a:spcBef>
                <a:spcPts val="0"/>
              </a:spcBef>
            </a:pPr>
            <a:endParaRPr lang="en-US" sz="1600" dirty="0" smtClean="0">
              <a:solidFill>
                <a:schemeClr val="tx1"/>
              </a:solidFill>
              <a:latin typeface="Cambria" pitchFamily="18" charset="0"/>
            </a:endParaRPr>
          </a:p>
        </p:txBody>
      </p:sp>
      <p:pic>
        <p:nvPicPr>
          <p:cNvPr id="8194" name="Picture 2" descr="C:\Users\hp\Desktop\computer-graphics-weiler-atherton-polygon-clipp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2549236"/>
            <a:ext cx="5105401" cy="185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2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 calcmode="lin" valueType="num">
                                      <p:cBhvr additive="base">
                                        <p:cTn id="3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763000" cy="6248400"/>
          </a:xfrm>
        </p:spPr>
        <p:txBody>
          <a:bodyPr>
            <a:noAutofit/>
          </a:bodyPr>
          <a:lstStyle/>
          <a:p>
            <a:pPr>
              <a:lnSpc>
                <a:spcPct val="150000"/>
              </a:lnSpc>
            </a:pPr>
            <a:r>
              <a:rPr lang="en-US" sz="2000" dirty="0" smtClean="0">
                <a:solidFill>
                  <a:schemeClr val="tx1"/>
                </a:solidFill>
                <a:latin typeface="Cambria" pitchFamily="18" charset="0"/>
              </a:rPr>
              <a:t>. 	</a:t>
            </a:r>
          </a:p>
          <a:p>
            <a:pPr algn="just"/>
            <a:endParaRPr lang="en-US" sz="1800" b="1" dirty="0" smtClean="0"/>
          </a:p>
        </p:txBody>
      </p:sp>
      <p:pic>
        <p:nvPicPr>
          <p:cNvPr id="1026" name="Picture 2" descr="C:\Users\NEW_COMP_CNL_25\Desktop\thankyou.jpg"/>
          <p:cNvPicPr>
            <a:picLocks noChangeAspect="1" noChangeArrowheads="1"/>
          </p:cNvPicPr>
          <p:nvPr/>
        </p:nvPicPr>
        <p:blipFill>
          <a:blip r:embed="rId2"/>
          <a:srcRect/>
          <a:stretch>
            <a:fillRect/>
          </a:stretch>
        </p:blipFill>
        <p:spPr bwMode="auto">
          <a:xfrm>
            <a:off x="2133600" y="1066800"/>
            <a:ext cx="4495800" cy="4495800"/>
          </a:xfrm>
          <a:prstGeom prst="rect">
            <a:avLst/>
          </a:prstGeom>
          <a:noFill/>
        </p:spPr>
      </p:pic>
    </p:spTree>
    <p:extLst>
      <p:ext uri="{BB962C8B-B14F-4D97-AF65-F5344CB8AC3E}">
        <p14:creationId xmlns:p14="http://schemas.microsoft.com/office/powerpoint/2010/main" val="22449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Types </a:t>
            </a:r>
            <a:r>
              <a:rPr lang="en-US" sz="2000" b="1" dirty="0">
                <a:solidFill>
                  <a:schemeClr val="accent2"/>
                </a:solidFill>
                <a:latin typeface="Cambria" pitchFamily="18" charset="0"/>
              </a:rPr>
              <a:t>of Polygons</a:t>
            </a:r>
          </a:p>
          <a:p>
            <a:pPr algn="l">
              <a:lnSpc>
                <a:spcPct val="150000"/>
              </a:lnSpc>
              <a:spcBef>
                <a:spcPts val="0"/>
              </a:spcBef>
            </a:pPr>
            <a:r>
              <a:rPr lang="en-US" sz="1600" dirty="0" smtClean="0">
                <a:solidFill>
                  <a:schemeClr val="tx1"/>
                </a:solidFill>
                <a:latin typeface="Cambria" pitchFamily="18" charset="0"/>
              </a:rPr>
              <a:t>1</a:t>
            </a:r>
            <a:r>
              <a:rPr lang="en-US" sz="1600" dirty="0">
                <a:solidFill>
                  <a:schemeClr val="tx1"/>
                </a:solidFill>
                <a:latin typeface="Cambria" pitchFamily="18" charset="0"/>
              </a:rPr>
              <a:t>) Convex</a:t>
            </a:r>
          </a:p>
          <a:p>
            <a:pPr algn="l">
              <a:lnSpc>
                <a:spcPct val="150000"/>
              </a:lnSpc>
              <a:spcBef>
                <a:spcPts val="0"/>
              </a:spcBef>
            </a:pPr>
            <a:r>
              <a:rPr lang="en-US" sz="1600" dirty="0" smtClean="0">
                <a:solidFill>
                  <a:schemeClr val="tx1"/>
                </a:solidFill>
                <a:latin typeface="Cambria" pitchFamily="18" charset="0"/>
              </a:rPr>
              <a:t>2)Concave</a:t>
            </a:r>
          </a:p>
          <a:p>
            <a:pPr algn="l">
              <a:lnSpc>
                <a:spcPct val="150000"/>
              </a:lnSpc>
              <a:spcBef>
                <a:spcPts val="0"/>
              </a:spcBef>
            </a:pPr>
            <a:r>
              <a:rPr lang="en-US" sz="1600" dirty="0" smtClean="0">
                <a:solidFill>
                  <a:schemeClr val="tx1"/>
                </a:solidFill>
                <a:latin typeface="Cambria" pitchFamily="18" charset="0"/>
              </a:rPr>
              <a:t>3) Complex</a:t>
            </a:r>
          </a:p>
          <a:p>
            <a:pPr algn="l"/>
            <a:endParaRPr lang="en-US" sz="1600" dirty="0">
              <a:solidFill>
                <a:schemeClr val="tx1"/>
              </a:solidFill>
              <a:latin typeface="Cambria" pitchFamily="18" charset="0"/>
            </a:endParaRPr>
          </a:p>
          <a:p>
            <a:pPr algn="just">
              <a:lnSpc>
                <a:spcPct val="150000"/>
              </a:lnSpc>
              <a:spcBef>
                <a:spcPts val="0"/>
              </a:spcBef>
            </a:pPr>
            <a:endParaRPr lang="en-US" sz="1600" dirty="0">
              <a:solidFill>
                <a:schemeClr val="tx1"/>
              </a:solidFill>
              <a:latin typeface="Cambria" pitchFamily="18" charset="0"/>
            </a:endParaRPr>
          </a:p>
        </p:txBody>
      </p:sp>
      <p:pic>
        <p:nvPicPr>
          <p:cNvPr id="2052" name="Picture 4" descr="C:\Users\hp\Desktop\computer-graphics-polygo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324911"/>
            <a:ext cx="1919423" cy="22081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hp\Desktop\computer-graphics-polyg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02" y="2133600"/>
            <a:ext cx="2583931"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hp\Desktop\330px-Pentagram_with_vertice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588" y="2057400"/>
            <a:ext cx="2181225" cy="2181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81800" y="4202668"/>
            <a:ext cx="1828800" cy="369332"/>
          </a:xfrm>
          <a:prstGeom prst="rect">
            <a:avLst/>
          </a:prstGeom>
          <a:noFill/>
        </p:spPr>
        <p:txBody>
          <a:bodyPr wrap="square" rtlCol="0">
            <a:spAutoFit/>
          </a:bodyPr>
          <a:lstStyle/>
          <a:p>
            <a:r>
              <a:rPr lang="en-IN" dirty="0" smtClean="0"/>
              <a:t>Complex Polygon</a:t>
            </a:r>
            <a:endParaRPr lang="en-IN" dirty="0"/>
          </a:p>
        </p:txBody>
      </p:sp>
    </p:spTree>
    <p:extLst>
      <p:ext uri="{BB962C8B-B14F-4D97-AF65-F5344CB8AC3E}">
        <p14:creationId xmlns:p14="http://schemas.microsoft.com/office/powerpoint/2010/main" val="307400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 calcmode="lin" valueType="num">
                                      <p:cBhvr additive="base">
                                        <p:cTn id="27" dur="500" fill="hold"/>
                                        <p:tgtEl>
                                          <p:spTgt spid="2054"/>
                                        </p:tgtEl>
                                        <p:attrNameLst>
                                          <p:attrName>ppt_x</p:attrName>
                                        </p:attrNameLst>
                                      </p:cBhvr>
                                      <p:tavLst>
                                        <p:tav tm="0">
                                          <p:val>
                                            <p:strVal val="#ppt_x"/>
                                          </p:val>
                                        </p:tav>
                                        <p:tav tm="100000">
                                          <p:val>
                                            <p:strVal val="#ppt_x"/>
                                          </p:val>
                                        </p:tav>
                                      </p:tavLst>
                                    </p:anim>
                                    <p:anim calcmode="lin" valueType="num">
                                      <p:cBhvr additive="base">
                                        <p:cTn id="28" dur="500" fill="hold"/>
                                        <p:tgtEl>
                                          <p:spTgt spid="205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52"/>
                                        </p:tgtEl>
                                        <p:attrNameLst>
                                          <p:attrName>style.visibility</p:attrName>
                                        </p:attrNameLst>
                                      </p:cBhvr>
                                      <p:to>
                                        <p:strVal val="visible"/>
                                      </p:to>
                                    </p:set>
                                    <p:anim calcmode="lin" valueType="num">
                                      <p:cBhvr additive="base">
                                        <p:cTn id="31" dur="500" fill="hold"/>
                                        <p:tgtEl>
                                          <p:spTgt spid="2052"/>
                                        </p:tgtEl>
                                        <p:attrNameLst>
                                          <p:attrName>ppt_x</p:attrName>
                                        </p:attrNameLst>
                                      </p:cBhvr>
                                      <p:tavLst>
                                        <p:tav tm="0">
                                          <p:val>
                                            <p:strVal val="#ppt_x"/>
                                          </p:val>
                                        </p:tav>
                                        <p:tav tm="100000">
                                          <p:val>
                                            <p:strVal val="#ppt_x"/>
                                          </p:val>
                                        </p:tav>
                                      </p:tavLst>
                                    </p:anim>
                                    <p:anim calcmode="lin" valueType="num">
                                      <p:cBhvr additive="base">
                                        <p:cTn id="32" dur="500" fill="hold"/>
                                        <p:tgtEl>
                                          <p:spTgt spid="205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 calcmode="lin" valueType="num">
                                      <p:cBhvr additive="base">
                                        <p:cTn id="35" dur="500" fill="hold"/>
                                        <p:tgtEl>
                                          <p:spTgt spid="1026"/>
                                        </p:tgtEl>
                                        <p:attrNameLst>
                                          <p:attrName>ppt_x</p:attrName>
                                        </p:attrNameLst>
                                      </p:cBhvr>
                                      <p:tavLst>
                                        <p:tav tm="0">
                                          <p:val>
                                            <p:strVal val="#ppt_x"/>
                                          </p:val>
                                        </p:tav>
                                        <p:tav tm="100000">
                                          <p:val>
                                            <p:strVal val="#ppt_x"/>
                                          </p:val>
                                        </p:tav>
                                      </p:tavLst>
                                    </p:anim>
                                    <p:anim calcmode="lin" valueType="num">
                                      <p:cBhvr additive="base">
                                        <p:cTn id="36" dur="500" fill="hold"/>
                                        <p:tgtEl>
                                          <p:spTgt spid="102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IN" sz="2000" b="1" dirty="0" smtClean="0">
                <a:solidFill>
                  <a:schemeClr val="accent2"/>
                </a:solidFill>
                <a:latin typeface="Cambria" pitchFamily="18" charset="0"/>
              </a:rPr>
              <a:t>Inside-outside Test :</a:t>
            </a:r>
          </a:p>
          <a:p>
            <a:pPr algn="l">
              <a:lnSpc>
                <a:spcPct val="150000"/>
              </a:lnSpc>
              <a:spcBef>
                <a:spcPts val="0"/>
              </a:spcBef>
            </a:pPr>
            <a:r>
              <a:rPr lang="en-US" sz="1600" dirty="0" smtClean="0">
                <a:solidFill>
                  <a:schemeClr val="tx1"/>
                </a:solidFill>
                <a:latin typeface="Cambria" pitchFamily="18" charset="0"/>
              </a:rPr>
              <a:t>	This </a:t>
            </a:r>
            <a:r>
              <a:rPr lang="en-US" sz="1600" dirty="0">
                <a:solidFill>
                  <a:schemeClr val="tx1"/>
                </a:solidFill>
                <a:latin typeface="Cambria" pitchFamily="18" charset="0"/>
              </a:rPr>
              <a:t>method is also known as counting number method. While filling an object</a:t>
            </a:r>
            <a:r>
              <a:rPr lang="en-US" sz="1600" dirty="0" smtClean="0">
                <a:solidFill>
                  <a:schemeClr val="tx1"/>
                </a:solidFill>
                <a:latin typeface="Cambria" pitchFamily="18" charset="0"/>
              </a:rPr>
              <a:t>,</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we often need to identify whether particular point is inside the object or outside it. There are two methods by which we can identify whether particular point is inside an object or outside.</a:t>
            </a:r>
          </a:p>
          <a:p>
            <a:pPr algn="l">
              <a:lnSpc>
                <a:spcPct val="150000"/>
              </a:lnSpc>
              <a:spcBef>
                <a:spcPts val="0"/>
              </a:spcBef>
            </a:pPr>
            <a:r>
              <a:rPr lang="en-US" sz="1600" dirty="0" smtClean="0">
                <a:solidFill>
                  <a:schemeClr val="tx1"/>
                </a:solidFill>
                <a:latin typeface="Cambria" pitchFamily="18" charset="0"/>
              </a:rPr>
              <a:t>	1) Odd-Even </a:t>
            </a:r>
            <a:r>
              <a:rPr lang="en-US" sz="1600" dirty="0">
                <a:solidFill>
                  <a:schemeClr val="tx1"/>
                </a:solidFill>
                <a:latin typeface="Cambria" pitchFamily="18" charset="0"/>
              </a:rPr>
              <a:t>Rule</a:t>
            </a:r>
          </a:p>
          <a:p>
            <a:pPr algn="l">
              <a:lnSpc>
                <a:spcPct val="150000"/>
              </a:lnSpc>
              <a:spcBef>
                <a:spcPts val="0"/>
              </a:spcBef>
            </a:pPr>
            <a:r>
              <a:rPr lang="en-US" sz="1600" dirty="0" smtClean="0">
                <a:solidFill>
                  <a:schemeClr val="tx1"/>
                </a:solidFill>
                <a:latin typeface="Cambria" pitchFamily="18" charset="0"/>
              </a:rPr>
              <a:t>	2)Nonzero </a:t>
            </a:r>
            <a:r>
              <a:rPr lang="en-US" sz="1600" dirty="0">
                <a:solidFill>
                  <a:schemeClr val="tx1"/>
                </a:solidFill>
                <a:latin typeface="Cambria" pitchFamily="18" charset="0"/>
              </a:rPr>
              <a:t>winding number rule</a:t>
            </a:r>
          </a:p>
          <a:p>
            <a:pPr marL="457200" indent="-457200" algn="l">
              <a:lnSpc>
                <a:spcPct val="150000"/>
              </a:lnSpc>
              <a:spcBef>
                <a:spcPts val="0"/>
              </a:spcBef>
              <a:buAutoNum type="arabicParenR"/>
            </a:pPr>
            <a:r>
              <a:rPr lang="en-US" sz="2000" b="1" dirty="0" smtClean="0">
                <a:solidFill>
                  <a:schemeClr val="tx1"/>
                </a:solidFill>
                <a:latin typeface="Cambria" pitchFamily="18" charset="0"/>
              </a:rPr>
              <a:t>Odd-Even Rule</a:t>
            </a:r>
          </a:p>
          <a:p>
            <a:pPr algn="l">
              <a:lnSpc>
                <a:spcPct val="150000"/>
              </a:lnSpc>
              <a:spcBef>
                <a:spcPts val="0"/>
              </a:spcBef>
            </a:pPr>
            <a:r>
              <a:rPr lang="en-US" sz="1600" dirty="0" smtClean="0">
                <a:solidFill>
                  <a:schemeClr val="tx1"/>
                </a:solidFill>
                <a:latin typeface="Cambria" pitchFamily="18" charset="0"/>
              </a:rPr>
              <a:t>	In </a:t>
            </a:r>
            <a:r>
              <a:rPr lang="en-US" sz="1600" dirty="0">
                <a:solidFill>
                  <a:schemeClr val="tx1"/>
                </a:solidFill>
                <a:latin typeface="Cambria" pitchFamily="18" charset="0"/>
              </a:rPr>
              <a:t>this technique, we will count the edge crossing along the line from any point </a:t>
            </a:r>
            <a:r>
              <a:rPr lang="en-US" sz="1600" dirty="0" smtClean="0">
                <a:solidFill>
                  <a:schemeClr val="tx1"/>
                </a:solidFill>
                <a:latin typeface="Cambria" pitchFamily="18" charset="0"/>
              </a:rPr>
              <a:t>x,y</a:t>
            </a:r>
            <a:r>
              <a:rPr lang="en-US" sz="1600" dirty="0">
                <a:solidFill>
                  <a:schemeClr val="tx1"/>
                </a:solidFill>
                <a:latin typeface="Cambria" pitchFamily="18" charset="0"/>
              </a:rPr>
              <a:t> to infinity. </a:t>
            </a:r>
            <a:r>
              <a:rPr lang="en-US" sz="1600" dirty="0" smtClean="0">
                <a:solidFill>
                  <a:schemeClr val="tx1"/>
                </a:solidFill>
                <a:latin typeface="Cambria" pitchFamily="18" charset="0"/>
              </a:rPr>
              <a:t> If </a:t>
            </a:r>
            <a:r>
              <a:rPr lang="en-US" sz="1600" dirty="0">
                <a:solidFill>
                  <a:schemeClr val="tx1"/>
                </a:solidFill>
                <a:latin typeface="Cambria" pitchFamily="18" charset="0"/>
              </a:rPr>
              <a:t>the number of interactions is odd, then the point </a:t>
            </a:r>
            <a:r>
              <a:rPr lang="en-US" sz="1600" dirty="0" smtClean="0">
                <a:solidFill>
                  <a:schemeClr val="tx1"/>
                </a:solidFill>
                <a:latin typeface="Cambria" pitchFamily="18" charset="0"/>
              </a:rPr>
              <a:t>x,y</a:t>
            </a:r>
            <a:r>
              <a:rPr lang="en-US" sz="1600" dirty="0">
                <a:solidFill>
                  <a:schemeClr val="tx1"/>
                </a:solidFill>
                <a:latin typeface="Cambria" pitchFamily="18" charset="0"/>
              </a:rPr>
              <a:t> is an interior point; and if the number of interactions is even, then the point </a:t>
            </a:r>
            <a:r>
              <a:rPr lang="en-US" sz="1600" dirty="0" smtClean="0">
                <a:solidFill>
                  <a:schemeClr val="tx1"/>
                </a:solidFill>
                <a:latin typeface="Cambria" pitchFamily="18" charset="0"/>
              </a:rPr>
              <a:t>x, y is </a:t>
            </a:r>
            <a:r>
              <a:rPr lang="en-US" sz="1600" dirty="0">
                <a:solidFill>
                  <a:schemeClr val="tx1"/>
                </a:solidFill>
                <a:latin typeface="Cambria" pitchFamily="18" charset="0"/>
              </a:rPr>
              <a:t>an exterior point. </a:t>
            </a:r>
          </a:p>
          <a:p>
            <a:pPr algn="l">
              <a:lnSpc>
                <a:spcPct val="150000"/>
              </a:lnSpc>
              <a:spcBef>
                <a:spcPts val="0"/>
              </a:spcBef>
            </a:pPr>
            <a:endParaRPr lang="en-IN" sz="2000" b="1" dirty="0">
              <a:solidFill>
                <a:schemeClr val="accent2"/>
              </a:solidFill>
              <a:latin typeface="Cambria" pitchFamily="18" charset="0"/>
            </a:endParaRPr>
          </a:p>
        </p:txBody>
      </p:sp>
      <p:pic>
        <p:nvPicPr>
          <p:cNvPr id="1026" name="Picture 2" descr="C:\Users\hp\Desktop\odd_even_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38600"/>
            <a:ext cx="4268011" cy="260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9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1600" dirty="0" smtClean="0">
                <a:solidFill>
                  <a:schemeClr val="tx1"/>
                </a:solidFill>
                <a:latin typeface="Cambria" pitchFamily="18" charset="0"/>
              </a:rPr>
              <a:t>	</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From </a:t>
            </a:r>
            <a:r>
              <a:rPr lang="en-US" sz="1600" dirty="0">
                <a:solidFill>
                  <a:schemeClr val="tx1"/>
                </a:solidFill>
                <a:latin typeface="Cambria" pitchFamily="18" charset="0"/>
              </a:rPr>
              <a:t>the above figure, we can see that from the point </a:t>
            </a:r>
            <a:r>
              <a:rPr lang="en-US" sz="1600" dirty="0" smtClean="0">
                <a:solidFill>
                  <a:schemeClr val="tx1"/>
                </a:solidFill>
                <a:latin typeface="Cambria" pitchFamily="18" charset="0"/>
              </a:rPr>
              <a:t>x,y </a:t>
            </a:r>
            <a:r>
              <a:rPr lang="en-US" sz="1600" dirty="0">
                <a:solidFill>
                  <a:schemeClr val="tx1"/>
                </a:solidFill>
                <a:latin typeface="Cambria" pitchFamily="18" charset="0"/>
              </a:rPr>
              <a:t>the number of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interactions </a:t>
            </a:r>
            <a:r>
              <a:rPr lang="en-US" sz="1600" dirty="0">
                <a:solidFill>
                  <a:schemeClr val="tx1"/>
                </a:solidFill>
                <a:latin typeface="Cambria" pitchFamily="18" charset="0"/>
              </a:rPr>
              <a:t>point on the left side is 5 and on the right side is 3. From both ends, </a:t>
            </a:r>
            <a:r>
              <a:rPr lang="en-US" sz="1600" dirty="0" smtClean="0">
                <a:solidFill>
                  <a:schemeClr val="tx1"/>
                </a:solidFill>
                <a:latin typeface="Cambria" pitchFamily="18" charset="0"/>
              </a:rPr>
              <a:t>the </a:t>
            </a:r>
            <a:r>
              <a:rPr lang="en-US" sz="1600" dirty="0">
                <a:solidFill>
                  <a:schemeClr val="tx1"/>
                </a:solidFill>
                <a:latin typeface="Cambria" pitchFamily="18" charset="0"/>
              </a:rPr>
              <a:t>number of interaction points is odd, so the point is considered within the object</a:t>
            </a:r>
            <a:r>
              <a:rPr lang="en-US" sz="1600" dirty="0" smtClean="0">
                <a:solidFill>
                  <a:schemeClr val="tx1"/>
                </a:solidFill>
                <a:latin typeface="Cambria" pitchFamily="18" charset="0"/>
              </a:rPr>
              <a:t>.</a:t>
            </a:r>
          </a:p>
          <a:p>
            <a:pPr algn="l">
              <a:lnSpc>
                <a:spcPct val="150000"/>
              </a:lnSpc>
              <a:spcBef>
                <a:spcPts val="0"/>
              </a:spcBef>
            </a:pPr>
            <a:r>
              <a:rPr lang="en-US" sz="1800" b="1" dirty="0">
                <a:solidFill>
                  <a:schemeClr val="tx1"/>
                </a:solidFill>
                <a:latin typeface="Cambria" pitchFamily="18" charset="0"/>
              </a:rPr>
              <a:t>2)Nonzero winding number </a:t>
            </a:r>
            <a:r>
              <a:rPr lang="en-US" sz="1800" b="1" dirty="0" smtClean="0">
                <a:solidFill>
                  <a:schemeClr val="tx1"/>
                </a:solidFill>
                <a:latin typeface="Cambria" pitchFamily="18" charset="0"/>
              </a:rPr>
              <a:t>rule :</a:t>
            </a:r>
          </a:p>
          <a:p>
            <a:pPr algn="l">
              <a:lnSpc>
                <a:spcPct val="150000"/>
              </a:lnSpc>
              <a:spcBef>
                <a:spcPts val="0"/>
              </a:spcBef>
            </a:pPr>
            <a:r>
              <a:rPr lang="en-US" sz="1600" dirty="0" smtClean="0">
                <a:solidFill>
                  <a:schemeClr val="tx1"/>
                </a:solidFill>
                <a:latin typeface="Cambria" pitchFamily="18" charset="0"/>
              </a:rPr>
              <a:t>	This </a:t>
            </a:r>
            <a:r>
              <a:rPr lang="en-US" sz="1600" dirty="0">
                <a:solidFill>
                  <a:schemeClr val="tx1"/>
                </a:solidFill>
                <a:latin typeface="Cambria" pitchFamily="18" charset="0"/>
              </a:rPr>
              <a:t>method is also used with the simple polygons to test the given point is interior or not.</a:t>
            </a:r>
          </a:p>
          <a:p>
            <a:pPr algn="l">
              <a:lnSpc>
                <a:spcPct val="150000"/>
              </a:lnSpc>
              <a:spcBef>
                <a:spcPts val="0"/>
              </a:spcBef>
            </a:pPr>
            <a:r>
              <a:rPr lang="en-US" sz="1600" dirty="0">
                <a:solidFill>
                  <a:schemeClr val="tx1"/>
                </a:solidFill>
                <a:latin typeface="Cambria" pitchFamily="18" charset="0"/>
              </a:rPr>
              <a:t> </a:t>
            </a:r>
          </a:p>
          <a:p>
            <a:pPr algn="l">
              <a:lnSpc>
                <a:spcPct val="150000"/>
              </a:lnSpc>
              <a:spcBef>
                <a:spcPts val="0"/>
              </a:spcBef>
            </a:pPr>
            <a:endParaRPr lang="en-IN" sz="1600" dirty="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	</a:t>
            </a:r>
            <a:endParaRPr lang="en-IN" sz="2000" b="1" dirty="0">
              <a:solidFill>
                <a:schemeClr val="accent2"/>
              </a:solidFill>
              <a:latin typeface="Cambria" pitchFamily="18" charset="0"/>
            </a:endParaRPr>
          </a:p>
        </p:txBody>
      </p:sp>
      <p:pic>
        <p:nvPicPr>
          <p:cNvPr id="2050" name="Picture 2" descr="C:\Users\hp\Desktop\nonzero_wind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95600"/>
            <a:ext cx="45148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3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324600"/>
          </a:xfrm>
        </p:spPr>
        <p:txBody>
          <a:bodyPr>
            <a:noAutofit/>
          </a:bodyPr>
          <a:lstStyle/>
          <a:p>
            <a:pPr algn="l">
              <a:lnSpc>
                <a:spcPct val="150000"/>
              </a:lnSpc>
              <a:spcBef>
                <a:spcPts val="0"/>
              </a:spcBef>
            </a:pPr>
            <a:r>
              <a:rPr lang="en-US" sz="1600" dirty="0" smtClean="0">
                <a:solidFill>
                  <a:schemeClr val="tx1"/>
                </a:solidFill>
                <a:latin typeface="Cambria" pitchFamily="18" charset="0"/>
              </a:rPr>
              <a:t>	</a:t>
            </a:r>
          </a:p>
          <a:p>
            <a:pPr algn="l">
              <a:lnSpc>
                <a:spcPct val="150000"/>
              </a:lnSpc>
              <a:spcBef>
                <a:spcPts val="0"/>
              </a:spcBef>
            </a:pPr>
            <a:r>
              <a:rPr lang="en-US" sz="1600" dirty="0" smtClean="0">
                <a:solidFill>
                  <a:schemeClr val="tx1"/>
                </a:solidFill>
                <a:latin typeface="Cambria" pitchFamily="18" charset="0"/>
              </a:rPr>
              <a:t>	</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Give </a:t>
            </a:r>
            <a:r>
              <a:rPr lang="en-US" sz="1600" dirty="0">
                <a:solidFill>
                  <a:schemeClr val="tx1"/>
                </a:solidFill>
                <a:latin typeface="Cambria" pitchFamily="18" charset="0"/>
              </a:rPr>
              <a:t>directions to all the edges of the polygon. Draw a scan line from the point </a:t>
            </a:r>
            <a:r>
              <a:rPr lang="en-US" sz="1600" dirty="0" smtClean="0">
                <a:solidFill>
                  <a:schemeClr val="tx1"/>
                </a:solidFill>
                <a:latin typeface="Cambria" pitchFamily="18" charset="0"/>
              </a:rPr>
              <a:t> to </a:t>
            </a:r>
            <a:r>
              <a:rPr lang="en-US" sz="1600" dirty="0">
                <a:solidFill>
                  <a:schemeClr val="tx1"/>
                </a:solidFill>
                <a:latin typeface="Cambria" pitchFamily="18" charset="0"/>
              </a:rPr>
              <a:t>be test towards the left most of X </a:t>
            </a:r>
            <a:r>
              <a:rPr lang="en-US" sz="1600" dirty="0" smtClean="0">
                <a:solidFill>
                  <a:schemeClr val="tx1"/>
                </a:solidFill>
                <a:latin typeface="Cambria" pitchFamily="18" charset="0"/>
              </a:rPr>
              <a:t>direction. </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Give </a:t>
            </a:r>
            <a:r>
              <a:rPr lang="en-US" sz="1600" dirty="0">
                <a:solidFill>
                  <a:schemeClr val="tx1"/>
                </a:solidFill>
                <a:latin typeface="Cambria" pitchFamily="18" charset="0"/>
              </a:rPr>
              <a:t>the value 1 to all the edges which are going to upward direction and all other -1 </a:t>
            </a:r>
            <a:r>
              <a:rPr lang="en-US" sz="1600" dirty="0" smtClean="0">
                <a:solidFill>
                  <a:schemeClr val="tx1"/>
                </a:solidFill>
                <a:latin typeface="Cambria" pitchFamily="18" charset="0"/>
              </a:rPr>
              <a:t>	as </a:t>
            </a:r>
            <a:r>
              <a:rPr lang="en-US" sz="1600" dirty="0">
                <a:solidFill>
                  <a:schemeClr val="tx1"/>
                </a:solidFill>
                <a:latin typeface="Cambria" pitchFamily="18" charset="0"/>
              </a:rPr>
              <a:t>direction values.</a:t>
            </a:r>
          </a:p>
          <a:p>
            <a:pPr algn="l">
              <a:lnSpc>
                <a:spcPct val="150000"/>
              </a:lnSpc>
              <a:spcBef>
                <a:spcPts val="0"/>
              </a:spcBef>
            </a:pPr>
            <a:r>
              <a:rPr lang="en-US" sz="1600" dirty="0" smtClean="0">
                <a:solidFill>
                  <a:schemeClr val="tx1"/>
                </a:solidFill>
                <a:latin typeface="Cambria" pitchFamily="18" charset="0"/>
              </a:rPr>
              <a:t>	* Check </a:t>
            </a:r>
            <a:r>
              <a:rPr lang="en-US" sz="1600" dirty="0">
                <a:solidFill>
                  <a:schemeClr val="tx1"/>
                </a:solidFill>
                <a:latin typeface="Cambria" pitchFamily="18" charset="0"/>
              </a:rPr>
              <a:t>the edge direction values from which the scan line is passing and sum up them.</a:t>
            </a:r>
          </a:p>
          <a:p>
            <a:pPr algn="l">
              <a:lnSpc>
                <a:spcPct val="150000"/>
              </a:lnSpc>
              <a:spcBef>
                <a:spcPts val="0"/>
              </a:spcBef>
            </a:pPr>
            <a:r>
              <a:rPr lang="en-US" sz="1600" dirty="0" smtClean="0">
                <a:solidFill>
                  <a:schemeClr val="tx1"/>
                </a:solidFill>
                <a:latin typeface="Cambria" pitchFamily="18" charset="0"/>
              </a:rPr>
              <a:t>	* If </a:t>
            </a:r>
            <a:r>
              <a:rPr lang="en-US" sz="1600" dirty="0">
                <a:solidFill>
                  <a:schemeClr val="tx1"/>
                </a:solidFill>
                <a:latin typeface="Cambria" pitchFamily="18" charset="0"/>
              </a:rPr>
              <a:t>the total sum of this direction value is non-zero, then this point to be tested is </a:t>
            </a:r>
            <a:r>
              <a:rPr lang="en-US" sz="1600" dirty="0" smtClean="0">
                <a:solidFill>
                  <a:schemeClr val="tx1"/>
                </a:solidFill>
                <a:latin typeface="Cambria" pitchFamily="18" charset="0"/>
              </a:rPr>
              <a:t>	an</a:t>
            </a:r>
            <a:r>
              <a:rPr lang="en-US" sz="1600" dirty="0">
                <a:solidFill>
                  <a:schemeClr val="tx1"/>
                </a:solidFill>
                <a:latin typeface="Cambria" pitchFamily="18" charset="0"/>
              </a:rPr>
              <a:t> interior point, otherwise it is an exterior point.</a:t>
            </a:r>
          </a:p>
          <a:p>
            <a:pPr algn="l">
              <a:lnSpc>
                <a:spcPct val="150000"/>
              </a:lnSpc>
              <a:spcBef>
                <a:spcPts val="0"/>
              </a:spcBef>
            </a:pPr>
            <a:r>
              <a:rPr lang="en-US" sz="1600" dirty="0" smtClean="0">
                <a:solidFill>
                  <a:schemeClr val="tx1"/>
                </a:solidFill>
                <a:latin typeface="Cambria" pitchFamily="18" charset="0"/>
              </a:rPr>
              <a:t>	*In </a:t>
            </a:r>
            <a:r>
              <a:rPr lang="en-US" sz="1600" dirty="0">
                <a:solidFill>
                  <a:schemeClr val="tx1"/>
                </a:solidFill>
                <a:latin typeface="Cambria" pitchFamily="18" charset="0"/>
              </a:rPr>
              <a:t>the above figure, we sum up the direction values from which the scan line is </a:t>
            </a:r>
            <a:r>
              <a:rPr lang="en-US" sz="1600" dirty="0" smtClean="0">
                <a:solidFill>
                  <a:schemeClr val="tx1"/>
                </a:solidFill>
                <a:latin typeface="Cambria" pitchFamily="18" charset="0"/>
              </a:rPr>
              <a:t>	passing </a:t>
            </a:r>
            <a:r>
              <a:rPr lang="en-US" sz="1600" dirty="0">
                <a:solidFill>
                  <a:schemeClr val="tx1"/>
                </a:solidFill>
                <a:latin typeface="Cambria" pitchFamily="18" charset="0"/>
              </a:rPr>
              <a:t>then the total is 1 – 1 + 1 = 1; which is non-zero. So the point is said to be an </a:t>
            </a:r>
            <a:r>
              <a:rPr lang="en-US" sz="1600" dirty="0" smtClean="0">
                <a:solidFill>
                  <a:schemeClr val="tx1"/>
                </a:solidFill>
                <a:latin typeface="Cambria" pitchFamily="18" charset="0"/>
              </a:rPr>
              <a:t>	interior </a:t>
            </a:r>
            <a:r>
              <a:rPr lang="en-US" sz="1600" dirty="0">
                <a:solidFill>
                  <a:schemeClr val="tx1"/>
                </a:solidFill>
                <a:latin typeface="Cambria" pitchFamily="18" charset="0"/>
              </a:rPr>
              <a:t>point.</a:t>
            </a:r>
          </a:p>
          <a:p>
            <a:pPr algn="l">
              <a:lnSpc>
                <a:spcPct val="150000"/>
              </a:lnSpc>
              <a:spcBef>
                <a:spcPts val="0"/>
              </a:spcBef>
            </a:pPr>
            <a:r>
              <a:rPr lang="en-US" sz="1600" dirty="0">
                <a:solidFill>
                  <a:schemeClr val="tx1"/>
                </a:solidFill>
                <a:latin typeface="Cambria" pitchFamily="18" charset="0"/>
              </a:rPr>
              <a:t>	</a:t>
            </a:r>
          </a:p>
          <a:p>
            <a:pPr algn="l">
              <a:lnSpc>
                <a:spcPct val="150000"/>
              </a:lnSpc>
              <a:spcBef>
                <a:spcPts val="0"/>
              </a:spcBef>
            </a:pPr>
            <a:endParaRPr lang="en-IN" sz="2000" b="1" dirty="0">
              <a:solidFill>
                <a:schemeClr val="accent2"/>
              </a:solidFill>
              <a:latin typeface="Cambria" pitchFamily="18" charset="0"/>
            </a:endParaRPr>
          </a:p>
        </p:txBody>
      </p:sp>
    </p:spTree>
    <p:extLst>
      <p:ext uri="{BB962C8B-B14F-4D97-AF65-F5344CB8AC3E}">
        <p14:creationId xmlns:p14="http://schemas.microsoft.com/office/powerpoint/2010/main" val="314826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610600" cy="6705600"/>
          </a:xfrm>
        </p:spPr>
        <p:txBody>
          <a:bodyPr>
            <a:noAutofit/>
          </a:bodyPr>
          <a:lstStyle/>
          <a:p>
            <a:pPr algn="l">
              <a:lnSpc>
                <a:spcPct val="150000"/>
              </a:lnSpc>
              <a:spcBef>
                <a:spcPts val="0"/>
              </a:spcBef>
            </a:pPr>
            <a:r>
              <a:rPr lang="en-US" sz="2000" b="1" dirty="0" smtClean="0">
                <a:solidFill>
                  <a:schemeClr val="accent2"/>
                </a:solidFill>
                <a:latin typeface="Cambria" pitchFamily="18" charset="0"/>
              </a:rPr>
              <a:t>Windowing </a:t>
            </a:r>
            <a:r>
              <a:rPr lang="en-US" sz="2000" b="1" dirty="0">
                <a:solidFill>
                  <a:schemeClr val="accent2"/>
                </a:solidFill>
                <a:latin typeface="Cambria" pitchFamily="18" charset="0"/>
              </a:rPr>
              <a:t>and clipping: </a:t>
            </a:r>
            <a:r>
              <a:rPr lang="en-US" sz="2000" b="1" dirty="0" smtClean="0">
                <a:solidFill>
                  <a:schemeClr val="accent2"/>
                </a:solidFill>
                <a:latin typeface="Cambria" pitchFamily="18" charset="0"/>
              </a:rPr>
              <a:t>Viewing transformations:</a:t>
            </a:r>
          </a:p>
          <a:p>
            <a:pPr algn="l">
              <a:lnSpc>
                <a:spcPct val="150000"/>
              </a:lnSpc>
              <a:spcBef>
                <a:spcPts val="0"/>
              </a:spcBef>
            </a:pPr>
            <a:r>
              <a:rPr lang="en-US" sz="1600" dirty="0" smtClean="0">
                <a:solidFill>
                  <a:schemeClr val="tx1"/>
                </a:solidFill>
                <a:latin typeface="Cambria" pitchFamily="18" charset="0"/>
              </a:rPr>
              <a:t>	Viewing </a:t>
            </a:r>
            <a:r>
              <a:rPr lang="en-US" sz="1600" dirty="0">
                <a:solidFill>
                  <a:schemeClr val="tx1"/>
                </a:solidFill>
                <a:latin typeface="Cambria" pitchFamily="18" charset="0"/>
              </a:rPr>
              <a:t>Transformation is the mapping of coordinates of points and lines that form the picture into appropriate coordinates on the display device.</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t>
            </a:r>
            <a:r>
              <a:rPr lang="en-US" sz="1600" dirty="0">
                <a:solidFill>
                  <a:schemeClr val="tx1"/>
                </a:solidFill>
                <a:latin typeface="Cambria" pitchFamily="18" charset="0"/>
              </a:rPr>
              <a:t> World coordinate system (WCS) is the right handed </a:t>
            </a:r>
            <a:r>
              <a:rPr lang="en-US" sz="1600" dirty="0" err="1">
                <a:solidFill>
                  <a:schemeClr val="tx1"/>
                </a:solidFill>
                <a:latin typeface="Cambria" pitchFamily="18" charset="0"/>
              </a:rPr>
              <a:t>cartesian</a:t>
            </a:r>
            <a:r>
              <a:rPr lang="en-US" sz="1600" dirty="0">
                <a:solidFill>
                  <a:schemeClr val="tx1"/>
                </a:solidFill>
                <a:latin typeface="Cambria" pitchFamily="18" charset="0"/>
              </a:rPr>
              <a:t> co-ordinate system where we define the picture to be displayed.   A finite region in the WCS is called the Window. The corresponding coordinate system on the display device where the image of the picture is displayed is called the physical coordinate system. Mapping the window onto a </a:t>
            </a:r>
            <a:r>
              <a:rPr lang="en-US" sz="1600" dirty="0" smtClean="0">
                <a:solidFill>
                  <a:schemeClr val="tx1"/>
                </a:solidFill>
                <a:latin typeface="Cambria" pitchFamily="18" charset="0"/>
              </a:rPr>
              <a:t>sub region </a:t>
            </a:r>
            <a:r>
              <a:rPr lang="en-US" sz="1600" dirty="0">
                <a:solidFill>
                  <a:schemeClr val="tx1"/>
                </a:solidFill>
                <a:latin typeface="Cambria" pitchFamily="18" charset="0"/>
              </a:rPr>
              <a:t>of the display device called the viewport is called the Viewing Transformation</a:t>
            </a:r>
            <a:r>
              <a:rPr lang="en-US" sz="2000" dirty="0"/>
              <a:t>. </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Once </a:t>
            </a:r>
            <a:r>
              <a:rPr lang="en-US" sz="1600" dirty="0">
                <a:solidFill>
                  <a:schemeClr val="tx1"/>
                </a:solidFill>
                <a:latin typeface="Cambria" pitchFamily="18" charset="0"/>
              </a:rPr>
              <a:t>object description has been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transmitted </a:t>
            </a:r>
            <a:r>
              <a:rPr lang="en-US" sz="1600" dirty="0">
                <a:solidFill>
                  <a:schemeClr val="tx1"/>
                </a:solidFill>
                <a:latin typeface="Cambria" pitchFamily="18" charset="0"/>
              </a:rPr>
              <a:t>to the viewing reference frame</a:t>
            </a:r>
            <a:r>
              <a:rPr lang="en-US" sz="1600" dirty="0" smtClean="0">
                <a:solidFill>
                  <a:schemeClr val="tx1"/>
                </a:solidFill>
                <a:latin typeface="Cambria" pitchFamily="18" charset="0"/>
              </a:rPr>
              <a:t>,</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we choose the window extends in </a:t>
            </a:r>
            <a:r>
              <a:rPr lang="en-US" sz="1600" dirty="0" smtClean="0">
                <a:solidFill>
                  <a:schemeClr val="tx1"/>
                </a:solidFill>
                <a:latin typeface="Cambria" pitchFamily="18" charset="0"/>
              </a:rPr>
              <a:t>viewing</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coordinates and selects the viewport </a:t>
            </a:r>
            <a:r>
              <a:rPr lang="en-US" sz="1600" dirty="0" smtClean="0">
                <a:solidFill>
                  <a:schemeClr val="tx1"/>
                </a:solidFill>
                <a:latin typeface="Cambria" pitchFamily="18" charset="0"/>
              </a:rPr>
              <a:t>limits</a:t>
            </a:r>
          </a:p>
          <a:p>
            <a:pPr algn="l">
              <a:lnSpc>
                <a:spcPct val="150000"/>
              </a:lnSpc>
              <a:spcBef>
                <a:spcPts val="0"/>
              </a:spcBef>
            </a:pPr>
            <a:r>
              <a:rPr lang="en-US" sz="1600" dirty="0" smtClean="0">
                <a:solidFill>
                  <a:schemeClr val="tx1"/>
                </a:solidFill>
                <a:latin typeface="Cambria" pitchFamily="18" charset="0"/>
              </a:rPr>
              <a:t>in </a:t>
            </a:r>
            <a:r>
              <a:rPr lang="en-US" sz="1600" dirty="0">
                <a:solidFill>
                  <a:schemeClr val="tx1"/>
                </a:solidFill>
                <a:latin typeface="Cambria" pitchFamily="18" charset="0"/>
              </a:rPr>
              <a:t>normalized coordinates.</a:t>
            </a: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IN" sz="2000" b="1" dirty="0">
              <a:solidFill>
                <a:schemeClr val="accent2"/>
              </a:solidFill>
              <a:latin typeface="Cambria" pitchFamily="18" charset="0"/>
            </a:endParaRPr>
          </a:p>
        </p:txBody>
      </p:sp>
      <p:pic>
        <p:nvPicPr>
          <p:cNvPr id="2" name="Picture 3" descr="C:\Users\hp\Desktop\computer-graphics-window-to-viewport-co-ordinate-transform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296" y="3352800"/>
            <a:ext cx="4863764" cy="297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35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Window to Viewport Transformation</a:t>
            </a:r>
            <a:endParaRPr lang="en-IN" dirty="0"/>
          </a:p>
        </p:txBody>
      </p:sp>
      <p:sp>
        <p:nvSpPr>
          <p:cNvPr id="3" name="Content Placeholder 2"/>
          <p:cNvSpPr>
            <a:spLocks noGrp="1"/>
          </p:cNvSpPr>
          <p:nvPr>
            <p:ph idx="1"/>
          </p:nvPr>
        </p:nvSpPr>
        <p:spPr/>
        <p:txBody>
          <a:bodyPr/>
          <a:lstStyle/>
          <a:p>
            <a:r>
              <a:rPr lang="en-US" b="1" dirty="0"/>
              <a:t> </a:t>
            </a:r>
            <a:r>
              <a:rPr lang="en-US" dirty="0"/>
              <a:t>T</a:t>
            </a:r>
            <a:r>
              <a:rPr lang="en-US" dirty="0" smtClean="0"/>
              <a:t>he </a:t>
            </a:r>
            <a:r>
              <a:rPr lang="en-US" dirty="0"/>
              <a:t>process of transforming 2D world-coordinate objects to device coordinates. Objects inside the world or clipping window are mapped to the viewport which is the area on the screen where world coordinates are mapped to be displayed.</a:t>
            </a:r>
            <a:endParaRPr lang="en-IN" dirty="0"/>
          </a:p>
        </p:txBody>
      </p:sp>
    </p:spTree>
    <p:extLst>
      <p:ext uri="{BB962C8B-B14F-4D97-AF65-F5344CB8AC3E}">
        <p14:creationId xmlns:p14="http://schemas.microsoft.com/office/powerpoint/2010/main" val="1952075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2858</TotalTime>
  <Words>699</Words>
  <Application>Microsoft Office PowerPoint</Application>
  <PresentationFormat>On-screen Show (4:3)</PresentationFormat>
  <Paragraphs>204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vt:lpstr>
      <vt:lpstr>Office Theme</vt:lpstr>
      <vt:lpstr>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 to Viewport Transformation</vt:lpstr>
      <vt:lpstr>PowerPoint Presentation</vt:lpstr>
      <vt:lpstr>General Terms: </vt:lpstr>
      <vt:lpstr>Mathematical Calculation of Window to Viewport:  </vt:lpstr>
      <vt:lpstr>We have to calculate the point (xv, yv)</vt:lpstr>
      <vt:lpstr>Now the relative position of the object in Window and Viewport are same.  For x coordinate, </vt:lpstr>
      <vt:lpstr>So, after calculating for x and y coordinate, we get</vt:lpstr>
      <vt:lpstr>Where sx is the scaling factor of x coordinate and sy is the scaling factor of y coordinate</vt:lpstr>
      <vt:lpstr>Example: Let us assume, </vt:lpstr>
      <vt:lpstr>First of all, calculate the scaling factor of x coordinate Sx and the scaling factor of y coordinate Sy using the above-mentioned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NEW_COMP_CNL_25</dc:creator>
  <cp:lastModifiedBy>ZEAL INSTITUTE</cp:lastModifiedBy>
  <cp:revision>211</cp:revision>
  <dcterms:created xsi:type="dcterms:W3CDTF">2020-06-27T09:11:59Z</dcterms:created>
  <dcterms:modified xsi:type="dcterms:W3CDTF">2022-12-13T06:53:33Z</dcterms:modified>
</cp:coreProperties>
</file>