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291" r:id="rId22"/>
    <p:sldId id="292" r:id="rId23"/>
    <p:sldId id="304" r:id="rId24"/>
    <p:sldId id="301" r:id="rId25"/>
    <p:sldId id="302" r:id="rId26"/>
    <p:sldId id="303" r:id="rId27"/>
    <p:sldId id="305" r:id="rId28"/>
    <p:sldId id="306" r:id="rId29"/>
    <p:sldId id="307" r:id="rId30"/>
    <p:sldId id="308" r:id="rId31"/>
    <p:sldId id="309" r:id="rId32"/>
    <p:sldId id="310" r:id="rId33"/>
    <p:sldId id="311" r:id="rId34"/>
    <p:sldId id="312" r:id="rId35"/>
    <p:sldId id="313" r:id="rId36"/>
    <p:sldId id="281" r:id="rId37"/>
    <p:sldId id="282" r:id="rId38"/>
    <p:sldId id="283" r:id="rId39"/>
    <p:sldId id="314" r:id="rId40"/>
    <p:sldId id="315" r:id="rId41"/>
    <p:sldId id="316" r:id="rId42"/>
    <p:sldId id="317" r:id="rId43"/>
    <p:sldId id="318" r:id="rId44"/>
    <p:sldId id="319" r:id="rId45"/>
    <p:sldId id="320" r:id="rId46"/>
    <p:sldId id="321" r:id="rId47"/>
    <p:sldId id="322" r:id="rId48"/>
    <p:sldId id="323" r:id="rId49"/>
    <p:sldId id="324" r:id="rId50"/>
    <p:sldId id="325" r:id="rId51"/>
    <p:sldId id="326" r:id="rId52"/>
    <p:sldId id="327" r:id="rId53"/>
    <p:sldId id="328" r:id="rId54"/>
    <p:sldId id="331" r:id="rId55"/>
    <p:sldId id="332" r:id="rId56"/>
    <p:sldId id="329" r:id="rId57"/>
    <p:sldId id="330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E796-C8D7-4B2D-B05A-B01698A42F76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1D09-7727-461A-8E3B-0B84BF5E89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E796-C8D7-4B2D-B05A-B01698A42F76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1D09-7727-461A-8E3B-0B84BF5E89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E796-C8D7-4B2D-B05A-B01698A42F76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1D09-7727-461A-8E3B-0B84BF5E89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E796-C8D7-4B2D-B05A-B01698A42F76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1D09-7727-461A-8E3B-0B84BF5E89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E796-C8D7-4B2D-B05A-B01698A42F76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1D09-7727-461A-8E3B-0B84BF5E89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E796-C8D7-4B2D-B05A-B01698A42F76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1D09-7727-461A-8E3B-0B84BF5E89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E796-C8D7-4B2D-B05A-B01698A42F76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1D09-7727-461A-8E3B-0B84BF5E89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E796-C8D7-4B2D-B05A-B01698A42F76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1D09-7727-461A-8E3B-0B84BF5E89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E796-C8D7-4B2D-B05A-B01698A42F76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1D09-7727-461A-8E3B-0B84BF5E89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E796-C8D7-4B2D-B05A-B01698A42F76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1D09-7727-461A-8E3B-0B84BF5E89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E796-C8D7-4B2D-B05A-B01698A42F76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1D09-7727-461A-8E3B-0B84BF5E89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CE796-C8D7-4B2D-B05A-B01698A42F76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D1D09-7727-461A-8E3B-0B84BF5E892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381000"/>
            <a:ext cx="78486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876300"/>
            <a:ext cx="75438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685800"/>
            <a:ext cx="73152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1066800" y="838200"/>
            <a:ext cx="60198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Using (2), (3), (4) and (5) in (1), we get-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783717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P(t) = B</a:t>
            </a:r>
            <a:r>
              <a:rPr kumimoji="0" lang="en-US" sz="1600" b="1" i="0" u="none" strike="noStrike" cap="none" normalizeH="0" baseline="-30000" dirty="0" smtClean="0">
                <a:ln>
                  <a:noFill/>
                </a:ln>
                <a:solidFill>
                  <a:srgbClr val="783717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783717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(1-t)</a:t>
            </a:r>
            <a:r>
              <a:rPr kumimoji="0" lang="en-US" sz="1600" b="1" i="0" u="none" strike="noStrike" cap="none" normalizeH="0" baseline="30000" dirty="0" smtClean="0">
                <a:ln>
                  <a:noFill/>
                </a:ln>
                <a:solidFill>
                  <a:srgbClr val="783717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783717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+ B</a:t>
            </a:r>
            <a:r>
              <a:rPr kumimoji="0" lang="en-US" sz="1600" b="1" i="0" u="none" strike="noStrike" cap="none" normalizeH="0" baseline="-30000" dirty="0" smtClean="0">
                <a:ln>
                  <a:noFill/>
                </a:ln>
                <a:solidFill>
                  <a:srgbClr val="783717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783717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3t(1-t)</a:t>
            </a:r>
            <a:r>
              <a:rPr kumimoji="0" lang="en-US" sz="1600" b="1" i="0" u="none" strike="noStrike" cap="none" normalizeH="0" baseline="30000" dirty="0" smtClean="0">
                <a:ln>
                  <a:noFill/>
                </a:ln>
                <a:solidFill>
                  <a:srgbClr val="783717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783717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+ B</a:t>
            </a:r>
            <a:r>
              <a:rPr kumimoji="0" lang="en-US" sz="1600" b="1" i="0" u="none" strike="noStrike" cap="none" normalizeH="0" baseline="-30000" dirty="0" smtClean="0">
                <a:ln>
                  <a:noFill/>
                </a:ln>
                <a:solidFill>
                  <a:srgbClr val="783717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783717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3t</a:t>
            </a:r>
            <a:r>
              <a:rPr kumimoji="0" lang="en-US" sz="1600" b="1" i="0" u="none" strike="noStrike" cap="none" normalizeH="0" baseline="30000" dirty="0" smtClean="0">
                <a:ln>
                  <a:noFill/>
                </a:ln>
                <a:solidFill>
                  <a:srgbClr val="783717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783717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(1-t) + B</a:t>
            </a:r>
            <a:r>
              <a:rPr kumimoji="0" lang="en-US" sz="1600" b="1" i="0" u="none" strike="noStrike" cap="none" normalizeH="0" baseline="-30000" dirty="0" smtClean="0">
                <a:ln>
                  <a:noFill/>
                </a:ln>
                <a:solidFill>
                  <a:srgbClr val="783717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783717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</a:t>
            </a:r>
            <a:r>
              <a:rPr kumimoji="0" lang="en-US" sz="1600" b="1" i="0" u="none" strike="noStrike" cap="none" normalizeH="0" baseline="30000" dirty="0" smtClean="0">
                <a:ln>
                  <a:noFill/>
                </a:ln>
                <a:solidFill>
                  <a:srgbClr val="783717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This is the required parametric equation for a cubic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30303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bezier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curve.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457200" y="4126706"/>
            <a:ext cx="6553200" cy="24622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solidFill>
                <a:srgbClr val="30303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 algn="l" fontAlgn="base">
              <a:spcAft>
                <a:spcPct val="0"/>
              </a:spcAft>
            </a:pPr>
            <a:r>
              <a:rPr lang="en-US" sz="2000" b="1" u="sng" dirty="0">
                <a:solidFill>
                  <a:srgbClr val="30303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Problem-01:</a:t>
            </a:r>
            <a:r>
              <a:rPr lang="en-US" sz="20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20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lang="en-US" sz="2000" dirty="0">
                <a:solidFill>
                  <a:srgbClr val="30303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en-US" sz="20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20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lang="en-US" sz="2000" dirty="0">
                <a:solidFill>
                  <a:srgbClr val="30303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Given a </a:t>
            </a:r>
            <a:r>
              <a:rPr lang="en-US" sz="2000" dirty="0" err="1">
                <a:solidFill>
                  <a:srgbClr val="30303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bezier</a:t>
            </a:r>
            <a:r>
              <a:rPr lang="en-US" sz="2000" dirty="0">
                <a:solidFill>
                  <a:srgbClr val="30303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curve with 4 control points-</a:t>
            </a:r>
            <a:r>
              <a:rPr lang="en-US" sz="20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20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lang="en-US" sz="2000" dirty="0">
                <a:solidFill>
                  <a:srgbClr val="30303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</a:t>
            </a:r>
            <a:r>
              <a:rPr lang="en-US" sz="2000" baseline="-30000" dirty="0">
                <a:solidFill>
                  <a:srgbClr val="30303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en-US" sz="2000" dirty="0">
                <a:solidFill>
                  <a:srgbClr val="30303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[1 0] , B</a:t>
            </a:r>
            <a:r>
              <a:rPr lang="en-US" sz="2000" baseline="-30000" dirty="0">
                <a:solidFill>
                  <a:srgbClr val="30303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lang="en-US" sz="2000" dirty="0">
                <a:solidFill>
                  <a:srgbClr val="30303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[3 3] , B</a:t>
            </a:r>
            <a:r>
              <a:rPr lang="en-US" sz="2000" baseline="-30000" dirty="0">
                <a:solidFill>
                  <a:srgbClr val="30303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lang="en-US" sz="2000" dirty="0">
                <a:solidFill>
                  <a:srgbClr val="30303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[6 3] , B</a:t>
            </a:r>
            <a:r>
              <a:rPr lang="en-US" sz="2000" baseline="-30000" dirty="0">
                <a:solidFill>
                  <a:srgbClr val="30303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r>
              <a:rPr lang="en-US" sz="2000" dirty="0">
                <a:solidFill>
                  <a:srgbClr val="30303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[8 1]</a:t>
            </a:r>
            <a:r>
              <a:rPr lang="en-US" sz="20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20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lang="en-US" sz="2000" dirty="0">
                <a:solidFill>
                  <a:srgbClr val="30303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Determine any 5 points lying on the curve. Also, draw a rough sketch of the curve.</a:t>
            </a:r>
            <a:br>
              <a:rPr lang="en-US" sz="2000" dirty="0">
                <a:solidFill>
                  <a:srgbClr val="30303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en-US" b="1" u="sng" dirty="0"/>
              <a:t>Solution-</a:t>
            </a:r>
            <a:endParaRPr lang="en-US" b="1" dirty="0"/>
          </a:p>
          <a:p>
            <a:pPr fontAlgn="base"/>
            <a:r>
              <a:rPr lang="en-US" dirty="0"/>
              <a:t> </a:t>
            </a:r>
            <a:r>
              <a:rPr lang="en-US" dirty="0" smtClean="0"/>
              <a:t>We </a:t>
            </a:r>
            <a:r>
              <a:rPr lang="en-US" dirty="0"/>
              <a:t>have-</a:t>
            </a:r>
          </a:p>
          <a:p>
            <a:pPr fontAlgn="base"/>
            <a:r>
              <a:rPr lang="en-US" dirty="0"/>
              <a:t>The given curve is defined by 4 control points.</a:t>
            </a:r>
          </a:p>
          <a:p>
            <a:pPr fontAlgn="base"/>
            <a:r>
              <a:rPr lang="en-US" dirty="0"/>
              <a:t>So, the given curve is a cubic </a:t>
            </a:r>
            <a:r>
              <a:rPr lang="en-US" dirty="0" err="1"/>
              <a:t>bezier</a:t>
            </a:r>
            <a:r>
              <a:rPr lang="en-US" dirty="0"/>
              <a:t> curve.</a:t>
            </a:r>
          </a:p>
          <a:p>
            <a:pPr fontAlgn="base"/>
            <a:r>
              <a:rPr lang="en-US" dirty="0"/>
              <a:t> </a:t>
            </a:r>
          </a:p>
          <a:p>
            <a:pPr fontAlgn="base"/>
            <a:r>
              <a:rPr lang="en-US" dirty="0"/>
              <a:t>The parametric equation for a cubic </a:t>
            </a:r>
            <a:r>
              <a:rPr lang="en-US" dirty="0" err="1"/>
              <a:t>bezier</a:t>
            </a:r>
            <a:r>
              <a:rPr lang="en-US" dirty="0"/>
              <a:t> curve is-</a:t>
            </a:r>
          </a:p>
          <a:p>
            <a:pPr fontAlgn="base"/>
            <a:r>
              <a:rPr lang="en-US" dirty="0"/>
              <a:t> </a:t>
            </a:r>
          </a:p>
          <a:p>
            <a:pPr fontAlgn="base"/>
            <a:r>
              <a:rPr lang="en-US" b="1" dirty="0"/>
              <a:t>P(t) = B</a:t>
            </a:r>
            <a:r>
              <a:rPr lang="en-US" b="1" baseline="-25000" dirty="0"/>
              <a:t>0</a:t>
            </a:r>
            <a:r>
              <a:rPr lang="en-US" b="1" dirty="0"/>
              <a:t>(1-t)</a:t>
            </a:r>
            <a:r>
              <a:rPr lang="en-US" b="1" baseline="30000" dirty="0"/>
              <a:t>3</a:t>
            </a:r>
            <a:r>
              <a:rPr lang="en-US" b="1" dirty="0"/>
              <a:t> + B</a:t>
            </a:r>
            <a:r>
              <a:rPr lang="en-US" b="1" baseline="-25000" dirty="0"/>
              <a:t>1</a:t>
            </a:r>
            <a:r>
              <a:rPr lang="en-US" b="1" dirty="0"/>
              <a:t>3t(1-t)</a:t>
            </a:r>
            <a:r>
              <a:rPr lang="en-US" b="1" baseline="30000" dirty="0"/>
              <a:t>2</a:t>
            </a:r>
            <a:r>
              <a:rPr lang="en-US" b="1" dirty="0"/>
              <a:t> + B</a:t>
            </a:r>
            <a:r>
              <a:rPr lang="en-US" b="1" baseline="-25000" dirty="0"/>
              <a:t>2</a:t>
            </a:r>
            <a:r>
              <a:rPr lang="en-US" b="1" dirty="0"/>
              <a:t>3t</a:t>
            </a:r>
            <a:r>
              <a:rPr lang="en-US" b="1" baseline="30000" dirty="0"/>
              <a:t>2</a:t>
            </a:r>
            <a:r>
              <a:rPr lang="en-US" b="1" dirty="0"/>
              <a:t>(1-t) + B</a:t>
            </a:r>
            <a:r>
              <a:rPr lang="en-US" b="1" baseline="-25000" dirty="0"/>
              <a:t>3</a:t>
            </a:r>
            <a:r>
              <a:rPr lang="en-US" b="1" dirty="0"/>
              <a:t>t</a:t>
            </a:r>
            <a:r>
              <a:rPr lang="en-US" b="1" baseline="30000" dirty="0"/>
              <a:t>3</a:t>
            </a:r>
            <a:endParaRPr lang="en-US" dirty="0"/>
          </a:p>
          <a:p>
            <a:pPr fontAlgn="base"/>
            <a:r>
              <a:rPr lang="en-US" dirty="0"/>
              <a:t> </a:t>
            </a:r>
            <a:r>
              <a:rPr lang="en-US" dirty="0" smtClean="0"/>
              <a:t>Substituting </a:t>
            </a:r>
            <a:r>
              <a:rPr lang="en-US" dirty="0"/>
              <a:t>the control points B</a:t>
            </a:r>
            <a:r>
              <a:rPr lang="en-US" baseline="-25000" dirty="0"/>
              <a:t>0</a:t>
            </a:r>
            <a:r>
              <a:rPr lang="en-US" dirty="0"/>
              <a:t>, B</a:t>
            </a:r>
            <a:r>
              <a:rPr lang="en-US" baseline="-25000" dirty="0"/>
              <a:t>1</a:t>
            </a:r>
            <a:r>
              <a:rPr lang="en-US" dirty="0"/>
              <a:t>, B</a:t>
            </a:r>
            <a:r>
              <a:rPr lang="en-US" baseline="-25000" dirty="0"/>
              <a:t>2</a:t>
            </a:r>
            <a:r>
              <a:rPr lang="en-US" dirty="0"/>
              <a:t> and B</a:t>
            </a:r>
            <a:r>
              <a:rPr lang="en-US" baseline="-25000" dirty="0"/>
              <a:t>3</a:t>
            </a:r>
            <a:r>
              <a:rPr lang="en-US" dirty="0"/>
              <a:t>, we get-</a:t>
            </a:r>
          </a:p>
          <a:p>
            <a:pPr fontAlgn="base"/>
            <a:r>
              <a:rPr lang="en-US" dirty="0"/>
              <a:t>P(t) = [1 0](1-t)</a:t>
            </a:r>
            <a:r>
              <a:rPr lang="en-US" baseline="30000" dirty="0"/>
              <a:t>3</a:t>
            </a:r>
            <a:r>
              <a:rPr lang="en-US" dirty="0"/>
              <a:t> + [3 3]3t(1-t)</a:t>
            </a:r>
            <a:r>
              <a:rPr lang="en-US" baseline="30000" dirty="0"/>
              <a:t>2</a:t>
            </a:r>
            <a:r>
              <a:rPr lang="en-US" dirty="0"/>
              <a:t> + [6 3]3t</a:t>
            </a:r>
            <a:r>
              <a:rPr lang="en-US" baseline="30000" dirty="0"/>
              <a:t>2</a:t>
            </a:r>
            <a:r>
              <a:rPr lang="en-US" dirty="0"/>
              <a:t>(1-t) + [8 1]t</a:t>
            </a:r>
            <a:r>
              <a:rPr lang="en-US" baseline="30000" dirty="0"/>
              <a:t>3</a:t>
            </a:r>
            <a:r>
              <a:rPr lang="en-US" dirty="0"/>
              <a:t> ……..(1)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108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Now,</a:t>
            </a:r>
          </a:p>
          <a:p>
            <a:pPr fontAlgn="base"/>
            <a:r>
              <a:rPr lang="en-US" dirty="0"/>
              <a:t>To get 5 points lying on the curve, assume any 5 values of t lying in the range 0 &lt;= t &lt;= 1.</a:t>
            </a:r>
          </a:p>
          <a:p>
            <a:pPr fontAlgn="base"/>
            <a:r>
              <a:rPr lang="en-US" dirty="0"/>
              <a:t>Let 5 values of t are 0, 0.2, 0.5, 0.7, 1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351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686800" cy="6172200"/>
          </a:xfrm>
        </p:spPr>
        <p:txBody>
          <a:bodyPr>
            <a:normAutofit fontScale="85000" lnSpcReduction="10000"/>
          </a:bodyPr>
          <a:lstStyle/>
          <a:p>
            <a:pPr fontAlgn="base"/>
            <a:r>
              <a:rPr lang="en-US" sz="2200" b="1" u="sng" dirty="0"/>
              <a:t>For t = 0:</a:t>
            </a:r>
            <a:endParaRPr lang="en-US" sz="2200" b="1" dirty="0"/>
          </a:p>
          <a:p>
            <a:pPr fontAlgn="base"/>
            <a:r>
              <a:rPr lang="en-US" sz="2200" dirty="0"/>
              <a:t> </a:t>
            </a:r>
            <a:r>
              <a:rPr lang="en-US" sz="2200" dirty="0" smtClean="0"/>
              <a:t>Substituting </a:t>
            </a:r>
            <a:r>
              <a:rPr lang="en-US" sz="2200" dirty="0"/>
              <a:t>t=0 in (1), we get-</a:t>
            </a:r>
          </a:p>
          <a:p>
            <a:pPr fontAlgn="base"/>
            <a:r>
              <a:rPr lang="en-US" sz="2200" dirty="0"/>
              <a:t>P(0) = [1 0](1-0)</a:t>
            </a:r>
            <a:r>
              <a:rPr lang="en-US" sz="2200" baseline="30000" dirty="0"/>
              <a:t>3</a:t>
            </a:r>
            <a:r>
              <a:rPr lang="en-US" sz="2200" dirty="0"/>
              <a:t> + [3 3]3(0)(1-t)</a:t>
            </a:r>
            <a:r>
              <a:rPr lang="en-US" sz="2200" baseline="30000" dirty="0"/>
              <a:t>2</a:t>
            </a:r>
            <a:r>
              <a:rPr lang="en-US" sz="2200" dirty="0"/>
              <a:t> + [6 3]3(0)</a:t>
            </a:r>
            <a:r>
              <a:rPr lang="en-US" sz="2200" baseline="30000" dirty="0"/>
              <a:t>2</a:t>
            </a:r>
            <a:r>
              <a:rPr lang="en-US" sz="2200" dirty="0"/>
              <a:t>(1-0) + [8 1](0)</a:t>
            </a:r>
            <a:r>
              <a:rPr lang="en-US" sz="2200" baseline="30000" dirty="0"/>
              <a:t>3</a:t>
            </a:r>
            <a:endParaRPr lang="en-US" sz="2200" dirty="0"/>
          </a:p>
          <a:p>
            <a:pPr fontAlgn="base"/>
            <a:r>
              <a:rPr lang="en-US" sz="2200" dirty="0"/>
              <a:t>P(0) = [1 0] + 0 + 0 + 0</a:t>
            </a:r>
          </a:p>
          <a:p>
            <a:pPr fontAlgn="base"/>
            <a:r>
              <a:rPr lang="en-US" sz="2200" dirty="0"/>
              <a:t>P(0) = [1 0]</a:t>
            </a:r>
          </a:p>
          <a:p>
            <a:pPr fontAlgn="base"/>
            <a:r>
              <a:rPr lang="en-US" sz="2200" dirty="0"/>
              <a:t> </a:t>
            </a:r>
            <a:r>
              <a:rPr lang="en-US" sz="2200" b="1" u="sng" dirty="0" smtClean="0"/>
              <a:t>For </a:t>
            </a:r>
            <a:r>
              <a:rPr lang="en-US" sz="2200" b="1" u="sng" dirty="0"/>
              <a:t>t = 0.2:</a:t>
            </a:r>
            <a:endParaRPr lang="en-US" sz="2200" b="1" dirty="0"/>
          </a:p>
          <a:p>
            <a:pPr fontAlgn="base"/>
            <a:r>
              <a:rPr lang="en-US" sz="2200" dirty="0"/>
              <a:t> </a:t>
            </a:r>
            <a:r>
              <a:rPr lang="en-US" sz="2200" dirty="0" smtClean="0"/>
              <a:t>Substituting </a:t>
            </a:r>
            <a:r>
              <a:rPr lang="en-US" sz="2200" dirty="0"/>
              <a:t>t=0.2 in (1), we get-</a:t>
            </a:r>
          </a:p>
          <a:p>
            <a:pPr fontAlgn="base"/>
            <a:r>
              <a:rPr lang="en-US" sz="2200" dirty="0"/>
              <a:t>P(0.2) = [1 0](1-0.2)</a:t>
            </a:r>
            <a:r>
              <a:rPr lang="en-US" sz="2200" baseline="30000" dirty="0"/>
              <a:t>3</a:t>
            </a:r>
            <a:r>
              <a:rPr lang="en-US" sz="2200" dirty="0"/>
              <a:t> + [3 3]3(0.2)(1-0.2)</a:t>
            </a:r>
            <a:r>
              <a:rPr lang="en-US" sz="2200" baseline="30000" dirty="0"/>
              <a:t>2</a:t>
            </a:r>
            <a:r>
              <a:rPr lang="en-US" sz="2200" dirty="0"/>
              <a:t> + [6 3]3(0.2)</a:t>
            </a:r>
            <a:r>
              <a:rPr lang="en-US" sz="2200" baseline="30000" dirty="0"/>
              <a:t>2</a:t>
            </a:r>
            <a:r>
              <a:rPr lang="en-US" sz="2200" dirty="0"/>
              <a:t>(1-0.2) + [8 1](0.2)</a:t>
            </a:r>
            <a:r>
              <a:rPr lang="en-US" sz="2200" baseline="30000" dirty="0"/>
              <a:t>3</a:t>
            </a:r>
            <a:endParaRPr lang="en-US" sz="2200" dirty="0"/>
          </a:p>
          <a:p>
            <a:pPr fontAlgn="base"/>
            <a:r>
              <a:rPr lang="en-US" sz="2200" dirty="0"/>
              <a:t>P(0.2) = [1 0](0.8)</a:t>
            </a:r>
            <a:r>
              <a:rPr lang="en-US" sz="2200" baseline="30000" dirty="0"/>
              <a:t>3</a:t>
            </a:r>
            <a:r>
              <a:rPr lang="en-US" sz="2200" dirty="0"/>
              <a:t> + [3 3]3(0.2)(0.8)</a:t>
            </a:r>
            <a:r>
              <a:rPr lang="en-US" sz="2200" baseline="30000" dirty="0"/>
              <a:t>2</a:t>
            </a:r>
            <a:r>
              <a:rPr lang="en-US" sz="2200" dirty="0"/>
              <a:t> + [6 3]3(0.2)</a:t>
            </a:r>
            <a:r>
              <a:rPr lang="en-US" sz="2200" baseline="30000" dirty="0"/>
              <a:t>2</a:t>
            </a:r>
            <a:r>
              <a:rPr lang="en-US" sz="2200" dirty="0"/>
              <a:t>(0.8) + [8 1](0.2)</a:t>
            </a:r>
            <a:r>
              <a:rPr lang="en-US" sz="2200" baseline="30000" dirty="0"/>
              <a:t>3</a:t>
            </a:r>
            <a:endParaRPr lang="en-US" sz="2200" dirty="0"/>
          </a:p>
          <a:p>
            <a:pPr fontAlgn="base"/>
            <a:r>
              <a:rPr lang="en-US" sz="2200" dirty="0"/>
              <a:t>P(0.2) = [1 0] x 0.512 + [3 3] x 3 x 0.2 x 0.64 + [6 3] x 3 x 0.04 x 0.8 + [8 1] x 0.008</a:t>
            </a:r>
          </a:p>
          <a:p>
            <a:pPr fontAlgn="base"/>
            <a:r>
              <a:rPr lang="en-US" sz="2200" dirty="0"/>
              <a:t>P(0.2) = [1 0] x 0.512 + [3 3] x 0.384 + [6 3] x 0.096 + [8 1] x 0.008</a:t>
            </a:r>
          </a:p>
          <a:p>
            <a:r>
              <a:rPr lang="en-IN" dirty="0"/>
              <a:t>P(0.2) = [0.512 0] + [1.152 1.152] + [0.576 0.288] + [0.064 0.008]</a:t>
            </a:r>
          </a:p>
          <a:p>
            <a:endParaRPr lang="en-IN" dirty="0"/>
          </a:p>
          <a:p>
            <a:r>
              <a:rPr lang="en-IN" dirty="0"/>
              <a:t>P(0.2) = [2.304 1.448]</a:t>
            </a:r>
          </a:p>
          <a:p>
            <a:endParaRPr lang="en-IN" dirty="0"/>
          </a:p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917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en-US" b="1" u="sng" dirty="0"/>
              <a:t>For t = 0.5:</a:t>
            </a:r>
            <a:endParaRPr lang="en-US" b="1" dirty="0"/>
          </a:p>
          <a:p>
            <a:pPr fontAlgn="base"/>
            <a:r>
              <a:rPr lang="en-US" dirty="0"/>
              <a:t> </a:t>
            </a:r>
          </a:p>
          <a:p>
            <a:pPr fontAlgn="base"/>
            <a:r>
              <a:rPr lang="en-US" dirty="0"/>
              <a:t>Substituting t=0.5 in (1), we get-</a:t>
            </a:r>
          </a:p>
          <a:p>
            <a:pPr fontAlgn="base"/>
            <a:r>
              <a:rPr lang="en-US" dirty="0"/>
              <a:t>P(0.5) = [1 0](1-0.5)</a:t>
            </a:r>
            <a:r>
              <a:rPr lang="en-US" baseline="30000" dirty="0"/>
              <a:t>3</a:t>
            </a:r>
            <a:r>
              <a:rPr lang="en-US" dirty="0"/>
              <a:t> + [3 3]3(0.5)(1-0.5)</a:t>
            </a:r>
            <a:r>
              <a:rPr lang="en-US" baseline="30000" dirty="0"/>
              <a:t>2</a:t>
            </a:r>
            <a:r>
              <a:rPr lang="en-US" dirty="0"/>
              <a:t> + [6 3]3(0.5)</a:t>
            </a:r>
            <a:r>
              <a:rPr lang="en-US" baseline="30000" dirty="0"/>
              <a:t>2</a:t>
            </a:r>
            <a:r>
              <a:rPr lang="en-US" dirty="0"/>
              <a:t>(1-0.5) + [8 1](0.5)</a:t>
            </a:r>
            <a:r>
              <a:rPr lang="en-US" baseline="30000" dirty="0"/>
              <a:t>3</a:t>
            </a:r>
            <a:endParaRPr lang="en-US" dirty="0"/>
          </a:p>
          <a:p>
            <a:pPr fontAlgn="base"/>
            <a:r>
              <a:rPr lang="en-US" dirty="0"/>
              <a:t>P(0.5) = [1 0](0.5)</a:t>
            </a:r>
            <a:r>
              <a:rPr lang="en-US" baseline="30000" dirty="0"/>
              <a:t>3</a:t>
            </a:r>
            <a:r>
              <a:rPr lang="en-US" dirty="0"/>
              <a:t> + [3 3]3(0.5)(0.5)</a:t>
            </a:r>
            <a:r>
              <a:rPr lang="en-US" baseline="30000" dirty="0"/>
              <a:t>2</a:t>
            </a:r>
            <a:r>
              <a:rPr lang="en-US" dirty="0"/>
              <a:t> + [6 3]3(0.5)</a:t>
            </a:r>
            <a:r>
              <a:rPr lang="en-US" baseline="30000" dirty="0"/>
              <a:t>2</a:t>
            </a:r>
            <a:r>
              <a:rPr lang="en-US" dirty="0"/>
              <a:t>(0.5) + [8 1](0.5)</a:t>
            </a:r>
            <a:r>
              <a:rPr lang="en-US" baseline="30000" dirty="0"/>
              <a:t>3</a:t>
            </a:r>
            <a:endParaRPr lang="en-US" dirty="0"/>
          </a:p>
          <a:p>
            <a:pPr fontAlgn="base"/>
            <a:r>
              <a:rPr lang="en-US" dirty="0"/>
              <a:t>P(0.5) = [1 0] x 0.125 + [3 3] x 3 x 0.5 x 0.25 + [6 3] x 3 x 0.25 x 0.5 + [8 1] x 0.125</a:t>
            </a:r>
          </a:p>
          <a:p>
            <a:pPr fontAlgn="base"/>
            <a:r>
              <a:rPr lang="en-US" dirty="0"/>
              <a:t>P(0.5) = [1 0] x 0.125 + [3 3] x 0.375 + [6 3] x 0.375 + [8 1] x 0.125</a:t>
            </a:r>
          </a:p>
          <a:p>
            <a:pPr fontAlgn="base"/>
            <a:r>
              <a:rPr lang="en-US" dirty="0"/>
              <a:t>P(0.5) = [0.125 0] + [1.125 1.125] + [2.25 1.125] + [1 0.125]</a:t>
            </a:r>
          </a:p>
          <a:p>
            <a:pPr fontAlgn="base"/>
            <a:r>
              <a:rPr lang="en-US" dirty="0"/>
              <a:t>P(0.5) = [4.5 2.375]</a:t>
            </a:r>
          </a:p>
          <a:p>
            <a:pPr fontAlgn="base"/>
            <a:r>
              <a:rPr lang="en-US" dirty="0"/>
              <a:t>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842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en-IN" b="1" u="sng" dirty="0"/>
              <a:t>For t = 0.7:</a:t>
            </a:r>
            <a:endParaRPr lang="en-IN" b="1" dirty="0"/>
          </a:p>
          <a:p>
            <a:pPr fontAlgn="base"/>
            <a:r>
              <a:rPr lang="en-IN" dirty="0"/>
              <a:t> </a:t>
            </a:r>
          </a:p>
          <a:p>
            <a:pPr fontAlgn="base"/>
            <a:r>
              <a:rPr lang="en-IN" dirty="0"/>
              <a:t>Substituting t=0.7 in (1), we get-</a:t>
            </a:r>
          </a:p>
          <a:p>
            <a:pPr fontAlgn="base"/>
            <a:r>
              <a:rPr lang="en-IN" dirty="0"/>
              <a:t>P(t) = [1 0](1-t)</a:t>
            </a:r>
            <a:r>
              <a:rPr lang="en-IN" baseline="30000" dirty="0"/>
              <a:t>3</a:t>
            </a:r>
            <a:r>
              <a:rPr lang="en-IN" dirty="0"/>
              <a:t> + [3 3]3t(1-t)</a:t>
            </a:r>
            <a:r>
              <a:rPr lang="en-IN" baseline="30000" dirty="0"/>
              <a:t>2</a:t>
            </a:r>
            <a:r>
              <a:rPr lang="en-IN" dirty="0"/>
              <a:t> + [6 3]3t</a:t>
            </a:r>
            <a:r>
              <a:rPr lang="en-IN" baseline="30000" dirty="0"/>
              <a:t>2</a:t>
            </a:r>
            <a:r>
              <a:rPr lang="en-IN" dirty="0"/>
              <a:t>(1-t) + [8 1]t</a:t>
            </a:r>
            <a:r>
              <a:rPr lang="en-IN" baseline="30000" dirty="0"/>
              <a:t>3</a:t>
            </a:r>
            <a:endParaRPr lang="en-IN" dirty="0"/>
          </a:p>
          <a:p>
            <a:pPr fontAlgn="base"/>
            <a:r>
              <a:rPr lang="en-IN" dirty="0"/>
              <a:t>P(0.7) = [1 0](1-0.7)</a:t>
            </a:r>
            <a:r>
              <a:rPr lang="en-IN" baseline="30000" dirty="0"/>
              <a:t>3</a:t>
            </a:r>
            <a:r>
              <a:rPr lang="en-IN" dirty="0"/>
              <a:t> + [3 3]3(0.7)(1-0.7)</a:t>
            </a:r>
            <a:r>
              <a:rPr lang="en-IN" baseline="30000" dirty="0"/>
              <a:t>2</a:t>
            </a:r>
            <a:r>
              <a:rPr lang="en-IN" dirty="0"/>
              <a:t> + [6 3]3(0.7)</a:t>
            </a:r>
            <a:r>
              <a:rPr lang="en-IN" baseline="30000" dirty="0"/>
              <a:t>2</a:t>
            </a:r>
            <a:r>
              <a:rPr lang="en-IN" dirty="0"/>
              <a:t>(1-0.7) + [8 1](0.7)</a:t>
            </a:r>
            <a:r>
              <a:rPr lang="en-IN" baseline="30000" dirty="0"/>
              <a:t>3</a:t>
            </a:r>
            <a:endParaRPr lang="en-IN" dirty="0"/>
          </a:p>
          <a:p>
            <a:pPr fontAlgn="base"/>
            <a:r>
              <a:rPr lang="en-IN" dirty="0"/>
              <a:t>P(0.7) = [1 0](0.3)</a:t>
            </a:r>
            <a:r>
              <a:rPr lang="en-IN" baseline="30000" dirty="0"/>
              <a:t>3</a:t>
            </a:r>
            <a:r>
              <a:rPr lang="en-IN" dirty="0"/>
              <a:t> + [3 3]3(0.7)(0.3)</a:t>
            </a:r>
            <a:r>
              <a:rPr lang="en-IN" baseline="30000" dirty="0"/>
              <a:t>2</a:t>
            </a:r>
            <a:r>
              <a:rPr lang="en-IN" dirty="0"/>
              <a:t> + [6 3]3(0.7)</a:t>
            </a:r>
            <a:r>
              <a:rPr lang="en-IN" baseline="30000" dirty="0"/>
              <a:t>2</a:t>
            </a:r>
            <a:r>
              <a:rPr lang="en-IN" dirty="0"/>
              <a:t>(0.3) + [8 1](0.7)</a:t>
            </a:r>
            <a:r>
              <a:rPr lang="en-IN" baseline="30000" dirty="0"/>
              <a:t>3</a:t>
            </a:r>
            <a:endParaRPr lang="en-IN" dirty="0"/>
          </a:p>
          <a:p>
            <a:pPr fontAlgn="base"/>
            <a:r>
              <a:rPr lang="en-IN" dirty="0"/>
              <a:t>P(0.7) = [1 0] x 0.027 + [3 3] x 3 x 0.7 x 0.09 + [6 3] x 3 x 0.49 x 0.3 + [8 1] x 0.343</a:t>
            </a:r>
          </a:p>
          <a:p>
            <a:pPr fontAlgn="base"/>
            <a:r>
              <a:rPr lang="en-IN" dirty="0"/>
              <a:t>P(0.7) = [1 0] x 0.027 + [3 3] x 0.189 + [6 3] x 0.441 + [8 1] x 0.343</a:t>
            </a:r>
          </a:p>
          <a:p>
            <a:pPr fontAlgn="base"/>
            <a:r>
              <a:rPr lang="en-IN" dirty="0"/>
              <a:t>P(0.7) = [0.027 0] + [0.567 0.567] + [2.646 1.323] + [2.744 0.343]</a:t>
            </a:r>
          </a:p>
          <a:p>
            <a:pPr fontAlgn="base"/>
            <a:r>
              <a:rPr lang="en-IN" dirty="0"/>
              <a:t>P(0.7) = [5.984 2.233]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803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b="1" u="sng" dirty="0"/>
              <a:t>or t = 1:</a:t>
            </a:r>
            <a:endParaRPr lang="en-US" b="1" dirty="0"/>
          </a:p>
          <a:p>
            <a:pPr fontAlgn="base"/>
            <a:r>
              <a:rPr lang="en-US" dirty="0"/>
              <a:t> </a:t>
            </a:r>
          </a:p>
          <a:p>
            <a:pPr fontAlgn="base"/>
            <a:r>
              <a:rPr lang="en-US" dirty="0"/>
              <a:t>Substituting t=1 in (1), we get-</a:t>
            </a:r>
          </a:p>
          <a:p>
            <a:pPr fontAlgn="base"/>
            <a:r>
              <a:rPr lang="en-US" dirty="0"/>
              <a:t>P(1) = [1 0](1-1)</a:t>
            </a:r>
            <a:r>
              <a:rPr lang="en-US" baseline="30000" dirty="0"/>
              <a:t>3</a:t>
            </a:r>
            <a:r>
              <a:rPr lang="en-US" dirty="0"/>
              <a:t> + [3 3]3(1)(1-1)</a:t>
            </a:r>
            <a:r>
              <a:rPr lang="en-US" baseline="30000" dirty="0"/>
              <a:t>2</a:t>
            </a:r>
            <a:r>
              <a:rPr lang="en-US" dirty="0"/>
              <a:t> + [6 3]3(1)</a:t>
            </a:r>
            <a:r>
              <a:rPr lang="en-US" baseline="30000" dirty="0"/>
              <a:t>2</a:t>
            </a:r>
            <a:r>
              <a:rPr lang="en-US" dirty="0"/>
              <a:t>(1-1) + [8 1](1)</a:t>
            </a:r>
            <a:r>
              <a:rPr lang="en-US" baseline="30000" dirty="0"/>
              <a:t>3</a:t>
            </a:r>
            <a:endParaRPr lang="en-US" dirty="0"/>
          </a:p>
          <a:p>
            <a:pPr fontAlgn="base"/>
            <a:r>
              <a:rPr lang="en-US" dirty="0"/>
              <a:t>P(1) = [1 0] x 0 + [3 3] x 3 x 1 x 0 + [6 3] x 3 x 1 x 0 + [8 1] x 1</a:t>
            </a:r>
          </a:p>
          <a:p>
            <a:pPr fontAlgn="base"/>
            <a:r>
              <a:rPr lang="en-US" dirty="0"/>
              <a:t>P(1) = 0 + 0 + 0 + [8 1</a:t>
            </a:r>
            <a:r>
              <a:rPr lang="en-US" dirty="0" smtClean="0"/>
              <a:t>]</a:t>
            </a:r>
          </a:p>
          <a:p>
            <a:pPr fontAlgn="base"/>
            <a:r>
              <a:rPr lang="en-IN" dirty="0"/>
              <a:t>P(1) = [8 1]</a:t>
            </a:r>
          </a:p>
          <a:p>
            <a:pPr fontAlgn="base"/>
            <a:r>
              <a:rPr lang="en-IN" dirty="0"/>
              <a:t> </a:t>
            </a:r>
          </a:p>
          <a:p>
            <a:pPr fontAlgn="base"/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060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dirty="0"/>
              <a:t>Following is the required rough sketch of the curve-</a:t>
            </a:r>
            <a:br>
              <a:rPr lang="en-US" dirty="0"/>
            </a:br>
            <a:r>
              <a:rPr lang="en-US" dirty="0"/>
              <a:t> </a:t>
            </a:r>
            <a:br>
              <a:rPr lang="en-US" dirty="0"/>
            </a:br>
            <a:endParaRPr lang="en-IN" dirty="0"/>
          </a:p>
        </p:txBody>
      </p:sp>
      <p:pic>
        <p:nvPicPr>
          <p:cNvPr id="1026" name="Picture 2" descr="https://www.gatevidyalay.com/wp-content/uploads/2019/12/Bezier-Curve-in-Computer-Graphics-Problem-01-Solution-Rough-Sketch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2186781"/>
            <a:ext cx="73914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941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28600"/>
            <a:ext cx="65532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3276600"/>
            <a:ext cx="66294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8229600" cy="3230562"/>
          </a:xfrm>
        </p:spPr>
        <p:txBody>
          <a:bodyPr>
            <a:normAutofit fontScale="90000"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dirty="0">
                <a:solidFill>
                  <a:srgbClr val="303030"/>
                </a:solidFill>
                <a:latin typeface="Times New Roman" pitchFamily="18" charset="0"/>
                <a:cs typeface="Times New Roman" pitchFamily="18" charset="0"/>
              </a:rPr>
              <a:t>Problem -02</a:t>
            </a:r>
            <a:br>
              <a:rPr lang="en-US" dirty="0">
                <a:solidFill>
                  <a:srgbClr val="30303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solidFill>
                  <a:srgbClr val="303030"/>
                </a:solidFill>
                <a:latin typeface="Times New Roman" pitchFamily="18" charset="0"/>
                <a:cs typeface="Times New Roman" pitchFamily="18" charset="0"/>
              </a:rPr>
              <a:t>Obtain the curve parameters for drawing a smooth Bezier curve for the following control points  A(0,0)  B(10,30)  C(60,20)  D(70,-20)</a:t>
            </a:r>
            <a:br>
              <a:rPr lang="en-US" dirty="0">
                <a:solidFill>
                  <a:srgbClr val="30303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311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0" y="2133600"/>
            <a:ext cx="3276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cubic Bezier spline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2400"/>
            <a:ext cx="5105400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39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6400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The cubic Bezier spline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828806"/>
            <a:ext cx="8473440" cy="297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89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4925" y="1405348"/>
            <a:ext cx="6534150" cy="400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37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237479"/>
            <a:ext cx="6924675" cy="16478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B-Spline Curves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970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752600"/>
            <a:ext cx="6772275" cy="349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17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219201"/>
            <a:ext cx="7543800" cy="417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94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066800"/>
            <a:ext cx="70866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56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990601"/>
            <a:ext cx="7391399" cy="462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67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914400"/>
            <a:ext cx="6781800" cy="471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2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371600"/>
            <a:ext cx="6781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417638"/>
            <a:ext cx="6934200" cy="406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33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200" y="2209800"/>
            <a:ext cx="6095999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88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990600"/>
            <a:ext cx="76962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31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2410619"/>
            <a:ext cx="7391400" cy="330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440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752600"/>
            <a:ext cx="7086600" cy="373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035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2067719"/>
            <a:ext cx="6553200" cy="372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752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"/>
            <a:ext cx="86106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533400"/>
            <a:ext cx="79248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75" y="990600"/>
            <a:ext cx="6572250" cy="3529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95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Here K=3</a:t>
            </a:r>
            <a:br>
              <a:rPr lang="en-US" dirty="0" smtClean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880551"/>
            <a:ext cx="676275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32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1" y="685800"/>
            <a:ext cx="6324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1625" y="2848769"/>
            <a:ext cx="600075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92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7737" y="1143000"/>
            <a:ext cx="7739063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71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5374" y="1834356"/>
            <a:ext cx="7362825" cy="426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11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9662" y="2243931"/>
            <a:ext cx="692467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64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9625" y="1843881"/>
            <a:ext cx="752475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4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0612" y="2134394"/>
            <a:ext cx="696277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83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924844"/>
            <a:ext cx="792480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62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62" y="1366837"/>
            <a:ext cx="722947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69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75" y="1614487"/>
            <a:ext cx="687705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90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3425" y="1715294"/>
            <a:ext cx="767715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12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304800"/>
            <a:ext cx="6400800" cy="496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609600" y="5486400"/>
            <a:ext cx="83058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Here,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This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0303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bezier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curve is defined by a set of control points b</a:t>
            </a:r>
            <a:r>
              <a:rPr kumimoji="0" lang="en-US" sz="1400" b="0" i="0" u="none" strike="noStrike" cap="none" normalizeH="0" baseline="-30000" dirty="0" smtClean="0">
                <a:ln>
                  <a:noFill/>
                </a:ln>
                <a:solidFill>
                  <a:srgbClr val="30303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0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b</a:t>
            </a:r>
            <a:r>
              <a:rPr kumimoji="0" lang="en-US" sz="1400" b="0" i="0" u="none" strike="noStrike" cap="none" normalizeH="0" baseline="-30000" dirty="0" smtClean="0">
                <a:ln>
                  <a:noFill/>
                </a:ln>
                <a:solidFill>
                  <a:srgbClr val="30303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b</a:t>
            </a:r>
            <a:r>
              <a:rPr kumimoji="0" lang="en-US" sz="1400" b="0" i="0" u="none" strike="noStrike" cap="none" normalizeH="0" baseline="-30000" dirty="0" smtClean="0">
                <a:ln>
                  <a:noFill/>
                </a:ln>
                <a:solidFill>
                  <a:srgbClr val="30303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and b</a:t>
            </a:r>
            <a:r>
              <a:rPr kumimoji="0" lang="en-US" sz="1400" b="0" i="0" u="none" strike="noStrike" cap="none" normalizeH="0" baseline="-30000" dirty="0" smtClean="0">
                <a:ln>
                  <a:noFill/>
                </a:ln>
                <a:solidFill>
                  <a:srgbClr val="30303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Points b</a:t>
            </a:r>
            <a:r>
              <a:rPr kumimoji="0" lang="en-US" sz="1400" b="0" i="0" u="none" strike="noStrike" cap="none" normalizeH="0" baseline="-30000" dirty="0" smtClean="0">
                <a:ln>
                  <a:noFill/>
                </a:ln>
                <a:solidFill>
                  <a:srgbClr val="30303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0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and b</a:t>
            </a:r>
            <a:r>
              <a:rPr kumimoji="0" lang="en-US" sz="1400" b="0" i="0" u="none" strike="noStrike" cap="none" normalizeH="0" baseline="-30000" dirty="0" smtClean="0">
                <a:ln>
                  <a:noFill/>
                </a:ln>
                <a:solidFill>
                  <a:srgbClr val="30303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are ends of the curve.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Points b</a:t>
            </a:r>
            <a:r>
              <a:rPr kumimoji="0" lang="en-US" sz="1400" b="0" i="0" u="none" strike="noStrike" cap="none" normalizeH="0" baseline="-30000" dirty="0" smtClean="0">
                <a:ln>
                  <a:noFill/>
                </a:ln>
                <a:solidFill>
                  <a:srgbClr val="30303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and b</a:t>
            </a:r>
            <a:r>
              <a:rPr kumimoji="0" lang="en-US" sz="1400" b="0" i="0" u="none" strike="noStrike" cap="none" normalizeH="0" baseline="-30000" dirty="0" smtClean="0">
                <a:ln>
                  <a:noFill/>
                </a:ln>
                <a:solidFill>
                  <a:srgbClr val="30303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determine the shape of the curve.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12" y="1443037"/>
            <a:ext cx="719137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91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837" y="1814512"/>
            <a:ext cx="641032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70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7337" y="2020094"/>
            <a:ext cx="602932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05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1237" y="1662906"/>
            <a:ext cx="5948363" cy="4400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662906"/>
            <a:ext cx="2038350" cy="405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94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8200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82870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700" y="1653381"/>
            <a:ext cx="78486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75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506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s://www.gatevidyalay.com/wp-content/uploads/2019/12/Bezier-Curve-With-Convex-Hull-Property-01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2286000"/>
            <a:ext cx="4391025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914400" y="381000"/>
            <a:ext cx="7391400" cy="196977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sng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Bezier Curve Properties-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Few important properties of a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30303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bezier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curve are-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rgbClr val="4F81BD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sng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Property-01: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rgbClr val="4F81BD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Bezier curve is always contained within a polygon called as convex hull of its control points.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838200" y="685800"/>
            <a:ext cx="7848600" cy="541686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sz="1600" b="1" i="0" u="sng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Property-02: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rgbClr val="4F81BD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Bezier curve generally follows the shape of its defining polygon.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The first and last points of the curve are coincident with the first and last points of the defining polygon.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rgbClr val="4F81BD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sz="1600" b="1" i="0" u="sng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Property-03: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rgbClr val="4F81BD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The degree of the polynomial defining the curve segment is one less than the total number of control points.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FF99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Degree = Number of Control Points – 1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rgbClr val="4F81BD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sz="1600" b="1" i="0" u="sng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Property-04: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rgbClr val="4F81BD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The order of the polynomial defining the curve segment is equal to the total number of control points.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rgbClr val="4F81BD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sz="1600" b="1" i="0" u="sng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Property-05: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rgbClr val="4F81BD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Bezier curve exhibits the variation diminishing property.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It means the curve do not oscillate about any straight line more often than the defining polygon.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381000"/>
            <a:ext cx="7543799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6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804863"/>
            <a:ext cx="7543799" cy="544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1046</TotalTime>
  <Words>132</Words>
  <Application>Microsoft Office PowerPoint</Application>
  <PresentationFormat>On-screen Show (4:3)</PresentationFormat>
  <Paragraphs>98</Paragraphs>
  <Slides>57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1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Problem-01:   Given a bezier curve with 4 control points- B0[1 0] , B1[3 3] , B2[6 3] , B3[8 1] Determine any 5 points lying on the curve. Also, draw a rough sketch of the curve.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Following is the required rough sketch of the curve-   </vt:lpstr>
      <vt:lpstr>Problem -02 Obtain the curve parameters for drawing a smooth Bezier curve for the following control points  A(0,0)  B(10,30)  C(60,20)  D(70,-20)  </vt:lpstr>
      <vt:lpstr>The cubic Bezier spline</vt:lpstr>
      <vt:lpstr>The cubic Bezier spline</vt:lpstr>
      <vt:lpstr>PowerPoint Presentation</vt:lpstr>
      <vt:lpstr>B-Spline Curves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Here K=3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aju</dc:creator>
  <cp:lastModifiedBy>ZEAL INSTITUTE</cp:lastModifiedBy>
  <cp:revision>23</cp:revision>
  <dcterms:created xsi:type="dcterms:W3CDTF">2021-12-20T05:03:11Z</dcterms:created>
  <dcterms:modified xsi:type="dcterms:W3CDTF">2023-01-17T11:05:06Z</dcterms:modified>
</cp:coreProperties>
</file>