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05" r:id="rId4"/>
    <p:sldId id="306" r:id="rId5"/>
    <p:sldId id="307" r:id="rId6"/>
    <p:sldId id="308" r:id="rId7"/>
    <p:sldId id="321" r:id="rId8"/>
    <p:sldId id="322" r:id="rId9"/>
    <p:sldId id="323" r:id="rId10"/>
    <p:sldId id="309" r:id="rId11"/>
    <p:sldId id="310" r:id="rId12"/>
    <p:sldId id="312" r:id="rId13"/>
    <p:sldId id="318" r:id="rId14"/>
    <p:sldId id="313" r:id="rId15"/>
    <p:sldId id="319" r:id="rId16"/>
    <p:sldId id="320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713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人工智能导论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2017/10/18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39.108.233.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180" y="17780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感知机学习算法</a:t>
            </a:r>
            <a:b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Perceptron Learning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制作：陈昱夫 郑铠奇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8716"/>
            <a:ext cx="7180729" cy="511763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PLA</a:t>
            </a:r>
            <a:r>
              <a:rPr lang="zh-CN" altLang="en-US" b="1" dirty="0" smtClean="0"/>
              <a:t>不适用</a:t>
            </a:r>
            <a:r>
              <a:rPr lang="zh-CN" altLang="en-US" b="1" dirty="0"/>
              <a:t>非线性的问题，</a:t>
            </a:r>
            <a:r>
              <a:rPr lang="zh-CN" altLang="en-US" dirty="0"/>
              <a:t>很多时候w无法满足全部点，这时候有两种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zh-CN" altLang="en-US" dirty="0"/>
              <a:t>1. 设置迭代次数，到一定程度就返回此时的w, 不管它到底满不满足所有训练集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2. 找一个w，使得在训练集里以此w来划分后，分类错误的样本最少。即相当于有一个口袋放着一个</a:t>
            </a:r>
            <a:r>
              <a:rPr lang="en-US" altLang="zh-CN" dirty="0"/>
              <a:t>w</a:t>
            </a:r>
            <a:r>
              <a:rPr lang="zh-CN" altLang="en-US" dirty="0"/>
              <a:t>，把算到的w跟口袋里的w比对，放入比较好的一个w，这种算法又被称为口袋（pocket）算法。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0729" y="2318897"/>
            <a:ext cx="17615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en-US" sz="2400" dirty="0">
                <a:solidFill>
                  <a:srgbClr val="FF0000"/>
                </a:solidFill>
              </a:rPr>
              <a:t>有什么其他的手段可以解决数据集非线性可分的问题？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21" y="1187450"/>
            <a:ext cx="863600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212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15552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步骤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：样本数据加常数项</a:t>
            </a:r>
            <a:r>
              <a:rPr lang="en-US" altLang="zh-CN" sz="3600" dirty="0" smtClean="0"/>
              <a:t>1</a:t>
            </a:r>
          </a:p>
          <a:p>
            <a:r>
              <a:rPr lang="en-US" altLang="zh-CN" sz="3600" dirty="0" smtClean="0"/>
              <a:t>	train1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 = {1, -4, -1} 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train2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 = {1, 0, 3}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test1</a:t>
            </a:r>
            <a:r>
              <a:rPr lang="zh-CN" altLang="en-US" sz="3600" dirty="0" smtClean="0"/>
              <a:t>： </a:t>
            </a:r>
            <a:r>
              <a:rPr lang="en-US" altLang="zh-CN" sz="3600" dirty="0" smtClean="0"/>
              <a:t>	x</a:t>
            </a:r>
            <a:r>
              <a:rPr lang="en-US" altLang="zh-CN" sz="3600" baseline="-25000" dirty="0" smtClean="0"/>
              <a:t>3</a:t>
            </a:r>
            <a:r>
              <a:rPr lang="en-US" altLang="zh-CN" sz="3600" dirty="0" smtClean="0"/>
              <a:t> = {1, -2, 3}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85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25689"/>
            <a:ext cx="8229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train1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{1, -4, -1}		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= +1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train2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	x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{1, 0, 3}    	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 = -1  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test1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		x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{1, -2, 3}		y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= 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初始化向量</a:t>
            </a:r>
            <a:r>
              <a:rPr lang="en-US" altLang="zh-CN" sz="2800" b="1" dirty="0" smtClean="0"/>
              <a:t>w </a:t>
            </a:r>
            <a:r>
              <a:rPr lang="en-US" altLang="zh-CN" sz="2800" dirty="0" smtClean="0"/>
              <a:t>= {1, 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, 1}</a:t>
            </a:r>
          </a:p>
          <a:p>
            <a:r>
              <a:rPr lang="zh-CN" altLang="en-US" sz="2800" dirty="0" smtClean="0"/>
              <a:t>步骤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 = -1 </a:t>
            </a:r>
            <a:r>
              <a:rPr lang="zh-CN" altLang="en-US" sz="2800" dirty="0" smtClean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1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train1</a:t>
            </a:r>
            <a:r>
              <a:rPr lang="zh-CN" altLang="en-US" sz="2800" dirty="0" smtClean="0"/>
              <a:t>错误</a:t>
            </a:r>
            <a:endParaRPr lang="en-US" altLang="zh-CN" sz="2800" baseline="-25000" dirty="0" smtClean="0"/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得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= 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 + y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= {2, -3, 0}</a:t>
            </a:r>
          </a:p>
          <a:p>
            <a:r>
              <a:rPr lang="en-US" altLang="zh-CN" sz="2800" dirty="0" smtClean="0"/>
              <a:t>		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+1 </a:t>
            </a:r>
            <a:r>
              <a:rPr lang="zh-CN" altLang="en-US" sz="2800" dirty="0"/>
              <a:t>≠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 </a:t>
            </a:r>
            <a:r>
              <a:rPr lang="zh-CN" altLang="en-US" sz="2800" dirty="0" smtClean="0"/>
              <a:t>→ </a:t>
            </a:r>
            <a:r>
              <a:rPr lang="en-US" altLang="zh-CN" sz="2800" dirty="0" smtClean="0"/>
              <a:t>train2</a:t>
            </a:r>
            <a:r>
              <a:rPr lang="zh-CN" altLang="en-US" sz="2800" dirty="0" smtClean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 smtClean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{1, -3, -3}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计算得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) = y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sign(</a:t>
            </a:r>
            <a:r>
              <a:rPr lang="en-US" altLang="zh-CN" sz="2800" b="1" dirty="0" smtClean="0"/>
              <a:t>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/>
              <a:t>) = </a:t>
            </a:r>
            <a:r>
              <a:rPr lang="en-US" altLang="zh-CN" sz="2800" dirty="0" smtClean="0"/>
              <a:t>y</a:t>
            </a:r>
            <a:r>
              <a:rPr lang="en-US" altLang="zh-CN" sz="2800" baseline="-25000" dirty="0" smtClean="0"/>
              <a:t>2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预测全正确，停止迭代</a:t>
            </a:r>
            <a:endParaRPr lang="en-US" altLang="zh-CN" sz="2800" dirty="0" smtClean="0"/>
          </a:p>
          <a:p>
            <a:r>
              <a:rPr lang="zh-CN" altLang="en-US" sz="2800" dirty="0" smtClean="0"/>
              <a:t>预测：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>
                <a:solidFill>
                  <a:prstClr val="black"/>
                </a:solidFill>
              </a:rPr>
              <a:t>sign(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</a:rPr>
              <a:t>x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800" dirty="0" smtClean="0">
                <a:solidFill>
                  <a:prstClr val="black"/>
                </a:solidFill>
              </a:rPr>
              <a:t>) </a:t>
            </a:r>
            <a:r>
              <a:rPr lang="en-US" altLang="zh-CN" sz="2800" dirty="0">
                <a:solidFill>
                  <a:prstClr val="black"/>
                </a:solidFill>
              </a:rPr>
              <a:t>= 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r>
              <a:rPr lang="zh-CN" altLang="en-US" sz="2800" dirty="0" smtClean="0">
                <a:solidFill>
                  <a:prstClr val="black"/>
                </a:solidFill>
              </a:rPr>
              <a:t>，所以</a:t>
            </a:r>
            <a:r>
              <a:rPr lang="en-US" altLang="zh-CN" sz="2800" dirty="0" smtClean="0">
                <a:solidFill>
                  <a:prstClr val="black"/>
                </a:solidFill>
              </a:rPr>
              <a:t>y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</a:rPr>
              <a:t>预测为</a:t>
            </a:r>
            <a:r>
              <a:rPr lang="en-US" altLang="zh-CN" sz="2800" dirty="0" smtClean="0">
                <a:solidFill>
                  <a:prstClr val="black"/>
                </a:solidFill>
              </a:rPr>
              <a:t>-1</a:t>
            </a:r>
            <a:endParaRPr lang="en-US" altLang="zh-CN" sz="36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32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本次实验共有四个指标：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Accuracy(</a:t>
            </a:r>
            <a:r>
              <a:rPr lang="zh-CN" altLang="en-US" dirty="0" smtClean="0"/>
              <a:t>准确率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Precision(</a:t>
            </a:r>
            <a:r>
              <a:rPr lang="zh-CN" altLang="en-US" dirty="0" smtClean="0"/>
              <a:t>精确率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Recall(</a:t>
            </a:r>
            <a:r>
              <a:rPr lang="zh-CN" altLang="en-US" dirty="0" smtClean="0"/>
              <a:t>召回率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F1(F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对于二元分类：</a:t>
            </a:r>
            <a:endParaRPr lang="en-US" altLang="zh-CN" dirty="0" smtClean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FN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TN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  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negative  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positive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四个指标：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TP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r>
                  <a:rPr lang="en-US" altLang="zh-CN" dirty="0"/>
                  <a:t>FN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TN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FP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</a:t>
                </a:r>
                <a:r>
                  <a:rPr lang="en-US" altLang="zh-CN" dirty="0" smtClean="0"/>
                  <a:t>1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5463"/>
            <a:ext cx="82756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2917" y="1600200"/>
            <a:ext cx="306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思考题：</a:t>
            </a:r>
            <a:r>
              <a:rPr lang="zh-CN" altLang="zh-CN" sz="2800" dirty="0" smtClean="0">
                <a:solidFill>
                  <a:srgbClr val="FF0000"/>
                </a:solidFill>
              </a:rPr>
              <a:t>请</a:t>
            </a:r>
            <a:r>
              <a:rPr lang="zh-CN" altLang="zh-CN" sz="2800" dirty="0">
                <a:solidFill>
                  <a:srgbClr val="FF0000"/>
                </a:solidFill>
              </a:rPr>
              <a:t>查询相关资料</a:t>
            </a:r>
            <a:r>
              <a:rPr lang="zh-CN" altLang="zh-CN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解释为什么要用</a:t>
            </a:r>
            <a:r>
              <a:rPr lang="zh-CN" altLang="zh-CN" sz="2800" dirty="0" smtClean="0">
                <a:solidFill>
                  <a:srgbClr val="FF0000"/>
                </a:solidFill>
              </a:rPr>
              <a:t>这</a:t>
            </a:r>
            <a:r>
              <a:rPr lang="zh-CN" altLang="zh-CN" sz="2800" dirty="0">
                <a:solidFill>
                  <a:srgbClr val="FF0000"/>
                </a:solidFill>
              </a:rPr>
              <a:t>四种评测</a:t>
            </a:r>
            <a:r>
              <a:rPr lang="zh-CN" altLang="zh-CN" sz="2800" dirty="0" smtClean="0">
                <a:solidFill>
                  <a:srgbClr val="FF0000"/>
                </a:solidFill>
              </a:rPr>
              <a:t>指标</a:t>
            </a:r>
            <a:r>
              <a:rPr lang="zh-CN" altLang="en-US" sz="2800" dirty="0" smtClean="0">
                <a:solidFill>
                  <a:srgbClr val="FF0000"/>
                </a:solidFill>
              </a:rPr>
              <a:t>，各自的意义是什么。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原始算法和口袋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种指标评价并分析你的实验结果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尝试优化，并对优化后的结果进行分析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在报告中</a:t>
            </a:r>
            <a:r>
              <a:rPr lang="zh-CN" altLang="en-US" dirty="0" smtClean="0"/>
              <a:t>回答两个思考题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验收使用的模型是：权重全部初始化为一的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原始算法。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335"/>
            <a:ext cx="8686800" cy="4708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一份报告</a:t>
            </a:r>
            <a:endParaRPr lang="en-US" altLang="zh-CN" dirty="0" smtClean="0"/>
          </a:p>
          <a:p>
            <a:r>
              <a:rPr lang="zh-CN" altLang="en-US" dirty="0" smtClean="0"/>
              <a:t>两份代码：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原始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口袋</a:t>
            </a:r>
            <a:r>
              <a:rPr lang="en-US" altLang="zh-CN" dirty="0" smtClean="0"/>
              <a:t>PLA</a:t>
            </a:r>
            <a:r>
              <a:rPr lang="zh-CN" altLang="en-US" dirty="0" smtClean="0"/>
              <a:t>算法</a:t>
            </a:r>
            <a:r>
              <a:rPr lang="zh-CN" altLang="en-US" dirty="0"/>
              <a:t>（若有优化，请交最优版本）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</a:t>
            </a:r>
            <a:r>
              <a:rPr lang="en-US" altLang="zh-CN" dirty="0" smtClean="0"/>
              <a:t>PLA_initial_1535XXXX.xxx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PLA_pocket_1535XXXX.xxx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一份结果：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你认为最优的模型下，对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数据的预测结果。</a:t>
            </a:r>
            <a:endParaRPr lang="en-US" altLang="zh-CN" dirty="0" smtClean="0"/>
          </a:p>
          <a:p>
            <a:pPr marL="914400" lvl="1" indent="-514350">
              <a:buAutoNum type="arabicPeriod"/>
            </a:pPr>
            <a:r>
              <a:rPr lang="zh-CN" altLang="en-US" dirty="0" smtClean="0"/>
              <a:t>命名格式为 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姓名拼音</a:t>
            </a:r>
            <a:r>
              <a:rPr lang="en-US" altLang="zh-CN" dirty="0" smtClean="0"/>
              <a:t>_PLA.csv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047" y="1404191"/>
            <a:ext cx="86868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、作业提交地址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FTP</a:t>
            </a:r>
            <a:r>
              <a:rPr kumimoji="1" lang="zh-CN" altLang="en-US" dirty="0"/>
              <a:t>地址：</a:t>
            </a:r>
            <a:r>
              <a:rPr kumimoji="1" lang="en-US" altLang="zh-CN" dirty="0">
                <a:hlinkClick r:id="rId2"/>
              </a:rPr>
              <a:t>ftp://39.108.233.34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登录用户名与密码均为 </a:t>
            </a:r>
            <a:r>
              <a:rPr kumimoji="1" lang="en-US" altLang="zh-CN" dirty="0"/>
              <a:t>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/>
              <a:t>、命名方式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查询“实验课须知”，实验报告，所有代码文件以及结果文件都需要上交 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zh-CN" altLang="hu-HU" dirty="0"/>
              <a:t>编程语言可用</a:t>
            </a:r>
            <a:r>
              <a:rPr kumimoji="1" lang="en-US" altLang="zh-CN" dirty="0"/>
              <a:t> C</a:t>
            </a:r>
            <a:r>
              <a:rPr kumimoji="1" lang="hu-HU" altLang="zh-CN" dirty="0"/>
              <a:t>++, python, matlab, java</a:t>
            </a:r>
            <a:r>
              <a:rPr kumimoji="1" lang="zh-CN" altLang="en-US" dirty="0"/>
              <a:t>等</a:t>
            </a:r>
            <a:r>
              <a:rPr kumimoji="1" lang="zh-CN" altLang="hu-HU" dirty="0"/>
              <a:t>，</a:t>
            </a:r>
            <a:r>
              <a:rPr kumimoji="1" lang="zh-CN" altLang="hu-HU" b="1" dirty="0">
                <a:solidFill>
                  <a:srgbClr val="FF0000"/>
                </a:solidFill>
              </a:rPr>
              <a:t>不能使用现成库</a:t>
            </a:r>
            <a:r>
              <a:rPr kumimoji="1" lang="zh-CN" altLang="en-US" b="1" dirty="0">
                <a:solidFill>
                  <a:srgbClr val="FF0000"/>
                </a:solidFill>
              </a:rPr>
              <a:t>（如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sklearn</a:t>
            </a:r>
            <a:r>
              <a:rPr kumimoji="1" lang="en-US" altLang="zh-CN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等）</a:t>
            </a:r>
            <a:r>
              <a:rPr kumimoji="1" lang="zh-CN" altLang="en-US" dirty="0"/>
              <a:t>，否则扣分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 提交截止时间</a:t>
            </a:r>
            <a:r>
              <a:rPr kumimoji="1" lang="zh-CN" altLang="hu-HU" dirty="0"/>
              <a:t> 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en-US" altLang="zh-CN" sz="4800" b="1" dirty="0"/>
              <a:t>2017</a:t>
            </a:r>
            <a:r>
              <a:rPr kumimoji="1" lang="zh-CN" altLang="en-US" sz="4800" b="1" dirty="0"/>
              <a:t>年</a:t>
            </a:r>
            <a:r>
              <a:rPr kumimoji="1" lang="en-US" altLang="zh-CN" sz="4800" b="1" dirty="0"/>
              <a:t>10</a:t>
            </a:r>
            <a:r>
              <a:rPr kumimoji="1" lang="zh-CN" altLang="en-US" sz="4800" b="1" dirty="0" smtClean="0"/>
              <a:t>月</a:t>
            </a:r>
            <a:r>
              <a:rPr kumimoji="1" lang="en-US" altLang="zh-CN" sz="4800" b="1" dirty="0" smtClean="0"/>
              <a:t>25</a:t>
            </a:r>
            <a:r>
              <a:rPr kumimoji="1" lang="zh-CN" altLang="en-US" sz="4800" b="1" dirty="0" smtClean="0"/>
              <a:t>日</a:t>
            </a:r>
            <a:r>
              <a:rPr kumimoji="1" lang="en-US" altLang="zh-CN" sz="4800" b="1" dirty="0"/>
              <a:t>23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 smtClean="0"/>
              <a:t>前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什么是过拟合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什么是归一化</a:t>
            </a:r>
            <a:r>
              <a:rPr lang="en-US" altLang="zh-CN" dirty="0"/>
              <a:t>/</a:t>
            </a:r>
            <a:r>
              <a:rPr lang="zh-CN" altLang="en-US" dirty="0" smtClean="0"/>
              <a:t>标准化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实验原理写的不是怎么实现的流程，而是对算法的分析和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伪代码的规范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思考题从网上粘贴复制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1" y="1214438"/>
            <a:ext cx="8852298" cy="4933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" y="1417955"/>
            <a:ext cx="887857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1417955"/>
            <a:ext cx="745998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2375"/>
            <a:ext cx="778002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dirty="0" smtClean="0"/>
              <a:t>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/>
              <a:t>样</a:t>
            </a:r>
            <a:r>
              <a:rPr lang="zh-CN" altLang="en-US" dirty="0" smtClean="0"/>
              <a:t>例被预测为负的情况下：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" name="图片 5" descr="http://img.blog.csdn.net/201503050853408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3" y="3199745"/>
            <a:ext cx="4595561" cy="292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682"/>
            <a:ext cx="8229600" cy="4902481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负样</a:t>
            </a:r>
            <a:r>
              <a:rPr lang="zh-CN" altLang="en-US" dirty="0"/>
              <a:t>例被预测</a:t>
            </a:r>
            <a:r>
              <a:rPr lang="zh-CN" altLang="en-US" dirty="0" smtClean="0"/>
              <a:t>为正的</a:t>
            </a:r>
            <a:r>
              <a:rPr lang="zh-CN" altLang="en-US" dirty="0"/>
              <a:t>情况</a:t>
            </a:r>
            <a:r>
              <a:rPr lang="zh-CN" altLang="en-US" dirty="0" smtClean="0"/>
              <a:t>下：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" name="图片 5" descr="http://img.blog.csdn.net/2015030508551479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1" y="3089070"/>
            <a:ext cx="4531659" cy="303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95" y="1045333"/>
            <a:ext cx="5352769" cy="5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668</Words>
  <Application>Microsoft Office PowerPoint</Application>
  <PresentationFormat>全屏显示(4:3)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实验三——感知机学习算法 Perceptron Learning Algorithm</vt:lpstr>
      <vt:lpstr>上节课的一些问题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简单的例子</vt:lpstr>
      <vt:lpstr>简单的例子</vt:lpstr>
      <vt:lpstr>评测指标</vt:lpstr>
      <vt:lpstr>评测指标</vt:lpstr>
      <vt:lpstr>评测指标</vt:lpstr>
      <vt:lpstr>实验任务</vt:lpstr>
      <vt:lpstr>提交要求</vt:lpstr>
      <vt:lpstr>注意事项</vt:lpstr>
    </vt:vector>
  </TitlesOfParts>
  <Company>micro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Roryfu</cp:lastModifiedBy>
  <cp:revision>179</cp:revision>
  <dcterms:created xsi:type="dcterms:W3CDTF">2016-09-10T14:24:00Z</dcterms:created>
  <dcterms:modified xsi:type="dcterms:W3CDTF">2017-10-18T11:43:07Z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