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7BECF-8818-FD45-9288-F4A61573851F}" v="28" dt="2024-02-24T19:17:08.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82041"/>
  </p:normalViewPr>
  <p:slideViewPr>
    <p:cSldViewPr snapToGrid="0">
      <p:cViewPr varScale="1">
        <p:scale>
          <a:sx n="104" d="100"/>
          <a:sy n="104" d="100"/>
        </p:scale>
        <p:origin x="1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506B9-B82B-49C9-B7D5-38024F05E7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3BC6B06-6013-4827-B418-BAD83CA982CF}">
      <dgm:prSet/>
      <dgm:spPr/>
      <dgm:t>
        <a:bodyPr/>
        <a:lstStyle/>
        <a:p>
          <a:r>
            <a:rPr lang="en-US"/>
            <a:t>P</a:t>
          </a:r>
          <a:r>
            <a:rPr lang="en-US" b="0" i="0"/>
            <a:t>latform developed by Google for mobile and web applications</a:t>
          </a:r>
          <a:endParaRPr lang="en-US"/>
        </a:p>
      </dgm:t>
    </dgm:pt>
    <dgm:pt modelId="{55DB119A-D94D-44C3-9D0D-C41864942D78}" type="parTrans" cxnId="{5714948C-E0DC-42E9-939C-3A348692E544}">
      <dgm:prSet/>
      <dgm:spPr/>
      <dgm:t>
        <a:bodyPr/>
        <a:lstStyle/>
        <a:p>
          <a:endParaRPr lang="en-US"/>
        </a:p>
      </dgm:t>
    </dgm:pt>
    <dgm:pt modelId="{FDB672B6-CB51-4069-81E5-2394C3D72177}" type="sibTrans" cxnId="{5714948C-E0DC-42E9-939C-3A348692E544}">
      <dgm:prSet/>
      <dgm:spPr/>
      <dgm:t>
        <a:bodyPr/>
        <a:lstStyle/>
        <a:p>
          <a:endParaRPr lang="en-US"/>
        </a:p>
      </dgm:t>
    </dgm:pt>
    <dgm:pt modelId="{3D0BCEF1-3E92-4349-BA7A-70D3FBB70754}">
      <dgm:prSet/>
      <dgm:spPr/>
      <dgm:t>
        <a:bodyPr/>
        <a:lstStyle/>
        <a:p>
          <a:r>
            <a:rPr lang="en-US" dirty="0"/>
            <a:t>From only real-time database -&gt; Comprehensive App Dev Platform</a:t>
          </a:r>
        </a:p>
      </dgm:t>
    </dgm:pt>
    <dgm:pt modelId="{2329609B-1483-404E-A6AA-1B6E3CDD6219}" type="parTrans" cxnId="{58571E3E-5441-4AC1-823E-D8E2C29E50E1}">
      <dgm:prSet/>
      <dgm:spPr/>
      <dgm:t>
        <a:bodyPr/>
        <a:lstStyle/>
        <a:p>
          <a:endParaRPr lang="en-US"/>
        </a:p>
      </dgm:t>
    </dgm:pt>
    <dgm:pt modelId="{9193A09A-386E-419C-8A8C-98A2FC8260EE}" type="sibTrans" cxnId="{58571E3E-5441-4AC1-823E-D8E2C29E50E1}">
      <dgm:prSet/>
      <dgm:spPr/>
      <dgm:t>
        <a:bodyPr/>
        <a:lstStyle/>
        <a:p>
          <a:endParaRPr lang="en-US"/>
        </a:p>
      </dgm:t>
    </dgm:pt>
    <dgm:pt modelId="{BF539D8D-3E5E-4F43-A47B-08C40ACD769E}">
      <dgm:prSet/>
      <dgm:spPr/>
      <dgm:t>
        <a:bodyPr/>
        <a:lstStyle/>
        <a:p>
          <a:r>
            <a:rPr lang="en-US"/>
            <a:t>Easy to use, and tons of features</a:t>
          </a:r>
        </a:p>
      </dgm:t>
    </dgm:pt>
    <dgm:pt modelId="{740B1C00-56C1-4C32-AD65-6A4752DB773B}" type="parTrans" cxnId="{91354666-82A0-4107-A214-CD5B31F21318}">
      <dgm:prSet/>
      <dgm:spPr/>
      <dgm:t>
        <a:bodyPr/>
        <a:lstStyle/>
        <a:p>
          <a:endParaRPr lang="en-US"/>
        </a:p>
      </dgm:t>
    </dgm:pt>
    <dgm:pt modelId="{E9951F5F-F0D9-4FCA-87D7-C0296B15259F}" type="sibTrans" cxnId="{91354666-82A0-4107-A214-CD5B31F21318}">
      <dgm:prSet/>
      <dgm:spPr/>
      <dgm:t>
        <a:bodyPr/>
        <a:lstStyle/>
        <a:p>
          <a:endParaRPr lang="en-US"/>
        </a:p>
      </dgm:t>
    </dgm:pt>
    <dgm:pt modelId="{303519D7-DBAF-6840-9124-3F535A861C8F}" type="pres">
      <dgm:prSet presAssocID="{EC0506B9-B82B-49C9-B7D5-38024F05E71A}" presName="hierChild1" presStyleCnt="0">
        <dgm:presLayoutVars>
          <dgm:chPref val="1"/>
          <dgm:dir/>
          <dgm:animOne val="branch"/>
          <dgm:animLvl val="lvl"/>
          <dgm:resizeHandles/>
        </dgm:presLayoutVars>
      </dgm:prSet>
      <dgm:spPr/>
    </dgm:pt>
    <dgm:pt modelId="{3C2063AD-A687-2C45-BC10-EBB5055A26C6}" type="pres">
      <dgm:prSet presAssocID="{63BC6B06-6013-4827-B418-BAD83CA982CF}" presName="hierRoot1" presStyleCnt="0"/>
      <dgm:spPr/>
    </dgm:pt>
    <dgm:pt modelId="{077948DA-4743-6B4F-8455-77DC698B5243}" type="pres">
      <dgm:prSet presAssocID="{63BC6B06-6013-4827-B418-BAD83CA982CF}" presName="composite" presStyleCnt="0"/>
      <dgm:spPr/>
    </dgm:pt>
    <dgm:pt modelId="{7E71286A-8C89-AD46-B86E-1D1D3C813291}" type="pres">
      <dgm:prSet presAssocID="{63BC6B06-6013-4827-B418-BAD83CA982CF}" presName="background" presStyleLbl="node0" presStyleIdx="0" presStyleCnt="3"/>
      <dgm:spPr/>
    </dgm:pt>
    <dgm:pt modelId="{AB6D7195-C719-F040-AD35-AF1A99CB9D1C}" type="pres">
      <dgm:prSet presAssocID="{63BC6B06-6013-4827-B418-BAD83CA982CF}" presName="text" presStyleLbl="fgAcc0" presStyleIdx="0" presStyleCnt="3">
        <dgm:presLayoutVars>
          <dgm:chPref val="3"/>
        </dgm:presLayoutVars>
      </dgm:prSet>
      <dgm:spPr/>
    </dgm:pt>
    <dgm:pt modelId="{C804F755-249B-3840-B11C-DBD31FF1955B}" type="pres">
      <dgm:prSet presAssocID="{63BC6B06-6013-4827-B418-BAD83CA982CF}" presName="hierChild2" presStyleCnt="0"/>
      <dgm:spPr/>
    </dgm:pt>
    <dgm:pt modelId="{E32B2CC3-54B6-CE4D-A134-363E4CDF38B0}" type="pres">
      <dgm:prSet presAssocID="{3D0BCEF1-3E92-4349-BA7A-70D3FBB70754}" presName="hierRoot1" presStyleCnt="0"/>
      <dgm:spPr/>
    </dgm:pt>
    <dgm:pt modelId="{918994FE-6060-B44F-9A71-4E4DF3A065EC}" type="pres">
      <dgm:prSet presAssocID="{3D0BCEF1-3E92-4349-BA7A-70D3FBB70754}" presName="composite" presStyleCnt="0"/>
      <dgm:spPr/>
    </dgm:pt>
    <dgm:pt modelId="{506E84B0-1223-674B-959E-D44DB3473FDA}" type="pres">
      <dgm:prSet presAssocID="{3D0BCEF1-3E92-4349-BA7A-70D3FBB70754}" presName="background" presStyleLbl="node0" presStyleIdx="1" presStyleCnt="3"/>
      <dgm:spPr/>
    </dgm:pt>
    <dgm:pt modelId="{34722BCD-EC8E-B845-8CC3-D92DB1C91413}" type="pres">
      <dgm:prSet presAssocID="{3D0BCEF1-3E92-4349-BA7A-70D3FBB70754}" presName="text" presStyleLbl="fgAcc0" presStyleIdx="1" presStyleCnt="3">
        <dgm:presLayoutVars>
          <dgm:chPref val="3"/>
        </dgm:presLayoutVars>
      </dgm:prSet>
      <dgm:spPr/>
    </dgm:pt>
    <dgm:pt modelId="{FB2FFF5A-63C0-7949-9663-29AA77F96F18}" type="pres">
      <dgm:prSet presAssocID="{3D0BCEF1-3E92-4349-BA7A-70D3FBB70754}" presName="hierChild2" presStyleCnt="0"/>
      <dgm:spPr/>
    </dgm:pt>
    <dgm:pt modelId="{60D469D9-58F1-F54A-9701-71E9BFDCA4DE}" type="pres">
      <dgm:prSet presAssocID="{BF539D8D-3E5E-4F43-A47B-08C40ACD769E}" presName="hierRoot1" presStyleCnt="0"/>
      <dgm:spPr/>
    </dgm:pt>
    <dgm:pt modelId="{1CD11B7E-6E47-2A46-929F-0B7B745D3A36}" type="pres">
      <dgm:prSet presAssocID="{BF539D8D-3E5E-4F43-A47B-08C40ACD769E}" presName="composite" presStyleCnt="0"/>
      <dgm:spPr/>
    </dgm:pt>
    <dgm:pt modelId="{2F092704-32CB-F04C-82A5-A6A45803DECD}" type="pres">
      <dgm:prSet presAssocID="{BF539D8D-3E5E-4F43-A47B-08C40ACD769E}" presName="background" presStyleLbl="node0" presStyleIdx="2" presStyleCnt="3"/>
      <dgm:spPr/>
    </dgm:pt>
    <dgm:pt modelId="{2157E232-6A67-E34E-9A80-9910F6669CFD}" type="pres">
      <dgm:prSet presAssocID="{BF539D8D-3E5E-4F43-A47B-08C40ACD769E}" presName="text" presStyleLbl="fgAcc0" presStyleIdx="2" presStyleCnt="3">
        <dgm:presLayoutVars>
          <dgm:chPref val="3"/>
        </dgm:presLayoutVars>
      </dgm:prSet>
      <dgm:spPr/>
    </dgm:pt>
    <dgm:pt modelId="{275773B5-B425-D745-99D8-1F75CE5B8511}" type="pres">
      <dgm:prSet presAssocID="{BF539D8D-3E5E-4F43-A47B-08C40ACD769E}" presName="hierChild2" presStyleCnt="0"/>
      <dgm:spPr/>
    </dgm:pt>
  </dgm:ptLst>
  <dgm:cxnLst>
    <dgm:cxn modelId="{FC50C227-B8F6-4742-A379-5D183627E811}" type="presOf" srcId="{BF539D8D-3E5E-4F43-A47B-08C40ACD769E}" destId="{2157E232-6A67-E34E-9A80-9910F6669CFD}" srcOrd="0" destOrd="0" presId="urn:microsoft.com/office/officeart/2005/8/layout/hierarchy1"/>
    <dgm:cxn modelId="{58571E3E-5441-4AC1-823E-D8E2C29E50E1}" srcId="{EC0506B9-B82B-49C9-B7D5-38024F05E71A}" destId="{3D0BCEF1-3E92-4349-BA7A-70D3FBB70754}" srcOrd="1" destOrd="0" parTransId="{2329609B-1483-404E-A6AA-1B6E3CDD6219}" sibTransId="{9193A09A-386E-419C-8A8C-98A2FC8260EE}"/>
    <dgm:cxn modelId="{06B7A957-83D5-6B4D-9A27-CECA589DB664}" type="presOf" srcId="{63BC6B06-6013-4827-B418-BAD83CA982CF}" destId="{AB6D7195-C719-F040-AD35-AF1A99CB9D1C}" srcOrd="0" destOrd="0" presId="urn:microsoft.com/office/officeart/2005/8/layout/hierarchy1"/>
    <dgm:cxn modelId="{91354666-82A0-4107-A214-CD5B31F21318}" srcId="{EC0506B9-B82B-49C9-B7D5-38024F05E71A}" destId="{BF539D8D-3E5E-4F43-A47B-08C40ACD769E}" srcOrd="2" destOrd="0" parTransId="{740B1C00-56C1-4C32-AD65-6A4752DB773B}" sibTransId="{E9951F5F-F0D9-4FCA-87D7-C0296B15259F}"/>
    <dgm:cxn modelId="{B9493488-61EA-1841-BAEF-D216B7F1A7EB}" type="presOf" srcId="{EC0506B9-B82B-49C9-B7D5-38024F05E71A}" destId="{303519D7-DBAF-6840-9124-3F535A861C8F}" srcOrd="0" destOrd="0" presId="urn:microsoft.com/office/officeart/2005/8/layout/hierarchy1"/>
    <dgm:cxn modelId="{5714948C-E0DC-42E9-939C-3A348692E544}" srcId="{EC0506B9-B82B-49C9-B7D5-38024F05E71A}" destId="{63BC6B06-6013-4827-B418-BAD83CA982CF}" srcOrd="0" destOrd="0" parTransId="{55DB119A-D94D-44C3-9D0D-C41864942D78}" sibTransId="{FDB672B6-CB51-4069-81E5-2394C3D72177}"/>
    <dgm:cxn modelId="{2204A1A6-CB59-3944-8F84-7B10C9AF5731}" type="presOf" srcId="{3D0BCEF1-3E92-4349-BA7A-70D3FBB70754}" destId="{34722BCD-EC8E-B845-8CC3-D92DB1C91413}" srcOrd="0" destOrd="0" presId="urn:microsoft.com/office/officeart/2005/8/layout/hierarchy1"/>
    <dgm:cxn modelId="{89F37941-95E4-EF42-8E67-8CFB1B21430C}" type="presParOf" srcId="{303519D7-DBAF-6840-9124-3F535A861C8F}" destId="{3C2063AD-A687-2C45-BC10-EBB5055A26C6}" srcOrd="0" destOrd="0" presId="urn:microsoft.com/office/officeart/2005/8/layout/hierarchy1"/>
    <dgm:cxn modelId="{9AEA3898-1752-474E-892C-EAE71546ADAD}" type="presParOf" srcId="{3C2063AD-A687-2C45-BC10-EBB5055A26C6}" destId="{077948DA-4743-6B4F-8455-77DC698B5243}" srcOrd="0" destOrd="0" presId="urn:microsoft.com/office/officeart/2005/8/layout/hierarchy1"/>
    <dgm:cxn modelId="{774AD9C1-2D29-B544-9674-74F00FBE6D48}" type="presParOf" srcId="{077948DA-4743-6B4F-8455-77DC698B5243}" destId="{7E71286A-8C89-AD46-B86E-1D1D3C813291}" srcOrd="0" destOrd="0" presId="urn:microsoft.com/office/officeart/2005/8/layout/hierarchy1"/>
    <dgm:cxn modelId="{C944F2E1-FEAA-534F-A2BF-30A61C6E5BDC}" type="presParOf" srcId="{077948DA-4743-6B4F-8455-77DC698B5243}" destId="{AB6D7195-C719-F040-AD35-AF1A99CB9D1C}" srcOrd="1" destOrd="0" presId="urn:microsoft.com/office/officeart/2005/8/layout/hierarchy1"/>
    <dgm:cxn modelId="{DAAE704F-FD44-5A43-B130-097936509564}" type="presParOf" srcId="{3C2063AD-A687-2C45-BC10-EBB5055A26C6}" destId="{C804F755-249B-3840-B11C-DBD31FF1955B}" srcOrd="1" destOrd="0" presId="urn:microsoft.com/office/officeart/2005/8/layout/hierarchy1"/>
    <dgm:cxn modelId="{CFC085EF-1707-9F4D-994A-73F4F4C80DA6}" type="presParOf" srcId="{303519D7-DBAF-6840-9124-3F535A861C8F}" destId="{E32B2CC3-54B6-CE4D-A134-363E4CDF38B0}" srcOrd="1" destOrd="0" presId="urn:microsoft.com/office/officeart/2005/8/layout/hierarchy1"/>
    <dgm:cxn modelId="{D441EFBB-2B6B-DC46-94C2-9B374A83AF60}" type="presParOf" srcId="{E32B2CC3-54B6-CE4D-A134-363E4CDF38B0}" destId="{918994FE-6060-B44F-9A71-4E4DF3A065EC}" srcOrd="0" destOrd="0" presId="urn:microsoft.com/office/officeart/2005/8/layout/hierarchy1"/>
    <dgm:cxn modelId="{0E366FB6-4580-E74A-960C-4728F27F108F}" type="presParOf" srcId="{918994FE-6060-B44F-9A71-4E4DF3A065EC}" destId="{506E84B0-1223-674B-959E-D44DB3473FDA}" srcOrd="0" destOrd="0" presId="urn:microsoft.com/office/officeart/2005/8/layout/hierarchy1"/>
    <dgm:cxn modelId="{BF4C66E8-E971-8F4F-9691-03D8B1BBCBDB}" type="presParOf" srcId="{918994FE-6060-B44F-9A71-4E4DF3A065EC}" destId="{34722BCD-EC8E-B845-8CC3-D92DB1C91413}" srcOrd="1" destOrd="0" presId="urn:microsoft.com/office/officeart/2005/8/layout/hierarchy1"/>
    <dgm:cxn modelId="{3319E085-F79C-8A4F-B630-D7ED7E9FD1BB}" type="presParOf" srcId="{E32B2CC3-54B6-CE4D-A134-363E4CDF38B0}" destId="{FB2FFF5A-63C0-7949-9663-29AA77F96F18}" srcOrd="1" destOrd="0" presId="urn:microsoft.com/office/officeart/2005/8/layout/hierarchy1"/>
    <dgm:cxn modelId="{ECB3CAF6-E6E6-7442-AA1F-2BA9BCFEF77C}" type="presParOf" srcId="{303519D7-DBAF-6840-9124-3F535A861C8F}" destId="{60D469D9-58F1-F54A-9701-71E9BFDCA4DE}" srcOrd="2" destOrd="0" presId="urn:microsoft.com/office/officeart/2005/8/layout/hierarchy1"/>
    <dgm:cxn modelId="{9A757CBE-8418-874E-B0AD-1FC36A085290}" type="presParOf" srcId="{60D469D9-58F1-F54A-9701-71E9BFDCA4DE}" destId="{1CD11B7E-6E47-2A46-929F-0B7B745D3A36}" srcOrd="0" destOrd="0" presId="urn:microsoft.com/office/officeart/2005/8/layout/hierarchy1"/>
    <dgm:cxn modelId="{94F45064-777B-1942-97D2-7C147E462B6C}" type="presParOf" srcId="{1CD11B7E-6E47-2A46-929F-0B7B745D3A36}" destId="{2F092704-32CB-F04C-82A5-A6A45803DECD}" srcOrd="0" destOrd="0" presId="urn:microsoft.com/office/officeart/2005/8/layout/hierarchy1"/>
    <dgm:cxn modelId="{F8B2941C-5683-3747-8976-97F521241D51}" type="presParOf" srcId="{1CD11B7E-6E47-2A46-929F-0B7B745D3A36}" destId="{2157E232-6A67-E34E-9A80-9910F6669CFD}" srcOrd="1" destOrd="0" presId="urn:microsoft.com/office/officeart/2005/8/layout/hierarchy1"/>
    <dgm:cxn modelId="{FC5D6A90-6E5A-CB43-86BB-5A8168C8C216}" type="presParOf" srcId="{60D469D9-58F1-F54A-9701-71E9BFDCA4DE}" destId="{275773B5-B425-D745-99D8-1F75CE5B85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DD5A7-F2A4-441F-B84A-B8C877CE9FE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16C1D83-7269-4959-9BD0-9278439CD160}">
      <dgm:prSet/>
      <dgm:spPr/>
      <dgm:t>
        <a:bodyPr/>
        <a:lstStyle/>
        <a:p>
          <a:r>
            <a:rPr lang="en-US" b="0" i="0"/>
            <a:t>Firestore (real-time database)</a:t>
          </a:r>
          <a:endParaRPr lang="en-US"/>
        </a:p>
      </dgm:t>
    </dgm:pt>
    <dgm:pt modelId="{B16B91F4-454A-463A-B35E-07C1DFEAF4FA}" type="parTrans" cxnId="{DFAB643B-FA0A-4794-903E-03783C6B4FB0}">
      <dgm:prSet/>
      <dgm:spPr/>
      <dgm:t>
        <a:bodyPr/>
        <a:lstStyle/>
        <a:p>
          <a:endParaRPr lang="en-US"/>
        </a:p>
      </dgm:t>
    </dgm:pt>
    <dgm:pt modelId="{D47FA6F2-2862-447D-BA51-FCBD9AE6CF07}" type="sibTrans" cxnId="{DFAB643B-FA0A-4794-903E-03783C6B4FB0}">
      <dgm:prSet/>
      <dgm:spPr/>
      <dgm:t>
        <a:bodyPr/>
        <a:lstStyle/>
        <a:p>
          <a:endParaRPr lang="en-US"/>
        </a:p>
      </dgm:t>
    </dgm:pt>
    <dgm:pt modelId="{6DEE1EF6-51E9-45A2-8AD9-E32B4A38BEBE}">
      <dgm:prSet/>
      <dgm:spPr/>
      <dgm:t>
        <a:bodyPr/>
        <a:lstStyle/>
        <a:p>
          <a:r>
            <a:rPr lang="en-US" b="0" i="0"/>
            <a:t>Authentication</a:t>
          </a:r>
          <a:endParaRPr lang="en-US"/>
        </a:p>
      </dgm:t>
    </dgm:pt>
    <dgm:pt modelId="{F049D247-CD3B-4127-A8C5-B6C670691B2A}" type="parTrans" cxnId="{3878BB34-05B6-44A4-803B-7098FBD17F50}">
      <dgm:prSet/>
      <dgm:spPr/>
      <dgm:t>
        <a:bodyPr/>
        <a:lstStyle/>
        <a:p>
          <a:endParaRPr lang="en-US"/>
        </a:p>
      </dgm:t>
    </dgm:pt>
    <dgm:pt modelId="{322C516B-EADE-4BB6-89A6-0C71A4B3E80A}" type="sibTrans" cxnId="{3878BB34-05B6-44A4-803B-7098FBD17F50}">
      <dgm:prSet/>
      <dgm:spPr/>
      <dgm:t>
        <a:bodyPr/>
        <a:lstStyle/>
        <a:p>
          <a:endParaRPr lang="en-US"/>
        </a:p>
      </dgm:t>
    </dgm:pt>
    <dgm:pt modelId="{AD9C2284-7CEE-4FC6-8719-FE06EBDBF770}">
      <dgm:prSet/>
      <dgm:spPr/>
      <dgm:t>
        <a:bodyPr/>
        <a:lstStyle/>
        <a:p>
          <a:r>
            <a:rPr lang="en-US" b="0" i="0"/>
            <a:t>Hosting</a:t>
          </a:r>
          <a:endParaRPr lang="en-US"/>
        </a:p>
      </dgm:t>
    </dgm:pt>
    <dgm:pt modelId="{4DC36641-AE6B-44A1-90BF-AD0A451A381F}" type="parTrans" cxnId="{1FEE64F9-E0FB-47C7-931B-B304367E4790}">
      <dgm:prSet/>
      <dgm:spPr/>
      <dgm:t>
        <a:bodyPr/>
        <a:lstStyle/>
        <a:p>
          <a:endParaRPr lang="en-US"/>
        </a:p>
      </dgm:t>
    </dgm:pt>
    <dgm:pt modelId="{98C23053-6783-42F5-9B89-D41E957FE8F8}" type="sibTrans" cxnId="{1FEE64F9-E0FB-47C7-931B-B304367E4790}">
      <dgm:prSet/>
      <dgm:spPr/>
      <dgm:t>
        <a:bodyPr/>
        <a:lstStyle/>
        <a:p>
          <a:endParaRPr lang="en-US"/>
        </a:p>
      </dgm:t>
    </dgm:pt>
    <dgm:pt modelId="{2660A0B3-645A-4D92-94FD-9A16805D1E87}">
      <dgm:prSet/>
      <dgm:spPr/>
      <dgm:t>
        <a:bodyPr/>
        <a:lstStyle/>
        <a:p>
          <a:r>
            <a:rPr lang="en-US" b="0" i="0"/>
            <a:t>Cloud Functions</a:t>
          </a:r>
          <a:endParaRPr lang="en-US"/>
        </a:p>
      </dgm:t>
    </dgm:pt>
    <dgm:pt modelId="{2FDB4B16-15D1-452A-8837-6DB629533849}" type="parTrans" cxnId="{91432359-F933-4654-8479-CF3CB1284785}">
      <dgm:prSet/>
      <dgm:spPr/>
      <dgm:t>
        <a:bodyPr/>
        <a:lstStyle/>
        <a:p>
          <a:endParaRPr lang="en-US"/>
        </a:p>
      </dgm:t>
    </dgm:pt>
    <dgm:pt modelId="{734782F9-BA72-4CCF-B1F4-98EF3195CFA0}" type="sibTrans" cxnId="{91432359-F933-4654-8479-CF3CB1284785}">
      <dgm:prSet/>
      <dgm:spPr/>
      <dgm:t>
        <a:bodyPr/>
        <a:lstStyle/>
        <a:p>
          <a:endParaRPr lang="en-US"/>
        </a:p>
      </dgm:t>
    </dgm:pt>
    <dgm:pt modelId="{DE50BEBB-4A37-4C81-AAC2-2E7ED898837D}">
      <dgm:prSet/>
      <dgm:spPr/>
      <dgm:t>
        <a:bodyPr/>
        <a:lstStyle/>
        <a:p>
          <a:r>
            <a:rPr lang="en-US" b="0" i="0"/>
            <a:t>Analytics</a:t>
          </a:r>
          <a:endParaRPr lang="en-US"/>
        </a:p>
      </dgm:t>
    </dgm:pt>
    <dgm:pt modelId="{45D009A2-86CE-4928-9088-ED47DEC3F222}" type="parTrans" cxnId="{5B53654E-8422-4043-8A1F-1EABB203E869}">
      <dgm:prSet/>
      <dgm:spPr/>
      <dgm:t>
        <a:bodyPr/>
        <a:lstStyle/>
        <a:p>
          <a:endParaRPr lang="en-US"/>
        </a:p>
      </dgm:t>
    </dgm:pt>
    <dgm:pt modelId="{A603F1B3-8F59-463B-92BA-7FA3A94A3FEE}" type="sibTrans" cxnId="{5B53654E-8422-4043-8A1F-1EABB203E869}">
      <dgm:prSet/>
      <dgm:spPr/>
      <dgm:t>
        <a:bodyPr/>
        <a:lstStyle/>
        <a:p>
          <a:endParaRPr lang="en-US"/>
        </a:p>
      </dgm:t>
    </dgm:pt>
    <dgm:pt modelId="{2BE90A08-8FB1-414A-A036-CB46231512E7}">
      <dgm:prSet/>
      <dgm:spPr/>
      <dgm:t>
        <a:bodyPr/>
        <a:lstStyle/>
        <a:p>
          <a:r>
            <a:rPr lang="en-US" b="0" i="0"/>
            <a:t>Storage</a:t>
          </a:r>
          <a:endParaRPr lang="en-US"/>
        </a:p>
      </dgm:t>
    </dgm:pt>
    <dgm:pt modelId="{32F2EE8D-24B0-4C52-8906-058267BDB5BB}" type="parTrans" cxnId="{669CD8B0-419B-4621-9162-E1185C5284DE}">
      <dgm:prSet/>
      <dgm:spPr/>
      <dgm:t>
        <a:bodyPr/>
        <a:lstStyle/>
        <a:p>
          <a:endParaRPr lang="en-US"/>
        </a:p>
      </dgm:t>
    </dgm:pt>
    <dgm:pt modelId="{80368F74-2337-4632-B3D5-953B90263100}" type="sibTrans" cxnId="{669CD8B0-419B-4621-9162-E1185C5284DE}">
      <dgm:prSet/>
      <dgm:spPr/>
      <dgm:t>
        <a:bodyPr/>
        <a:lstStyle/>
        <a:p>
          <a:endParaRPr lang="en-US"/>
        </a:p>
      </dgm:t>
    </dgm:pt>
    <dgm:pt modelId="{BB936EA2-C6D3-854A-9680-9D8DE6A74AEB}" type="pres">
      <dgm:prSet presAssocID="{681DD5A7-F2A4-441F-B84A-B8C877CE9FE4}" presName="diagram" presStyleCnt="0">
        <dgm:presLayoutVars>
          <dgm:dir/>
          <dgm:resizeHandles val="exact"/>
        </dgm:presLayoutVars>
      </dgm:prSet>
      <dgm:spPr/>
    </dgm:pt>
    <dgm:pt modelId="{D6615364-731D-4848-AA3B-447562618BFB}" type="pres">
      <dgm:prSet presAssocID="{916C1D83-7269-4959-9BD0-9278439CD160}" presName="node" presStyleLbl="node1" presStyleIdx="0" presStyleCnt="6">
        <dgm:presLayoutVars>
          <dgm:bulletEnabled val="1"/>
        </dgm:presLayoutVars>
      </dgm:prSet>
      <dgm:spPr/>
    </dgm:pt>
    <dgm:pt modelId="{8DF7E32F-0958-E843-82F1-A5997924A9B2}" type="pres">
      <dgm:prSet presAssocID="{D47FA6F2-2862-447D-BA51-FCBD9AE6CF07}" presName="sibTrans" presStyleCnt="0"/>
      <dgm:spPr/>
    </dgm:pt>
    <dgm:pt modelId="{A75FD83B-E2C3-1A49-A9AD-DDD79850DBA0}" type="pres">
      <dgm:prSet presAssocID="{6DEE1EF6-51E9-45A2-8AD9-E32B4A38BEBE}" presName="node" presStyleLbl="node1" presStyleIdx="1" presStyleCnt="6">
        <dgm:presLayoutVars>
          <dgm:bulletEnabled val="1"/>
        </dgm:presLayoutVars>
      </dgm:prSet>
      <dgm:spPr/>
    </dgm:pt>
    <dgm:pt modelId="{B0272E89-FBB1-2547-9D1C-E2427EA530B6}" type="pres">
      <dgm:prSet presAssocID="{322C516B-EADE-4BB6-89A6-0C71A4B3E80A}" presName="sibTrans" presStyleCnt="0"/>
      <dgm:spPr/>
    </dgm:pt>
    <dgm:pt modelId="{82E35A70-B0B1-DC47-BA3B-A4D8404C14B2}" type="pres">
      <dgm:prSet presAssocID="{AD9C2284-7CEE-4FC6-8719-FE06EBDBF770}" presName="node" presStyleLbl="node1" presStyleIdx="2" presStyleCnt="6">
        <dgm:presLayoutVars>
          <dgm:bulletEnabled val="1"/>
        </dgm:presLayoutVars>
      </dgm:prSet>
      <dgm:spPr/>
    </dgm:pt>
    <dgm:pt modelId="{2BB5AA2A-FF4B-6B43-AF96-DEA597DE08CA}" type="pres">
      <dgm:prSet presAssocID="{98C23053-6783-42F5-9B89-D41E957FE8F8}" presName="sibTrans" presStyleCnt="0"/>
      <dgm:spPr/>
    </dgm:pt>
    <dgm:pt modelId="{C48E019E-DA32-B241-B16A-867B24C075BC}" type="pres">
      <dgm:prSet presAssocID="{2660A0B3-645A-4D92-94FD-9A16805D1E87}" presName="node" presStyleLbl="node1" presStyleIdx="3" presStyleCnt="6">
        <dgm:presLayoutVars>
          <dgm:bulletEnabled val="1"/>
        </dgm:presLayoutVars>
      </dgm:prSet>
      <dgm:spPr/>
    </dgm:pt>
    <dgm:pt modelId="{4B920B67-94B7-CD43-8E29-E8EE5862D568}" type="pres">
      <dgm:prSet presAssocID="{734782F9-BA72-4CCF-B1F4-98EF3195CFA0}" presName="sibTrans" presStyleCnt="0"/>
      <dgm:spPr/>
    </dgm:pt>
    <dgm:pt modelId="{4914DF36-2EC8-414D-9E8F-F185069EBF61}" type="pres">
      <dgm:prSet presAssocID="{DE50BEBB-4A37-4C81-AAC2-2E7ED898837D}" presName="node" presStyleLbl="node1" presStyleIdx="4" presStyleCnt="6">
        <dgm:presLayoutVars>
          <dgm:bulletEnabled val="1"/>
        </dgm:presLayoutVars>
      </dgm:prSet>
      <dgm:spPr/>
    </dgm:pt>
    <dgm:pt modelId="{EAD954AB-675B-DF41-A1DA-1C9600E0E2D9}" type="pres">
      <dgm:prSet presAssocID="{A603F1B3-8F59-463B-92BA-7FA3A94A3FEE}" presName="sibTrans" presStyleCnt="0"/>
      <dgm:spPr/>
    </dgm:pt>
    <dgm:pt modelId="{4A29C978-40DF-344D-8B2A-0445EB71EB19}" type="pres">
      <dgm:prSet presAssocID="{2BE90A08-8FB1-414A-A036-CB46231512E7}" presName="node" presStyleLbl="node1" presStyleIdx="5" presStyleCnt="6">
        <dgm:presLayoutVars>
          <dgm:bulletEnabled val="1"/>
        </dgm:presLayoutVars>
      </dgm:prSet>
      <dgm:spPr/>
    </dgm:pt>
  </dgm:ptLst>
  <dgm:cxnLst>
    <dgm:cxn modelId="{CFC4F920-0BF4-F944-B858-A925D43C17F7}" type="presOf" srcId="{916C1D83-7269-4959-9BD0-9278439CD160}" destId="{D6615364-731D-4848-AA3B-447562618BFB}" srcOrd="0" destOrd="0" presId="urn:microsoft.com/office/officeart/2005/8/layout/default"/>
    <dgm:cxn modelId="{3878BB34-05B6-44A4-803B-7098FBD17F50}" srcId="{681DD5A7-F2A4-441F-B84A-B8C877CE9FE4}" destId="{6DEE1EF6-51E9-45A2-8AD9-E32B4A38BEBE}" srcOrd="1" destOrd="0" parTransId="{F049D247-CD3B-4127-A8C5-B6C670691B2A}" sibTransId="{322C516B-EADE-4BB6-89A6-0C71A4B3E80A}"/>
    <dgm:cxn modelId="{DFAB643B-FA0A-4794-903E-03783C6B4FB0}" srcId="{681DD5A7-F2A4-441F-B84A-B8C877CE9FE4}" destId="{916C1D83-7269-4959-9BD0-9278439CD160}" srcOrd="0" destOrd="0" parTransId="{B16B91F4-454A-463A-B35E-07C1DFEAF4FA}" sibTransId="{D47FA6F2-2862-447D-BA51-FCBD9AE6CF07}"/>
    <dgm:cxn modelId="{7F682347-CDAD-714F-8CB4-AEEF19B4A0BB}" type="presOf" srcId="{DE50BEBB-4A37-4C81-AAC2-2E7ED898837D}" destId="{4914DF36-2EC8-414D-9E8F-F185069EBF61}" srcOrd="0" destOrd="0" presId="urn:microsoft.com/office/officeart/2005/8/layout/default"/>
    <dgm:cxn modelId="{5B53654E-8422-4043-8A1F-1EABB203E869}" srcId="{681DD5A7-F2A4-441F-B84A-B8C877CE9FE4}" destId="{DE50BEBB-4A37-4C81-AAC2-2E7ED898837D}" srcOrd="4" destOrd="0" parTransId="{45D009A2-86CE-4928-9088-ED47DEC3F222}" sibTransId="{A603F1B3-8F59-463B-92BA-7FA3A94A3FEE}"/>
    <dgm:cxn modelId="{91432359-F933-4654-8479-CF3CB1284785}" srcId="{681DD5A7-F2A4-441F-B84A-B8C877CE9FE4}" destId="{2660A0B3-645A-4D92-94FD-9A16805D1E87}" srcOrd="3" destOrd="0" parTransId="{2FDB4B16-15D1-452A-8837-6DB629533849}" sibTransId="{734782F9-BA72-4CCF-B1F4-98EF3195CFA0}"/>
    <dgm:cxn modelId="{14C2EA96-CFA4-1A4B-8170-B634514F0F59}" type="presOf" srcId="{2660A0B3-645A-4D92-94FD-9A16805D1E87}" destId="{C48E019E-DA32-B241-B16A-867B24C075BC}" srcOrd="0" destOrd="0" presId="urn:microsoft.com/office/officeart/2005/8/layout/default"/>
    <dgm:cxn modelId="{9F7C069F-D59D-DA40-9A03-FE32150692CB}" type="presOf" srcId="{681DD5A7-F2A4-441F-B84A-B8C877CE9FE4}" destId="{BB936EA2-C6D3-854A-9680-9D8DE6A74AEB}" srcOrd="0" destOrd="0" presId="urn:microsoft.com/office/officeart/2005/8/layout/default"/>
    <dgm:cxn modelId="{B7CDB4A0-8ABE-774F-9CD3-7D810860588A}" type="presOf" srcId="{6DEE1EF6-51E9-45A2-8AD9-E32B4A38BEBE}" destId="{A75FD83B-E2C3-1A49-A9AD-DDD79850DBA0}" srcOrd="0" destOrd="0" presId="urn:microsoft.com/office/officeart/2005/8/layout/default"/>
    <dgm:cxn modelId="{F0E336AC-4564-F14B-8493-5510E884CF04}" type="presOf" srcId="{2BE90A08-8FB1-414A-A036-CB46231512E7}" destId="{4A29C978-40DF-344D-8B2A-0445EB71EB19}" srcOrd="0" destOrd="0" presId="urn:microsoft.com/office/officeart/2005/8/layout/default"/>
    <dgm:cxn modelId="{669CD8B0-419B-4621-9162-E1185C5284DE}" srcId="{681DD5A7-F2A4-441F-B84A-B8C877CE9FE4}" destId="{2BE90A08-8FB1-414A-A036-CB46231512E7}" srcOrd="5" destOrd="0" parTransId="{32F2EE8D-24B0-4C52-8906-058267BDB5BB}" sibTransId="{80368F74-2337-4632-B3D5-953B90263100}"/>
    <dgm:cxn modelId="{E4E8CBC8-ECBD-F044-AE9A-8B12D8DE44F0}" type="presOf" srcId="{AD9C2284-7CEE-4FC6-8719-FE06EBDBF770}" destId="{82E35A70-B0B1-DC47-BA3B-A4D8404C14B2}" srcOrd="0" destOrd="0" presId="urn:microsoft.com/office/officeart/2005/8/layout/default"/>
    <dgm:cxn modelId="{1FEE64F9-E0FB-47C7-931B-B304367E4790}" srcId="{681DD5A7-F2A4-441F-B84A-B8C877CE9FE4}" destId="{AD9C2284-7CEE-4FC6-8719-FE06EBDBF770}" srcOrd="2" destOrd="0" parTransId="{4DC36641-AE6B-44A1-90BF-AD0A451A381F}" sibTransId="{98C23053-6783-42F5-9B89-D41E957FE8F8}"/>
    <dgm:cxn modelId="{4C4B3B32-21A1-EB49-92B4-DCFBE5A0445C}" type="presParOf" srcId="{BB936EA2-C6D3-854A-9680-9D8DE6A74AEB}" destId="{D6615364-731D-4848-AA3B-447562618BFB}" srcOrd="0" destOrd="0" presId="urn:microsoft.com/office/officeart/2005/8/layout/default"/>
    <dgm:cxn modelId="{F1FC84DE-C05B-DE4B-89AA-2409C7AC9D2B}" type="presParOf" srcId="{BB936EA2-C6D3-854A-9680-9D8DE6A74AEB}" destId="{8DF7E32F-0958-E843-82F1-A5997924A9B2}" srcOrd="1" destOrd="0" presId="urn:microsoft.com/office/officeart/2005/8/layout/default"/>
    <dgm:cxn modelId="{4F7FEEEB-BA31-4246-93A8-04101E8565BD}" type="presParOf" srcId="{BB936EA2-C6D3-854A-9680-9D8DE6A74AEB}" destId="{A75FD83B-E2C3-1A49-A9AD-DDD79850DBA0}" srcOrd="2" destOrd="0" presId="urn:microsoft.com/office/officeart/2005/8/layout/default"/>
    <dgm:cxn modelId="{2A1B1592-91DE-1C46-BDB2-9B4286F5E3E6}" type="presParOf" srcId="{BB936EA2-C6D3-854A-9680-9D8DE6A74AEB}" destId="{B0272E89-FBB1-2547-9D1C-E2427EA530B6}" srcOrd="3" destOrd="0" presId="urn:microsoft.com/office/officeart/2005/8/layout/default"/>
    <dgm:cxn modelId="{662A4AA3-6E63-AA46-B43B-7226EEA6C883}" type="presParOf" srcId="{BB936EA2-C6D3-854A-9680-9D8DE6A74AEB}" destId="{82E35A70-B0B1-DC47-BA3B-A4D8404C14B2}" srcOrd="4" destOrd="0" presId="urn:microsoft.com/office/officeart/2005/8/layout/default"/>
    <dgm:cxn modelId="{4610AF1C-DB61-EC4E-AED7-393E74DA0BDB}" type="presParOf" srcId="{BB936EA2-C6D3-854A-9680-9D8DE6A74AEB}" destId="{2BB5AA2A-FF4B-6B43-AF96-DEA597DE08CA}" srcOrd="5" destOrd="0" presId="urn:microsoft.com/office/officeart/2005/8/layout/default"/>
    <dgm:cxn modelId="{8E8D935F-C77F-F54E-AE59-D73F977388DD}" type="presParOf" srcId="{BB936EA2-C6D3-854A-9680-9D8DE6A74AEB}" destId="{C48E019E-DA32-B241-B16A-867B24C075BC}" srcOrd="6" destOrd="0" presId="urn:microsoft.com/office/officeart/2005/8/layout/default"/>
    <dgm:cxn modelId="{81D43DB8-5EA9-D947-87DF-12EFE06A2518}" type="presParOf" srcId="{BB936EA2-C6D3-854A-9680-9D8DE6A74AEB}" destId="{4B920B67-94B7-CD43-8E29-E8EE5862D568}" srcOrd="7" destOrd="0" presId="urn:microsoft.com/office/officeart/2005/8/layout/default"/>
    <dgm:cxn modelId="{33DA6D63-6D42-8A4F-AB1C-E451A60FE296}" type="presParOf" srcId="{BB936EA2-C6D3-854A-9680-9D8DE6A74AEB}" destId="{4914DF36-2EC8-414D-9E8F-F185069EBF61}" srcOrd="8" destOrd="0" presId="urn:microsoft.com/office/officeart/2005/8/layout/default"/>
    <dgm:cxn modelId="{269C516C-50C0-6D40-ADE8-32E1AE394715}" type="presParOf" srcId="{BB936EA2-C6D3-854A-9680-9D8DE6A74AEB}" destId="{EAD954AB-675B-DF41-A1DA-1C9600E0E2D9}" srcOrd="9" destOrd="0" presId="urn:microsoft.com/office/officeart/2005/8/layout/default"/>
    <dgm:cxn modelId="{1E1AF10A-449F-5D4C-AB10-4C609CB0107D}" type="presParOf" srcId="{BB936EA2-C6D3-854A-9680-9D8DE6A74AEB}" destId="{4A29C978-40DF-344D-8B2A-0445EB71EB1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1286A-8C89-AD46-B86E-1D1D3C813291}">
      <dsp:nvSpPr>
        <dsp:cNvPr id="0" name=""/>
        <dsp:cNvSpPr/>
      </dsp:nvSpPr>
      <dsp:spPr>
        <a:xfrm>
          <a:off x="0"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6D7195-C719-F040-AD35-AF1A99CB9D1C}">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a:t>
          </a:r>
          <a:r>
            <a:rPr lang="en-US" sz="2400" b="0" i="0" kern="1200"/>
            <a:t>latform developed by Google for mobile and web applications</a:t>
          </a:r>
          <a:endParaRPr lang="en-US" sz="2400" kern="1200"/>
        </a:p>
      </dsp:txBody>
      <dsp:txXfrm>
        <a:off x="395110" y="1049709"/>
        <a:ext cx="2932811" cy="1820978"/>
      </dsp:txXfrm>
    </dsp:sp>
    <dsp:sp modelId="{506E84B0-1223-674B-959E-D44DB3473FDA}">
      <dsp:nvSpPr>
        <dsp:cNvPr id="0" name=""/>
        <dsp:cNvSpPr/>
      </dsp:nvSpPr>
      <dsp:spPr>
        <a:xfrm>
          <a:off x="3723032"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22BCD-EC8E-B845-8CC3-D92DB1C91413}">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From only real-time database -&gt; Comprehensive App Dev Platform</a:t>
          </a:r>
        </a:p>
      </dsp:txBody>
      <dsp:txXfrm>
        <a:off x="4118143" y="1049709"/>
        <a:ext cx="2932811" cy="1820978"/>
      </dsp:txXfrm>
    </dsp:sp>
    <dsp:sp modelId="{2F092704-32CB-F04C-82A5-A6A45803DECD}">
      <dsp:nvSpPr>
        <dsp:cNvPr id="0" name=""/>
        <dsp:cNvSpPr/>
      </dsp:nvSpPr>
      <dsp:spPr>
        <a:xfrm>
          <a:off x="7446065"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57E232-6A67-E34E-9A80-9910F6669CFD}">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Easy to use, and tons of features</a:t>
          </a:r>
        </a:p>
      </dsp:txBody>
      <dsp:txXfrm>
        <a:off x="7841176" y="1049709"/>
        <a:ext cx="2932811" cy="1820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15364-731D-4848-AA3B-447562618BFB}">
      <dsp:nvSpPr>
        <dsp:cNvPr id="0" name=""/>
        <dsp:cNvSpPr/>
      </dsp:nvSpPr>
      <dsp:spPr>
        <a:xfrm>
          <a:off x="989988" y="1640"/>
          <a:ext cx="2765832" cy="16594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Firestore (real-time database)</a:t>
          </a:r>
          <a:endParaRPr lang="en-US" sz="3000" kern="1200"/>
        </a:p>
      </dsp:txBody>
      <dsp:txXfrm>
        <a:off x="989988" y="1640"/>
        <a:ext cx="2765832" cy="1659499"/>
      </dsp:txXfrm>
    </dsp:sp>
    <dsp:sp modelId="{A75FD83B-E2C3-1A49-A9AD-DDD79850DBA0}">
      <dsp:nvSpPr>
        <dsp:cNvPr id="0" name=""/>
        <dsp:cNvSpPr/>
      </dsp:nvSpPr>
      <dsp:spPr>
        <a:xfrm>
          <a:off x="4032404" y="1640"/>
          <a:ext cx="2765832" cy="16594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Authentication</a:t>
          </a:r>
          <a:endParaRPr lang="en-US" sz="3000" kern="1200"/>
        </a:p>
      </dsp:txBody>
      <dsp:txXfrm>
        <a:off x="4032404" y="1640"/>
        <a:ext cx="2765832" cy="1659499"/>
      </dsp:txXfrm>
    </dsp:sp>
    <dsp:sp modelId="{82E35A70-B0B1-DC47-BA3B-A4D8404C14B2}">
      <dsp:nvSpPr>
        <dsp:cNvPr id="0" name=""/>
        <dsp:cNvSpPr/>
      </dsp:nvSpPr>
      <dsp:spPr>
        <a:xfrm>
          <a:off x="7074820" y="1640"/>
          <a:ext cx="2765832" cy="16594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Hosting</a:t>
          </a:r>
          <a:endParaRPr lang="en-US" sz="3000" kern="1200"/>
        </a:p>
      </dsp:txBody>
      <dsp:txXfrm>
        <a:off x="7074820" y="1640"/>
        <a:ext cx="2765832" cy="1659499"/>
      </dsp:txXfrm>
    </dsp:sp>
    <dsp:sp modelId="{C48E019E-DA32-B241-B16A-867B24C075BC}">
      <dsp:nvSpPr>
        <dsp:cNvPr id="0" name=""/>
        <dsp:cNvSpPr/>
      </dsp:nvSpPr>
      <dsp:spPr>
        <a:xfrm>
          <a:off x="989988" y="1937723"/>
          <a:ext cx="2765832" cy="16594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Cloud Functions</a:t>
          </a:r>
          <a:endParaRPr lang="en-US" sz="3000" kern="1200"/>
        </a:p>
      </dsp:txBody>
      <dsp:txXfrm>
        <a:off x="989988" y="1937723"/>
        <a:ext cx="2765832" cy="1659499"/>
      </dsp:txXfrm>
    </dsp:sp>
    <dsp:sp modelId="{4914DF36-2EC8-414D-9E8F-F185069EBF61}">
      <dsp:nvSpPr>
        <dsp:cNvPr id="0" name=""/>
        <dsp:cNvSpPr/>
      </dsp:nvSpPr>
      <dsp:spPr>
        <a:xfrm>
          <a:off x="4032404" y="1937723"/>
          <a:ext cx="2765832" cy="16594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Analytics</a:t>
          </a:r>
          <a:endParaRPr lang="en-US" sz="3000" kern="1200"/>
        </a:p>
      </dsp:txBody>
      <dsp:txXfrm>
        <a:off x="4032404" y="1937723"/>
        <a:ext cx="2765832" cy="1659499"/>
      </dsp:txXfrm>
    </dsp:sp>
    <dsp:sp modelId="{4A29C978-40DF-344D-8B2A-0445EB71EB19}">
      <dsp:nvSpPr>
        <dsp:cNvPr id="0" name=""/>
        <dsp:cNvSpPr/>
      </dsp:nvSpPr>
      <dsp:spPr>
        <a:xfrm>
          <a:off x="7074820" y="1937723"/>
          <a:ext cx="2765832" cy="16594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Storage</a:t>
          </a:r>
          <a:endParaRPr lang="en-US" sz="3000" kern="1200"/>
        </a:p>
      </dsp:txBody>
      <dsp:txXfrm>
        <a:off x="7074820" y="1937723"/>
        <a:ext cx="2765832" cy="1659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F2A6F-7A1F-3041-98A7-2F90F9C0FA3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7BB10-7471-8E4B-B46C-F09DC39AA201}" type="slidenum">
              <a:rPr lang="en-US" smtClean="0"/>
              <a:t>‹#›</a:t>
            </a:fld>
            <a:endParaRPr lang="en-US"/>
          </a:p>
        </p:txBody>
      </p:sp>
    </p:spTree>
    <p:extLst>
      <p:ext uri="{BB962C8B-B14F-4D97-AF65-F5344CB8AC3E}">
        <p14:creationId xmlns:p14="http://schemas.microsoft.com/office/powerpoint/2010/main" val="382719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err="1">
                <a:solidFill>
                  <a:srgbClr val="F9F9F9"/>
                </a:solidFill>
                <a:effectLst/>
                <a:latin typeface="Söhne"/>
              </a:rPr>
              <a:t>Notes:</a:t>
            </a:r>
            <a:r>
              <a:rPr lang="en-US" b="0" i="0" dirty="0" err="1">
                <a:solidFill>
                  <a:srgbClr val="F9F9F9"/>
                </a:solidFill>
                <a:effectLst/>
                <a:latin typeface="Söhne"/>
              </a:rPr>
              <a:t>Briefly</a:t>
            </a:r>
            <a:r>
              <a:rPr lang="en-US" b="0" i="0" dirty="0">
                <a:solidFill>
                  <a:srgbClr val="F9F9F9"/>
                </a:solidFill>
                <a:effectLst/>
                <a:latin typeface="Söhne"/>
              </a:rPr>
              <a:t> introduce Firebase as a platform developed by Google for creating mobile and web applications.</a:t>
            </a:r>
          </a:p>
          <a:p>
            <a:pPr algn="l">
              <a:buFont typeface="Arial" panose="020B0604020202020204" pitchFamily="34" charset="0"/>
              <a:buChar char="•"/>
            </a:pPr>
            <a:r>
              <a:rPr lang="en-US" b="0" i="0" dirty="0">
                <a:solidFill>
                  <a:srgbClr val="F9F9F9"/>
                </a:solidFill>
                <a:effectLst/>
                <a:latin typeface="Söhne"/>
              </a:rPr>
              <a:t>Highlight its start as a real-time database but has since evolved into a comprehensive app development platform.</a:t>
            </a:r>
          </a:p>
          <a:p>
            <a:pPr algn="l">
              <a:buFont typeface="Arial" panose="020B0604020202020204" pitchFamily="34" charset="0"/>
              <a:buChar char="•"/>
            </a:pPr>
            <a:r>
              <a:rPr lang="en-US" b="0" i="0" dirty="0">
                <a:solidFill>
                  <a:srgbClr val="F9F9F9"/>
                </a:solidFill>
                <a:effectLst/>
                <a:latin typeface="Söhne"/>
              </a:rPr>
              <a:t>Mention the ease of integration and the benefits of using Firebase, such as speeding up the development process, improving app quality, and growing the user base.</a:t>
            </a:r>
          </a:p>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2</a:t>
            </a:fld>
            <a:endParaRPr lang="en-US"/>
          </a:p>
        </p:txBody>
      </p:sp>
    </p:spTree>
    <p:extLst>
      <p:ext uri="{BB962C8B-B14F-4D97-AF65-F5344CB8AC3E}">
        <p14:creationId xmlns:p14="http://schemas.microsoft.com/office/powerpoint/2010/main" val="408529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F9F9F9"/>
                </a:solidFill>
                <a:effectLst/>
                <a:latin typeface="Söhne"/>
              </a:rPr>
              <a:t>List and explain the core features: </a:t>
            </a:r>
            <a:r>
              <a:rPr lang="en-US" b="0" i="0" dirty="0" err="1">
                <a:solidFill>
                  <a:srgbClr val="F9F9F9"/>
                </a:solidFill>
                <a:effectLst/>
                <a:latin typeface="Söhne"/>
              </a:rPr>
              <a:t>Firestore</a:t>
            </a:r>
            <a:r>
              <a:rPr lang="en-US" b="0" i="0" dirty="0">
                <a:solidFill>
                  <a:srgbClr val="F9F9F9"/>
                </a:solidFill>
                <a:effectLst/>
                <a:latin typeface="Söhne"/>
              </a:rPr>
              <a:t> (real-time database), Authentication, Hosting, Cloud Functions, Analytics, and Storage.</a:t>
            </a:r>
          </a:p>
          <a:p>
            <a:pPr algn="l"/>
            <a:r>
              <a:rPr lang="en-US" b="1" i="0" dirty="0">
                <a:solidFill>
                  <a:srgbClr val="F9F9F9"/>
                </a:solidFill>
                <a:effectLst/>
                <a:latin typeface="Söhne"/>
              </a:rPr>
              <a:t>Authentication</a:t>
            </a:r>
          </a:p>
          <a:p>
            <a:pPr algn="l">
              <a:buFont typeface="Arial" panose="020B0604020202020204" pitchFamily="34" charset="0"/>
              <a:buChar char="•"/>
            </a:pPr>
            <a:r>
              <a:rPr lang="en-US" b="0" i="0" dirty="0">
                <a:solidFill>
                  <a:srgbClr val="F9F9F9"/>
                </a:solidFill>
                <a:effectLst/>
                <a:latin typeface="Söhne"/>
              </a:rPr>
              <a:t>Firebase Authentication provides a complete identity solution, supporting email and password login, as well as social login providers like Google, Facebook, Twitter, and more. It also supports phone number login and can be easily integrated into your app.</a:t>
            </a:r>
          </a:p>
          <a:p>
            <a:pPr algn="l"/>
            <a:r>
              <a:rPr lang="en-US" b="1" i="0" dirty="0">
                <a:solidFill>
                  <a:srgbClr val="F9F9F9"/>
                </a:solidFill>
                <a:effectLst/>
                <a:latin typeface="Söhne"/>
              </a:rPr>
              <a:t>Hosting</a:t>
            </a:r>
          </a:p>
          <a:p>
            <a:pPr algn="l">
              <a:buFont typeface="Arial" panose="020B0604020202020204" pitchFamily="34" charset="0"/>
              <a:buChar char="•"/>
            </a:pPr>
            <a:r>
              <a:rPr lang="en-US" b="0" i="0" dirty="0">
                <a:solidFill>
                  <a:srgbClr val="F9F9F9"/>
                </a:solidFill>
                <a:effectLst/>
                <a:latin typeface="Söhne"/>
              </a:rPr>
              <a:t>Firebase Hosting offers fast and secure web hosting for static files like HTML, CSS, JavaScript, and more. It's backed by a global content delivery network (CDN), and provides features such as one-click rollbacks and custom domain support, with automatic SSL certificate provisioning.</a:t>
            </a:r>
          </a:p>
          <a:p>
            <a:pPr algn="l"/>
            <a:r>
              <a:rPr lang="en-US" b="1" i="0" dirty="0">
                <a:solidFill>
                  <a:srgbClr val="F9F9F9"/>
                </a:solidFill>
                <a:effectLst/>
                <a:latin typeface="Söhne"/>
              </a:rPr>
              <a:t>Cloud Functions</a:t>
            </a:r>
          </a:p>
          <a:p>
            <a:pPr algn="l">
              <a:buFont typeface="Arial" panose="020B0604020202020204" pitchFamily="34" charset="0"/>
              <a:buChar char="•"/>
            </a:pPr>
            <a:r>
              <a:rPr lang="en-US" b="0" i="0" dirty="0">
                <a:solidFill>
                  <a:srgbClr val="F9F9F9"/>
                </a:solidFill>
                <a:effectLst/>
                <a:latin typeface="Söhne"/>
              </a:rPr>
              <a:t>Cloud Functions are Firebase's scalable solution for running backend code in response to events triggered by Firebase features and HTTPS requests. Written in JavaScript or TypeScript, these functions are executed in a managed, serverless environment.</a:t>
            </a:r>
          </a:p>
          <a:p>
            <a:pPr algn="l"/>
            <a:r>
              <a:rPr lang="en-US" b="1" i="0" dirty="0">
                <a:solidFill>
                  <a:srgbClr val="F9F9F9"/>
                </a:solidFill>
                <a:effectLst/>
                <a:latin typeface="Söhne"/>
              </a:rPr>
              <a:t>Analytics</a:t>
            </a:r>
          </a:p>
          <a:p>
            <a:pPr algn="l">
              <a:buFont typeface="Arial" panose="020B0604020202020204" pitchFamily="34" charset="0"/>
              <a:buChar char="•"/>
            </a:pPr>
            <a:r>
              <a:rPr lang="en-US" b="0" i="0" dirty="0">
                <a:solidFill>
                  <a:srgbClr val="F9F9F9"/>
                </a:solidFill>
                <a:effectLst/>
                <a:latin typeface="Söhne"/>
              </a:rPr>
              <a:t>Firebase Analytics is a free app measurement solution that provides insights on app usage and user engagement. Integrated across Firebase's services, it helps you understand how people use your app, giving you the data needed to improve your app's performance and grow your user base.</a:t>
            </a:r>
          </a:p>
          <a:p>
            <a:pPr algn="l"/>
            <a:r>
              <a:rPr lang="en-US" b="1" i="0" dirty="0">
                <a:solidFill>
                  <a:srgbClr val="F9F9F9"/>
                </a:solidFill>
                <a:effectLst/>
                <a:latin typeface="Söhne"/>
              </a:rPr>
              <a:t>Storage</a:t>
            </a:r>
          </a:p>
          <a:p>
            <a:pPr algn="l">
              <a:buFont typeface="Arial" panose="020B0604020202020204" pitchFamily="34" charset="0"/>
              <a:buChar char="•"/>
            </a:pPr>
            <a:r>
              <a:rPr lang="en-US" b="0" i="0" dirty="0">
                <a:solidFill>
                  <a:srgbClr val="F9F9F9"/>
                </a:solidFill>
                <a:effectLst/>
                <a:latin typeface="Söhne"/>
              </a:rPr>
              <a:t>Firebase Storage provides secure file uploads and downloads for your Firebase apps, regardless of network quality. Backed by Google Cloud Storage, it's built for app developers who need to store and serve user-generated content, such as photos or videos.</a:t>
            </a:r>
          </a:p>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3</a:t>
            </a:fld>
            <a:endParaRPr lang="en-US"/>
          </a:p>
        </p:txBody>
      </p:sp>
    </p:spTree>
    <p:extLst>
      <p:ext uri="{BB962C8B-B14F-4D97-AF65-F5344CB8AC3E}">
        <p14:creationId xmlns:p14="http://schemas.microsoft.com/office/powerpoint/2010/main" val="331585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4</a:t>
            </a:fld>
            <a:endParaRPr lang="en-US"/>
          </a:p>
        </p:txBody>
      </p:sp>
    </p:spTree>
    <p:extLst>
      <p:ext uri="{BB962C8B-B14F-4D97-AF65-F5344CB8AC3E}">
        <p14:creationId xmlns:p14="http://schemas.microsoft.com/office/powerpoint/2010/main" val="346446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41E49"/>
                </a:solidFill>
                <a:effectLst/>
                <a:latin typeface="Roboto" panose="02000000000000000000" pitchFamily="2" charset="0"/>
              </a:rPr>
              <a:t>- </a:t>
            </a:r>
            <a:r>
              <a:rPr lang="en-US" dirty="0"/>
              <a:t>Unique identifiers for a project (like project number and project ID) are shared across Firebase and Google Cloud.</a:t>
            </a:r>
            <a:endParaRPr lang="en-US" b="0" i="0" dirty="0">
              <a:solidFill>
                <a:srgbClr val="041E49"/>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41E49"/>
                </a:solidFill>
                <a:effectLst/>
                <a:latin typeface="Roboto" panose="02000000000000000000" pitchFamily="2" charset="0"/>
              </a:rPr>
              <a:t>- Deleting a project deletes it across Firebase and Google Cloud.</a:t>
            </a:r>
          </a:p>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5</a:t>
            </a:fld>
            <a:endParaRPr lang="en-US"/>
          </a:p>
        </p:txBody>
      </p:sp>
    </p:spTree>
    <p:extLst>
      <p:ext uri="{BB962C8B-B14F-4D97-AF65-F5344CB8AC3E}">
        <p14:creationId xmlns:p14="http://schemas.microsoft.com/office/powerpoint/2010/main" val="407749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6</a:t>
            </a:fld>
            <a:endParaRPr lang="en-US"/>
          </a:p>
        </p:txBody>
      </p:sp>
    </p:spTree>
    <p:extLst>
      <p:ext uri="{BB962C8B-B14F-4D97-AF65-F5344CB8AC3E}">
        <p14:creationId xmlns:p14="http://schemas.microsoft.com/office/powerpoint/2010/main" val="3327182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9F9F9"/>
                </a:solidFill>
                <a:effectLst/>
                <a:latin typeface="Söhne"/>
              </a:rPr>
              <a:t>Rapid Development and Easy Integration:</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Pro:</a:t>
            </a:r>
            <a:r>
              <a:rPr lang="en-US" b="0" i="0" dirty="0">
                <a:solidFill>
                  <a:srgbClr val="F9F9F9"/>
                </a:solidFill>
                <a:effectLst/>
                <a:latin typeface="Söhne"/>
              </a:rPr>
              <a:t> Firebase offers a wide range of tools and services that can significantly speed up the development process. The ease of integration of its features, such as authentication, real-time databases, and analytics, allows for quick setup and deployment, reducing development time and effort.</a:t>
            </a:r>
          </a:p>
          <a:p>
            <a:pPr marL="742950" lvl="1" indent="-285750" algn="l">
              <a:buFont typeface="+mj-lt"/>
              <a:buAutoNum type="arabicPeriod"/>
            </a:pPr>
            <a:r>
              <a:rPr lang="en-US" b="1" i="0" dirty="0">
                <a:solidFill>
                  <a:srgbClr val="F9F9F9"/>
                </a:solidFill>
                <a:effectLst/>
                <a:latin typeface="Söhne"/>
              </a:rPr>
              <a:t>Notes:</a:t>
            </a:r>
            <a:r>
              <a:rPr lang="en-US" b="0" i="0" dirty="0">
                <a:solidFill>
                  <a:srgbClr val="F9F9F9"/>
                </a:solidFill>
                <a:effectLst/>
                <a:latin typeface="Söhne"/>
              </a:rPr>
              <a:t> Highlight how Firebase's comprehensive suite of tools can be seamlessly integrated into various platforms (iOS, Android, Web) with minimal configuration, facilitating rapid prototyping and release cycles.</a:t>
            </a:r>
          </a:p>
          <a:p>
            <a:pPr algn="l">
              <a:buFont typeface="+mj-lt"/>
              <a:buAutoNum type="arabicPeriod"/>
            </a:pPr>
            <a:r>
              <a:rPr lang="en-US" b="1" i="0" dirty="0">
                <a:solidFill>
                  <a:srgbClr val="F9F9F9"/>
                </a:solidFill>
                <a:effectLst/>
                <a:latin typeface="Söhne"/>
              </a:rPr>
              <a:t>Scalability:</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Pro:</a:t>
            </a:r>
            <a:r>
              <a:rPr lang="en-US" b="0" i="0" dirty="0">
                <a:solidFill>
                  <a:srgbClr val="F9F9F9"/>
                </a:solidFill>
                <a:effectLst/>
                <a:latin typeface="Söhne"/>
              </a:rPr>
              <a:t> Firebase's infrastructure is designed to scale automatically, handling the complexities of scaling your app as it grows. This means developers can focus more on creating features and less on managing infrastructure.</a:t>
            </a:r>
          </a:p>
          <a:p>
            <a:pPr marL="742950" lvl="1" indent="-285750" algn="l">
              <a:buFont typeface="+mj-lt"/>
              <a:buAutoNum type="arabicPeriod"/>
            </a:pPr>
            <a:r>
              <a:rPr lang="en-US" b="1" i="0" dirty="0">
                <a:solidFill>
                  <a:srgbClr val="F9F9F9"/>
                </a:solidFill>
                <a:effectLst/>
                <a:latin typeface="Söhne"/>
              </a:rPr>
              <a:t>Notes:</a:t>
            </a:r>
            <a:r>
              <a:rPr lang="en-US" b="0" i="0" dirty="0">
                <a:solidFill>
                  <a:srgbClr val="F9F9F9"/>
                </a:solidFill>
                <a:effectLst/>
                <a:latin typeface="Söhne"/>
              </a:rPr>
              <a:t> Discuss Firebase's ability to scale from a handful of users to millions without requiring significant changes to the app infrastructure, ensuring that your app can grow with your user base.</a:t>
            </a:r>
          </a:p>
          <a:p>
            <a:pPr algn="l">
              <a:buFont typeface="+mj-lt"/>
              <a:buAutoNum type="arabicPeriod"/>
            </a:pPr>
            <a:r>
              <a:rPr lang="en-US" b="1" i="0" dirty="0">
                <a:solidFill>
                  <a:srgbClr val="F9F9F9"/>
                </a:solidFill>
                <a:effectLst/>
                <a:latin typeface="Söhne"/>
              </a:rPr>
              <a:t>Rich Set of Features and Integrations:</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Pro:</a:t>
            </a:r>
            <a:r>
              <a:rPr lang="en-US" b="0" i="0" dirty="0">
                <a:solidFill>
                  <a:srgbClr val="F9F9F9"/>
                </a:solidFill>
                <a:effectLst/>
                <a:latin typeface="Söhne"/>
              </a:rPr>
              <a:t> Beyond core functionalities like hosting and real-time databases, Firebase offers advanced features such as machine learning capabilities, performance monitoring, and crash reporting. Additionally, its integration with other Google Cloud services and third-party tools enhances app functionality and analysis.</a:t>
            </a:r>
          </a:p>
          <a:p>
            <a:pPr marL="742950" lvl="1" indent="-285750" algn="l">
              <a:buFont typeface="+mj-lt"/>
              <a:buAutoNum type="arabicPeriod"/>
            </a:pPr>
            <a:r>
              <a:rPr lang="en-US" b="1" i="0" dirty="0">
                <a:solidFill>
                  <a:srgbClr val="F9F9F9"/>
                </a:solidFill>
                <a:effectLst/>
                <a:latin typeface="Söhne"/>
              </a:rPr>
              <a:t>Notes:</a:t>
            </a:r>
            <a:r>
              <a:rPr lang="en-US" b="0" i="0" dirty="0">
                <a:solidFill>
                  <a:srgbClr val="F9F9F9"/>
                </a:solidFill>
                <a:effectLst/>
                <a:latin typeface="Söhne"/>
              </a:rPr>
              <a:t> Emphasize the benefits of having a wide range of tools at your disposal for enhancing app quality, user engagement, and analytics, all within a single platform.</a:t>
            </a:r>
          </a:p>
          <a:p>
            <a:pPr algn="l"/>
            <a:r>
              <a:rPr lang="en-US" b="1" i="0" dirty="0">
                <a:solidFill>
                  <a:srgbClr val="F9F9F9"/>
                </a:solidFill>
                <a:effectLst/>
                <a:latin typeface="Söhne"/>
              </a:rPr>
              <a:t>Cons of Using Firebase:</a:t>
            </a:r>
          </a:p>
          <a:p>
            <a:pPr algn="l">
              <a:buFont typeface="+mj-lt"/>
              <a:buAutoNum type="arabicPeriod"/>
            </a:pPr>
            <a:r>
              <a:rPr lang="en-US" b="1" i="0" dirty="0">
                <a:solidFill>
                  <a:srgbClr val="F9F9F9"/>
                </a:solidFill>
                <a:effectLst/>
                <a:latin typeface="Söhne"/>
              </a:rPr>
              <a:t>Vendor Lock-in:</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Con:</a:t>
            </a:r>
            <a:r>
              <a:rPr lang="en-US" b="0" i="0" dirty="0">
                <a:solidFill>
                  <a:srgbClr val="F9F9F9"/>
                </a:solidFill>
                <a:effectLst/>
                <a:latin typeface="Söhne"/>
              </a:rPr>
              <a:t> Using Firebase can lead to vendor lock-in, making it challenging to migrate to another platform in the future. As your app becomes more dependent on Firebase's services, switching costs and technical adjustments can increase.</a:t>
            </a:r>
          </a:p>
          <a:p>
            <a:pPr marL="742950" lvl="1" indent="-285750" algn="l">
              <a:buFont typeface="+mj-lt"/>
              <a:buAutoNum type="arabicPeriod"/>
            </a:pPr>
            <a:r>
              <a:rPr lang="en-US" b="1" i="0" dirty="0">
                <a:solidFill>
                  <a:srgbClr val="F9F9F9"/>
                </a:solidFill>
                <a:effectLst/>
                <a:latin typeface="Söhne"/>
              </a:rPr>
              <a:t>Notes:</a:t>
            </a:r>
            <a:r>
              <a:rPr lang="en-US" b="0" i="0" dirty="0">
                <a:solidFill>
                  <a:srgbClr val="F9F9F9"/>
                </a:solidFill>
                <a:effectLst/>
                <a:latin typeface="Söhne"/>
              </a:rPr>
              <a:t> Acknowledge the concerns about vendor lock-in and the importance of evaluating the long-term implications of tightly coupling your app's architecture with Firebase.</a:t>
            </a:r>
          </a:p>
          <a:p>
            <a:pPr algn="l">
              <a:buFont typeface="+mj-lt"/>
              <a:buAutoNum type="arabicPeriod"/>
            </a:pPr>
            <a:r>
              <a:rPr lang="en-US" b="1" i="0" dirty="0">
                <a:solidFill>
                  <a:srgbClr val="F9F9F9"/>
                </a:solidFill>
                <a:effectLst/>
                <a:latin typeface="Söhne"/>
              </a:rPr>
              <a:t>Pricing Concerns:</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Con:</a:t>
            </a:r>
            <a:r>
              <a:rPr lang="en-US" b="0" i="0" dirty="0">
                <a:solidFill>
                  <a:srgbClr val="F9F9F9"/>
                </a:solidFill>
                <a:effectLst/>
                <a:latin typeface="Söhne"/>
              </a:rPr>
              <a:t> While Firebase offers a free tier, costs can escalate quickly as your app scales and utilizes more resources or advanced features. The pricing model can be unpredictable for apps with variable usage patterns.</a:t>
            </a:r>
          </a:p>
          <a:p>
            <a:pPr marL="742950" lvl="1" indent="-285750" algn="l">
              <a:buFont typeface="+mj-lt"/>
              <a:buAutoNum type="arabicPeriod"/>
            </a:pPr>
            <a:r>
              <a:rPr lang="en-US" b="1" i="0" dirty="0">
                <a:solidFill>
                  <a:srgbClr val="F9F9F9"/>
                </a:solidFill>
                <a:effectLst/>
                <a:latin typeface="Söhne"/>
              </a:rPr>
              <a:t>Notes:</a:t>
            </a:r>
            <a:r>
              <a:rPr lang="en-US" b="0" i="0" dirty="0">
                <a:solidFill>
                  <a:srgbClr val="F9F9F9"/>
                </a:solidFill>
                <a:effectLst/>
                <a:latin typeface="Söhne"/>
              </a:rPr>
              <a:t> Discuss the need for careful monitoring of Firebase services usage to manage costs effectively and consider providing examples or strategies for optimizing resource use to stay within budget.</a:t>
            </a:r>
          </a:p>
          <a:p>
            <a:pPr algn="l">
              <a:buFont typeface="+mj-lt"/>
              <a:buAutoNum type="arabicPeriod"/>
            </a:pPr>
            <a:r>
              <a:rPr lang="en-US" b="1" i="0" dirty="0">
                <a:solidFill>
                  <a:srgbClr val="F9F9F9"/>
                </a:solidFill>
                <a:effectLst/>
                <a:latin typeface="Söhne"/>
              </a:rPr>
              <a:t>Limited Database Query Capabilities:</a:t>
            </a:r>
            <a:endParaRPr lang="en-US" b="0" i="0" dirty="0">
              <a:solidFill>
                <a:srgbClr val="F9F9F9"/>
              </a:solidFill>
              <a:effectLst/>
              <a:latin typeface="Söhne"/>
            </a:endParaRPr>
          </a:p>
          <a:p>
            <a:pPr marL="742950" lvl="1" indent="-285750" algn="l">
              <a:buFont typeface="+mj-lt"/>
              <a:buAutoNum type="arabicPeriod"/>
            </a:pPr>
            <a:r>
              <a:rPr lang="en-US" b="1" i="0" dirty="0">
                <a:solidFill>
                  <a:srgbClr val="F9F9F9"/>
                </a:solidFill>
                <a:effectLst/>
                <a:latin typeface="Söhne"/>
              </a:rPr>
              <a:t>Con:</a:t>
            </a:r>
            <a:r>
              <a:rPr lang="en-US" b="0" i="0" dirty="0">
                <a:solidFill>
                  <a:srgbClr val="F9F9F9"/>
                </a:solidFill>
                <a:effectLst/>
                <a:latin typeface="Söhne"/>
              </a:rPr>
              <a:t> Firebase's databases (</a:t>
            </a:r>
            <a:r>
              <a:rPr lang="en-US" b="0" i="0" dirty="0" err="1">
                <a:solidFill>
                  <a:srgbClr val="F9F9F9"/>
                </a:solidFill>
                <a:effectLst/>
                <a:latin typeface="Söhne"/>
              </a:rPr>
              <a:t>Firestore</a:t>
            </a:r>
            <a:r>
              <a:rPr lang="en-US" b="0" i="0" dirty="0">
                <a:solidFill>
                  <a:srgbClr val="F9F9F9"/>
                </a:solidFill>
                <a:effectLst/>
                <a:latin typeface="Söhne"/>
              </a:rPr>
              <a:t> and Realtime Database) offer ease of use and real-time capabilities but have limitations in terms of complex querying and data modeling compared to traditional relational databases.</a:t>
            </a:r>
          </a:p>
          <a:p>
            <a:pPr lvl="2" algn="l"/>
            <a:r>
              <a:rPr lang="en-US" b="0" i="0" dirty="0">
                <a:solidFill>
                  <a:srgbClr val="F9F9F9"/>
                </a:solidFill>
                <a:effectLst/>
                <a:latin typeface="Söhne"/>
              </a:rPr>
              <a:t>Consider an application with a </a:t>
            </a:r>
            <a:r>
              <a:rPr lang="en-US" b="0" i="0" dirty="0" err="1">
                <a:solidFill>
                  <a:srgbClr val="F9F9F9"/>
                </a:solidFill>
                <a:effectLst/>
                <a:latin typeface="Söhne"/>
              </a:rPr>
              <a:t>Firestore</a:t>
            </a:r>
            <a:r>
              <a:rPr lang="en-US" b="0" i="0" dirty="0">
                <a:solidFill>
                  <a:srgbClr val="F9F9F9"/>
                </a:solidFill>
                <a:effectLst/>
                <a:latin typeface="Söhne"/>
              </a:rPr>
              <a:t> database that stores user data and their posts. Suppose you want to perform a complex query like fetching all users who are older than 30 and have made more than 100 posts in the last year. In a traditional SQL database, this could be achieved with a single SQL join query across tables, utilizing where clauses for age and post count within a specific timeframe.</a:t>
            </a:r>
          </a:p>
          <a:p>
            <a:pPr lvl="2" algn="l"/>
            <a:r>
              <a:rPr lang="en-US" b="0" i="0" dirty="0" err="1">
                <a:solidFill>
                  <a:srgbClr val="F9F9F9"/>
                </a:solidFill>
                <a:effectLst/>
                <a:latin typeface="Söhne"/>
              </a:rPr>
              <a:t>Firestore</a:t>
            </a:r>
            <a:r>
              <a:rPr lang="en-US" b="0" i="0" dirty="0">
                <a:solidFill>
                  <a:srgbClr val="F9F9F9"/>
                </a:solidFill>
                <a:effectLst/>
                <a:latin typeface="Söhne"/>
              </a:rPr>
              <a:t> allows querying documents within a single collection efficiently but doesn't support SQL-like joins in a single query. To achieve the above in </a:t>
            </a:r>
            <a:r>
              <a:rPr lang="en-US" b="0" i="0" dirty="0" err="1">
                <a:solidFill>
                  <a:srgbClr val="F9F9F9"/>
                </a:solidFill>
                <a:effectLst/>
                <a:latin typeface="Söhne"/>
              </a:rPr>
              <a:t>Firestore</a:t>
            </a:r>
            <a:r>
              <a:rPr lang="en-US" b="0" i="0" dirty="0">
                <a:solidFill>
                  <a:srgbClr val="F9F9F9"/>
                </a:solidFill>
                <a:effectLst/>
                <a:latin typeface="Söhne"/>
              </a:rPr>
              <a:t>, you'd likely need to:</a:t>
            </a:r>
          </a:p>
          <a:p>
            <a:pPr lvl="2" algn="l">
              <a:buFont typeface="Arial" panose="020B0604020202020204" pitchFamily="34" charset="0"/>
              <a:buChar char="•"/>
            </a:pPr>
            <a:r>
              <a:rPr lang="en-US" b="0" i="0" dirty="0">
                <a:solidFill>
                  <a:srgbClr val="F9F9F9"/>
                </a:solidFill>
                <a:effectLst/>
                <a:latin typeface="Söhne"/>
              </a:rPr>
              <a:t>Query one collection (e.g., users) to find users over 30,</a:t>
            </a:r>
          </a:p>
          <a:p>
            <a:pPr lvl="2" algn="l">
              <a:buFont typeface="Arial" panose="020B0604020202020204" pitchFamily="34" charset="0"/>
              <a:buChar char="•"/>
            </a:pPr>
            <a:r>
              <a:rPr lang="en-US" b="0" i="0" dirty="0">
                <a:solidFill>
                  <a:srgbClr val="F9F9F9"/>
                </a:solidFill>
                <a:effectLst/>
                <a:latin typeface="Söhne"/>
              </a:rPr>
              <a:t>Query another collection (e.g., posts) to count posts per user within the last year,</a:t>
            </a:r>
          </a:p>
          <a:p>
            <a:pPr lvl="2" algn="l">
              <a:buFont typeface="Arial" panose="020B0604020202020204" pitchFamily="34" charset="0"/>
              <a:buChar char="•"/>
            </a:pPr>
            <a:r>
              <a:rPr lang="en-US" b="0" i="0" dirty="0">
                <a:solidFill>
                  <a:srgbClr val="F9F9F9"/>
                </a:solidFill>
                <a:effectLst/>
                <a:latin typeface="Söhne"/>
              </a:rPr>
              <a:t>Merge these results in your application code to filter out users who meet both criteria.</a:t>
            </a:r>
          </a:p>
          <a:p>
            <a:pPr lvl="2" algn="l"/>
            <a:r>
              <a:rPr lang="en-US" b="0" i="0" dirty="0">
                <a:solidFill>
                  <a:srgbClr val="F9F9F9"/>
                </a:solidFill>
                <a:effectLst/>
                <a:latin typeface="Söhne"/>
              </a:rPr>
              <a:t>This process can be more cumbersome and less efficient, especially with large datasets.</a:t>
            </a:r>
          </a:p>
          <a:p>
            <a:endParaRPr lang="en-US" dirty="0"/>
          </a:p>
        </p:txBody>
      </p:sp>
      <p:sp>
        <p:nvSpPr>
          <p:cNvPr id="4" name="Slide Number Placeholder 3"/>
          <p:cNvSpPr>
            <a:spLocks noGrp="1"/>
          </p:cNvSpPr>
          <p:nvPr>
            <p:ph type="sldNum" sz="quarter" idx="5"/>
          </p:nvPr>
        </p:nvSpPr>
        <p:spPr/>
        <p:txBody>
          <a:bodyPr/>
          <a:lstStyle/>
          <a:p>
            <a:fld id="{F457BB10-7471-8E4B-B46C-F09DC39AA201}" type="slidenum">
              <a:rPr lang="en-US" smtClean="0"/>
              <a:t>9</a:t>
            </a:fld>
            <a:endParaRPr lang="en-US"/>
          </a:p>
        </p:txBody>
      </p:sp>
    </p:spTree>
    <p:extLst>
      <p:ext uri="{BB962C8B-B14F-4D97-AF65-F5344CB8AC3E}">
        <p14:creationId xmlns:p14="http://schemas.microsoft.com/office/powerpoint/2010/main" val="3626509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expo.dev/guides/using-firebase/" TargetMode="External"/><Relationship Id="rId2" Type="http://schemas.openxmlformats.org/officeDocument/2006/relationships/hyperlink" Target="https://firebase.google.com/docshttps:/firebase.google.com/do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312F-A13C-1A5C-5F20-AEAFE0F8A5FD}"/>
              </a:ext>
            </a:extLst>
          </p:cNvPr>
          <p:cNvSpPr>
            <a:spLocks noGrp="1"/>
          </p:cNvSpPr>
          <p:nvPr>
            <p:ph type="ctrTitle"/>
          </p:nvPr>
        </p:nvSpPr>
        <p:spPr/>
        <p:txBody>
          <a:bodyPr/>
          <a:lstStyle/>
          <a:p>
            <a:r>
              <a:rPr lang="en-US" dirty="0"/>
              <a:t>Firebase Book Report</a:t>
            </a:r>
          </a:p>
        </p:txBody>
      </p:sp>
      <p:sp>
        <p:nvSpPr>
          <p:cNvPr id="3" name="Subtitle 2">
            <a:extLst>
              <a:ext uri="{FF2B5EF4-FFF2-40B4-BE49-F238E27FC236}">
                <a16:creationId xmlns:a16="http://schemas.microsoft.com/office/drawing/2014/main" id="{6B67BEAB-D2CB-4257-4854-89DC6821455A}"/>
              </a:ext>
            </a:extLst>
          </p:cNvPr>
          <p:cNvSpPr>
            <a:spLocks noGrp="1"/>
          </p:cNvSpPr>
          <p:nvPr>
            <p:ph type="subTitle" idx="1"/>
          </p:nvPr>
        </p:nvSpPr>
        <p:spPr/>
        <p:txBody>
          <a:bodyPr/>
          <a:lstStyle/>
          <a:p>
            <a:r>
              <a:rPr lang="en-US" dirty="0"/>
              <a:t>By: Ben DeSollar</a:t>
            </a:r>
          </a:p>
        </p:txBody>
      </p:sp>
    </p:spTree>
    <p:extLst>
      <p:ext uri="{BB962C8B-B14F-4D97-AF65-F5344CB8AC3E}">
        <p14:creationId xmlns:p14="http://schemas.microsoft.com/office/powerpoint/2010/main" val="286023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75F9-3F32-1B01-A6D7-617A7516747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5F2A0B-22E1-B0F7-1DC0-C1DC069A62B5}"/>
              </a:ext>
            </a:extLst>
          </p:cNvPr>
          <p:cNvSpPr>
            <a:spLocks noGrp="1"/>
          </p:cNvSpPr>
          <p:nvPr>
            <p:ph idx="1"/>
          </p:nvPr>
        </p:nvSpPr>
        <p:spPr/>
        <p:txBody>
          <a:bodyPr/>
          <a:lstStyle/>
          <a:p>
            <a:r>
              <a:rPr lang="en-US" dirty="0">
                <a:hlinkClick r:id="rId2"/>
              </a:rPr>
              <a:t>https://firebase.google.com/docshttps://firebase.google.com/docs</a:t>
            </a:r>
            <a:endParaRPr lang="en-US" dirty="0"/>
          </a:p>
          <a:p>
            <a:r>
              <a:rPr lang="en-US" dirty="0">
                <a:hlinkClick r:id="rId3"/>
              </a:rPr>
              <a:t>https://docs.expo.dev</a:t>
            </a:r>
            <a:r>
              <a:rPr lang="en-US">
                <a:hlinkClick r:id="rId3"/>
              </a:rPr>
              <a:t>/guides/using-firebase/</a:t>
            </a:r>
            <a:endParaRPr lang="en-US"/>
          </a:p>
        </p:txBody>
      </p:sp>
    </p:spTree>
    <p:extLst>
      <p:ext uri="{BB962C8B-B14F-4D97-AF65-F5344CB8AC3E}">
        <p14:creationId xmlns:p14="http://schemas.microsoft.com/office/powerpoint/2010/main" val="376696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D3DB-129D-EAC2-CF8B-772E742EB2D4}"/>
              </a:ext>
            </a:extLst>
          </p:cNvPr>
          <p:cNvSpPr>
            <a:spLocks noGrp="1"/>
          </p:cNvSpPr>
          <p:nvPr>
            <p:ph type="title"/>
          </p:nvPr>
        </p:nvSpPr>
        <p:spPr>
          <a:xfrm>
            <a:off x="680321" y="753228"/>
            <a:ext cx="9613861" cy="1080938"/>
          </a:xfrm>
        </p:spPr>
        <p:txBody>
          <a:bodyPr>
            <a:normAutofit/>
          </a:bodyPr>
          <a:lstStyle/>
          <a:p>
            <a:r>
              <a:rPr lang="en-US" b="0" i="0">
                <a:effectLst/>
                <a:latin typeface="Söhne"/>
              </a:rPr>
              <a:t>Introduction to Firebase</a:t>
            </a:r>
            <a:endParaRPr lang="en-US" dirty="0"/>
          </a:p>
        </p:txBody>
      </p:sp>
      <p:graphicFrame>
        <p:nvGraphicFramePr>
          <p:cNvPr id="5" name="Content Placeholder 2">
            <a:extLst>
              <a:ext uri="{FF2B5EF4-FFF2-40B4-BE49-F238E27FC236}">
                <a16:creationId xmlns:a16="http://schemas.microsoft.com/office/drawing/2014/main" id="{D81EA071-4C14-992D-FB80-7493F5603BF7}"/>
              </a:ext>
            </a:extLst>
          </p:cNvPr>
          <p:cNvGraphicFramePr>
            <a:graphicFrameLocks noGrp="1"/>
          </p:cNvGraphicFramePr>
          <p:nvPr>
            <p:ph idx="1"/>
            <p:extLst>
              <p:ext uri="{D42A27DB-BD31-4B8C-83A1-F6EECF244321}">
                <p14:modId xmlns:p14="http://schemas.microsoft.com/office/powerpoint/2010/main" val="393022612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874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364B-04CE-20E3-77BB-62A03E930718}"/>
              </a:ext>
            </a:extLst>
          </p:cNvPr>
          <p:cNvSpPr>
            <a:spLocks noGrp="1"/>
          </p:cNvSpPr>
          <p:nvPr>
            <p:ph type="title"/>
          </p:nvPr>
        </p:nvSpPr>
        <p:spPr>
          <a:xfrm>
            <a:off x="680321" y="753228"/>
            <a:ext cx="9613861" cy="1080938"/>
          </a:xfrm>
        </p:spPr>
        <p:txBody>
          <a:bodyPr>
            <a:normAutofit/>
          </a:bodyPr>
          <a:lstStyle/>
          <a:p>
            <a:r>
              <a:rPr lang="en-US" b="1" i="0">
                <a:effectLst/>
                <a:latin typeface="Söhne"/>
              </a:rPr>
              <a:t>Core Features of Firebase</a:t>
            </a:r>
            <a:endParaRPr lang="en-US" dirty="0"/>
          </a:p>
        </p:txBody>
      </p:sp>
      <p:graphicFrame>
        <p:nvGraphicFramePr>
          <p:cNvPr id="5" name="Content Placeholder 2">
            <a:extLst>
              <a:ext uri="{FF2B5EF4-FFF2-40B4-BE49-F238E27FC236}">
                <a16:creationId xmlns:a16="http://schemas.microsoft.com/office/drawing/2014/main" id="{A0BCCDFF-DAD6-D44D-AD1F-2298720441F7}"/>
              </a:ext>
            </a:extLst>
          </p:cNvPr>
          <p:cNvGraphicFramePr>
            <a:graphicFrameLocks noGrp="1"/>
          </p:cNvGraphicFramePr>
          <p:nvPr>
            <p:ph idx="1"/>
            <p:extLst>
              <p:ext uri="{D42A27DB-BD31-4B8C-83A1-F6EECF244321}">
                <p14:modId xmlns:p14="http://schemas.microsoft.com/office/powerpoint/2010/main" val="130610107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58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6" name="Picture 25">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D8191F-0281-50F7-F523-75A229795E6E}"/>
              </a:ext>
            </a:extLst>
          </p:cNvPr>
          <p:cNvSpPr>
            <a:spLocks noGrp="1"/>
          </p:cNvSpPr>
          <p:nvPr>
            <p:ph type="title"/>
          </p:nvPr>
        </p:nvSpPr>
        <p:spPr>
          <a:xfrm>
            <a:off x="680321" y="753228"/>
            <a:ext cx="5584677" cy="1080938"/>
          </a:xfrm>
        </p:spPr>
        <p:txBody>
          <a:bodyPr>
            <a:normAutofit/>
          </a:bodyPr>
          <a:lstStyle/>
          <a:p>
            <a:r>
              <a:rPr lang="en-US">
                <a:solidFill>
                  <a:srgbClr val="FFFFFF"/>
                </a:solidFill>
              </a:rPr>
              <a:t>Hierarchy of Firebase projects</a:t>
            </a:r>
          </a:p>
        </p:txBody>
      </p:sp>
      <p:pic>
        <p:nvPicPr>
          <p:cNvPr id="32" name="Picture 31">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4B842EAB-2447-8B29-BBBD-15AA66730608}"/>
              </a:ext>
            </a:extLst>
          </p:cNvPr>
          <p:cNvSpPr>
            <a:spLocks noGrp="1"/>
          </p:cNvSpPr>
          <p:nvPr>
            <p:ph idx="1"/>
          </p:nvPr>
        </p:nvSpPr>
        <p:spPr>
          <a:xfrm>
            <a:off x="680321" y="2336873"/>
            <a:ext cx="5104843" cy="3599316"/>
          </a:xfrm>
        </p:spPr>
        <p:txBody>
          <a:bodyPr>
            <a:normAutofit/>
          </a:bodyPr>
          <a:lstStyle/>
          <a:p>
            <a:r>
              <a:rPr lang="en-US" sz="1400" dirty="0">
                <a:solidFill>
                  <a:srgbClr val="FFFFFF"/>
                </a:solidFill>
              </a:rPr>
              <a:t>A Firebase project is like a container</a:t>
            </a:r>
          </a:p>
          <a:p>
            <a:r>
              <a:rPr lang="en-US" sz="1400" dirty="0">
                <a:solidFill>
                  <a:srgbClr val="FFFFFF"/>
                </a:solidFill>
              </a:rPr>
              <a:t>A Firebase project can have one or more Firebase Apps registered to it </a:t>
            </a:r>
          </a:p>
          <a:p>
            <a:pPr lvl="1"/>
            <a:r>
              <a:rPr lang="en-US" sz="1400" dirty="0">
                <a:solidFill>
                  <a:srgbClr val="FFFFFF"/>
                </a:solidFill>
              </a:rPr>
              <a:t>(for example, both the iOS and Android versions of an app, or both the free and paid versions of an app). </a:t>
            </a:r>
          </a:p>
          <a:p>
            <a:r>
              <a:rPr lang="en-US" sz="1400" dirty="0">
                <a:solidFill>
                  <a:srgbClr val="FFFFFF"/>
                </a:solidFill>
              </a:rPr>
              <a:t>All Firebase Apps registered to the same Firebase project share and have access to all the same resources and services</a:t>
            </a:r>
          </a:p>
          <a:p>
            <a:r>
              <a:rPr lang="en-US" sz="1400" dirty="0">
                <a:solidFill>
                  <a:srgbClr val="FFFFFF"/>
                </a:solidFill>
              </a:rPr>
              <a:t>All the Firebase Apps registered to the same Firebase project share the same backends	</a:t>
            </a:r>
          </a:p>
          <a:p>
            <a:pPr lvl="1"/>
            <a:r>
              <a:rPr lang="en-US" sz="1400" dirty="0">
                <a:solidFill>
                  <a:srgbClr val="FFFFFF"/>
                </a:solidFill>
              </a:rPr>
              <a:t>Firebase Hosting, Authentication, Realtime Database, Cloud </a:t>
            </a:r>
            <a:r>
              <a:rPr lang="en-US" sz="1400" dirty="0" err="1">
                <a:solidFill>
                  <a:srgbClr val="FFFFFF"/>
                </a:solidFill>
              </a:rPr>
              <a:t>Firestore</a:t>
            </a:r>
            <a:r>
              <a:rPr lang="en-US" sz="1400" dirty="0">
                <a:solidFill>
                  <a:srgbClr val="FFFFFF"/>
                </a:solidFill>
              </a:rPr>
              <a:t>, Cloud Storage, and Cloud Functions</a:t>
            </a:r>
          </a:p>
        </p:txBody>
      </p:sp>
      <p:sp useBgFill="1">
        <p:nvSpPr>
          <p:cNvPr id="34" name="Rectangle 33">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firebase project&#10;&#10;Description automatically generated">
            <a:extLst>
              <a:ext uri="{FF2B5EF4-FFF2-40B4-BE49-F238E27FC236}">
                <a16:creationId xmlns:a16="http://schemas.microsoft.com/office/drawing/2014/main" id="{C1BE3BCB-4E06-07B4-EB5A-7C0FE50EA25A}"/>
              </a:ext>
            </a:extLst>
          </p:cNvPr>
          <p:cNvPicPr>
            <a:picLocks noChangeAspect="1"/>
          </p:cNvPicPr>
          <p:nvPr/>
        </p:nvPicPr>
        <p:blipFill>
          <a:blip r:embed="rId5"/>
          <a:stretch>
            <a:fillRect/>
          </a:stretch>
        </p:blipFill>
        <p:spPr>
          <a:xfrm>
            <a:off x="7043933" y="1592322"/>
            <a:ext cx="4178419" cy="3666562"/>
          </a:xfrm>
          <a:prstGeom prst="rect">
            <a:avLst/>
          </a:prstGeom>
          <a:ln>
            <a:noFill/>
          </a:ln>
          <a:effectLst/>
        </p:spPr>
      </p:pic>
    </p:spTree>
    <p:extLst>
      <p:ext uri="{BB962C8B-B14F-4D97-AF65-F5344CB8AC3E}">
        <p14:creationId xmlns:p14="http://schemas.microsoft.com/office/powerpoint/2010/main" val="3429871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4620-A0CC-42BF-17F0-BA390F510CC3}"/>
              </a:ext>
            </a:extLst>
          </p:cNvPr>
          <p:cNvSpPr>
            <a:spLocks noGrp="1"/>
          </p:cNvSpPr>
          <p:nvPr>
            <p:ph type="title"/>
          </p:nvPr>
        </p:nvSpPr>
        <p:spPr/>
        <p:txBody>
          <a:bodyPr/>
          <a:lstStyle/>
          <a:p>
            <a:r>
              <a:rPr lang="en-US" b="1" i="0" dirty="0">
                <a:solidFill>
                  <a:srgbClr val="F9F9F9"/>
                </a:solidFill>
                <a:effectLst/>
                <a:latin typeface="Söhne"/>
              </a:rPr>
              <a:t>Relationship between Firebase projects and Google Cloud</a:t>
            </a:r>
            <a:endParaRPr lang="en-US" dirty="0"/>
          </a:p>
        </p:txBody>
      </p:sp>
      <p:sp>
        <p:nvSpPr>
          <p:cNvPr id="3" name="Content Placeholder 2">
            <a:extLst>
              <a:ext uri="{FF2B5EF4-FFF2-40B4-BE49-F238E27FC236}">
                <a16:creationId xmlns:a16="http://schemas.microsoft.com/office/drawing/2014/main" id="{69F9AFD4-CB6E-3E96-DA6E-0342000ED522}"/>
              </a:ext>
            </a:extLst>
          </p:cNvPr>
          <p:cNvSpPr>
            <a:spLocks noGrp="1"/>
          </p:cNvSpPr>
          <p:nvPr>
            <p:ph idx="1"/>
          </p:nvPr>
        </p:nvSpPr>
        <p:spPr/>
        <p:txBody>
          <a:bodyPr/>
          <a:lstStyle/>
          <a:p>
            <a:r>
              <a:rPr lang="en-US" dirty="0"/>
              <a:t>Firebase Project = Google Cloud Project</a:t>
            </a:r>
          </a:p>
          <a:p>
            <a:r>
              <a:rPr lang="en-US" dirty="0"/>
              <a:t>Interaction w/ project via Firebase console, Google Cloud console, and Google APIs console.</a:t>
            </a:r>
          </a:p>
          <a:p>
            <a:r>
              <a:rPr lang="en-US" dirty="0"/>
              <a:t>Can use products and APIs from both Firebase and Google Cloud in a project.</a:t>
            </a:r>
          </a:p>
          <a:p>
            <a:r>
              <a:rPr lang="en-US" dirty="0"/>
              <a:t>Unique identifiers for a project (like project number and project ID) are shared across Firebase and Google Cloud.</a:t>
            </a:r>
          </a:p>
          <a:p>
            <a:r>
              <a:rPr lang="en-US" dirty="0"/>
              <a:t>Deleting a project deletes it everywhere</a:t>
            </a:r>
          </a:p>
        </p:txBody>
      </p:sp>
    </p:spTree>
    <p:extLst>
      <p:ext uri="{BB962C8B-B14F-4D97-AF65-F5344CB8AC3E}">
        <p14:creationId xmlns:p14="http://schemas.microsoft.com/office/powerpoint/2010/main" val="221986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69F9-781D-2783-8FC1-F84C48DD246E}"/>
              </a:ext>
            </a:extLst>
          </p:cNvPr>
          <p:cNvSpPr>
            <a:spLocks noGrp="1"/>
          </p:cNvSpPr>
          <p:nvPr>
            <p:ph type="title"/>
          </p:nvPr>
        </p:nvSpPr>
        <p:spPr/>
        <p:txBody>
          <a:bodyPr/>
          <a:lstStyle/>
          <a:p>
            <a:r>
              <a:rPr lang="en-US" dirty="0"/>
              <a:t>Setting up a Firebase project and registering apps</a:t>
            </a:r>
          </a:p>
        </p:txBody>
      </p:sp>
      <p:pic>
        <p:nvPicPr>
          <p:cNvPr id="4" name="Picture 3">
            <a:extLst>
              <a:ext uri="{FF2B5EF4-FFF2-40B4-BE49-F238E27FC236}">
                <a16:creationId xmlns:a16="http://schemas.microsoft.com/office/drawing/2014/main" id="{15287E76-2EAD-2D02-E2F7-38FE9F3AA018}"/>
              </a:ext>
            </a:extLst>
          </p:cNvPr>
          <p:cNvPicPr>
            <a:picLocks noChangeAspect="1"/>
          </p:cNvPicPr>
          <p:nvPr/>
        </p:nvPicPr>
        <p:blipFill>
          <a:blip r:embed="rId3"/>
          <a:stretch>
            <a:fillRect/>
          </a:stretch>
        </p:blipFill>
        <p:spPr>
          <a:xfrm>
            <a:off x="226769" y="2427514"/>
            <a:ext cx="5260482" cy="3923402"/>
          </a:xfrm>
          <a:prstGeom prst="rect">
            <a:avLst/>
          </a:prstGeom>
        </p:spPr>
      </p:pic>
      <p:pic>
        <p:nvPicPr>
          <p:cNvPr id="5" name="Picture 4">
            <a:extLst>
              <a:ext uri="{FF2B5EF4-FFF2-40B4-BE49-F238E27FC236}">
                <a16:creationId xmlns:a16="http://schemas.microsoft.com/office/drawing/2014/main" id="{E0D39E16-231A-3ED1-DCC9-E3FBCBFB7297}"/>
              </a:ext>
            </a:extLst>
          </p:cNvPr>
          <p:cNvPicPr>
            <a:picLocks noChangeAspect="1"/>
          </p:cNvPicPr>
          <p:nvPr/>
        </p:nvPicPr>
        <p:blipFill>
          <a:blip r:embed="rId4"/>
          <a:stretch>
            <a:fillRect/>
          </a:stretch>
        </p:blipFill>
        <p:spPr>
          <a:xfrm>
            <a:off x="6840988" y="2427512"/>
            <a:ext cx="5260483" cy="3923403"/>
          </a:xfrm>
          <a:prstGeom prst="rect">
            <a:avLst/>
          </a:prstGeom>
        </p:spPr>
      </p:pic>
      <p:sp>
        <p:nvSpPr>
          <p:cNvPr id="6" name="Right Arrow 5">
            <a:extLst>
              <a:ext uri="{FF2B5EF4-FFF2-40B4-BE49-F238E27FC236}">
                <a16:creationId xmlns:a16="http://schemas.microsoft.com/office/drawing/2014/main" id="{85F5C8FF-670F-A3B5-1912-E66C60269ECA}"/>
              </a:ext>
            </a:extLst>
          </p:cNvPr>
          <p:cNvSpPr/>
          <p:nvPr/>
        </p:nvSpPr>
        <p:spPr>
          <a:xfrm>
            <a:off x="5695107" y="4051757"/>
            <a:ext cx="938025" cy="6749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2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F67B00-1F3B-D8AA-C056-406E9CFEB2A7}"/>
              </a:ext>
            </a:extLst>
          </p:cNvPr>
          <p:cNvPicPr>
            <a:picLocks noChangeAspect="1"/>
          </p:cNvPicPr>
          <p:nvPr/>
        </p:nvPicPr>
        <p:blipFill>
          <a:blip r:embed="rId2"/>
          <a:stretch>
            <a:fillRect/>
          </a:stretch>
        </p:blipFill>
        <p:spPr>
          <a:xfrm>
            <a:off x="1738394" y="85903"/>
            <a:ext cx="3911600" cy="2917371"/>
          </a:xfrm>
          <a:prstGeom prst="rect">
            <a:avLst/>
          </a:prstGeom>
        </p:spPr>
      </p:pic>
      <p:pic>
        <p:nvPicPr>
          <p:cNvPr id="5" name="Picture 4">
            <a:extLst>
              <a:ext uri="{FF2B5EF4-FFF2-40B4-BE49-F238E27FC236}">
                <a16:creationId xmlns:a16="http://schemas.microsoft.com/office/drawing/2014/main" id="{8DFFA91D-F2E8-A48A-AAA4-B7AB939F8244}"/>
              </a:ext>
            </a:extLst>
          </p:cNvPr>
          <p:cNvPicPr>
            <a:picLocks noChangeAspect="1"/>
          </p:cNvPicPr>
          <p:nvPr/>
        </p:nvPicPr>
        <p:blipFill>
          <a:blip r:embed="rId3"/>
          <a:stretch>
            <a:fillRect/>
          </a:stretch>
        </p:blipFill>
        <p:spPr>
          <a:xfrm>
            <a:off x="6542008" y="85903"/>
            <a:ext cx="3807066" cy="2917371"/>
          </a:xfrm>
          <a:prstGeom prst="rect">
            <a:avLst/>
          </a:prstGeom>
        </p:spPr>
      </p:pic>
      <p:pic>
        <p:nvPicPr>
          <p:cNvPr id="6" name="Picture 5">
            <a:extLst>
              <a:ext uri="{FF2B5EF4-FFF2-40B4-BE49-F238E27FC236}">
                <a16:creationId xmlns:a16="http://schemas.microsoft.com/office/drawing/2014/main" id="{C4640349-1E60-8833-71EE-7A0A61CA8049}"/>
              </a:ext>
            </a:extLst>
          </p:cNvPr>
          <p:cNvPicPr>
            <a:picLocks noChangeAspect="1"/>
          </p:cNvPicPr>
          <p:nvPr/>
        </p:nvPicPr>
        <p:blipFill>
          <a:blip r:embed="rId4"/>
          <a:stretch>
            <a:fillRect/>
          </a:stretch>
        </p:blipFill>
        <p:spPr>
          <a:xfrm>
            <a:off x="2805297" y="3190697"/>
            <a:ext cx="6581405" cy="3581400"/>
          </a:xfrm>
          <a:prstGeom prst="rect">
            <a:avLst/>
          </a:prstGeom>
        </p:spPr>
      </p:pic>
      <p:sp>
        <p:nvSpPr>
          <p:cNvPr id="7" name="Right Arrow 6">
            <a:extLst>
              <a:ext uri="{FF2B5EF4-FFF2-40B4-BE49-F238E27FC236}">
                <a16:creationId xmlns:a16="http://schemas.microsoft.com/office/drawing/2014/main" id="{45F12DEF-9FFF-6E29-B086-868DB7170656}"/>
              </a:ext>
            </a:extLst>
          </p:cNvPr>
          <p:cNvSpPr/>
          <p:nvPr/>
        </p:nvSpPr>
        <p:spPr>
          <a:xfrm>
            <a:off x="5812971" y="1034143"/>
            <a:ext cx="609600" cy="51044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Bent Arrow 10">
            <a:extLst>
              <a:ext uri="{FF2B5EF4-FFF2-40B4-BE49-F238E27FC236}">
                <a16:creationId xmlns:a16="http://schemas.microsoft.com/office/drawing/2014/main" id="{262EA161-5626-696A-9C9A-CCE3927B7F51}"/>
              </a:ext>
            </a:extLst>
          </p:cNvPr>
          <p:cNvSpPr/>
          <p:nvPr/>
        </p:nvSpPr>
        <p:spPr>
          <a:xfrm rot="10800000">
            <a:off x="10668000" y="2710543"/>
            <a:ext cx="838200" cy="1436914"/>
          </a:xfrm>
          <a:prstGeom prst="ben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9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BCC933-57C6-9E13-CA8E-223B68A2AE13}"/>
              </a:ext>
            </a:extLst>
          </p:cNvPr>
          <p:cNvSpPr>
            <a:spLocks noGrp="1"/>
          </p:cNvSpPr>
          <p:nvPr>
            <p:ph type="title"/>
          </p:nvPr>
        </p:nvSpPr>
        <p:spPr>
          <a:xfrm>
            <a:off x="680321" y="753228"/>
            <a:ext cx="4136123" cy="1080938"/>
          </a:xfrm>
        </p:spPr>
        <p:txBody>
          <a:bodyPr>
            <a:normAutofit/>
          </a:bodyPr>
          <a:lstStyle/>
          <a:p>
            <a:r>
              <a:rPr lang="en-US" sz="2400"/>
              <a:t>Installing Firebase in Expo App</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B888B9C-81C7-0E95-292D-AF25444DD839}"/>
              </a:ext>
            </a:extLst>
          </p:cNvPr>
          <p:cNvSpPr>
            <a:spLocks noGrp="1"/>
          </p:cNvSpPr>
          <p:nvPr>
            <p:ph idx="1"/>
          </p:nvPr>
        </p:nvSpPr>
        <p:spPr>
          <a:xfrm>
            <a:off x="680321" y="2336873"/>
            <a:ext cx="4136123" cy="3599316"/>
          </a:xfrm>
        </p:spPr>
        <p:txBody>
          <a:bodyPr>
            <a:normAutofit/>
          </a:bodyPr>
          <a:lstStyle/>
          <a:p>
            <a:r>
              <a:rPr lang="en-US" sz="1800" dirty="0"/>
              <a:t>Install Firebase in Expo app</a:t>
            </a:r>
          </a:p>
          <a:p>
            <a:pPr lvl="1"/>
            <a:r>
              <a:rPr lang="en-US" sz="1800" dirty="0" err="1"/>
              <a:t>npx</a:t>
            </a:r>
            <a:r>
              <a:rPr lang="en-US" sz="1800" dirty="0"/>
              <a:t> expo install firebase</a:t>
            </a:r>
          </a:p>
          <a:p>
            <a:r>
              <a:rPr lang="en-US" sz="1800" dirty="0"/>
              <a:t>Initialize the SDK in your project</a:t>
            </a:r>
          </a:p>
          <a:p>
            <a:pPr lvl="1"/>
            <a:r>
              <a:rPr lang="en-US" sz="1800" dirty="0"/>
              <a:t>For config file use values from the </a:t>
            </a:r>
            <a:r>
              <a:rPr lang="en-US" sz="1800" dirty="0" err="1"/>
              <a:t>GoogleService-Info.plist</a:t>
            </a:r>
            <a:endParaRPr lang="en-US" sz="1800" dirty="0"/>
          </a:p>
          <a:p>
            <a:r>
              <a:rPr lang="en-US" sz="1800" dirty="0"/>
              <a:t>Configure Metro</a:t>
            </a:r>
          </a:p>
          <a:p>
            <a:pPr lvl="1"/>
            <a:r>
              <a:rPr lang="en-US" sz="1800" dirty="0" err="1"/>
              <a:t>npx</a:t>
            </a:r>
            <a:r>
              <a:rPr lang="en-US" sz="1800" dirty="0"/>
              <a:t> expo customize </a:t>
            </a:r>
            <a:r>
              <a:rPr lang="en-US" sz="1800" dirty="0" err="1"/>
              <a:t>metro.config.js</a:t>
            </a:r>
            <a:endParaRPr lang="en-US" sz="1800" dirty="0"/>
          </a:p>
          <a:p>
            <a:r>
              <a:rPr lang="en-US" sz="2200" dirty="0"/>
              <a:t>Setup any services you want from there (Auth, Database, </a:t>
            </a:r>
            <a:r>
              <a:rPr lang="en-US" sz="2200" dirty="0" err="1"/>
              <a:t>etc</a:t>
            </a:r>
            <a:r>
              <a:rPr lang="en-US" sz="2200" dirty="0"/>
              <a:t>)</a:t>
            </a:r>
          </a:p>
          <a:p>
            <a:endParaRPr lang="en-US" sz="1800" dirty="0"/>
          </a:p>
        </p:txBody>
      </p:sp>
      <p:pic>
        <p:nvPicPr>
          <p:cNvPr id="4" name="Picture 3">
            <a:extLst>
              <a:ext uri="{FF2B5EF4-FFF2-40B4-BE49-F238E27FC236}">
                <a16:creationId xmlns:a16="http://schemas.microsoft.com/office/drawing/2014/main" id="{34A808B9-EE22-879B-E5F1-9387FE08F2B5}"/>
              </a:ext>
            </a:extLst>
          </p:cNvPr>
          <p:cNvPicPr>
            <a:picLocks noChangeAspect="1"/>
          </p:cNvPicPr>
          <p:nvPr/>
        </p:nvPicPr>
        <p:blipFill>
          <a:blip r:embed="rId4"/>
          <a:stretch>
            <a:fillRect/>
          </a:stretch>
        </p:blipFill>
        <p:spPr>
          <a:xfrm>
            <a:off x="5276090" y="2019192"/>
            <a:ext cx="6303134" cy="278913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1549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74BE-AAB3-C9C5-D893-E4E3D58643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711862-664F-B45C-FAFF-7B91FB709BCE}"/>
              </a:ext>
            </a:extLst>
          </p:cNvPr>
          <p:cNvSpPr>
            <a:spLocks noGrp="1"/>
          </p:cNvSpPr>
          <p:nvPr>
            <p:ph idx="1"/>
          </p:nvPr>
        </p:nvSpPr>
        <p:spPr/>
        <p:txBody>
          <a:bodyPr/>
          <a:lstStyle/>
          <a:p>
            <a:r>
              <a:rPr lang="en-US" dirty="0"/>
              <a:t>Pros</a:t>
            </a:r>
          </a:p>
          <a:p>
            <a:pPr lvl="1"/>
            <a:r>
              <a:rPr lang="en-US" dirty="0"/>
              <a:t>Rapid Development and Easy Integration</a:t>
            </a:r>
          </a:p>
          <a:p>
            <a:pPr lvl="1"/>
            <a:r>
              <a:rPr lang="en-US" dirty="0"/>
              <a:t>Scalability</a:t>
            </a:r>
          </a:p>
          <a:p>
            <a:pPr lvl="1"/>
            <a:r>
              <a:rPr lang="en-US" dirty="0"/>
              <a:t>Rich Set of Features and Integrations</a:t>
            </a:r>
          </a:p>
          <a:p>
            <a:r>
              <a:rPr lang="en-US" dirty="0"/>
              <a:t>Cons</a:t>
            </a:r>
          </a:p>
          <a:p>
            <a:pPr lvl="1"/>
            <a:r>
              <a:rPr lang="en-US" dirty="0"/>
              <a:t>Vendor Lock-in</a:t>
            </a:r>
          </a:p>
          <a:p>
            <a:pPr lvl="1"/>
            <a:r>
              <a:rPr lang="en-US" dirty="0"/>
              <a:t>Pricing Concerns</a:t>
            </a:r>
          </a:p>
          <a:p>
            <a:pPr lvl="1"/>
            <a:r>
              <a:rPr lang="en-US" dirty="0"/>
              <a:t>Limited Database Query Capabilities</a:t>
            </a:r>
          </a:p>
          <a:p>
            <a:endParaRPr lang="en-US" dirty="0"/>
          </a:p>
        </p:txBody>
      </p:sp>
    </p:spTree>
    <p:extLst>
      <p:ext uri="{BB962C8B-B14F-4D97-AF65-F5344CB8AC3E}">
        <p14:creationId xmlns:p14="http://schemas.microsoft.com/office/powerpoint/2010/main" val="26927241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65</TotalTime>
  <Words>1308</Words>
  <Application>Microsoft Macintosh PowerPoint</Application>
  <PresentationFormat>Widescreen</PresentationFormat>
  <Paragraphs>93</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Roboto</vt:lpstr>
      <vt:lpstr>Söhne</vt:lpstr>
      <vt:lpstr>Trebuchet MS</vt:lpstr>
      <vt:lpstr>Berlin</vt:lpstr>
      <vt:lpstr>Firebase Book Report</vt:lpstr>
      <vt:lpstr>Introduction to Firebase</vt:lpstr>
      <vt:lpstr>Core Features of Firebase</vt:lpstr>
      <vt:lpstr>Hierarchy of Firebase projects</vt:lpstr>
      <vt:lpstr>Relationship between Firebase projects and Google Cloud</vt:lpstr>
      <vt:lpstr>Setting up a Firebase project and registering apps</vt:lpstr>
      <vt:lpstr>PowerPoint Presentation</vt:lpstr>
      <vt:lpstr>Installing Firebase in Expo App</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 Book Report</dc:title>
  <dc:creator>DeSollar, Benjamin R</dc:creator>
  <cp:lastModifiedBy>DeSollar, Benjamin R</cp:lastModifiedBy>
  <cp:revision>2</cp:revision>
  <dcterms:created xsi:type="dcterms:W3CDTF">2024-02-10T23:02:33Z</dcterms:created>
  <dcterms:modified xsi:type="dcterms:W3CDTF">2024-02-24T19:17:27Z</dcterms:modified>
</cp:coreProperties>
</file>