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roxima Nova"/>
      <p:regular r:id="rId22"/>
      <p:bold r:id="rId23"/>
      <p:italic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roximaNova-regular.fntdata"/><Relationship Id="rId21" Type="http://schemas.openxmlformats.org/officeDocument/2006/relationships/slide" Target="slides/slide17.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lfaSlabOne-regular.fntdata"/><Relationship Id="rId25"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9a5e4c5b0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9a5e4c5b0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9a5e4c5b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9a5e4c5b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9a5e4c5b0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9a5e4c5b0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9a5e4c5b0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9a5e4c5b0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9a5e4c5b0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9a5e4c5b0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b0be5ad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b0be5ad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9a5e4c5b0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9a5e4c5b0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9a5e4c5b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9a5e4c5b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9a5e4c5b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9a5e4c5b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9a5e4c5b0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9a5e4c5b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9a5e4c5b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9a5e4c5b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9a5e4c5b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9a5e4c5b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9a5e4c5b0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9a5e4c5b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9a5e4c5b0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9a5e4c5b0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9a5e4c5b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9a5e4c5b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9a5e4c5b0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9a5e4c5b0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amazon.com/Clean-Code-Handbook-Software-Craftsmanship/dp/0132350882?crid=PIQA85BH394G&amp;dib=eyJ2IjoiMSJ9.esg7HYodJ71i2wQmxHx3Oylk_g8mulvbw4cy9PSJbPebdV2DE0pPBkvkNes_9mX0HFsv2R0skG7Oct0Mos4-rQLXVjIw6I9kJBiaQ5yEwun04ke3QGDkw02pKNqBuJCWdJNWI1YEEwAnUhrKcZV-FfPV1Xgu0d4aUYM0kDQ5e0yX2tBfMcTO5nZnEXr2WYdv7Utqy7T-EVtbu2LNMCCVwG_kZtxzsiVnitExfRG7pj4.mPGwXnP5QCCkFxw98v0qoXheLx4VqKIU3LTsgit6SZU&amp;dib_tag=se&amp;keywords=clean+code&amp;qid=1708455845&amp;rnid=2941120011&amp;s=books&amp;sprefix=clean+code,aps,117&amp;sr=1-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Clean</a:t>
            </a:r>
            <a:r>
              <a:rPr lang="en"/>
              <a:t> Code</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Handbook of Agile Software Craftsmanship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1490875"/>
            <a:ext cx="8226600" cy="2052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200"/>
              <a:t>        </a:t>
            </a:r>
            <a:r>
              <a:rPr b="1" lang="en" sz="2400"/>
              <a:t>Cute</a:t>
            </a:r>
            <a:r>
              <a:rPr lang="en" sz="2200"/>
              <a:t>                                                      </a:t>
            </a:r>
            <a:r>
              <a:rPr b="1" lang="en" sz="2400"/>
              <a:t>Clear</a:t>
            </a:r>
            <a:endParaRPr b="1" sz="2400"/>
          </a:p>
          <a:p>
            <a:pPr indent="0" lvl="0" marL="457200" rtl="0" algn="l">
              <a:spcBef>
                <a:spcPts val="1200"/>
              </a:spcBef>
              <a:spcAft>
                <a:spcPts val="0"/>
              </a:spcAft>
              <a:buNone/>
            </a:pPr>
            <a:r>
              <a:t/>
            </a:r>
            <a:endParaRPr sz="2200"/>
          </a:p>
          <a:p>
            <a:pPr indent="0" lvl="0" marL="457200" rtl="0" algn="l">
              <a:spcBef>
                <a:spcPts val="1200"/>
              </a:spcBef>
              <a:spcAft>
                <a:spcPts val="0"/>
              </a:spcAft>
              <a:buNone/>
            </a:pPr>
            <a:r>
              <a:t/>
            </a:r>
            <a:endParaRPr sz="2200"/>
          </a:p>
          <a:p>
            <a:pPr indent="0" lvl="0" marL="0" rtl="0" algn="l">
              <a:spcBef>
                <a:spcPts val="1200"/>
              </a:spcBef>
              <a:spcAft>
                <a:spcPts val="0"/>
              </a:spcAft>
              <a:buNone/>
            </a:pPr>
            <a:r>
              <a:t/>
            </a:r>
            <a:endParaRPr sz="2200"/>
          </a:p>
          <a:p>
            <a:pPr indent="0" lvl="0" marL="0" rtl="0" algn="ctr">
              <a:spcBef>
                <a:spcPts val="1200"/>
              </a:spcBef>
              <a:spcAft>
                <a:spcPts val="1200"/>
              </a:spcAft>
              <a:buNone/>
            </a:pPr>
            <a:r>
              <a:t/>
            </a:r>
            <a:endParaRPr b="1" sz="2200"/>
          </a:p>
        </p:txBody>
      </p:sp>
      <p:sp>
        <p:nvSpPr>
          <p:cNvPr id="117" name="Google Shape;117;p22"/>
          <p:cNvSpPr txBox="1"/>
          <p:nvPr>
            <p:ph type="title"/>
          </p:nvPr>
        </p:nvSpPr>
        <p:spPr>
          <a:xfrm>
            <a:off x="311700" y="631800"/>
            <a:ext cx="3347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Meaningful names</a:t>
            </a:r>
            <a:endParaRPr/>
          </a:p>
        </p:txBody>
      </p:sp>
      <p:pic>
        <p:nvPicPr>
          <p:cNvPr id="118" name="Google Shape;118;p22"/>
          <p:cNvPicPr preferRelativeResize="0"/>
          <p:nvPr/>
        </p:nvPicPr>
        <p:blipFill>
          <a:blip r:embed="rId3">
            <a:alphaModFix/>
          </a:blip>
          <a:stretch>
            <a:fillRect/>
          </a:stretch>
        </p:blipFill>
        <p:spPr>
          <a:xfrm>
            <a:off x="311700" y="2114375"/>
            <a:ext cx="4291650" cy="1428750"/>
          </a:xfrm>
          <a:prstGeom prst="rect">
            <a:avLst/>
          </a:prstGeom>
          <a:noFill/>
          <a:ln>
            <a:noFill/>
          </a:ln>
        </p:spPr>
      </p:pic>
      <p:pic>
        <p:nvPicPr>
          <p:cNvPr id="119" name="Google Shape;119;p22"/>
          <p:cNvPicPr preferRelativeResize="0"/>
          <p:nvPr/>
        </p:nvPicPr>
        <p:blipFill>
          <a:blip r:embed="rId4">
            <a:alphaModFix/>
          </a:blip>
          <a:stretch>
            <a:fillRect/>
          </a:stretch>
        </p:blipFill>
        <p:spPr>
          <a:xfrm>
            <a:off x="5093871" y="2029075"/>
            <a:ext cx="4962830" cy="1428750"/>
          </a:xfrm>
          <a:prstGeom prst="rect">
            <a:avLst/>
          </a:prstGeom>
          <a:noFill/>
          <a:ln>
            <a:noFill/>
          </a:ln>
        </p:spPr>
      </p:pic>
      <p:sp>
        <p:nvSpPr>
          <p:cNvPr id="120" name="Google Shape;120;p22"/>
          <p:cNvSpPr txBox="1"/>
          <p:nvPr/>
        </p:nvSpPr>
        <p:spPr>
          <a:xfrm>
            <a:off x="3233600" y="3876025"/>
            <a:ext cx="2612700" cy="75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chemeClr val="dk2"/>
                </a:solidFill>
                <a:latin typeface="Proxima Nova"/>
                <a:ea typeface="Proxima Nova"/>
                <a:cs typeface="Proxima Nova"/>
                <a:sym typeface="Proxima Nova"/>
              </a:rPr>
              <a:t>Don’t be cute</a:t>
            </a:r>
            <a:endParaRPr b="1" sz="2200">
              <a:solidFill>
                <a:schemeClr val="dk2"/>
              </a:solidFill>
              <a:latin typeface="Proxima Nova"/>
              <a:ea typeface="Proxima Nova"/>
              <a:cs typeface="Proxima Nova"/>
              <a:sym typeface="Proxima Nova"/>
            </a:endParaRPr>
          </a:p>
          <a:p>
            <a:pPr indent="0" lvl="0" marL="0" rtl="0" algn="l">
              <a:spcBef>
                <a:spcPts val="1200"/>
              </a:spcBef>
              <a:spcAft>
                <a:spcPts val="0"/>
              </a:spcAft>
              <a:buNone/>
            </a:pPr>
            <a:r>
              <a:t/>
            </a:r>
            <a:endParaRPr sz="1800">
              <a:solidFill>
                <a:schemeClr val="dk2"/>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631800"/>
            <a:ext cx="3356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Meaningful names</a:t>
            </a:r>
            <a:endParaRPr/>
          </a:p>
        </p:txBody>
      </p:sp>
      <p:sp>
        <p:nvSpPr>
          <p:cNvPr id="126" name="Google Shape;126;p23"/>
          <p:cNvSpPr txBox="1"/>
          <p:nvPr>
            <p:ph idx="1" type="body"/>
          </p:nvPr>
        </p:nvSpPr>
        <p:spPr>
          <a:xfrm>
            <a:off x="311700" y="1490875"/>
            <a:ext cx="7911000" cy="547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Make sure variables have meaningful context</a:t>
            </a:r>
            <a:endParaRPr sz="2200"/>
          </a:p>
        </p:txBody>
      </p:sp>
      <p:pic>
        <p:nvPicPr>
          <p:cNvPr id="127" name="Google Shape;127;p23"/>
          <p:cNvPicPr preferRelativeResize="0"/>
          <p:nvPr/>
        </p:nvPicPr>
        <p:blipFill>
          <a:blip r:embed="rId3">
            <a:alphaModFix/>
          </a:blip>
          <a:stretch>
            <a:fillRect/>
          </a:stretch>
        </p:blipFill>
        <p:spPr>
          <a:xfrm>
            <a:off x="469025" y="2142050"/>
            <a:ext cx="1409700" cy="1524000"/>
          </a:xfrm>
          <a:prstGeom prst="rect">
            <a:avLst/>
          </a:prstGeom>
          <a:noFill/>
          <a:ln>
            <a:noFill/>
          </a:ln>
        </p:spPr>
      </p:pic>
      <p:pic>
        <p:nvPicPr>
          <p:cNvPr id="128" name="Google Shape;128;p23"/>
          <p:cNvPicPr preferRelativeResize="0"/>
          <p:nvPr/>
        </p:nvPicPr>
        <p:blipFill>
          <a:blip r:embed="rId4">
            <a:alphaModFix/>
          </a:blip>
          <a:stretch>
            <a:fillRect/>
          </a:stretch>
        </p:blipFill>
        <p:spPr>
          <a:xfrm>
            <a:off x="2867025" y="2142050"/>
            <a:ext cx="2019300" cy="1524000"/>
          </a:xfrm>
          <a:prstGeom prst="rect">
            <a:avLst/>
          </a:prstGeom>
          <a:noFill/>
          <a:ln>
            <a:noFill/>
          </a:ln>
        </p:spPr>
      </p:pic>
      <p:pic>
        <p:nvPicPr>
          <p:cNvPr id="129" name="Google Shape;129;p23"/>
          <p:cNvPicPr preferRelativeResize="0"/>
          <p:nvPr/>
        </p:nvPicPr>
        <p:blipFill>
          <a:blip r:embed="rId5">
            <a:alphaModFix/>
          </a:blip>
          <a:stretch>
            <a:fillRect/>
          </a:stretch>
        </p:blipFill>
        <p:spPr>
          <a:xfrm>
            <a:off x="5874625" y="2142050"/>
            <a:ext cx="2800350" cy="1524000"/>
          </a:xfrm>
          <a:prstGeom prst="rect">
            <a:avLst/>
          </a:prstGeom>
          <a:noFill/>
          <a:ln>
            <a:noFill/>
          </a:ln>
        </p:spPr>
      </p:pic>
      <p:sp>
        <p:nvSpPr>
          <p:cNvPr id="130" name="Google Shape;130;p23"/>
          <p:cNvSpPr/>
          <p:nvPr/>
        </p:nvSpPr>
        <p:spPr>
          <a:xfrm>
            <a:off x="3542100" y="3821350"/>
            <a:ext cx="1450200" cy="409500"/>
          </a:xfrm>
          <a:prstGeom prst="rightArrow">
            <a:avLst>
              <a:gd fmla="val 50000" name="adj1"/>
              <a:gd fmla="val 50000" name="adj2"/>
            </a:avLst>
          </a:prstGeom>
          <a:solidFill>
            <a:srgbClr val="FF99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1" name="Google Shape;131;p23"/>
          <p:cNvSpPr txBox="1"/>
          <p:nvPr/>
        </p:nvSpPr>
        <p:spPr>
          <a:xfrm>
            <a:off x="3385200" y="42308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lfa Slab One"/>
                <a:ea typeface="Alfa Slab One"/>
                <a:cs typeface="Alfa Slab One"/>
                <a:sym typeface="Alfa Slab One"/>
              </a:rPr>
              <a:t>More context</a:t>
            </a:r>
            <a:endParaRPr sz="1800">
              <a:solidFill>
                <a:schemeClr val="accent3"/>
              </a:solidFill>
              <a:latin typeface="Alfa Slab One"/>
              <a:ea typeface="Alfa Slab One"/>
              <a:cs typeface="Alfa Slab One"/>
              <a:sym typeface="Alfa Slab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rules of functions</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sz="2800"/>
              <a:t>Functions should be small!</a:t>
            </a:r>
            <a:endParaRPr sz="2800"/>
          </a:p>
          <a:p>
            <a:pPr indent="-406400" lvl="0" marL="457200" rtl="0" algn="l">
              <a:spcBef>
                <a:spcPts val="0"/>
              </a:spcBef>
              <a:spcAft>
                <a:spcPts val="0"/>
              </a:spcAft>
              <a:buSzPts val="2800"/>
              <a:buAutoNum type="arabicPeriod"/>
            </a:pPr>
            <a:r>
              <a:rPr lang="en" sz="2800"/>
              <a:t>Functions should be smaller than that!</a:t>
            </a:r>
            <a:endParaRPr sz="2800"/>
          </a:p>
          <a:p>
            <a:pPr indent="-406400" lvl="0" marL="457200" rtl="0" algn="l">
              <a:spcBef>
                <a:spcPts val="0"/>
              </a:spcBef>
              <a:spcAft>
                <a:spcPts val="0"/>
              </a:spcAft>
              <a:buSzPts val="2800"/>
              <a:buAutoNum type="arabicPeriod"/>
            </a:pPr>
            <a:r>
              <a:rPr lang="en" sz="2800"/>
              <a:t>Functions should do only one thing and do it well.</a:t>
            </a:r>
            <a:endParaRPr sz="2800"/>
          </a:p>
          <a:p>
            <a:pPr indent="-381000" lvl="1" marL="914400" rtl="0" algn="l">
              <a:spcBef>
                <a:spcPts val="0"/>
              </a:spcBef>
              <a:spcAft>
                <a:spcPts val="0"/>
              </a:spcAft>
              <a:buSzPts val="2400"/>
              <a:buAutoNum type="alphaLcPeriod"/>
            </a:pPr>
            <a:r>
              <a:rPr lang="en" sz="2400"/>
              <a:t>A good check for this is whether you can divide your function into sections.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rules of functions</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400"/>
              <a:t>4.  “The ideal number of arguments for a function is zero, then one, followed closely by two. Three should be avoided. More than three requires very special justification—and then shouldn’t be used anyway.”</a:t>
            </a:r>
            <a:endParaRPr sz="2400"/>
          </a:p>
          <a:p>
            <a:pPr indent="0" lvl="0" marL="0" rtl="0" algn="l">
              <a:spcBef>
                <a:spcPts val="1200"/>
              </a:spcBef>
              <a:spcAft>
                <a:spcPts val="0"/>
              </a:spcAft>
              <a:buNone/>
            </a:pPr>
            <a:r>
              <a:rPr lang="en" sz="2400"/>
              <a:t>5.  Avoid flag arguments!</a:t>
            </a:r>
            <a:endParaRPr sz="2400"/>
          </a:p>
          <a:p>
            <a:pPr indent="0" lvl="0" marL="0" rtl="0" algn="l">
              <a:spcBef>
                <a:spcPts val="1200"/>
              </a:spcBef>
              <a:spcAft>
                <a:spcPts val="0"/>
              </a:spcAft>
              <a:buNone/>
            </a:pPr>
            <a:r>
              <a:rPr lang="en" sz="2400"/>
              <a:t>6.  No side effects!</a:t>
            </a:r>
            <a:endParaRPr sz="2400"/>
          </a:p>
          <a:p>
            <a:pPr indent="0" lvl="0" marL="0" rtl="0" algn="l">
              <a:spcBef>
                <a:spcPts val="1200"/>
              </a:spcBef>
              <a:spcAft>
                <a:spcPts val="1200"/>
              </a:spcAft>
              <a:buNone/>
            </a:pPr>
            <a:r>
              <a:rPr lang="en" sz="2400"/>
              <a:t>7.  Don’t care about the rules too much until your code works!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Good emergent design</a:t>
            </a:r>
            <a:endParaRPr/>
          </a:p>
        </p:txBody>
      </p:sp>
      <p:sp>
        <p:nvSpPr>
          <p:cNvPr id="149" name="Google Shape;149;p26"/>
          <p:cNvSpPr txBox="1"/>
          <p:nvPr>
            <p:ph idx="1" type="body"/>
          </p:nvPr>
        </p:nvSpPr>
        <p:spPr>
          <a:xfrm>
            <a:off x="311700" y="1152475"/>
            <a:ext cx="70239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Create good design as you work.</a:t>
            </a:r>
            <a:endParaRPr sz="2300"/>
          </a:p>
          <a:p>
            <a:pPr indent="-374650" lvl="0" marL="457200" rtl="0" algn="l">
              <a:spcBef>
                <a:spcPts val="0"/>
              </a:spcBef>
              <a:spcAft>
                <a:spcPts val="0"/>
              </a:spcAft>
              <a:buSzPts val="2300"/>
              <a:buChar char="●"/>
            </a:pPr>
            <a:r>
              <a:rPr lang="en" sz="2300"/>
              <a:t>Opposite of deterministic or big plan up front design.</a:t>
            </a:r>
            <a:endParaRPr sz="2300"/>
          </a:p>
          <a:p>
            <a:pPr indent="-374650" lvl="0" marL="457200" rtl="0" algn="l">
              <a:spcBef>
                <a:spcPts val="0"/>
              </a:spcBef>
              <a:spcAft>
                <a:spcPts val="0"/>
              </a:spcAft>
              <a:buSzPts val="2300"/>
              <a:buChar char="●"/>
            </a:pPr>
            <a:r>
              <a:rPr lang="en" sz="2300"/>
              <a:t>Good emergent design comes about from good, clean practices.</a:t>
            </a:r>
            <a:endParaRPr sz="1900"/>
          </a:p>
          <a:p>
            <a:pPr indent="0" lvl="0" marL="0" rtl="0" algn="l">
              <a:spcBef>
                <a:spcPts val="1200"/>
              </a:spcBef>
              <a:spcAft>
                <a:spcPts val="1200"/>
              </a:spcAft>
              <a:buNone/>
            </a:pPr>
            <a:r>
              <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Good emergent design</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Some keys to well designed systems:</a:t>
            </a:r>
            <a:endParaRPr sz="2300"/>
          </a:p>
          <a:p>
            <a:pPr indent="-349250" lvl="1" marL="914400" rtl="0" algn="l">
              <a:spcBef>
                <a:spcPts val="0"/>
              </a:spcBef>
              <a:spcAft>
                <a:spcPts val="0"/>
              </a:spcAft>
              <a:buSzPts val="1900"/>
              <a:buChar char="○"/>
            </a:pPr>
            <a:r>
              <a:rPr lang="en" sz="1900"/>
              <a:t>Runs all tests. </a:t>
            </a:r>
            <a:endParaRPr sz="1900"/>
          </a:p>
          <a:p>
            <a:pPr indent="-349250" lvl="1" marL="914400" rtl="0" algn="l">
              <a:spcBef>
                <a:spcPts val="0"/>
              </a:spcBef>
              <a:spcAft>
                <a:spcPts val="0"/>
              </a:spcAft>
              <a:buSzPts val="1900"/>
              <a:buChar char="○"/>
            </a:pPr>
            <a:r>
              <a:rPr lang="en" sz="1900"/>
              <a:t>Contains no duplication.</a:t>
            </a:r>
            <a:endParaRPr sz="1900"/>
          </a:p>
          <a:p>
            <a:pPr indent="-349250" lvl="1" marL="914400" rtl="0" algn="l">
              <a:spcBef>
                <a:spcPts val="0"/>
              </a:spcBef>
              <a:spcAft>
                <a:spcPts val="0"/>
              </a:spcAft>
              <a:buSzPts val="1900"/>
              <a:buChar char="○"/>
            </a:pPr>
            <a:r>
              <a:rPr lang="en" sz="1900"/>
              <a:t>Expresses the intent of the programmer</a:t>
            </a:r>
            <a:endParaRPr sz="1900"/>
          </a:p>
          <a:p>
            <a:pPr indent="-349250" lvl="1" marL="914400" rtl="0" algn="l">
              <a:spcBef>
                <a:spcPts val="0"/>
              </a:spcBef>
              <a:spcAft>
                <a:spcPts val="0"/>
              </a:spcAft>
              <a:buSzPts val="1900"/>
              <a:buChar char="○"/>
            </a:pPr>
            <a:r>
              <a:rPr lang="en" sz="1900"/>
              <a:t>Minimizes the number of classes and methods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Extremely dense book.</a:t>
            </a:r>
            <a:endParaRPr sz="2300"/>
          </a:p>
          <a:p>
            <a:pPr indent="-374650" lvl="0" marL="457200" rtl="0" algn="l">
              <a:spcBef>
                <a:spcPts val="0"/>
              </a:spcBef>
              <a:spcAft>
                <a:spcPts val="0"/>
              </a:spcAft>
              <a:buSzPts val="2300"/>
              <a:buChar char="●"/>
            </a:pPr>
            <a:r>
              <a:rPr lang="en" sz="2300"/>
              <a:t>It’s like a book on painting. You’ll learn about painting, but it won’t immediately make you a good painter.</a:t>
            </a:r>
            <a:endParaRPr sz="2300"/>
          </a:p>
          <a:p>
            <a:pPr indent="-374650" lvl="0" marL="457200" rtl="0" algn="l">
              <a:spcBef>
                <a:spcPts val="0"/>
              </a:spcBef>
              <a:spcAft>
                <a:spcPts val="0"/>
              </a:spcAft>
              <a:buSzPts val="2300"/>
              <a:buChar char="●"/>
            </a:pPr>
            <a:r>
              <a:rPr lang="en" sz="2300"/>
              <a:t>Case studies take a while to digest, but are interesting and will help you practice.</a:t>
            </a:r>
            <a:endParaRPr sz="2300"/>
          </a:p>
          <a:p>
            <a:pPr indent="-374650" lvl="0" marL="457200" rtl="0" algn="l">
              <a:spcBef>
                <a:spcPts val="0"/>
              </a:spcBef>
              <a:spcAft>
                <a:spcPts val="0"/>
              </a:spcAft>
              <a:buSzPts val="2300"/>
              <a:buChar char="●"/>
            </a:pPr>
            <a:r>
              <a:rPr lang="en" sz="2300"/>
              <a:t>Java-focused, but no need to know Java. </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The </a:t>
            </a:r>
            <a:r>
              <a:rPr lang="en" sz="2600" u="sng">
                <a:solidFill>
                  <a:schemeClr val="hlink"/>
                </a:solidFill>
                <a:hlinkClick r:id="rId3"/>
              </a:rPr>
              <a:t>Clean Code</a:t>
            </a:r>
            <a:r>
              <a:rPr lang="en" sz="2600"/>
              <a:t> book (duh)</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Clean Code?</a:t>
            </a:r>
            <a:endParaRPr/>
          </a:p>
        </p:txBody>
      </p:sp>
      <p:sp>
        <p:nvSpPr>
          <p:cNvPr id="63" name="Google Shape;63;p14"/>
          <p:cNvSpPr txBox="1"/>
          <p:nvPr>
            <p:ph idx="1" type="body"/>
          </p:nvPr>
        </p:nvSpPr>
        <p:spPr>
          <a:xfrm>
            <a:off x="311700" y="1152475"/>
            <a:ext cx="4774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Written by “Uncle” Bob with help from many renowned engineers.</a:t>
            </a:r>
            <a:endParaRPr/>
          </a:p>
          <a:p>
            <a:pPr indent="-317500" lvl="1" marL="914400" rtl="0" algn="l">
              <a:spcBef>
                <a:spcPts val="0"/>
              </a:spcBef>
              <a:spcAft>
                <a:spcPts val="0"/>
              </a:spcAft>
              <a:buSzPts val="1400"/>
              <a:buChar char="○"/>
            </a:pPr>
            <a:r>
              <a:rPr lang="en"/>
              <a:t>Software Engineer since 1970’s</a:t>
            </a:r>
            <a:endParaRPr/>
          </a:p>
          <a:p>
            <a:pPr indent="-317500" lvl="1" marL="914400" rtl="0" algn="l">
              <a:spcBef>
                <a:spcPts val="0"/>
              </a:spcBef>
              <a:spcAft>
                <a:spcPts val="0"/>
              </a:spcAft>
              <a:buSzPts val="1400"/>
              <a:buChar char="○"/>
            </a:pPr>
            <a:r>
              <a:rPr lang="en"/>
              <a:t>Help from inventor of C++ and one of the inventors of eXtreme Programming</a:t>
            </a:r>
            <a:endParaRPr/>
          </a:p>
          <a:p>
            <a:pPr indent="-342900" lvl="0" marL="457200" rtl="0" algn="l">
              <a:spcBef>
                <a:spcPts val="0"/>
              </a:spcBef>
              <a:spcAft>
                <a:spcPts val="0"/>
              </a:spcAft>
              <a:buSzPts val="1800"/>
              <a:buChar char="●"/>
            </a:pPr>
            <a:r>
              <a:rPr lang="en"/>
              <a:t>Divided into three parts:</a:t>
            </a:r>
            <a:endParaRPr/>
          </a:p>
          <a:p>
            <a:pPr indent="-317500" lvl="1" marL="914400" rtl="0" algn="l">
              <a:spcBef>
                <a:spcPts val="0"/>
              </a:spcBef>
              <a:spcAft>
                <a:spcPts val="0"/>
              </a:spcAft>
              <a:buSzPts val="1400"/>
              <a:buChar char="○"/>
            </a:pPr>
            <a:r>
              <a:rPr lang="en"/>
              <a:t>The principles, patterns, and practices of writing clean code. </a:t>
            </a:r>
            <a:endParaRPr/>
          </a:p>
          <a:p>
            <a:pPr indent="-317500" lvl="1" marL="914400" rtl="0" algn="l">
              <a:spcBef>
                <a:spcPts val="0"/>
              </a:spcBef>
              <a:spcAft>
                <a:spcPts val="0"/>
              </a:spcAft>
              <a:buSzPts val="1400"/>
              <a:buChar char="○"/>
            </a:pPr>
            <a:r>
              <a:rPr lang="en"/>
              <a:t>Several case studies of increasing complexity. </a:t>
            </a:r>
            <a:endParaRPr/>
          </a:p>
          <a:p>
            <a:pPr indent="-317500" lvl="1" marL="914400" rtl="0" algn="l">
              <a:spcBef>
                <a:spcPts val="0"/>
              </a:spcBef>
              <a:spcAft>
                <a:spcPts val="0"/>
              </a:spcAft>
              <a:buSzPts val="1400"/>
              <a:buChar char="○"/>
            </a:pPr>
            <a:r>
              <a:rPr lang="en"/>
              <a:t>A list of heuristics and “smells” gathered while creating the case studies.</a:t>
            </a:r>
            <a:endParaRPr/>
          </a:p>
        </p:txBody>
      </p:sp>
      <p:pic>
        <p:nvPicPr>
          <p:cNvPr id="64" name="Google Shape;64;p14"/>
          <p:cNvPicPr preferRelativeResize="0"/>
          <p:nvPr/>
        </p:nvPicPr>
        <p:blipFill>
          <a:blip r:embed="rId3">
            <a:alphaModFix/>
          </a:blip>
          <a:stretch>
            <a:fillRect/>
          </a:stretch>
        </p:blipFill>
        <p:spPr>
          <a:xfrm>
            <a:off x="5523827" y="670050"/>
            <a:ext cx="3055915" cy="404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Clean Code?</a:t>
            </a:r>
            <a:endParaRPr/>
          </a:p>
        </p:txBody>
      </p:sp>
      <p:sp>
        <p:nvSpPr>
          <p:cNvPr id="70" name="Google Shape;70;p15"/>
          <p:cNvSpPr txBox="1"/>
          <p:nvPr>
            <p:ph idx="1" type="body"/>
          </p:nvPr>
        </p:nvSpPr>
        <p:spPr>
          <a:xfrm>
            <a:off x="311700" y="101772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r>
              <a:rPr lang="en" sz="8357">
                <a:solidFill>
                  <a:srgbClr val="000000"/>
                </a:solidFill>
                <a:latin typeface="Arial"/>
                <a:ea typeface="Arial"/>
                <a:cs typeface="Arial"/>
                <a:sym typeface="Arial"/>
              </a:rPr>
              <a:t>	</a:t>
            </a:r>
            <a:endParaRPr sz="8357">
              <a:solidFill>
                <a:srgbClr val="000000"/>
              </a:solidFill>
              <a:latin typeface="Arial"/>
              <a:ea typeface="Arial"/>
              <a:cs typeface="Arial"/>
              <a:sym typeface="Arial"/>
            </a:endParaRPr>
          </a:p>
          <a:p>
            <a:pPr indent="0" lvl="0" marL="0" rtl="0" algn="l">
              <a:spcBef>
                <a:spcPts val="1200"/>
              </a:spcBef>
              <a:spcAft>
                <a:spcPts val="0"/>
              </a:spcAft>
              <a:buNone/>
            </a:pPr>
            <a:r>
              <a:rPr i="1" lang="en" sz="8157">
                <a:solidFill>
                  <a:srgbClr val="231F20"/>
                </a:solidFill>
                <a:latin typeface="Arial"/>
                <a:ea typeface="Arial"/>
                <a:cs typeface="Arial"/>
                <a:sym typeface="Arial"/>
              </a:rPr>
              <a:t>“Clean code always looks like it was written by someone who cares. There is nothing obvious that you can do to make it better. All of those things were thought about by the code’s author, and if you try to imagine improvements, you’re led back to where you are, sitting in appreciation of the code someone left for you—code left by someone who cares deeply about the craft.” </a:t>
            </a:r>
            <a:endParaRPr i="1" sz="8157">
              <a:solidFill>
                <a:srgbClr val="231F20"/>
              </a:solidFill>
              <a:latin typeface="Arial"/>
              <a:ea typeface="Arial"/>
              <a:cs typeface="Arial"/>
              <a:sym typeface="Arial"/>
            </a:endParaRPr>
          </a:p>
          <a:p>
            <a:pPr indent="-358106" lvl="0" marL="457200" rtl="0" algn="l">
              <a:spcBef>
                <a:spcPts val="1200"/>
              </a:spcBef>
              <a:spcAft>
                <a:spcPts val="0"/>
              </a:spcAft>
              <a:buSzPct val="100000"/>
              <a:buFont typeface="Arial"/>
              <a:buChar char="-"/>
            </a:pPr>
            <a:r>
              <a:rPr lang="en" sz="8157">
                <a:latin typeface="Arial"/>
                <a:ea typeface="Arial"/>
                <a:cs typeface="Arial"/>
                <a:sym typeface="Arial"/>
              </a:rPr>
              <a:t>Michael Feathers, author of </a:t>
            </a:r>
            <a:r>
              <a:rPr i="1" lang="en" sz="8157">
                <a:latin typeface="Arial"/>
                <a:ea typeface="Arial"/>
                <a:cs typeface="Arial"/>
                <a:sym typeface="Arial"/>
              </a:rPr>
              <a:t>Working Effectively with Legacy Code</a:t>
            </a:r>
            <a:endParaRPr i="1" sz="8157">
              <a:latin typeface="Arial"/>
              <a:ea typeface="Arial"/>
              <a:cs typeface="Arial"/>
              <a:sym typeface="Arial"/>
            </a:endParaRPr>
          </a:p>
          <a:p>
            <a:pPr indent="0" lvl="0" marL="0" rtl="0" algn="l">
              <a:spcBef>
                <a:spcPts val="1200"/>
              </a:spcBef>
              <a:spcAft>
                <a:spcPts val="0"/>
              </a:spcAft>
              <a:buNone/>
            </a:pPr>
            <a:r>
              <a:rPr i="1" lang="en" sz="8157">
                <a:latin typeface="Arial"/>
                <a:ea typeface="Arial"/>
                <a:cs typeface="Arial"/>
                <a:sym typeface="Arial"/>
              </a:rPr>
              <a:t> </a:t>
            </a:r>
            <a:endParaRPr i="1" sz="8157">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clean code important?</a:t>
            </a:r>
            <a:endParaRPr/>
          </a:p>
        </p:txBody>
      </p:sp>
      <p:sp>
        <p:nvSpPr>
          <p:cNvPr id="76" name="Google Shape;76;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Because we spend much more time reading code than actually writing.</a:t>
            </a:r>
            <a:endParaRPr sz="2000"/>
          </a:p>
          <a:p>
            <a:pPr indent="-355600" lvl="0" marL="457200" rtl="0" algn="l">
              <a:spcBef>
                <a:spcPts val="0"/>
              </a:spcBef>
              <a:spcAft>
                <a:spcPts val="0"/>
              </a:spcAft>
              <a:buSzPts val="2000"/>
              <a:buChar char="●"/>
            </a:pPr>
            <a:r>
              <a:rPr lang="en" sz="2000"/>
              <a:t>Because the total cost of owning a mess can be expensive in time and money.</a:t>
            </a:r>
            <a:endParaRPr sz="2000"/>
          </a:p>
          <a:p>
            <a:pPr indent="-355600" lvl="0" marL="457200" rtl="0" algn="l">
              <a:spcBef>
                <a:spcPts val="0"/>
              </a:spcBef>
              <a:spcAft>
                <a:spcPts val="0"/>
              </a:spcAft>
              <a:buSzPts val="2000"/>
              <a:buChar char="●"/>
            </a:pPr>
            <a:r>
              <a:rPr lang="en" sz="2000"/>
              <a:t>Because messy code will only slow you down in the long-run.</a:t>
            </a:r>
            <a:endParaRPr sz="2000"/>
          </a:p>
          <a:p>
            <a:pPr indent="0" lvl="0" marL="45720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4923475" y="1017725"/>
            <a:ext cx="3908814" cy="382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My favorite principles</a:t>
            </a:r>
            <a:endParaRPr/>
          </a:p>
          <a:p>
            <a:pPr indent="0" lvl="0" marL="0" rtl="0" algn="l">
              <a:spcBef>
                <a:spcPts val="0"/>
              </a:spcBef>
              <a:spcAft>
                <a:spcPts val="0"/>
              </a:spcAft>
              <a:buNone/>
            </a:pPr>
            <a:r>
              <a:rPr lang="en" sz="2800"/>
              <a:t>(That are relevant to this class.)</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631800"/>
            <a:ext cx="35949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Meaningful names</a:t>
            </a:r>
            <a:endParaRPr/>
          </a:p>
        </p:txBody>
      </p:sp>
      <p:sp>
        <p:nvSpPr>
          <p:cNvPr id="88" name="Google Shape;88;p18"/>
          <p:cNvSpPr txBox="1"/>
          <p:nvPr>
            <p:ph idx="1" type="body"/>
          </p:nvPr>
        </p:nvSpPr>
        <p:spPr>
          <a:xfrm>
            <a:off x="311700" y="1490875"/>
            <a:ext cx="8226600" cy="307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Names should reveal intention and avoid disinformation</a:t>
            </a:r>
            <a:endParaRPr sz="2200"/>
          </a:p>
          <a:p>
            <a:pPr indent="0" lvl="0" marL="457200" rtl="0" algn="l">
              <a:spcBef>
                <a:spcPts val="1200"/>
              </a:spcBef>
              <a:spcAft>
                <a:spcPts val="1200"/>
              </a:spcAft>
              <a:buNone/>
            </a:pPr>
            <a:r>
              <a:t/>
            </a:r>
            <a:endParaRPr sz="2200"/>
          </a:p>
        </p:txBody>
      </p:sp>
      <p:pic>
        <p:nvPicPr>
          <p:cNvPr id="89" name="Google Shape;89;p18"/>
          <p:cNvPicPr preferRelativeResize="0"/>
          <p:nvPr/>
        </p:nvPicPr>
        <p:blipFill>
          <a:blip r:embed="rId3">
            <a:alphaModFix/>
          </a:blip>
          <a:stretch>
            <a:fillRect/>
          </a:stretch>
        </p:blipFill>
        <p:spPr>
          <a:xfrm>
            <a:off x="1028925" y="2328650"/>
            <a:ext cx="6792150" cy="214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631800"/>
            <a:ext cx="3603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Meaningful names</a:t>
            </a:r>
            <a:endParaRPr/>
          </a:p>
        </p:txBody>
      </p:sp>
      <p:sp>
        <p:nvSpPr>
          <p:cNvPr id="95" name="Google Shape;95;p19"/>
          <p:cNvSpPr txBox="1"/>
          <p:nvPr>
            <p:ph idx="1" type="body"/>
          </p:nvPr>
        </p:nvSpPr>
        <p:spPr>
          <a:xfrm>
            <a:off x="311700" y="1490875"/>
            <a:ext cx="8226600" cy="307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Names should reveal intention and avoid disinformation</a:t>
            </a:r>
            <a:endParaRPr sz="2200"/>
          </a:p>
          <a:p>
            <a:pPr indent="0" lvl="0" marL="457200" rtl="0" algn="l">
              <a:spcBef>
                <a:spcPts val="1200"/>
              </a:spcBef>
              <a:spcAft>
                <a:spcPts val="1200"/>
              </a:spcAft>
              <a:buNone/>
            </a:pPr>
            <a:r>
              <a:t/>
            </a:r>
            <a:endParaRPr sz="2200"/>
          </a:p>
        </p:txBody>
      </p:sp>
      <p:pic>
        <p:nvPicPr>
          <p:cNvPr id="96" name="Google Shape;96;p19"/>
          <p:cNvPicPr preferRelativeResize="0"/>
          <p:nvPr/>
        </p:nvPicPr>
        <p:blipFill>
          <a:blip r:embed="rId3">
            <a:alphaModFix/>
          </a:blip>
          <a:stretch>
            <a:fillRect/>
          </a:stretch>
        </p:blipFill>
        <p:spPr>
          <a:xfrm>
            <a:off x="860238" y="2478400"/>
            <a:ext cx="7129525" cy="2017125"/>
          </a:xfrm>
          <a:prstGeom prst="rect">
            <a:avLst/>
          </a:prstGeom>
          <a:noFill/>
          <a:ln>
            <a:noFill/>
          </a:ln>
        </p:spPr>
      </p:pic>
      <p:sp>
        <p:nvSpPr>
          <p:cNvPr id="97" name="Google Shape;97;p19"/>
          <p:cNvSpPr txBox="1"/>
          <p:nvPr/>
        </p:nvSpPr>
        <p:spPr>
          <a:xfrm>
            <a:off x="2038625" y="1799800"/>
            <a:ext cx="491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631800"/>
            <a:ext cx="3731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Meaningful names</a:t>
            </a:r>
            <a:endParaRPr/>
          </a:p>
        </p:txBody>
      </p:sp>
      <p:sp>
        <p:nvSpPr>
          <p:cNvPr id="103" name="Google Shape;103;p20"/>
          <p:cNvSpPr txBox="1"/>
          <p:nvPr>
            <p:ph idx="1" type="body"/>
          </p:nvPr>
        </p:nvSpPr>
        <p:spPr>
          <a:xfrm>
            <a:off x="311700" y="1490875"/>
            <a:ext cx="8789700" cy="1281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Avoid the need for mental mapping</a:t>
            </a:r>
            <a:endParaRPr sz="2200"/>
          </a:p>
          <a:p>
            <a:pPr indent="-368300" lvl="1" marL="914400" rtl="0" algn="l">
              <a:spcBef>
                <a:spcPts val="0"/>
              </a:spcBef>
              <a:spcAft>
                <a:spcPts val="0"/>
              </a:spcAft>
              <a:buSzPts val="2200"/>
              <a:buChar char="○"/>
            </a:pPr>
            <a:r>
              <a:rPr lang="en" sz="2200"/>
              <a:t>“</a:t>
            </a:r>
            <a:r>
              <a:rPr lang="en" sz="2200"/>
              <a:t>There can be no worse reason for using the name c than because a and b were already taken.”</a:t>
            </a:r>
            <a:endParaRPr sz="2200"/>
          </a:p>
        </p:txBody>
      </p:sp>
      <p:pic>
        <p:nvPicPr>
          <p:cNvPr id="104" name="Google Shape;104;p20"/>
          <p:cNvPicPr preferRelativeResize="0"/>
          <p:nvPr/>
        </p:nvPicPr>
        <p:blipFill>
          <a:blip r:embed="rId3">
            <a:alphaModFix/>
          </a:blip>
          <a:stretch>
            <a:fillRect/>
          </a:stretch>
        </p:blipFill>
        <p:spPr>
          <a:xfrm>
            <a:off x="914400" y="3427825"/>
            <a:ext cx="7315200" cy="68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631800"/>
            <a:ext cx="3552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Meaningful names</a:t>
            </a:r>
            <a:endParaRPr/>
          </a:p>
        </p:txBody>
      </p:sp>
      <p:sp>
        <p:nvSpPr>
          <p:cNvPr id="110" name="Google Shape;110;p21"/>
          <p:cNvSpPr txBox="1"/>
          <p:nvPr>
            <p:ph idx="1" type="body"/>
          </p:nvPr>
        </p:nvSpPr>
        <p:spPr>
          <a:xfrm>
            <a:off x="311700" y="1490875"/>
            <a:ext cx="8789700" cy="1281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Avoid the need for mental mapping</a:t>
            </a:r>
            <a:endParaRPr sz="2200"/>
          </a:p>
          <a:p>
            <a:pPr indent="-368300" lvl="1" marL="914400" rtl="0" algn="l">
              <a:spcBef>
                <a:spcPts val="0"/>
              </a:spcBef>
              <a:spcAft>
                <a:spcPts val="0"/>
              </a:spcAft>
              <a:buSzPts val="2200"/>
              <a:buChar char="○"/>
            </a:pPr>
            <a:r>
              <a:rPr lang="en" sz="2200"/>
              <a:t>“There can be no worse reason for using the name c than because a and b were already taken.”</a:t>
            </a:r>
            <a:endParaRPr sz="2200"/>
          </a:p>
        </p:txBody>
      </p:sp>
      <p:pic>
        <p:nvPicPr>
          <p:cNvPr id="111" name="Google Shape;111;p21"/>
          <p:cNvPicPr preferRelativeResize="0"/>
          <p:nvPr/>
        </p:nvPicPr>
        <p:blipFill>
          <a:blip r:embed="rId3">
            <a:alphaModFix/>
          </a:blip>
          <a:stretch>
            <a:fillRect/>
          </a:stretch>
        </p:blipFill>
        <p:spPr>
          <a:xfrm>
            <a:off x="76200" y="3340094"/>
            <a:ext cx="8991600" cy="5195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