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81" r:id="rId4"/>
    <p:sldId id="282" r:id="rId5"/>
    <p:sldId id="283" r:id="rId6"/>
    <p:sldId id="287" r:id="rId7"/>
    <p:sldId id="286" r:id="rId8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79CC93D-E52E-4D84-901B-11D7331DD495}">
          <p14:sldIdLst>
            <p14:sldId id="259"/>
          </p14:sldIdLst>
        </p14:section>
        <p14:section name="概要と目標" id="{ABA716BF-3A5C-4ADB-94C9-CFEF84EBA240}">
          <p14:sldIdLst>
            <p14:sldId id="261"/>
            <p14:sldId id="281"/>
            <p14:sldId id="282"/>
            <p14:sldId id="283"/>
            <p14:sldId id="287"/>
          </p14:sldIdLst>
        </p14:section>
        <p14:section name="Homework" id="{6D9936A3-3945-4757-BC8B-B5C252D8E036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5310" autoAdjust="0"/>
  </p:normalViewPr>
  <p:slideViewPr>
    <p:cSldViewPr>
      <p:cViewPr>
        <p:scale>
          <a:sx n="100" d="100"/>
          <a:sy n="100" d="100"/>
        </p:scale>
        <p:origin x="-61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D83FDC75-7F73-4A4A-A77C-09AADF00E0EA}" type="datetimeFigureOut">
              <a:rPr kumimoji="1" lang="en-US" altLang="ja-JP" smtClean="0"/>
              <a:pPr/>
              <a:t>5/8/2018</a:t>
            </a:fld>
            <a:endParaRPr kumimoji="1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459226BF-1F13-42D3-80DC-373E7ADD1EBC}" type="slidenum">
              <a:rPr kumimoji="1" lang="ja-JP" smtClean="0"/>
              <a:pPr/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468268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48AEF76B-3757-4A0B-AF93-28494465C1DD}" type="datetimeFigureOut">
              <a:pPr/>
              <a:t>2018/5/8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5693FD4-8F83-4EF7-AC3F-0DC0388986B0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547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2</a:t>
            </a:fld>
            <a:endParaRPr kumimoji="1" 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3</a:t>
            </a:fld>
            <a:endParaRPr kumimoji="1" 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4</a:t>
            </a:fld>
            <a:endParaRPr kumimoji="1" 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5</a:t>
            </a:fld>
            <a:endParaRPr kumimoji="1" 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6</a:t>
            </a:fld>
            <a:endParaRPr kumimoji="1" 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en-US" altLang="ja-JP" smtClean="0"/>
              <a:pPr/>
              <a:t>7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ja-JP"/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jun.sun@pactera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1680" y="1484784"/>
            <a:ext cx="6180224" cy="14700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 smtClean="0"/>
              <a:t>RPA </a:t>
            </a:r>
            <a:r>
              <a:rPr kumimoji="1" lang="zh-CN" altLang="en-US" sz="4800" dirty="0" smtClean="0"/>
              <a:t>培训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lang="en-US" altLang="ja-JP" sz="4800" dirty="0" smtClean="0">
                <a:latin typeface="Calibri" panose="020F0502020204030204" pitchFamily="34" charset="0"/>
              </a:rPr>
              <a:t>RPA </a:t>
            </a:r>
            <a:r>
              <a:rPr lang="en-US" altLang="ja-JP" sz="4800" dirty="0">
                <a:latin typeface="Calibri" panose="020F0502020204030204" pitchFamily="34" charset="0"/>
              </a:rPr>
              <a:t>Advanced Training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endParaRPr kumimoji="1" lang="ja-JP" sz="4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260648"/>
            <a:ext cx="8077200" cy="114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？</a:t>
            </a:r>
            <a:endParaRPr kumimoji="1" lang="ja-JP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71600" y="1484784"/>
            <a:ext cx="756084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ja-JP" dirty="0"/>
              <a:t>RPA是</a:t>
            </a:r>
            <a:r>
              <a:rPr lang="zh-CN" altLang="ja-JP" b="1" dirty="0"/>
              <a:t>Robotic Process Automation</a:t>
            </a:r>
            <a:r>
              <a:rPr lang="zh-CN" altLang="ja-JP" dirty="0"/>
              <a:t>的英文缩写，中文翻译为</a:t>
            </a:r>
            <a:r>
              <a:rPr lang="zh-CN" altLang="ja-JP" b="1" dirty="0"/>
              <a:t>机器人流程自动化</a:t>
            </a:r>
            <a:r>
              <a:rPr lang="zh-CN" altLang="ja-JP" dirty="0"/>
              <a:t>亦可翻译成软件机器人、虚拟劳动者。是可以记录人在计算机上的操作，并重复运行的软件。因其可以将办公室工作自动化，提高生产效率，彻底消除人为错误而受到了很多发达国家企业的青睐。</a:t>
            </a:r>
            <a:endParaRPr kumimoji="1" lang="ja-JP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Shape 557"/>
          <p:cNvSpPr/>
          <p:nvPr/>
        </p:nvSpPr>
        <p:spPr>
          <a:xfrm>
            <a:off x="210179" y="5748936"/>
            <a:ext cx="1609535" cy="916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Scripting &amp;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</a:t>
            </a:r>
            <a:endParaRPr sz="1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9"/>
          <p:cNvSpPr txBox="1"/>
          <p:nvPr/>
        </p:nvSpPr>
        <p:spPr>
          <a:xfrm>
            <a:off x="169858" y="5373216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dirty="0"/>
          </a:p>
        </p:txBody>
      </p:sp>
      <p:sp>
        <p:nvSpPr>
          <p:cNvPr id="6" name="Shape 555"/>
          <p:cNvSpPr/>
          <p:nvPr/>
        </p:nvSpPr>
        <p:spPr>
          <a:xfrm>
            <a:off x="2581465" y="4826515"/>
            <a:ext cx="1609535" cy="916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Enterprise RPA </a:t>
            </a:r>
            <a:endParaRPr dirty="0"/>
          </a:p>
        </p:txBody>
      </p:sp>
      <p:sp>
        <p:nvSpPr>
          <p:cNvPr id="8" name="Shape 571"/>
          <p:cNvSpPr txBox="1"/>
          <p:nvPr/>
        </p:nvSpPr>
        <p:spPr>
          <a:xfrm>
            <a:off x="2581465" y="445718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dirty="0"/>
          </a:p>
        </p:txBody>
      </p:sp>
      <p:sp>
        <p:nvSpPr>
          <p:cNvPr id="9" name="Shape 556"/>
          <p:cNvSpPr/>
          <p:nvPr/>
        </p:nvSpPr>
        <p:spPr>
          <a:xfrm>
            <a:off x="4572000" y="3653220"/>
            <a:ext cx="1609535" cy="916033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Processing Language</a:t>
            </a:r>
            <a:endParaRPr sz="1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70"/>
          <p:cNvSpPr txBox="1"/>
          <p:nvPr/>
        </p:nvSpPr>
        <p:spPr>
          <a:xfrm>
            <a:off x="4488428" y="3247691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 dirty="0"/>
          </a:p>
        </p:txBody>
      </p:sp>
      <p:sp>
        <p:nvSpPr>
          <p:cNvPr id="11" name="Shape 561"/>
          <p:cNvSpPr/>
          <p:nvPr/>
        </p:nvSpPr>
        <p:spPr>
          <a:xfrm>
            <a:off x="6141625" y="2331949"/>
            <a:ext cx="1609535" cy="9160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13" name="Shape 573"/>
          <p:cNvSpPr txBox="1"/>
          <p:nvPr/>
        </p:nvSpPr>
        <p:spPr>
          <a:xfrm>
            <a:off x="6141625" y="193907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4</a:t>
            </a:r>
            <a:endParaRPr dirty="0"/>
          </a:p>
        </p:txBody>
      </p:sp>
      <p:sp>
        <p:nvSpPr>
          <p:cNvPr id="14" name="Shape 562"/>
          <p:cNvSpPr/>
          <p:nvPr/>
        </p:nvSpPr>
        <p:spPr>
          <a:xfrm>
            <a:off x="7419666" y="719771"/>
            <a:ext cx="1609535" cy="916033"/>
          </a:xfrm>
          <a:prstGeom prst="rect">
            <a:avLst/>
          </a:prstGeom>
          <a:solidFill>
            <a:srgbClr val="8E251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Artificial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Intelligence </a:t>
            </a:r>
            <a:endParaRPr/>
          </a:p>
        </p:txBody>
      </p:sp>
      <p:sp>
        <p:nvSpPr>
          <p:cNvPr id="15" name="Shape 572"/>
          <p:cNvSpPr txBox="1"/>
          <p:nvPr/>
        </p:nvSpPr>
        <p:spPr>
          <a:xfrm>
            <a:off x="7342513" y="296445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5</a:t>
            </a:r>
            <a:endParaRPr/>
          </a:p>
        </p:txBody>
      </p:sp>
      <p:sp>
        <p:nvSpPr>
          <p:cNvPr id="16" name="Shape 574"/>
          <p:cNvSpPr/>
          <p:nvPr/>
        </p:nvSpPr>
        <p:spPr>
          <a:xfrm>
            <a:off x="2374911" y="4457183"/>
            <a:ext cx="2022641" cy="14466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3600" y="1309277"/>
            <a:ext cx="4717985" cy="999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RPA</a:t>
            </a:r>
            <a:r>
              <a:rPr lang="zh-CN" altLang="en-US" sz="4000" b="1" dirty="0" smtClean="0"/>
              <a:t>的智能化</a:t>
            </a:r>
            <a:r>
              <a:rPr lang="en-US" altLang="zh-CN" sz="4000" b="1" dirty="0" smtClean="0"/>
              <a:t>Level</a:t>
            </a:r>
            <a:endParaRPr lang="en-US" sz="4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4" name="Shape 336"/>
          <p:cNvPicPr preferRelativeResize="0"/>
          <p:nvPr/>
        </p:nvPicPr>
        <p:blipFill rotWithShape="1">
          <a:blip r:embed="rId5">
            <a:alphaModFix/>
          </a:blip>
          <a:srcRect b="23262"/>
          <a:stretch/>
        </p:blipFill>
        <p:spPr>
          <a:xfrm>
            <a:off x="2123108" y="1788312"/>
            <a:ext cx="6894136" cy="25486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335472" y="760212"/>
            <a:ext cx="4038600" cy="999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关于</a:t>
            </a:r>
            <a:r>
              <a:rPr lang="en-US" altLang="zh-CN" dirty="0" smtClean="0"/>
              <a:t>UIPATH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339752" y="4725142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j-ea"/>
                <a:ea typeface="+mj-ea"/>
              </a:rPr>
              <a:t>UiPath</a:t>
            </a:r>
            <a:r>
              <a:rPr lang="zh-CN" altLang="en-US" b="1" dirty="0">
                <a:latin typeface="+mj-ea"/>
                <a:ea typeface="+mj-ea"/>
              </a:rPr>
              <a:t>是美国的一家企业服务公司，专注于利用人工智能或机器人来处理重复性行政工作，并实现自动化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ja-JP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39552" y="548680"/>
            <a:ext cx="4038600" cy="9991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培训的时间安排</a:t>
            </a:r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4710"/>
              </p:ext>
            </p:extLst>
          </p:nvPr>
        </p:nvGraphicFramePr>
        <p:xfrm>
          <a:off x="539553" y="1340768"/>
          <a:ext cx="8238229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461"/>
                <a:gridCol w="2863288"/>
                <a:gridCol w="4320480"/>
              </a:tblGrid>
              <a:tr h="29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Topics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Basic concepts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Introduction to RPA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 manipulation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String, Data tables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Recorder, 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Recording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</a:t>
                      </a:r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Advanced UI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Inputs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Citrix + Image </a:t>
                      </a:r>
                      <a:r>
                        <a:rPr lang="en-US" sz="1100" u="none" strike="noStrike" dirty="0" smtClean="0">
                          <a:effectLst/>
                        </a:rPr>
                        <a:t>automation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Mail, PDF, User Events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Putting it all together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Image &amp; Text Based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Advanced Citrix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Mail &amp; PDF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 Events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Organization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Exceptions &amp; Debugging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048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4</a:t>
                      </a:r>
                      <a:endParaRPr kumimoji="1" lang="en-US" altLang="ja-JP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WI5 - Calculate Client Security Hash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550224" cy="45259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理解工作流</a:t>
            </a:r>
            <a:endParaRPr kumimoji="1" lang="ja-JP" sz="3200" dirty="0"/>
          </a:p>
          <a:p>
            <a:r>
              <a:rPr kumimoji="1" lang="zh-CN" altLang="en-US" sz="3200" dirty="0" smtClean="0"/>
              <a:t>理解常用</a:t>
            </a:r>
            <a:r>
              <a:rPr kumimoji="1" lang="en-US" altLang="zh-CN" sz="3200" dirty="0" smtClean="0"/>
              <a:t>Activities</a:t>
            </a:r>
          </a:p>
          <a:p>
            <a:r>
              <a:rPr kumimoji="1" lang="zh-CN" altLang="en-US" sz="3200" dirty="0" smtClean="0"/>
              <a:t>学会基本字符串处理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学会录制</a:t>
            </a:r>
            <a:r>
              <a:rPr kumimoji="1" lang="en-US" altLang="zh-CN" sz="3200" dirty="0" smtClean="0"/>
              <a:t>(Recorder)</a:t>
            </a:r>
          </a:p>
          <a:p>
            <a:r>
              <a:rPr kumimoji="1" lang="zh-CN" altLang="en-US" sz="3200" dirty="0" smtClean="0"/>
              <a:t>学会数据抓取</a:t>
            </a:r>
            <a:r>
              <a:rPr kumimoji="1" lang="en-US" altLang="zh-CN" sz="3200" dirty="0" smtClean="0"/>
              <a:t>(Scraping)</a:t>
            </a:r>
          </a:p>
          <a:p>
            <a:r>
              <a:rPr kumimoji="1" lang="zh-CN" altLang="en-US" sz="3600" dirty="0" smtClean="0"/>
              <a:t>学会调整选择器</a:t>
            </a:r>
            <a:r>
              <a:rPr kumimoji="1" lang="en-US" altLang="zh-CN" sz="3600" dirty="0" smtClean="0"/>
              <a:t>(Selector)</a:t>
            </a:r>
          </a:p>
          <a:p>
            <a:r>
              <a:rPr kumimoji="1" lang="zh-CN" altLang="en-US" sz="3600" dirty="0" smtClean="0"/>
              <a:t>学会运用所有资源解决实际问题</a:t>
            </a:r>
            <a:endParaRPr kumimoji="1" lang="ja-JP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980728"/>
            <a:ext cx="4343400" cy="1362075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Home Work</a:t>
            </a:r>
            <a:endParaRPr kumimoji="1" lang="ja-JP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22170" y="3140968"/>
            <a:ext cx="6912768" cy="24482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WI1:</a:t>
            </a:r>
            <a:r>
              <a:rPr kumimoji="1" lang="zh-CN" altLang="en-US" dirty="0" smtClean="0"/>
              <a:t>参照</a:t>
            </a:r>
            <a:r>
              <a:rPr kumimoji="1" lang="en-US" altLang="zh-CN" dirty="0" smtClean="0"/>
              <a:t>WI4 </a:t>
            </a:r>
            <a:r>
              <a:rPr kumimoji="1" lang="en-US" altLang="zh-CN" dirty="0"/>
              <a:t>- Verify Account </a:t>
            </a:r>
            <a:r>
              <a:rPr kumimoji="1" lang="en-US" altLang="zh-CN" dirty="0" smtClean="0"/>
              <a:t>Positions.pdf</a:t>
            </a:r>
            <a:r>
              <a:rPr kumimoji="1" lang="zh-CN" altLang="en-US" dirty="0" smtClean="0"/>
              <a:t>，写一个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处理流程。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要求：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用状态机（</a:t>
            </a:r>
            <a:r>
              <a:rPr kumimoji="1" lang="en-US" altLang="zh-CN" dirty="0" smtClean="0"/>
              <a:t>state machine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要有异常处理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两周内完成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将完成的成果物打成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发送到：</a:t>
            </a:r>
            <a:r>
              <a:rPr kumimoji="1" lang="en-US" altLang="zh-CN" dirty="0" smtClean="0">
                <a:hlinkClick r:id="rId3"/>
              </a:rPr>
              <a:t>lijun.sun@pactera.com</a:t>
            </a:r>
            <a:endParaRPr kumimoji="1" lang="en-US" altLang="zh-CN" dirty="0" smtClean="0"/>
          </a:p>
          <a:p>
            <a:endParaRPr kumimoji="1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244</Words>
  <Application>Microsoft Office PowerPoint</Application>
  <PresentationFormat>画面に合わせる (4:3)</PresentationFormat>
  <Paragraphs>75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トレーニング</vt:lpstr>
      <vt:lpstr>RPA 培训 RPA Advanced Training </vt:lpstr>
      <vt:lpstr>什么是RPA？</vt:lpstr>
      <vt:lpstr>PowerPoint プレゼンテーション</vt:lpstr>
      <vt:lpstr>PowerPoint プレゼンテーション</vt:lpstr>
      <vt:lpstr>PowerPoint プレゼンテーション</vt:lpstr>
      <vt:lpstr>学习目标</vt:lpstr>
      <vt:lpstr>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2018-04-25T07:57:56Z</dcterms:created>
  <dcterms:modified xsi:type="dcterms:W3CDTF">2018-05-08T00:50:08Z</dcterms:modified>
</cp:coreProperties>
</file>