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56" r:id="rId2"/>
    <p:sldId id="257" r:id="rId3"/>
    <p:sldId id="286" r:id="rId4"/>
    <p:sldId id="258" r:id="rId5"/>
    <p:sldId id="277" r:id="rId6"/>
    <p:sldId id="274" r:id="rId7"/>
    <p:sldId id="291" r:id="rId8"/>
    <p:sldId id="292" r:id="rId9"/>
    <p:sldId id="298" r:id="rId10"/>
    <p:sldId id="284" r:id="rId11"/>
    <p:sldId id="280" r:id="rId12"/>
    <p:sldId id="302" r:id="rId13"/>
    <p:sldId id="281" r:id="rId14"/>
    <p:sldId id="304" r:id="rId15"/>
    <p:sldId id="282" r:id="rId16"/>
    <p:sldId id="303" r:id="rId17"/>
    <p:sldId id="300" r:id="rId18"/>
    <p:sldId id="279" r:id="rId19"/>
    <p:sldId id="283" r:id="rId20"/>
    <p:sldId id="285" r:id="rId21"/>
    <p:sldId id="278" r:id="rId22"/>
    <p:sldId id="293" r:id="rId23"/>
    <p:sldId id="305" r:id="rId24"/>
    <p:sldId id="306" r:id="rId25"/>
    <p:sldId id="307" r:id="rId26"/>
    <p:sldId id="308" r:id="rId27"/>
    <p:sldId id="309" r:id="rId28"/>
    <p:sldId id="310" r:id="rId29"/>
    <p:sldId id="311" r:id="rId30"/>
    <p:sldId id="312" r:id="rId31"/>
    <p:sldId id="294" r:id="rId32"/>
    <p:sldId id="287" r:id="rId33"/>
    <p:sldId id="290" r:id="rId34"/>
    <p:sldId id="27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D5D222C-FD66-4288-99C7-15C1D572B465}">
          <p14:sldIdLst>
            <p14:sldId id="256"/>
            <p14:sldId id="257"/>
          </p14:sldIdLst>
        </p14:section>
        <p14:section name="Introduction of UI path Studio" id="{1FD33CAB-01FE-4525-B772-29D316CD2541}">
          <p14:sldIdLst>
            <p14:sldId id="286"/>
            <p14:sldId id="258"/>
            <p14:sldId id="277"/>
            <p14:sldId id="274"/>
            <p14:sldId id="291"/>
            <p14:sldId id="292"/>
          </p14:sldIdLst>
        </p14:section>
        <p14:section name="Studio Web" id="{9F5F8B6A-8C88-450D-A8D6-14CF7E5262DD}">
          <p14:sldIdLst>
            <p14:sldId id="298"/>
            <p14:sldId id="284"/>
          </p14:sldIdLst>
        </p14:section>
        <p14:section name="Variables and arguments, Loops" id="{1A03A991-70A4-4E38-A644-5BE0C6084427}">
          <p14:sldIdLst>
            <p14:sldId id="280"/>
            <p14:sldId id="302"/>
            <p14:sldId id="281"/>
            <p14:sldId id="304"/>
            <p14:sldId id="282"/>
          </p14:sldIdLst>
        </p14:section>
        <p14:section name="Sequence, Flow Chart &amp; Decision" id="{11C105EB-B6F2-405E-AC0A-F95673FC42D4}">
          <p14:sldIdLst>
            <p14:sldId id="303"/>
            <p14:sldId id="300"/>
            <p14:sldId id="279"/>
            <p14:sldId id="283"/>
            <p14:sldId id="285"/>
            <p14:sldId id="278"/>
          </p14:sldIdLst>
        </p14:section>
        <p14:section name="Decision" id="{974D3799-7052-4DC5-84F6-36DCAC8760AA}">
          <p14:sldIdLst>
            <p14:sldId id="293"/>
            <p14:sldId id="305"/>
            <p14:sldId id="306"/>
            <p14:sldId id="307"/>
            <p14:sldId id="308"/>
            <p14:sldId id="309"/>
            <p14:sldId id="310"/>
            <p14:sldId id="311"/>
            <p14:sldId id="312"/>
            <p14:sldId id="294"/>
          </p14:sldIdLst>
        </p14:section>
        <p14:section name="Working with Recording" id="{9626E040-FE85-4ADE-9825-9FE65EE7EC18}">
          <p14:sldIdLst>
            <p14:sldId id="287"/>
            <p14:sldId id="290"/>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84" autoAdjust="0"/>
    <p:restoredTop sz="94660"/>
  </p:normalViewPr>
  <p:slideViewPr>
    <p:cSldViewPr snapToGrid="0">
      <p:cViewPr varScale="1">
        <p:scale>
          <a:sx n="111" d="100"/>
          <a:sy n="111" d="100"/>
        </p:scale>
        <p:origin x="6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0D4444-1234-4422-90AB-22309ECFB488}" type="datetimeFigureOut">
              <a:rPr lang="en-US" smtClean="0"/>
              <a:t>7/23/2024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D04C49-A3C9-4935-81AD-B0E4BBF1DD15}" type="slidenum">
              <a:rPr lang="en-US" smtClean="0"/>
              <a:t>‹#›</a:t>
            </a:fld>
            <a:endParaRPr lang="en-US"/>
          </a:p>
        </p:txBody>
      </p:sp>
    </p:spTree>
    <p:extLst>
      <p:ext uri="{BB962C8B-B14F-4D97-AF65-F5344CB8AC3E}">
        <p14:creationId xmlns:p14="http://schemas.microsoft.com/office/powerpoint/2010/main" val="2104838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smtClean="0"/>
              <a:pPr/>
              <a:t>7/23/2024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t>7/23/2024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t>7/23/2024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t>7/23/2024</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smtClean="0"/>
              <a:t>7/23/2024</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smtClean="0"/>
              <a:t>7/23/2024</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t>7/23/2024</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smtClean="0"/>
              <a:pPr/>
              <a:t>7/23/2024</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docs.uipath.com/activities/docs/app-web-recorder" TargetMode="External"/><Relationship Id="rId2" Type="http://schemas.openxmlformats.org/officeDocument/2006/relationships/hyperlink" Target="https://docs.uipath.com/activities/docs/introduction"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7ABCD-292C-49FC-A0B9-31D58CBA275B}"/>
              </a:ext>
            </a:extLst>
          </p:cNvPr>
          <p:cNvSpPr>
            <a:spLocks noGrp="1"/>
          </p:cNvSpPr>
          <p:nvPr>
            <p:ph type="ctrTitle"/>
          </p:nvPr>
        </p:nvSpPr>
        <p:spPr/>
        <p:txBody>
          <a:bodyPr>
            <a:normAutofit/>
          </a:bodyPr>
          <a:lstStyle/>
          <a:p>
            <a:r>
              <a:rPr lang="en-US" dirty="0">
                <a:latin typeface="Verdana" panose="020B0604030504040204" pitchFamily="34" charset="0"/>
                <a:ea typeface="Verdana" panose="020B0604030504040204" pitchFamily="34" charset="0"/>
              </a:rPr>
              <a:t>Module</a:t>
            </a:r>
            <a:r>
              <a:rPr lang="en-US" dirty="0"/>
              <a:t> No 3</a:t>
            </a:r>
          </a:p>
        </p:txBody>
      </p:sp>
      <p:sp>
        <p:nvSpPr>
          <p:cNvPr id="3" name="Subtitle 2">
            <a:extLst>
              <a:ext uri="{FF2B5EF4-FFF2-40B4-BE49-F238E27FC236}">
                <a16:creationId xmlns:a16="http://schemas.microsoft.com/office/drawing/2014/main" id="{59097E70-FA4F-4C30-A211-B580B4CBBE86}"/>
              </a:ext>
            </a:extLst>
          </p:cNvPr>
          <p:cNvSpPr>
            <a:spLocks noGrp="1"/>
          </p:cNvSpPr>
          <p:nvPr>
            <p:ph type="subTitle" idx="1"/>
          </p:nvPr>
        </p:nvSpPr>
        <p:spPr/>
        <p:txBody>
          <a:bodyPr/>
          <a:lstStyle/>
          <a:p>
            <a:r>
              <a:rPr lang="en-US" sz="1800" dirty="0"/>
              <a:t>UiPath Studio Overview</a:t>
            </a:r>
            <a:endParaRPr lang="en-US" dirty="0"/>
          </a:p>
        </p:txBody>
      </p:sp>
    </p:spTree>
    <p:extLst>
      <p:ext uri="{BB962C8B-B14F-4D97-AF65-F5344CB8AC3E}">
        <p14:creationId xmlns:p14="http://schemas.microsoft.com/office/powerpoint/2010/main" val="4083454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F2A9B4-8EDD-4044-A473-C4972EA6733F}"/>
              </a:ext>
            </a:extLst>
          </p:cNvPr>
          <p:cNvSpPr txBox="1"/>
          <p:nvPr/>
        </p:nvSpPr>
        <p:spPr>
          <a:xfrm>
            <a:off x="249872" y="204961"/>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Why Studio Web</a:t>
            </a:r>
          </a:p>
        </p:txBody>
      </p:sp>
      <p:sp>
        <p:nvSpPr>
          <p:cNvPr id="5" name="object 4">
            <a:extLst>
              <a:ext uri="{FF2B5EF4-FFF2-40B4-BE49-F238E27FC236}">
                <a16:creationId xmlns:a16="http://schemas.microsoft.com/office/drawing/2014/main" id="{3ED9DD2F-769B-81E6-D931-1EB3B95299E0}"/>
              </a:ext>
            </a:extLst>
          </p:cNvPr>
          <p:cNvSpPr txBox="1"/>
          <p:nvPr/>
        </p:nvSpPr>
        <p:spPr>
          <a:xfrm>
            <a:off x="447548" y="1119886"/>
            <a:ext cx="6104255" cy="4140835"/>
          </a:xfrm>
          <a:prstGeom prst="rect">
            <a:avLst/>
          </a:prstGeom>
        </p:spPr>
        <p:txBody>
          <a:bodyPr vert="horz" wrap="square" lIns="0" tIns="149860" rIns="0" bIns="0" rtlCol="0">
            <a:spAutoFit/>
          </a:bodyPr>
          <a:lstStyle/>
          <a:p>
            <a:pPr marL="12700">
              <a:lnSpc>
                <a:spcPct val="100000"/>
              </a:lnSpc>
              <a:spcBef>
                <a:spcPts val="1180"/>
              </a:spcBef>
            </a:pPr>
            <a:r>
              <a:rPr sz="1800" spc="100" dirty="0">
                <a:solidFill>
                  <a:srgbClr val="212121"/>
                </a:solidFill>
                <a:latin typeface="Tahoma"/>
                <a:cs typeface="Tahoma"/>
              </a:rPr>
              <a:t>The</a:t>
            </a:r>
            <a:r>
              <a:rPr sz="1800" spc="-75" dirty="0">
                <a:solidFill>
                  <a:srgbClr val="212121"/>
                </a:solidFill>
                <a:latin typeface="Tahoma"/>
                <a:cs typeface="Tahoma"/>
              </a:rPr>
              <a:t> </a:t>
            </a:r>
            <a:r>
              <a:rPr sz="1800" spc="90" dirty="0">
                <a:solidFill>
                  <a:srgbClr val="212121"/>
                </a:solidFill>
                <a:latin typeface="Tahoma"/>
                <a:cs typeface="Tahoma"/>
              </a:rPr>
              <a:t>benefits</a:t>
            </a:r>
            <a:r>
              <a:rPr sz="1800" spc="-70" dirty="0">
                <a:solidFill>
                  <a:srgbClr val="212121"/>
                </a:solidFill>
                <a:latin typeface="Tahoma"/>
                <a:cs typeface="Tahoma"/>
              </a:rPr>
              <a:t> </a:t>
            </a:r>
            <a:r>
              <a:rPr sz="1800" spc="95" dirty="0">
                <a:solidFill>
                  <a:srgbClr val="212121"/>
                </a:solidFill>
                <a:latin typeface="Tahoma"/>
                <a:cs typeface="Tahoma"/>
              </a:rPr>
              <a:t>of</a:t>
            </a:r>
            <a:r>
              <a:rPr sz="1800" spc="-95" dirty="0">
                <a:solidFill>
                  <a:srgbClr val="212121"/>
                </a:solidFill>
                <a:latin typeface="Tahoma"/>
                <a:cs typeface="Tahoma"/>
              </a:rPr>
              <a:t> </a:t>
            </a:r>
            <a:r>
              <a:rPr sz="1800" spc="80" dirty="0">
                <a:solidFill>
                  <a:srgbClr val="212121"/>
                </a:solidFill>
                <a:latin typeface="Tahoma"/>
                <a:cs typeface="Tahoma"/>
              </a:rPr>
              <a:t>starting</a:t>
            </a:r>
            <a:r>
              <a:rPr sz="1800" spc="-75" dirty="0">
                <a:solidFill>
                  <a:srgbClr val="212121"/>
                </a:solidFill>
                <a:latin typeface="Tahoma"/>
                <a:cs typeface="Tahoma"/>
              </a:rPr>
              <a:t> </a:t>
            </a:r>
            <a:r>
              <a:rPr sz="1800" spc="80" dirty="0">
                <a:solidFill>
                  <a:srgbClr val="212121"/>
                </a:solidFill>
                <a:latin typeface="Tahoma"/>
                <a:cs typeface="Tahoma"/>
              </a:rPr>
              <a:t>with</a:t>
            </a:r>
            <a:r>
              <a:rPr sz="1800" spc="-80" dirty="0">
                <a:solidFill>
                  <a:srgbClr val="212121"/>
                </a:solidFill>
                <a:latin typeface="Tahoma"/>
                <a:cs typeface="Tahoma"/>
              </a:rPr>
              <a:t> </a:t>
            </a:r>
            <a:r>
              <a:rPr sz="1800" spc="90" dirty="0">
                <a:solidFill>
                  <a:srgbClr val="212121"/>
                </a:solidFill>
                <a:latin typeface="Tahoma"/>
                <a:cs typeface="Tahoma"/>
              </a:rPr>
              <a:t>Studio</a:t>
            </a:r>
            <a:r>
              <a:rPr sz="1800" spc="-75" dirty="0">
                <a:solidFill>
                  <a:srgbClr val="212121"/>
                </a:solidFill>
                <a:latin typeface="Tahoma"/>
                <a:cs typeface="Tahoma"/>
              </a:rPr>
              <a:t> </a:t>
            </a:r>
            <a:r>
              <a:rPr sz="1800" spc="125" dirty="0">
                <a:solidFill>
                  <a:srgbClr val="212121"/>
                </a:solidFill>
                <a:latin typeface="Tahoma"/>
                <a:cs typeface="Tahoma"/>
              </a:rPr>
              <a:t>Web</a:t>
            </a:r>
            <a:r>
              <a:rPr sz="1800" spc="-80" dirty="0">
                <a:solidFill>
                  <a:srgbClr val="212121"/>
                </a:solidFill>
                <a:latin typeface="Tahoma"/>
                <a:cs typeface="Tahoma"/>
              </a:rPr>
              <a:t> </a:t>
            </a:r>
            <a:r>
              <a:rPr sz="1800" spc="60" dirty="0">
                <a:solidFill>
                  <a:srgbClr val="212121"/>
                </a:solidFill>
                <a:latin typeface="Tahoma"/>
                <a:cs typeface="Tahoma"/>
              </a:rPr>
              <a:t>include:</a:t>
            </a:r>
            <a:endParaRPr sz="1800" dirty="0">
              <a:latin typeface="Tahoma"/>
              <a:cs typeface="Tahoma"/>
            </a:endParaRPr>
          </a:p>
          <a:p>
            <a:pPr marL="927100" indent="-343535">
              <a:lnSpc>
                <a:spcPct val="100000"/>
              </a:lnSpc>
              <a:spcBef>
                <a:spcPts val="1080"/>
              </a:spcBef>
              <a:buFont typeface="Arial MT"/>
              <a:buChar char="○"/>
              <a:tabLst>
                <a:tab pos="926465" algn="l"/>
                <a:tab pos="927100" algn="l"/>
              </a:tabLst>
            </a:pPr>
            <a:r>
              <a:rPr sz="1800" spc="95" dirty="0">
                <a:solidFill>
                  <a:srgbClr val="212121"/>
                </a:solidFill>
                <a:latin typeface="Tahoma"/>
                <a:cs typeface="Tahoma"/>
              </a:rPr>
              <a:t>Quick</a:t>
            </a:r>
            <a:r>
              <a:rPr sz="1800" spc="-85" dirty="0">
                <a:solidFill>
                  <a:srgbClr val="212121"/>
                </a:solidFill>
                <a:latin typeface="Tahoma"/>
                <a:cs typeface="Tahoma"/>
              </a:rPr>
              <a:t> </a:t>
            </a:r>
            <a:r>
              <a:rPr sz="1800" spc="85" dirty="0">
                <a:solidFill>
                  <a:srgbClr val="212121"/>
                </a:solidFill>
                <a:latin typeface="Tahoma"/>
                <a:cs typeface="Tahoma"/>
              </a:rPr>
              <a:t>Getting</a:t>
            </a:r>
            <a:r>
              <a:rPr sz="1800" spc="-85" dirty="0">
                <a:solidFill>
                  <a:srgbClr val="212121"/>
                </a:solidFill>
                <a:latin typeface="Tahoma"/>
                <a:cs typeface="Tahoma"/>
              </a:rPr>
              <a:t> </a:t>
            </a:r>
            <a:r>
              <a:rPr sz="1800" spc="90" dirty="0">
                <a:solidFill>
                  <a:srgbClr val="212121"/>
                </a:solidFill>
                <a:latin typeface="Tahoma"/>
                <a:cs typeface="Tahoma"/>
              </a:rPr>
              <a:t>Started</a:t>
            </a:r>
            <a:endParaRPr sz="1800" dirty="0">
              <a:latin typeface="Tahoma"/>
              <a:cs typeface="Tahoma"/>
            </a:endParaRPr>
          </a:p>
          <a:p>
            <a:pPr marL="927100" indent="-343535">
              <a:lnSpc>
                <a:spcPct val="100000"/>
              </a:lnSpc>
              <a:spcBef>
                <a:spcPts val="1080"/>
              </a:spcBef>
              <a:buChar char="○"/>
              <a:tabLst>
                <a:tab pos="926465" algn="l"/>
                <a:tab pos="927100" algn="l"/>
              </a:tabLst>
            </a:pPr>
            <a:r>
              <a:rPr sz="1800" spc="105" dirty="0">
                <a:solidFill>
                  <a:srgbClr val="212121"/>
                </a:solidFill>
                <a:latin typeface="Tahoma"/>
                <a:cs typeface="Tahoma"/>
              </a:rPr>
              <a:t>Cross-Platform</a:t>
            </a:r>
            <a:r>
              <a:rPr sz="1800" spc="-90" dirty="0">
                <a:solidFill>
                  <a:srgbClr val="212121"/>
                </a:solidFill>
                <a:latin typeface="Tahoma"/>
                <a:cs typeface="Tahoma"/>
              </a:rPr>
              <a:t> </a:t>
            </a:r>
            <a:r>
              <a:rPr sz="1800" spc="95" dirty="0">
                <a:solidFill>
                  <a:srgbClr val="212121"/>
                </a:solidFill>
                <a:latin typeface="Tahoma"/>
                <a:cs typeface="Tahoma"/>
              </a:rPr>
              <a:t>Ready</a:t>
            </a:r>
            <a:endParaRPr sz="1800" dirty="0">
              <a:latin typeface="Tahoma"/>
              <a:cs typeface="Tahoma"/>
            </a:endParaRPr>
          </a:p>
          <a:p>
            <a:pPr marL="927100" indent="-343535">
              <a:lnSpc>
                <a:spcPct val="100000"/>
              </a:lnSpc>
              <a:spcBef>
                <a:spcPts val="1080"/>
              </a:spcBef>
              <a:buChar char="○"/>
              <a:tabLst>
                <a:tab pos="926465" algn="l"/>
                <a:tab pos="927100" algn="l"/>
              </a:tabLst>
            </a:pPr>
            <a:r>
              <a:rPr sz="1800" spc="50" dirty="0">
                <a:solidFill>
                  <a:srgbClr val="212121"/>
                </a:solidFill>
                <a:latin typeface="Tahoma"/>
                <a:cs typeface="Tahoma"/>
              </a:rPr>
              <a:t>Integration</a:t>
            </a:r>
            <a:r>
              <a:rPr sz="1800" spc="-110" dirty="0">
                <a:solidFill>
                  <a:srgbClr val="212121"/>
                </a:solidFill>
                <a:latin typeface="Tahoma"/>
                <a:cs typeface="Tahoma"/>
              </a:rPr>
              <a:t> </a:t>
            </a:r>
            <a:r>
              <a:rPr sz="1800" spc="105" dirty="0">
                <a:solidFill>
                  <a:srgbClr val="212121"/>
                </a:solidFill>
                <a:latin typeface="Tahoma"/>
                <a:cs typeface="Tahoma"/>
              </a:rPr>
              <a:t>Service</a:t>
            </a:r>
            <a:endParaRPr sz="1800" dirty="0">
              <a:latin typeface="Tahoma"/>
              <a:cs typeface="Tahoma"/>
            </a:endParaRPr>
          </a:p>
          <a:p>
            <a:pPr marL="927100" indent="-343535">
              <a:lnSpc>
                <a:spcPct val="100000"/>
              </a:lnSpc>
              <a:spcBef>
                <a:spcPts val="1080"/>
              </a:spcBef>
              <a:buChar char="○"/>
              <a:tabLst>
                <a:tab pos="926465" algn="l"/>
                <a:tab pos="927100" algn="l"/>
              </a:tabLst>
            </a:pPr>
            <a:r>
              <a:rPr sz="1800" spc="95" dirty="0">
                <a:solidFill>
                  <a:srgbClr val="212121"/>
                </a:solidFill>
                <a:latin typeface="Tahoma"/>
                <a:cs typeface="Tahoma"/>
              </a:rPr>
              <a:t>Compatible</a:t>
            </a:r>
            <a:r>
              <a:rPr sz="1800" spc="-70" dirty="0">
                <a:solidFill>
                  <a:srgbClr val="212121"/>
                </a:solidFill>
                <a:latin typeface="Tahoma"/>
                <a:cs typeface="Tahoma"/>
              </a:rPr>
              <a:t> </a:t>
            </a:r>
            <a:r>
              <a:rPr sz="1800" spc="80" dirty="0">
                <a:solidFill>
                  <a:srgbClr val="212121"/>
                </a:solidFill>
                <a:latin typeface="Tahoma"/>
                <a:cs typeface="Tahoma"/>
              </a:rPr>
              <a:t>with</a:t>
            </a:r>
            <a:r>
              <a:rPr sz="1800" spc="-80" dirty="0">
                <a:solidFill>
                  <a:srgbClr val="212121"/>
                </a:solidFill>
                <a:latin typeface="Tahoma"/>
                <a:cs typeface="Tahoma"/>
              </a:rPr>
              <a:t> </a:t>
            </a:r>
            <a:r>
              <a:rPr sz="1800" spc="90" dirty="0">
                <a:solidFill>
                  <a:srgbClr val="212121"/>
                </a:solidFill>
                <a:latin typeface="Tahoma"/>
                <a:cs typeface="Tahoma"/>
              </a:rPr>
              <a:t>Studio</a:t>
            </a:r>
            <a:r>
              <a:rPr sz="1800" spc="-80" dirty="0">
                <a:solidFill>
                  <a:srgbClr val="212121"/>
                </a:solidFill>
                <a:latin typeface="Tahoma"/>
                <a:cs typeface="Tahoma"/>
              </a:rPr>
              <a:t> </a:t>
            </a:r>
            <a:r>
              <a:rPr sz="1800" spc="90" dirty="0">
                <a:solidFill>
                  <a:srgbClr val="212121"/>
                </a:solidFill>
                <a:latin typeface="Tahoma"/>
                <a:cs typeface="Tahoma"/>
              </a:rPr>
              <a:t>and</a:t>
            </a:r>
            <a:r>
              <a:rPr sz="1800" spc="-100" dirty="0">
                <a:solidFill>
                  <a:srgbClr val="212121"/>
                </a:solidFill>
                <a:latin typeface="Tahoma"/>
                <a:cs typeface="Tahoma"/>
              </a:rPr>
              <a:t> </a:t>
            </a:r>
            <a:r>
              <a:rPr sz="1800" spc="100" dirty="0">
                <a:solidFill>
                  <a:srgbClr val="212121"/>
                </a:solidFill>
                <a:latin typeface="Tahoma"/>
                <a:cs typeface="Tahoma"/>
              </a:rPr>
              <a:t>StudioX</a:t>
            </a:r>
            <a:endParaRPr sz="1800" dirty="0">
              <a:latin typeface="Tahoma"/>
              <a:cs typeface="Tahoma"/>
            </a:endParaRPr>
          </a:p>
          <a:p>
            <a:pPr marL="927100" indent="-343535">
              <a:lnSpc>
                <a:spcPct val="100000"/>
              </a:lnSpc>
              <a:spcBef>
                <a:spcPts val="1080"/>
              </a:spcBef>
              <a:buChar char="○"/>
              <a:tabLst>
                <a:tab pos="926465" algn="l"/>
                <a:tab pos="927100" algn="l"/>
              </a:tabLst>
            </a:pPr>
            <a:r>
              <a:rPr sz="1800" spc="105" dirty="0">
                <a:solidFill>
                  <a:srgbClr val="212121"/>
                </a:solidFill>
                <a:latin typeface="Tahoma"/>
                <a:cs typeface="Tahoma"/>
              </a:rPr>
              <a:t>Schedule</a:t>
            </a:r>
            <a:r>
              <a:rPr sz="1800" spc="-75" dirty="0">
                <a:solidFill>
                  <a:srgbClr val="212121"/>
                </a:solidFill>
                <a:latin typeface="Tahoma"/>
                <a:cs typeface="Tahoma"/>
              </a:rPr>
              <a:t> </a:t>
            </a:r>
            <a:r>
              <a:rPr sz="1800" spc="114" dirty="0">
                <a:solidFill>
                  <a:srgbClr val="212121"/>
                </a:solidFill>
                <a:latin typeface="Tahoma"/>
                <a:cs typeface="Tahoma"/>
              </a:rPr>
              <a:t>based</a:t>
            </a:r>
            <a:r>
              <a:rPr sz="1800" spc="-80" dirty="0">
                <a:solidFill>
                  <a:srgbClr val="212121"/>
                </a:solidFill>
                <a:latin typeface="Tahoma"/>
                <a:cs typeface="Tahoma"/>
              </a:rPr>
              <a:t> </a:t>
            </a:r>
            <a:r>
              <a:rPr sz="1800" spc="85" dirty="0">
                <a:solidFill>
                  <a:srgbClr val="212121"/>
                </a:solidFill>
                <a:latin typeface="Tahoma"/>
                <a:cs typeface="Tahoma"/>
              </a:rPr>
              <a:t>on</a:t>
            </a:r>
            <a:r>
              <a:rPr sz="1800" spc="-100" dirty="0">
                <a:solidFill>
                  <a:srgbClr val="212121"/>
                </a:solidFill>
                <a:latin typeface="Tahoma"/>
                <a:cs typeface="Tahoma"/>
              </a:rPr>
              <a:t> </a:t>
            </a:r>
            <a:r>
              <a:rPr sz="1800" spc="70" dirty="0">
                <a:solidFill>
                  <a:srgbClr val="212121"/>
                </a:solidFill>
                <a:latin typeface="Tahoma"/>
                <a:cs typeface="Tahoma"/>
              </a:rPr>
              <a:t>external</a:t>
            </a:r>
            <a:r>
              <a:rPr sz="1800" spc="-100" dirty="0">
                <a:solidFill>
                  <a:srgbClr val="212121"/>
                </a:solidFill>
                <a:latin typeface="Tahoma"/>
                <a:cs typeface="Tahoma"/>
              </a:rPr>
              <a:t> </a:t>
            </a:r>
            <a:r>
              <a:rPr sz="1800" spc="105" dirty="0">
                <a:solidFill>
                  <a:srgbClr val="212121"/>
                </a:solidFill>
                <a:latin typeface="Tahoma"/>
                <a:cs typeface="Tahoma"/>
              </a:rPr>
              <a:t>events</a:t>
            </a:r>
            <a:endParaRPr sz="1800" dirty="0">
              <a:latin typeface="Tahoma"/>
              <a:cs typeface="Tahoma"/>
            </a:endParaRPr>
          </a:p>
          <a:p>
            <a:pPr marL="927100" indent="-343535">
              <a:lnSpc>
                <a:spcPct val="100000"/>
              </a:lnSpc>
              <a:spcBef>
                <a:spcPts val="1085"/>
              </a:spcBef>
              <a:buChar char="○"/>
              <a:tabLst>
                <a:tab pos="926465" algn="l"/>
                <a:tab pos="927100" algn="l"/>
              </a:tabLst>
            </a:pPr>
            <a:r>
              <a:rPr sz="1800" spc="95" dirty="0">
                <a:solidFill>
                  <a:srgbClr val="212121"/>
                </a:solidFill>
                <a:latin typeface="Tahoma"/>
                <a:cs typeface="Tahoma"/>
              </a:rPr>
              <a:t>Browser</a:t>
            </a:r>
            <a:r>
              <a:rPr sz="1800" spc="-100" dirty="0">
                <a:solidFill>
                  <a:srgbClr val="212121"/>
                </a:solidFill>
                <a:latin typeface="Tahoma"/>
                <a:cs typeface="Tahoma"/>
              </a:rPr>
              <a:t> </a:t>
            </a:r>
            <a:r>
              <a:rPr sz="1800" spc="114" dirty="0">
                <a:solidFill>
                  <a:srgbClr val="212121"/>
                </a:solidFill>
                <a:latin typeface="Tahoma"/>
                <a:cs typeface="Tahoma"/>
              </a:rPr>
              <a:t>based</a:t>
            </a:r>
            <a:r>
              <a:rPr sz="1800" spc="-75" dirty="0">
                <a:solidFill>
                  <a:srgbClr val="212121"/>
                </a:solidFill>
                <a:latin typeface="Tahoma"/>
                <a:cs typeface="Tahoma"/>
              </a:rPr>
              <a:t> </a:t>
            </a:r>
            <a:r>
              <a:rPr sz="1800" spc="-20" dirty="0">
                <a:solidFill>
                  <a:srgbClr val="212121"/>
                </a:solidFill>
                <a:latin typeface="Tahoma"/>
                <a:cs typeface="Tahoma"/>
              </a:rPr>
              <a:t>UI</a:t>
            </a:r>
            <a:r>
              <a:rPr sz="1800" spc="-95" dirty="0">
                <a:solidFill>
                  <a:srgbClr val="212121"/>
                </a:solidFill>
                <a:latin typeface="Tahoma"/>
                <a:cs typeface="Tahoma"/>
              </a:rPr>
              <a:t> </a:t>
            </a:r>
            <a:r>
              <a:rPr sz="1800" spc="85" dirty="0">
                <a:solidFill>
                  <a:srgbClr val="212121"/>
                </a:solidFill>
                <a:latin typeface="Tahoma"/>
                <a:cs typeface="Tahoma"/>
              </a:rPr>
              <a:t>Automation</a:t>
            </a:r>
            <a:r>
              <a:rPr sz="1800" spc="-60" dirty="0">
                <a:solidFill>
                  <a:srgbClr val="212121"/>
                </a:solidFill>
                <a:latin typeface="Tahoma"/>
                <a:cs typeface="Tahoma"/>
              </a:rPr>
              <a:t> </a:t>
            </a:r>
            <a:r>
              <a:rPr sz="1800" spc="-45" dirty="0">
                <a:solidFill>
                  <a:srgbClr val="212121"/>
                </a:solidFill>
                <a:latin typeface="Tahoma"/>
                <a:cs typeface="Tahoma"/>
              </a:rPr>
              <a:t>&amp;</a:t>
            </a:r>
            <a:r>
              <a:rPr sz="1800" spc="-80" dirty="0">
                <a:solidFill>
                  <a:srgbClr val="212121"/>
                </a:solidFill>
                <a:latin typeface="Tahoma"/>
                <a:cs typeface="Tahoma"/>
              </a:rPr>
              <a:t> </a:t>
            </a:r>
            <a:r>
              <a:rPr sz="1800" spc="90" dirty="0">
                <a:solidFill>
                  <a:srgbClr val="212121"/>
                </a:solidFill>
                <a:latin typeface="Tahoma"/>
                <a:cs typeface="Tahoma"/>
              </a:rPr>
              <a:t>Live</a:t>
            </a:r>
            <a:r>
              <a:rPr sz="1800" spc="-90" dirty="0">
                <a:solidFill>
                  <a:srgbClr val="212121"/>
                </a:solidFill>
                <a:latin typeface="Tahoma"/>
                <a:cs typeface="Tahoma"/>
              </a:rPr>
              <a:t> </a:t>
            </a:r>
            <a:r>
              <a:rPr sz="1800" spc="80" dirty="0">
                <a:solidFill>
                  <a:srgbClr val="212121"/>
                </a:solidFill>
                <a:latin typeface="Tahoma"/>
                <a:cs typeface="Tahoma"/>
              </a:rPr>
              <a:t>Streaming</a:t>
            </a:r>
            <a:endParaRPr sz="1800" dirty="0">
              <a:latin typeface="Tahoma"/>
              <a:cs typeface="Tahoma"/>
            </a:endParaRPr>
          </a:p>
          <a:p>
            <a:pPr marL="927100" indent="-343535">
              <a:lnSpc>
                <a:spcPct val="100000"/>
              </a:lnSpc>
              <a:spcBef>
                <a:spcPts val="1080"/>
              </a:spcBef>
              <a:buChar char="○"/>
              <a:tabLst>
                <a:tab pos="926465" algn="l"/>
                <a:tab pos="927100" algn="l"/>
              </a:tabLst>
            </a:pPr>
            <a:r>
              <a:rPr sz="1800" spc="-195" dirty="0">
                <a:solidFill>
                  <a:srgbClr val="212121"/>
                </a:solidFill>
                <a:latin typeface="Tahoma"/>
                <a:cs typeface="Tahoma"/>
              </a:rPr>
              <a:t>I</a:t>
            </a:r>
            <a:r>
              <a:rPr sz="1800" spc="120" dirty="0">
                <a:solidFill>
                  <a:srgbClr val="212121"/>
                </a:solidFill>
                <a:latin typeface="Tahoma"/>
                <a:cs typeface="Tahoma"/>
              </a:rPr>
              <a:t>T</a:t>
            </a:r>
            <a:r>
              <a:rPr sz="1800" spc="-80" dirty="0">
                <a:solidFill>
                  <a:srgbClr val="212121"/>
                </a:solidFill>
                <a:latin typeface="Tahoma"/>
                <a:cs typeface="Tahoma"/>
              </a:rPr>
              <a:t> </a:t>
            </a:r>
            <a:r>
              <a:rPr sz="1800" spc="85" dirty="0">
                <a:solidFill>
                  <a:srgbClr val="212121"/>
                </a:solidFill>
                <a:latin typeface="Tahoma"/>
                <a:cs typeface="Tahoma"/>
              </a:rPr>
              <a:t>Automatio</a:t>
            </a:r>
            <a:r>
              <a:rPr sz="1800" spc="70" dirty="0">
                <a:solidFill>
                  <a:srgbClr val="212121"/>
                </a:solidFill>
                <a:latin typeface="Tahoma"/>
                <a:cs typeface="Tahoma"/>
              </a:rPr>
              <a:t>n</a:t>
            </a:r>
            <a:r>
              <a:rPr sz="1800" spc="-60" dirty="0">
                <a:solidFill>
                  <a:srgbClr val="212121"/>
                </a:solidFill>
                <a:latin typeface="Tahoma"/>
                <a:cs typeface="Tahoma"/>
              </a:rPr>
              <a:t> </a:t>
            </a:r>
            <a:r>
              <a:rPr sz="1800" spc="85" dirty="0">
                <a:solidFill>
                  <a:srgbClr val="212121"/>
                </a:solidFill>
                <a:latin typeface="Tahoma"/>
                <a:cs typeface="Tahoma"/>
              </a:rPr>
              <a:t>Enab</a:t>
            </a:r>
            <a:r>
              <a:rPr sz="1800" spc="25" dirty="0">
                <a:solidFill>
                  <a:srgbClr val="212121"/>
                </a:solidFill>
                <a:latin typeface="Tahoma"/>
                <a:cs typeface="Tahoma"/>
              </a:rPr>
              <a:t>l</a:t>
            </a:r>
            <a:r>
              <a:rPr sz="1800" spc="70" dirty="0">
                <a:solidFill>
                  <a:srgbClr val="212121"/>
                </a:solidFill>
                <a:latin typeface="Tahoma"/>
                <a:cs typeface="Tahoma"/>
              </a:rPr>
              <a:t>er</a:t>
            </a:r>
            <a:endParaRPr sz="1800" dirty="0">
              <a:latin typeface="Tahoma"/>
              <a:cs typeface="Tahoma"/>
            </a:endParaRPr>
          </a:p>
          <a:p>
            <a:pPr marL="927100" indent="-343535">
              <a:lnSpc>
                <a:spcPct val="100000"/>
              </a:lnSpc>
              <a:spcBef>
                <a:spcPts val="1080"/>
              </a:spcBef>
              <a:buChar char="○"/>
              <a:tabLst>
                <a:tab pos="926465" algn="l"/>
                <a:tab pos="927100" algn="l"/>
              </a:tabLst>
            </a:pPr>
            <a:r>
              <a:rPr sz="1800" spc="105" dirty="0">
                <a:solidFill>
                  <a:srgbClr val="212121"/>
                </a:solidFill>
                <a:latin typeface="Tahoma"/>
                <a:cs typeface="Tahoma"/>
              </a:rPr>
              <a:t>Easy-to-Deploy</a:t>
            </a:r>
            <a:r>
              <a:rPr sz="1800" spc="-50" dirty="0">
                <a:solidFill>
                  <a:srgbClr val="212121"/>
                </a:solidFill>
                <a:latin typeface="Tahoma"/>
                <a:cs typeface="Tahoma"/>
              </a:rPr>
              <a:t> </a:t>
            </a:r>
            <a:r>
              <a:rPr sz="1800" spc="110" dirty="0">
                <a:solidFill>
                  <a:srgbClr val="212121"/>
                </a:solidFill>
                <a:latin typeface="Tahoma"/>
                <a:cs typeface="Tahoma"/>
              </a:rPr>
              <a:t>DU</a:t>
            </a:r>
            <a:r>
              <a:rPr sz="1800" spc="-110" dirty="0">
                <a:solidFill>
                  <a:srgbClr val="212121"/>
                </a:solidFill>
                <a:latin typeface="Tahoma"/>
                <a:cs typeface="Tahoma"/>
              </a:rPr>
              <a:t> </a:t>
            </a:r>
            <a:r>
              <a:rPr sz="1800" spc="105" dirty="0">
                <a:solidFill>
                  <a:srgbClr val="212121"/>
                </a:solidFill>
                <a:latin typeface="Tahoma"/>
                <a:cs typeface="Tahoma"/>
              </a:rPr>
              <a:t>Scenarios</a:t>
            </a:r>
            <a:endParaRPr sz="1800" dirty="0">
              <a:latin typeface="Tahoma"/>
              <a:cs typeface="Tahoma"/>
            </a:endParaRPr>
          </a:p>
          <a:p>
            <a:pPr marL="927100" indent="-343535">
              <a:lnSpc>
                <a:spcPct val="100000"/>
              </a:lnSpc>
              <a:spcBef>
                <a:spcPts val="1080"/>
              </a:spcBef>
              <a:buChar char="○"/>
              <a:tabLst>
                <a:tab pos="926465" algn="l"/>
                <a:tab pos="927100" algn="l"/>
              </a:tabLst>
            </a:pPr>
            <a:r>
              <a:rPr sz="1800" spc="90" dirty="0">
                <a:solidFill>
                  <a:srgbClr val="212121"/>
                </a:solidFill>
                <a:latin typeface="Tahoma"/>
                <a:cs typeface="Tahoma"/>
              </a:rPr>
              <a:t>Share</a:t>
            </a:r>
            <a:r>
              <a:rPr sz="1800" spc="-100" dirty="0">
                <a:solidFill>
                  <a:srgbClr val="212121"/>
                </a:solidFill>
                <a:latin typeface="Tahoma"/>
                <a:cs typeface="Tahoma"/>
              </a:rPr>
              <a:t> </a:t>
            </a:r>
            <a:r>
              <a:rPr sz="1800" spc="90" dirty="0">
                <a:solidFill>
                  <a:srgbClr val="212121"/>
                </a:solidFill>
                <a:latin typeface="Tahoma"/>
                <a:cs typeface="Tahoma"/>
              </a:rPr>
              <a:t>Projects</a:t>
            </a:r>
            <a:r>
              <a:rPr sz="1800" spc="-85" dirty="0">
                <a:solidFill>
                  <a:srgbClr val="212121"/>
                </a:solidFill>
                <a:latin typeface="Tahoma"/>
                <a:cs typeface="Tahoma"/>
              </a:rPr>
              <a:t> </a:t>
            </a:r>
            <a:r>
              <a:rPr sz="1800" spc="80" dirty="0">
                <a:solidFill>
                  <a:srgbClr val="212121"/>
                </a:solidFill>
                <a:latin typeface="Tahoma"/>
                <a:cs typeface="Tahoma"/>
              </a:rPr>
              <a:t>with</a:t>
            </a:r>
            <a:r>
              <a:rPr sz="1800" spc="-85" dirty="0">
                <a:solidFill>
                  <a:srgbClr val="212121"/>
                </a:solidFill>
                <a:latin typeface="Tahoma"/>
                <a:cs typeface="Tahoma"/>
              </a:rPr>
              <a:t> </a:t>
            </a:r>
            <a:r>
              <a:rPr sz="1800" spc="110" dirty="0">
                <a:solidFill>
                  <a:srgbClr val="212121"/>
                </a:solidFill>
                <a:latin typeface="Tahoma"/>
                <a:cs typeface="Tahoma"/>
              </a:rPr>
              <a:t>Teams</a:t>
            </a:r>
            <a:endParaRPr sz="1800" dirty="0">
              <a:latin typeface="Tahoma"/>
              <a:cs typeface="Tahoma"/>
            </a:endParaRPr>
          </a:p>
        </p:txBody>
      </p:sp>
      <p:pic>
        <p:nvPicPr>
          <p:cNvPr id="7" name="object 8">
            <a:extLst>
              <a:ext uri="{FF2B5EF4-FFF2-40B4-BE49-F238E27FC236}">
                <a16:creationId xmlns:a16="http://schemas.microsoft.com/office/drawing/2014/main" id="{CBA2889D-DAF7-A5D4-9520-BE66EB2E3C8A}"/>
              </a:ext>
            </a:extLst>
          </p:cNvPr>
          <p:cNvPicPr/>
          <p:nvPr/>
        </p:nvPicPr>
        <p:blipFill>
          <a:blip r:embed="rId2" cstate="print"/>
          <a:stretch>
            <a:fillRect/>
          </a:stretch>
        </p:blipFill>
        <p:spPr>
          <a:xfrm>
            <a:off x="6551803" y="1272894"/>
            <a:ext cx="5192649" cy="4379532"/>
          </a:xfrm>
          <a:prstGeom prst="rect">
            <a:avLst/>
          </a:prstGeom>
        </p:spPr>
      </p:pic>
    </p:spTree>
    <p:extLst>
      <p:ext uri="{BB962C8B-B14F-4D97-AF65-F5344CB8AC3E}">
        <p14:creationId xmlns:p14="http://schemas.microsoft.com/office/powerpoint/2010/main" val="862253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343550-84DB-46DD-8464-C875465BE51F}"/>
              </a:ext>
            </a:extLst>
          </p:cNvPr>
          <p:cNvSpPr txBox="1"/>
          <p:nvPr/>
        </p:nvSpPr>
        <p:spPr>
          <a:xfrm>
            <a:off x="292598" y="305629"/>
            <a:ext cx="11692255" cy="523220"/>
          </a:xfrm>
          <a:prstGeom prst="rect">
            <a:avLst/>
          </a:prstGeom>
          <a:solidFill>
            <a:schemeClr val="accent1"/>
          </a:solidFill>
        </p:spPr>
        <p:txBody>
          <a:bodyPr wrap="square" rtlCol="0">
            <a:spAutoFit/>
          </a:bodyPr>
          <a:lstStyle/>
          <a:p>
            <a:pPr fontAlgn="base"/>
            <a:r>
              <a:rPr lang="en-US" sz="2800" b="1" dirty="0">
                <a:solidFill>
                  <a:srgbClr val="FFFFFF"/>
                </a:solidFill>
                <a:effectLst/>
                <a:latin typeface="Poppins"/>
              </a:rPr>
              <a:t>Variables</a:t>
            </a:r>
            <a:endParaRPr lang="en-US" sz="2800" dirty="0">
              <a:solidFill>
                <a:srgbClr val="FFFFFF"/>
              </a:solidFill>
              <a:effectLst/>
              <a:latin typeface="lato" panose="020F0502020204030203" pitchFamily="34" charset="0"/>
            </a:endParaRPr>
          </a:p>
        </p:txBody>
      </p:sp>
      <p:sp>
        <p:nvSpPr>
          <p:cNvPr id="4" name="TextBox 3">
            <a:extLst>
              <a:ext uri="{FF2B5EF4-FFF2-40B4-BE49-F238E27FC236}">
                <a16:creationId xmlns:a16="http://schemas.microsoft.com/office/drawing/2014/main" id="{1AE0397F-659E-4051-9CC1-7F5EDE109AE3}"/>
              </a:ext>
            </a:extLst>
          </p:cNvPr>
          <p:cNvSpPr txBox="1"/>
          <p:nvPr/>
        </p:nvSpPr>
        <p:spPr>
          <a:xfrm>
            <a:off x="292598" y="905578"/>
            <a:ext cx="11066096" cy="2308324"/>
          </a:xfrm>
          <a:prstGeom prst="rect">
            <a:avLst/>
          </a:prstGeom>
          <a:noFill/>
        </p:spPr>
        <p:txBody>
          <a:bodyPr wrap="square">
            <a:spAutoFit/>
          </a:bodyPr>
          <a:lstStyle/>
          <a:p>
            <a:r>
              <a:rPr lang="en-US" sz="1600" dirty="0">
                <a:latin typeface="Verdana" panose="020B0604030504040204" pitchFamily="34" charset="0"/>
                <a:ea typeface="Verdana" panose="020B0604030504040204" pitchFamily="34" charset="0"/>
              </a:rPr>
              <a:t>In UiPath Studio, variables are used to store multiples type of data. Another key aspect of</a:t>
            </a:r>
          </a:p>
          <a:p>
            <a:r>
              <a:rPr lang="en-US" sz="1600" dirty="0">
                <a:latin typeface="Verdana" panose="020B0604030504040204" pitchFamily="34" charset="0"/>
                <a:ea typeface="Verdana" panose="020B0604030504040204" pitchFamily="34" charset="0"/>
              </a:rPr>
              <a:t>variables is that their value can change so that you can, for example, control how many times</a:t>
            </a:r>
          </a:p>
          <a:p>
            <a:r>
              <a:rPr lang="en-US" sz="1600" dirty="0">
                <a:latin typeface="Verdana" panose="020B0604030504040204" pitchFamily="34" charset="0"/>
                <a:ea typeface="Verdana" panose="020B0604030504040204" pitchFamily="34" charset="0"/>
              </a:rPr>
              <a:t>the body of a loop is executed.</a:t>
            </a:r>
          </a:p>
          <a:p>
            <a:endParaRPr lang="en-US" sz="16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ü"/>
            </a:pPr>
            <a:r>
              <a:rPr lang="en-US" sz="1600" dirty="0">
                <a:latin typeface="Verdana" panose="020B0604030504040204" pitchFamily="34" charset="0"/>
                <a:ea typeface="Verdana" panose="020B0604030504040204" pitchFamily="34" charset="0"/>
              </a:rPr>
              <a:t>The data stored within a variable is called a value, and it can be of multiple types. UiPath, support a large amount of types, ranging from generic value, text, number, data table, time and date, to </a:t>
            </a:r>
            <a:r>
              <a:rPr lang="en-US" sz="1600" dirty="0" err="1">
                <a:latin typeface="Verdana" panose="020B0604030504040204" pitchFamily="34" charset="0"/>
                <a:ea typeface="Verdana" panose="020B0604030504040204" pitchFamily="34" charset="0"/>
              </a:rPr>
              <a:t>UiElements</a:t>
            </a:r>
            <a:r>
              <a:rPr lang="en-US" sz="1600" dirty="0">
                <a:latin typeface="Verdana" panose="020B0604030504040204" pitchFamily="34" charset="0"/>
                <a:ea typeface="Verdana" panose="020B0604030504040204" pitchFamily="34" charset="0"/>
              </a:rPr>
              <a:t>.</a:t>
            </a:r>
          </a:p>
          <a:p>
            <a:pPr marL="285750" indent="-285750">
              <a:buFont typeface="Wingdings" panose="05000000000000000000" pitchFamily="2" charset="2"/>
              <a:buChar char="ü"/>
            </a:pPr>
            <a:r>
              <a:rPr lang="en-US" sz="1600" dirty="0">
                <a:latin typeface="Verdana" panose="020B0604030504040204" pitchFamily="34" charset="0"/>
                <a:ea typeface="Verdana" panose="020B0604030504040204" pitchFamily="34" charset="0"/>
              </a:rPr>
              <a:t>Not only this you can also create more complex variables like List, Array, Datatables and other .NET Language Supported types.</a:t>
            </a:r>
          </a:p>
        </p:txBody>
      </p:sp>
      <p:sp>
        <p:nvSpPr>
          <p:cNvPr id="5" name="TextBox 4">
            <a:extLst>
              <a:ext uri="{FF2B5EF4-FFF2-40B4-BE49-F238E27FC236}">
                <a16:creationId xmlns:a16="http://schemas.microsoft.com/office/drawing/2014/main" id="{B80FE95C-9113-427D-A1C2-8EC3B3FA3C4C}"/>
              </a:ext>
            </a:extLst>
          </p:cNvPr>
          <p:cNvSpPr txBox="1"/>
          <p:nvPr/>
        </p:nvSpPr>
        <p:spPr>
          <a:xfrm>
            <a:off x="617178" y="3477433"/>
            <a:ext cx="5378153" cy="286232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a:solidFill>
                  <a:srgbClr val="FF0000"/>
                </a:solidFill>
                <a:latin typeface="Verdana" panose="020B0604030504040204" pitchFamily="34" charset="0"/>
                <a:ea typeface="Verdana" panose="020B0604030504040204" pitchFamily="34" charset="0"/>
              </a:rPr>
              <a:t>Creating Variables</a:t>
            </a:r>
          </a:p>
          <a:p>
            <a:endParaRPr lang="en-US" sz="1200" dirty="0">
              <a:solidFill>
                <a:srgbClr val="FF0000"/>
              </a:solidFill>
              <a:latin typeface="Verdana" panose="020B0604030504040204" pitchFamily="34" charset="0"/>
              <a:ea typeface="Verdana" panose="020B0604030504040204" pitchFamily="34" charset="0"/>
            </a:endParaRPr>
          </a:p>
          <a:p>
            <a:r>
              <a:rPr lang="en-US" sz="1200" dirty="0">
                <a:latin typeface="Verdana" panose="020B0604030504040204" pitchFamily="34" charset="0"/>
                <a:ea typeface="Verdana" panose="020B0604030504040204" pitchFamily="34" charset="0"/>
              </a:rPr>
              <a:t>There are 3 ways to create variables in UiPath:</a:t>
            </a:r>
          </a:p>
          <a:p>
            <a:pPr marL="285750" indent="-285750">
              <a:buFont typeface="Arial" panose="020B0604020202020204" pitchFamily="34" charset="0"/>
              <a:buChar char="•"/>
            </a:pPr>
            <a:r>
              <a:rPr lang="en-US" sz="1200" dirty="0">
                <a:solidFill>
                  <a:srgbClr val="FF0000"/>
                </a:solidFill>
                <a:latin typeface="Verdana" panose="020B0604030504040204" pitchFamily="34" charset="0"/>
                <a:ea typeface="Verdana" panose="020B0604030504040204" pitchFamily="34" charset="0"/>
              </a:rPr>
              <a:t>From the Variables panel </a:t>
            </a:r>
            <a:r>
              <a:rPr lang="en-US" sz="1200" dirty="0">
                <a:latin typeface="Verdana" panose="020B0604030504040204" pitchFamily="34" charset="0"/>
                <a:ea typeface="Verdana" panose="020B0604030504040204" pitchFamily="34" charset="0"/>
              </a:rPr>
              <a:t>– Open the Variables panel, select the ‘Create new Variable’ option, and fill in the fields as needed. When you need it, provide its name in the Designer panel or in the desired Properties field.</a:t>
            </a:r>
          </a:p>
          <a:p>
            <a:pPr marL="285750" indent="-285750">
              <a:buFont typeface="Arial" panose="020B0604020202020204" pitchFamily="34" charset="0"/>
              <a:buChar char="•"/>
            </a:pPr>
            <a:r>
              <a:rPr lang="en-US" sz="1200" dirty="0">
                <a:solidFill>
                  <a:srgbClr val="FF0000"/>
                </a:solidFill>
                <a:latin typeface="Verdana" panose="020B0604030504040204" pitchFamily="34" charset="0"/>
                <a:ea typeface="Verdana" panose="020B0604030504040204" pitchFamily="34" charset="0"/>
              </a:rPr>
              <a:t>From the Designer panel </a:t>
            </a:r>
            <a:r>
              <a:rPr lang="en-US" sz="1200" dirty="0">
                <a:latin typeface="Verdana" panose="020B0604030504040204" pitchFamily="34" charset="0"/>
                <a:ea typeface="Verdana" panose="020B0604030504040204" pitchFamily="34" charset="0"/>
              </a:rPr>
              <a:t>– Drag an activity with a variable field visible (i.e. ‘Assign’) and press </a:t>
            </a:r>
            <a:r>
              <a:rPr lang="en-US" sz="1200" dirty="0" err="1">
                <a:latin typeface="Verdana" panose="020B0604030504040204" pitchFamily="34" charset="0"/>
                <a:ea typeface="Verdana" panose="020B0604030504040204" pitchFamily="34" charset="0"/>
              </a:rPr>
              <a:t>Ctrl+K</a:t>
            </a:r>
            <a:r>
              <a:rPr lang="en-US" sz="1200" dirty="0">
                <a:latin typeface="Verdana" panose="020B0604030504040204" pitchFamily="34" charset="0"/>
                <a:ea typeface="Verdana" panose="020B0604030504040204" pitchFamily="34" charset="0"/>
              </a:rPr>
              <a:t>. Name it and then check its properties in the Variables panel.</a:t>
            </a:r>
          </a:p>
          <a:p>
            <a:pPr marL="285750" indent="-285750">
              <a:buFont typeface="Arial" panose="020B0604020202020204" pitchFamily="34" charset="0"/>
              <a:buChar char="•"/>
            </a:pPr>
            <a:r>
              <a:rPr lang="en-US" sz="1200" dirty="0">
                <a:solidFill>
                  <a:srgbClr val="FF0000"/>
                </a:solidFill>
                <a:latin typeface="Verdana" panose="020B0604030504040204" pitchFamily="34" charset="0"/>
                <a:ea typeface="Verdana" panose="020B0604030504040204" pitchFamily="34" charset="0"/>
              </a:rPr>
              <a:t>From the Properties panel </a:t>
            </a:r>
            <a:r>
              <a:rPr lang="en-US" sz="1200" dirty="0">
                <a:latin typeface="Verdana" panose="020B0604030504040204" pitchFamily="34" charset="0"/>
                <a:ea typeface="Verdana" panose="020B0604030504040204" pitchFamily="34" charset="0"/>
              </a:rPr>
              <a:t>– In the Properties panel of the activity, place the cursor in the field in which the variable is needed (i.e. Output) and press </a:t>
            </a:r>
            <a:r>
              <a:rPr lang="en-US" sz="1200" dirty="0" err="1">
                <a:latin typeface="Verdana" panose="020B0604030504040204" pitchFamily="34" charset="0"/>
                <a:ea typeface="Verdana" panose="020B0604030504040204" pitchFamily="34" charset="0"/>
              </a:rPr>
              <a:t>Ctrl+K</a:t>
            </a:r>
            <a:r>
              <a:rPr lang="en-US" sz="1200" dirty="0">
                <a:latin typeface="Verdana" panose="020B0604030504040204" pitchFamily="34" charset="0"/>
                <a:ea typeface="Verdana" panose="020B0604030504040204" pitchFamily="34" charset="0"/>
              </a:rPr>
              <a:t>. Name it and then check its properties in the Variables panel.</a:t>
            </a:r>
          </a:p>
          <a:p>
            <a:endParaRPr lang="en-US" sz="1200"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F4B207F9-DE63-4C78-9122-2994FE9BB1D7}"/>
              </a:ext>
            </a:extLst>
          </p:cNvPr>
          <p:cNvSpPr txBox="1"/>
          <p:nvPr/>
        </p:nvSpPr>
        <p:spPr>
          <a:xfrm>
            <a:off x="6279733" y="3482611"/>
            <a:ext cx="5378153" cy="286232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Wingdings" panose="05000000000000000000" pitchFamily="2" charset="2"/>
              <a:buChar char="ü"/>
            </a:pPr>
            <a:endParaRPr lang="en-US" sz="1200" dirty="0">
              <a:latin typeface="Verdana" panose="020B0604030504040204" pitchFamily="34" charset="0"/>
              <a:ea typeface="Verdana" panose="020B0604030504040204" pitchFamily="34" charset="0"/>
            </a:endParaRPr>
          </a:p>
          <a:p>
            <a:r>
              <a:rPr lang="en-US" sz="1200" dirty="0">
                <a:latin typeface="Verdana" panose="020B0604030504040204" pitchFamily="34" charset="0"/>
                <a:ea typeface="Verdana" panose="020B0604030504040204" pitchFamily="34" charset="0"/>
              </a:rPr>
              <a:t>Important Tips – </a:t>
            </a:r>
          </a:p>
          <a:p>
            <a:pPr marL="228600" indent="-228600">
              <a:buAutoNum type="arabicPeriod"/>
            </a:pPr>
            <a:r>
              <a:rPr lang="en-US" sz="1200" b="0" i="0" dirty="0">
                <a:solidFill>
                  <a:srgbClr val="313537"/>
                </a:solidFill>
                <a:effectLst/>
                <a:latin typeface="Verdana" panose="020B0604030504040204" pitchFamily="34" charset="0"/>
                <a:ea typeface="Verdana" panose="020B0604030504040204" pitchFamily="34" charset="0"/>
              </a:rPr>
              <a:t>Make sure you define the </a:t>
            </a:r>
            <a:r>
              <a:rPr lang="en-US" sz="1200" b="1" i="0" dirty="0">
                <a:solidFill>
                  <a:srgbClr val="313537"/>
                </a:solidFill>
                <a:effectLst/>
                <a:latin typeface="Verdana" panose="020B0604030504040204" pitchFamily="34" charset="0"/>
                <a:ea typeface="Verdana" panose="020B0604030504040204" pitchFamily="34" charset="0"/>
              </a:rPr>
              <a:t>scope</a:t>
            </a:r>
            <a:r>
              <a:rPr lang="en-US" sz="1200" b="0" i="0" dirty="0">
                <a:solidFill>
                  <a:srgbClr val="313537"/>
                </a:solidFill>
                <a:effectLst/>
                <a:latin typeface="Verdana" panose="020B0604030504040204" pitchFamily="34" charset="0"/>
                <a:ea typeface="Verdana" panose="020B0604030504040204" pitchFamily="34" charset="0"/>
              </a:rPr>
              <a:t> of each variable correctly - remember that a variable defined on a limited scope cannot be used globally. </a:t>
            </a:r>
          </a:p>
          <a:p>
            <a:pPr marL="228600" indent="-228600">
              <a:buAutoNum type="arabicPeriod"/>
            </a:pPr>
            <a:r>
              <a:rPr lang="en-US" sz="1200" dirty="0">
                <a:solidFill>
                  <a:srgbClr val="313537"/>
                </a:solidFill>
                <a:latin typeface="Verdana" panose="020B0604030504040204" pitchFamily="34" charset="0"/>
                <a:ea typeface="Verdana" panose="020B0604030504040204" pitchFamily="34" charset="0"/>
              </a:rPr>
              <a:t>Use clear and consistent naming conventions - one of the most common is Camel case. Such as </a:t>
            </a:r>
            <a:r>
              <a:rPr lang="en-US" sz="1200" dirty="0" err="1">
                <a:solidFill>
                  <a:srgbClr val="313537"/>
                </a:solidFill>
                <a:latin typeface="Verdana" panose="020B0604030504040204" pitchFamily="34" charset="0"/>
                <a:ea typeface="Verdana" panose="020B0604030504040204" pitchFamily="34" charset="0"/>
              </a:rPr>
              <a:t>str_Name</a:t>
            </a:r>
            <a:r>
              <a:rPr lang="en-US" sz="1200" dirty="0">
                <a:solidFill>
                  <a:srgbClr val="313537"/>
                </a:solidFill>
                <a:latin typeface="Verdana" panose="020B0604030504040204" pitchFamily="34" charset="0"/>
                <a:ea typeface="Verdana" panose="020B0604030504040204" pitchFamily="34" charset="0"/>
              </a:rPr>
              <a:t>, or </a:t>
            </a:r>
            <a:r>
              <a:rPr lang="en-US" sz="1200" dirty="0" err="1">
                <a:solidFill>
                  <a:srgbClr val="313537"/>
                </a:solidFill>
                <a:latin typeface="Verdana" panose="020B0604030504040204" pitchFamily="34" charset="0"/>
                <a:ea typeface="Verdana" panose="020B0604030504040204" pitchFamily="34" charset="0"/>
              </a:rPr>
              <a:t>EmployeeName</a:t>
            </a:r>
            <a:r>
              <a:rPr lang="en-US" sz="1200" dirty="0">
                <a:solidFill>
                  <a:srgbClr val="313537"/>
                </a:solidFill>
                <a:latin typeface="Verdana" panose="020B0604030504040204" pitchFamily="34" charset="0"/>
                <a:ea typeface="Verdana" panose="020B0604030504040204" pitchFamily="34" charset="0"/>
              </a:rPr>
              <a:t> etc.</a:t>
            </a:r>
          </a:p>
          <a:p>
            <a:pPr marL="228600" indent="-228600">
              <a:buAutoNum type="arabicPeriod"/>
            </a:pPr>
            <a:r>
              <a:rPr lang="en-US" sz="1200" dirty="0">
                <a:solidFill>
                  <a:srgbClr val="313537"/>
                </a:solidFill>
                <a:latin typeface="Verdana" panose="020B0604030504040204" pitchFamily="34" charset="0"/>
                <a:ea typeface="Verdana" panose="020B0604030504040204" pitchFamily="34" charset="0"/>
              </a:rPr>
              <a:t>Making multiple variables unnecessarily causes confusion in large complex project.</a:t>
            </a:r>
          </a:p>
          <a:p>
            <a:pPr marL="228600" indent="-228600">
              <a:buAutoNum type="arabicPeriod"/>
            </a:pPr>
            <a:endParaRPr lang="en-US" sz="1200" dirty="0">
              <a:solidFill>
                <a:srgbClr val="313537"/>
              </a:solidFill>
              <a:latin typeface="Verdana" panose="020B0604030504040204" pitchFamily="34" charset="0"/>
              <a:ea typeface="Verdana" panose="020B0604030504040204" pitchFamily="34" charset="0"/>
            </a:endParaRPr>
          </a:p>
          <a:p>
            <a:endParaRPr lang="en-US" sz="1200" dirty="0">
              <a:latin typeface="Verdana" panose="020B0604030504040204" pitchFamily="34" charset="0"/>
              <a:ea typeface="Verdana" panose="020B0604030504040204" pitchFamily="34" charset="0"/>
            </a:endParaRPr>
          </a:p>
          <a:p>
            <a:endParaRPr lang="en-US" sz="1200" dirty="0">
              <a:latin typeface="Verdana" panose="020B0604030504040204" pitchFamily="34" charset="0"/>
              <a:ea typeface="Verdana" panose="020B0604030504040204" pitchFamily="34" charset="0"/>
            </a:endParaRPr>
          </a:p>
          <a:p>
            <a:endParaRPr lang="en-US" sz="1200" dirty="0">
              <a:latin typeface="Verdana" panose="020B0604030504040204" pitchFamily="34" charset="0"/>
              <a:ea typeface="Verdana" panose="020B0604030504040204" pitchFamily="34" charset="0"/>
            </a:endParaRPr>
          </a:p>
          <a:p>
            <a:endParaRPr lang="en-US"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789016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343550-84DB-46DD-8464-C875465BE51F}"/>
              </a:ext>
            </a:extLst>
          </p:cNvPr>
          <p:cNvSpPr txBox="1"/>
          <p:nvPr/>
        </p:nvSpPr>
        <p:spPr>
          <a:xfrm>
            <a:off x="292598" y="305629"/>
            <a:ext cx="11692255" cy="523220"/>
          </a:xfrm>
          <a:prstGeom prst="rect">
            <a:avLst/>
          </a:prstGeom>
          <a:solidFill>
            <a:schemeClr val="accent1"/>
          </a:solidFill>
        </p:spPr>
        <p:txBody>
          <a:bodyPr wrap="square" rtlCol="0">
            <a:spAutoFit/>
          </a:bodyPr>
          <a:lstStyle/>
          <a:p>
            <a:pPr fontAlgn="base"/>
            <a:r>
              <a:rPr lang="en-US" sz="2800" b="1" dirty="0">
                <a:solidFill>
                  <a:srgbClr val="FFFFFF"/>
                </a:solidFill>
                <a:effectLst/>
                <a:latin typeface="Poppins"/>
              </a:rPr>
              <a:t>Data Types</a:t>
            </a:r>
            <a:endParaRPr lang="en-US" sz="2800" dirty="0">
              <a:solidFill>
                <a:srgbClr val="FFFFFF"/>
              </a:solidFill>
              <a:effectLst/>
              <a:latin typeface="lato" panose="020F0502020204030203" pitchFamily="34" charset="0"/>
            </a:endParaRPr>
          </a:p>
        </p:txBody>
      </p:sp>
      <p:sp>
        <p:nvSpPr>
          <p:cNvPr id="4" name="TextBox 3">
            <a:extLst>
              <a:ext uri="{FF2B5EF4-FFF2-40B4-BE49-F238E27FC236}">
                <a16:creationId xmlns:a16="http://schemas.microsoft.com/office/drawing/2014/main" id="{1AE0397F-659E-4051-9CC1-7F5EDE109AE3}"/>
              </a:ext>
            </a:extLst>
          </p:cNvPr>
          <p:cNvSpPr txBox="1"/>
          <p:nvPr/>
        </p:nvSpPr>
        <p:spPr>
          <a:xfrm>
            <a:off x="292598" y="905578"/>
            <a:ext cx="11066096" cy="1323439"/>
          </a:xfrm>
          <a:prstGeom prst="rect">
            <a:avLst/>
          </a:prstGeom>
          <a:noFill/>
        </p:spPr>
        <p:txBody>
          <a:bodyPr wrap="square">
            <a:spAutoFit/>
          </a:bodyPr>
          <a:lstStyle/>
          <a:p>
            <a:r>
              <a:rPr lang="en-US" sz="1600" dirty="0">
                <a:latin typeface="Verdana" panose="020B0604030504040204" pitchFamily="34" charset="0"/>
                <a:ea typeface="Verdana" panose="020B0604030504040204" pitchFamily="34" charset="0"/>
              </a:rPr>
              <a:t>With some exceptions, the data types in UiPath are borrowed from </a:t>
            </a:r>
            <a:r>
              <a:rPr lang="en-US" sz="1600" dirty="0" err="1">
                <a:latin typeface="Verdana" panose="020B0604030504040204" pitchFamily="34" charset="0"/>
                <a:ea typeface="Verdana" panose="020B0604030504040204" pitchFamily="34" charset="0"/>
              </a:rPr>
              <a:t>VB.Net</a:t>
            </a:r>
            <a:endParaRPr lang="en-US" sz="1600" dirty="0">
              <a:latin typeface="Verdana" panose="020B0604030504040204" pitchFamily="34" charset="0"/>
              <a:ea typeface="Verdana" panose="020B0604030504040204" pitchFamily="34" charset="0"/>
            </a:endParaRPr>
          </a:p>
          <a:p>
            <a:r>
              <a:rPr lang="en-US" sz="1600" dirty="0">
                <a:latin typeface="Verdana" panose="020B0604030504040204" pitchFamily="34" charset="0"/>
                <a:ea typeface="Verdana" panose="020B0604030504040204" pitchFamily="34" charset="0"/>
              </a:rPr>
              <a:t>e.g. String, Int32, Boolean, Arrays, Lists, </a:t>
            </a:r>
            <a:r>
              <a:rPr lang="en-US" sz="1600" dirty="0" err="1">
                <a:latin typeface="Verdana" panose="020B0604030504040204" pitchFamily="34" charset="0"/>
                <a:ea typeface="Verdana" panose="020B0604030504040204" pitchFamily="34" charset="0"/>
              </a:rPr>
              <a:t>Datatables</a:t>
            </a:r>
            <a:r>
              <a:rPr lang="en-US" sz="1600" dirty="0">
                <a:latin typeface="Verdana" panose="020B0604030504040204" pitchFamily="34" charset="0"/>
                <a:ea typeface="Verdana" panose="020B0604030504040204" pitchFamily="34" charset="0"/>
              </a:rPr>
              <a:t>, etc.</a:t>
            </a:r>
          </a:p>
          <a:p>
            <a:endParaRPr lang="en-US" sz="1600" dirty="0">
              <a:latin typeface="Verdana" panose="020B0604030504040204" pitchFamily="34" charset="0"/>
              <a:ea typeface="Verdana" panose="020B0604030504040204" pitchFamily="34" charset="0"/>
            </a:endParaRPr>
          </a:p>
          <a:p>
            <a:r>
              <a:rPr lang="en-US" sz="1600" dirty="0">
                <a:latin typeface="Verdana" panose="020B0604030504040204" pitchFamily="34" charset="0"/>
                <a:ea typeface="Verdana" panose="020B0604030504040204" pitchFamily="34" charset="0"/>
              </a:rPr>
              <a:t>UiPath has a proprietary variable type called </a:t>
            </a:r>
            <a:r>
              <a:rPr lang="en-US" sz="1600" dirty="0" err="1">
                <a:latin typeface="Verdana" panose="020B0604030504040204" pitchFamily="34" charset="0"/>
                <a:ea typeface="Verdana" panose="020B0604030504040204" pitchFamily="34" charset="0"/>
              </a:rPr>
              <a:t>GenericValue</a:t>
            </a:r>
            <a:r>
              <a:rPr lang="en-US" sz="1600" dirty="0">
                <a:latin typeface="Verdana" panose="020B0604030504040204" pitchFamily="34" charset="0"/>
                <a:ea typeface="Verdana" panose="020B0604030504040204" pitchFamily="34" charset="0"/>
              </a:rPr>
              <a:t> that can store any  kind of data, including text, numbers, dates, and arrays.</a:t>
            </a:r>
          </a:p>
        </p:txBody>
      </p:sp>
      <p:grpSp>
        <p:nvGrpSpPr>
          <p:cNvPr id="2" name="object 4">
            <a:extLst>
              <a:ext uri="{FF2B5EF4-FFF2-40B4-BE49-F238E27FC236}">
                <a16:creationId xmlns:a16="http://schemas.microsoft.com/office/drawing/2014/main" id="{4F2B1AA8-E535-4AC4-D9DC-54A6F743E4B5}"/>
              </a:ext>
            </a:extLst>
          </p:cNvPr>
          <p:cNvGrpSpPr/>
          <p:nvPr/>
        </p:nvGrpSpPr>
        <p:grpSpPr>
          <a:xfrm>
            <a:off x="5614160" y="3000291"/>
            <a:ext cx="6181725" cy="2077720"/>
            <a:chOff x="2642616" y="4315967"/>
            <a:chExt cx="6181725" cy="2077720"/>
          </a:xfrm>
        </p:grpSpPr>
        <p:pic>
          <p:nvPicPr>
            <p:cNvPr id="6" name="object 5">
              <a:extLst>
                <a:ext uri="{FF2B5EF4-FFF2-40B4-BE49-F238E27FC236}">
                  <a16:creationId xmlns:a16="http://schemas.microsoft.com/office/drawing/2014/main" id="{41DE8340-ACA5-97A0-0C4B-6B333ACDD5C9}"/>
                </a:ext>
              </a:extLst>
            </p:cNvPr>
            <p:cNvPicPr/>
            <p:nvPr/>
          </p:nvPicPr>
          <p:blipFill>
            <a:blip r:embed="rId2" cstate="print"/>
            <a:stretch>
              <a:fillRect/>
            </a:stretch>
          </p:blipFill>
          <p:spPr>
            <a:xfrm>
              <a:off x="2642616" y="4315967"/>
              <a:ext cx="6181344" cy="2077212"/>
            </a:xfrm>
            <a:prstGeom prst="rect">
              <a:avLst/>
            </a:prstGeom>
          </p:spPr>
        </p:pic>
        <p:pic>
          <p:nvPicPr>
            <p:cNvPr id="8" name="object 6">
              <a:extLst>
                <a:ext uri="{FF2B5EF4-FFF2-40B4-BE49-F238E27FC236}">
                  <a16:creationId xmlns:a16="http://schemas.microsoft.com/office/drawing/2014/main" id="{E6F30CEA-0E25-04EB-9BA4-E8297CEF71AF}"/>
                </a:ext>
              </a:extLst>
            </p:cNvPr>
            <p:cNvPicPr/>
            <p:nvPr/>
          </p:nvPicPr>
          <p:blipFill>
            <a:blip r:embed="rId3" cstate="print"/>
            <a:stretch>
              <a:fillRect/>
            </a:stretch>
          </p:blipFill>
          <p:spPr>
            <a:xfrm>
              <a:off x="2702052" y="4355591"/>
              <a:ext cx="6067044" cy="1964436"/>
            </a:xfrm>
            <a:prstGeom prst="rect">
              <a:avLst/>
            </a:prstGeom>
          </p:spPr>
        </p:pic>
      </p:grpSp>
      <p:sp>
        <p:nvSpPr>
          <p:cNvPr id="9" name="object 2">
            <a:extLst>
              <a:ext uri="{FF2B5EF4-FFF2-40B4-BE49-F238E27FC236}">
                <a16:creationId xmlns:a16="http://schemas.microsoft.com/office/drawing/2014/main" id="{AFDA0D1A-40CE-EB01-FD3A-9B1A5DBFB63B}"/>
              </a:ext>
            </a:extLst>
          </p:cNvPr>
          <p:cNvSpPr txBox="1"/>
          <p:nvPr/>
        </p:nvSpPr>
        <p:spPr>
          <a:xfrm>
            <a:off x="396496" y="2508467"/>
            <a:ext cx="4701715" cy="3801682"/>
          </a:xfrm>
          <a:prstGeom prst="rect">
            <a:avLst/>
          </a:prstGeom>
        </p:spPr>
        <p:txBody>
          <a:bodyPr vert="horz" wrap="square" lIns="0" tIns="13335" rIns="0" bIns="0" rtlCol="0">
            <a:spAutoFit/>
          </a:bodyPr>
          <a:lstStyle/>
          <a:p>
            <a:pPr marL="367665" indent="-355600">
              <a:lnSpc>
                <a:spcPct val="100000"/>
              </a:lnSpc>
              <a:spcBef>
                <a:spcPts val="105"/>
              </a:spcBef>
              <a:buClr>
                <a:srgbClr val="303537"/>
              </a:buClr>
              <a:buFont typeface="Arial MT"/>
              <a:buChar char="●"/>
              <a:tabLst>
                <a:tab pos="367665" algn="l"/>
                <a:tab pos="368300" algn="l"/>
              </a:tabLst>
            </a:pPr>
            <a:r>
              <a:rPr sz="1600" dirty="0">
                <a:latin typeface="Verdana" panose="020B0604030504040204" pitchFamily="34" charset="0"/>
                <a:ea typeface="Verdana" panose="020B0604030504040204" pitchFamily="34" charset="0"/>
              </a:rPr>
              <a:t>String – System.String: used to store text</a:t>
            </a:r>
          </a:p>
          <a:p>
            <a:pPr marL="367665">
              <a:lnSpc>
                <a:spcPct val="100000"/>
              </a:lnSpc>
              <a:spcBef>
                <a:spcPts val="1725"/>
              </a:spcBef>
            </a:pPr>
            <a:r>
              <a:rPr sz="1600" dirty="0">
                <a:latin typeface="Verdana" panose="020B0604030504040204" pitchFamily="34" charset="0"/>
                <a:ea typeface="Verdana" panose="020B0604030504040204" pitchFamily="34" charset="0"/>
              </a:rPr>
              <a:t>NUMERIC: there are different subtypes of numerical variables.</a:t>
            </a:r>
          </a:p>
          <a:p>
            <a:pPr marL="367665" indent="-355600">
              <a:lnSpc>
                <a:spcPct val="100000"/>
              </a:lnSpc>
              <a:spcBef>
                <a:spcPts val="1200"/>
              </a:spcBef>
              <a:buClr>
                <a:srgbClr val="000000"/>
              </a:buClr>
              <a:buFont typeface="Arial MT"/>
              <a:buChar char="●"/>
              <a:tabLst>
                <a:tab pos="367665" algn="l"/>
                <a:tab pos="368300" algn="l"/>
              </a:tabLst>
            </a:pPr>
            <a:r>
              <a:rPr sz="1600" dirty="0">
                <a:latin typeface="Verdana" panose="020B0604030504040204" pitchFamily="34" charset="0"/>
                <a:ea typeface="Verdana" panose="020B0604030504040204" pitchFamily="34" charset="0"/>
              </a:rPr>
              <a:t>Int32 – System.Int32 (signed integers) e.g. 10, 299, -100</a:t>
            </a:r>
          </a:p>
          <a:p>
            <a:pPr marL="367665" indent="-355600">
              <a:lnSpc>
                <a:spcPct val="100000"/>
              </a:lnSpc>
              <a:spcBef>
                <a:spcPts val="1200"/>
              </a:spcBef>
              <a:buClr>
                <a:srgbClr val="000000"/>
              </a:buClr>
              <a:buFont typeface="Arial MT"/>
              <a:buChar char="●"/>
              <a:tabLst>
                <a:tab pos="367665" algn="l"/>
                <a:tab pos="368300" algn="l"/>
              </a:tabLst>
            </a:pPr>
            <a:r>
              <a:rPr sz="1600" dirty="0">
                <a:latin typeface="Verdana" panose="020B0604030504040204" pitchFamily="34" charset="0"/>
                <a:ea typeface="Verdana" panose="020B0604030504040204" pitchFamily="34" charset="0"/>
              </a:rPr>
              <a:t>Long – System.Int64 (long integers) e.g. 5435435343O, -11332424D</a:t>
            </a:r>
          </a:p>
          <a:p>
            <a:pPr marL="367665" indent="-355600">
              <a:lnSpc>
                <a:spcPct val="100000"/>
              </a:lnSpc>
              <a:spcBef>
                <a:spcPts val="1200"/>
              </a:spcBef>
              <a:buClr>
                <a:srgbClr val="000000"/>
              </a:buClr>
              <a:buFont typeface="Arial MT"/>
              <a:buChar char="●"/>
              <a:tabLst>
                <a:tab pos="367665" algn="l"/>
                <a:tab pos="368300" algn="l"/>
              </a:tabLst>
            </a:pPr>
            <a:r>
              <a:rPr sz="1600" dirty="0">
                <a:latin typeface="Verdana" panose="020B0604030504040204" pitchFamily="34" charset="0"/>
                <a:ea typeface="Verdana" panose="020B0604030504040204" pitchFamily="34" charset="0"/>
              </a:rPr>
              <a:t>Double – System.Double (allows decimals, 15-16 digits precision) e.g. 19.1234567891011</a:t>
            </a:r>
          </a:p>
          <a:p>
            <a:pPr marL="367665" indent="-355600">
              <a:lnSpc>
                <a:spcPct val="100000"/>
              </a:lnSpc>
              <a:spcBef>
                <a:spcPts val="1205"/>
              </a:spcBef>
              <a:buClr>
                <a:srgbClr val="000000"/>
              </a:buClr>
              <a:buFont typeface="Arial MT"/>
              <a:buChar char="●"/>
              <a:tabLst>
                <a:tab pos="367665" algn="l"/>
                <a:tab pos="368300" algn="l"/>
              </a:tabLst>
            </a:pPr>
            <a:r>
              <a:rPr sz="1600" dirty="0">
                <a:latin typeface="Verdana" panose="020B0604030504040204" pitchFamily="34" charset="0"/>
                <a:ea typeface="Verdana" panose="020B0604030504040204" pitchFamily="34" charset="0"/>
              </a:rPr>
              <a:t>Boolean – System.Boolean: used to store one of two values i.e. True or False</a:t>
            </a:r>
          </a:p>
        </p:txBody>
      </p:sp>
    </p:spTree>
    <p:extLst>
      <p:ext uri="{BB962C8B-B14F-4D97-AF65-F5344CB8AC3E}">
        <p14:creationId xmlns:p14="http://schemas.microsoft.com/office/powerpoint/2010/main" val="2002684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775B6-3DBF-42F8-B792-FB8BF4621B88}"/>
              </a:ext>
            </a:extLst>
          </p:cNvPr>
          <p:cNvSpPr txBox="1"/>
          <p:nvPr/>
        </p:nvSpPr>
        <p:spPr>
          <a:xfrm>
            <a:off x="292598" y="305629"/>
            <a:ext cx="11692255" cy="523220"/>
          </a:xfrm>
          <a:prstGeom prst="rect">
            <a:avLst/>
          </a:prstGeom>
          <a:solidFill>
            <a:schemeClr val="accent1"/>
          </a:solidFill>
        </p:spPr>
        <p:txBody>
          <a:bodyPr wrap="square" rtlCol="0">
            <a:spAutoFit/>
          </a:bodyPr>
          <a:lstStyle/>
          <a:p>
            <a:pPr fontAlgn="base"/>
            <a:r>
              <a:rPr lang="en-US" sz="2800" b="1" dirty="0">
                <a:solidFill>
                  <a:srgbClr val="FFFFFF"/>
                </a:solidFill>
                <a:effectLst/>
                <a:latin typeface="Poppins"/>
              </a:rPr>
              <a:t>Arguments Purpose and use</a:t>
            </a:r>
            <a:endParaRPr lang="en-US" sz="2800" dirty="0">
              <a:solidFill>
                <a:srgbClr val="FFFFFF"/>
              </a:solidFill>
              <a:effectLst/>
              <a:latin typeface="lato" panose="020F0502020204030203" pitchFamily="34" charset="0"/>
            </a:endParaRPr>
          </a:p>
        </p:txBody>
      </p:sp>
      <p:sp>
        <p:nvSpPr>
          <p:cNvPr id="4" name="TextBox 3">
            <a:extLst>
              <a:ext uri="{FF2B5EF4-FFF2-40B4-BE49-F238E27FC236}">
                <a16:creationId xmlns:a16="http://schemas.microsoft.com/office/drawing/2014/main" id="{DE507295-5567-47AD-BBB4-22572E4CB709}"/>
              </a:ext>
            </a:extLst>
          </p:cNvPr>
          <p:cNvSpPr txBox="1"/>
          <p:nvPr/>
        </p:nvSpPr>
        <p:spPr>
          <a:xfrm>
            <a:off x="292597" y="1031846"/>
            <a:ext cx="6770933" cy="4524315"/>
          </a:xfrm>
          <a:prstGeom prst="rect">
            <a:avLst/>
          </a:prstGeom>
          <a:noFill/>
        </p:spPr>
        <p:txBody>
          <a:bodyPr wrap="square" rtlCol="0">
            <a:spAutoFit/>
          </a:bodyPr>
          <a:lstStyle/>
          <a:p>
            <a:r>
              <a:rPr lang="en-US" sz="1600" dirty="0">
                <a:latin typeface="Verdana" panose="020B0604030504040204" pitchFamily="34" charset="0"/>
                <a:ea typeface="Verdana" panose="020B0604030504040204" pitchFamily="34" charset="0"/>
              </a:rPr>
              <a:t>An Argument is simply a variable that can store a value. You can create an argument in the Argument section of the main Designer panel.</a:t>
            </a: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An argument has a larger scope than a variable and is used to pass values between different workflows. </a:t>
            </a: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You might be wondering why we need this. Suppose we have a big project to build; we break down the project into different workflows because smaller workflows can be easily tested separately. </a:t>
            </a: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We can easily create arguments in the Arguments panel same like variable.</a:t>
            </a: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We can also specify the direction: </a:t>
            </a:r>
          </a:p>
          <a:p>
            <a:pPr marL="742950" lvl="1" indent="-285750">
              <a:buFont typeface="Wingdings" panose="05000000000000000000" pitchFamily="2" charset="2"/>
              <a:buChar char="q"/>
            </a:pPr>
            <a:r>
              <a:rPr lang="en-US" sz="1600" dirty="0">
                <a:solidFill>
                  <a:srgbClr val="FF0000"/>
                </a:solidFill>
                <a:latin typeface="Verdana" panose="020B0604030504040204" pitchFamily="34" charset="0"/>
                <a:ea typeface="Verdana" panose="020B0604030504040204" pitchFamily="34" charset="0"/>
              </a:rPr>
              <a:t>In</a:t>
            </a:r>
            <a:r>
              <a:rPr lang="en-US" sz="1600" dirty="0">
                <a:latin typeface="Verdana" panose="020B0604030504040204" pitchFamily="34" charset="0"/>
                <a:ea typeface="Verdana" panose="020B0604030504040204" pitchFamily="34" charset="0"/>
              </a:rPr>
              <a:t>: When we have to receive the value from another workflow. </a:t>
            </a:r>
          </a:p>
          <a:p>
            <a:pPr marL="742950" lvl="1" indent="-285750">
              <a:buFont typeface="Wingdings" panose="05000000000000000000" pitchFamily="2" charset="2"/>
              <a:buChar char="q"/>
            </a:pPr>
            <a:r>
              <a:rPr lang="en-US" sz="1600" dirty="0">
                <a:solidFill>
                  <a:srgbClr val="FF0000"/>
                </a:solidFill>
                <a:latin typeface="Verdana" panose="020B0604030504040204" pitchFamily="34" charset="0"/>
                <a:ea typeface="Verdana" panose="020B0604030504040204" pitchFamily="34" charset="0"/>
              </a:rPr>
              <a:t>Out</a:t>
            </a:r>
            <a:r>
              <a:rPr lang="en-US" sz="1600" dirty="0">
                <a:latin typeface="Verdana" panose="020B0604030504040204" pitchFamily="34" charset="0"/>
                <a:ea typeface="Verdana" panose="020B0604030504040204" pitchFamily="34" charset="0"/>
              </a:rPr>
              <a:t>: This is the current value if we have to send the value to a workflow. </a:t>
            </a:r>
          </a:p>
          <a:p>
            <a:pPr marL="742950" lvl="1" indent="-285750">
              <a:buFont typeface="Wingdings" panose="05000000000000000000" pitchFamily="2" charset="2"/>
              <a:buChar char="q"/>
            </a:pPr>
            <a:r>
              <a:rPr lang="en-US" sz="1600" dirty="0">
                <a:solidFill>
                  <a:srgbClr val="FF0000"/>
                </a:solidFill>
                <a:latin typeface="Verdana" panose="020B0604030504040204" pitchFamily="34" charset="0"/>
                <a:ea typeface="Verdana" panose="020B0604030504040204" pitchFamily="34" charset="0"/>
              </a:rPr>
              <a:t>In/Out</a:t>
            </a:r>
            <a:r>
              <a:rPr lang="en-US" sz="1600" dirty="0">
                <a:latin typeface="Verdana" panose="020B0604030504040204" pitchFamily="34" charset="0"/>
                <a:ea typeface="Verdana" panose="020B0604030504040204" pitchFamily="34" charset="0"/>
              </a:rPr>
              <a:t>: This specifies both; it can take or receive the value.</a:t>
            </a:r>
          </a:p>
        </p:txBody>
      </p:sp>
      <p:pic>
        <p:nvPicPr>
          <p:cNvPr id="5" name="Picture 4">
            <a:extLst>
              <a:ext uri="{FF2B5EF4-FFF2-40B4-BE49-F238E27FC236}">
                <a16:creationId xmlns:a16="http://schemas.microsoft.com/office/drawing/2014/main" id="{2D044BAE-DF2C-411E-B8BD-4E3270676834}"/>
              </a:ext>
            </a:extLst>
          </p:cNvPr>
          <p:cNvPicPr>
            <a:picLocks noChangeAspect="1"/>
          </p:cNvPicPr>
          <p:nvPr/>
        </p:nvPicPr>
        <p:blipFill>
          <a:blip r:embed="rId2"/>
          <a:stretch>
            <a:fillRect/>
          </a:stretch>
        </p:blipFill>
        <p:spPr>
          <a:xfrm>
            <a:off x="7189365" y="1104400"/>
            <a:ext cx="3959604" cy="1169551"/>
          </a:xfrm>
          <a:prstGeom prst="rect">
            <a:avLst/>
          </a:prstGeom>
          <a:ln>
            <a:solidFill>
              <a:schemeClr val="accent2">
                <a:lumMod val="75000"/>
              </a:schemeClr>
            </a:solidFill>
          </a:ln>
        </p:spPr>
      </p:pic>
      <p:sp>
        <p:nvSpPr>
          <p:cNvPr id="7" name="TextBox 6">
            <a:extLst>
              <a:ext uri="{FF2B5EF4-FFF2-40B4-BE49-F238E27FC236}">
                <a16:creationId xmlns:a16="http://schemas.microsoft.com/office/drawing/2014/main" id="{B9238556-7E19-4666-86A7-53B05AFAFA06}"/>
              </a:ext>
            </a:extLst>
          </p:cNvPr>
          <p:cNvSpPr txBox="1"/>
          <p:nvPr/>
        </p:nvSpPr>
        <p:spPr>
          <a:xfrm>
            <a:off x="7189363" y="3442830"/>
            <a:ext cx="3959603" cy="160043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i="1" dirty="0">
                <a:latin typeface="Verdana" panose="020B0604030504040204" pitchFamily="34" charset="0"/>
                <a:ea typeface="Verdana" panose="020B0604030504040204" pitchFamily="34" charset="0"/>
              </a:rPr>
              <a:t>UiPath Studio supports a large number of types of arguments, which coincide with the types of variables. Therefore, you can create generic value, string, Boolean, object, array, data table arguments and you can also browse for .NET types, just as you do for variables.</a:t>
            </a:r>
          </a:p>
        </p:txBody>
      </p:sp>
    </p:spTree>
    <p:extLst>
      <p:ext uri="{BB962C8B-B14F-4D97-AF65-F5344CB8AC3E}">
        <p14:creationId xmlns:p14="http://schemas.microsoft.com/office/powerpoint/2010/main" val="2166950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1B8714C-6B69-30E4-1AE7-FE9D1FC18F38}"/>
              </a:ext>
            </a:extLst>
          </p:cNvPr>
          <p:cNvGrpSpPr/>
          <p:nvPr/>
        </p:nvGrpSpPr>
        <p:grpSpPr>
          <a:xfrm>
            <a:off x="1199315" y="2043899"/>
            <a:ext cx="9619996" cy="3089020"/>
            <a:chOff x="906017" y="2466594"/>
            <a:chExt cx="9619996" cy="3089020"/>
          </a:xfrm>
        </p:grpSpPr>
        <p:sp>
          <p:nvSpPr>
            <p:cNvPr id="3" name="object 3">
              <a:extLst>
                <a:ext uri="{FF2B5EF4-FFF2-40B4-BE49-F238E27FC236}">
                  <a16:creationId xmlns:a16="http://schemas.microsoft.com/office/drawing/2014/main" id="{7B5F5D7B-FF41-6ED9-0735-656159B349E1}"/>
                </a:ext>
              </a:extLst>
            </p:cNvPr>
            <p:cNvSpPr txBox="1"/>
            <p:nvPr/>
          </p:nvSpPr>
          <p:spPr>
            <a:xfrm>
              <a:off x="906017" y="2466594"/>
              <a:ext cx="3639820" cy="1450975"/>
            </a:xfrm>
            <a:prstGeom prst="rect">
              <a:avLst/>
            </a:prstGeom>
            <a:solidFill>
              <a:srgbClr val="F94616"/>
            </a:solidFill>
            <a:ln w="25400">
              <a:solidFill>
                <a:srgbClr val="B6330F"/>
              </a:solidFill>
            </a:ln>
          </p:spPr>
          <p:txBody>
            <a:bodyPr vert="horz" wrap="square" lIns="0" tIns="1905" rIns="0" bIns="0" rtlCol="0">
              <a:spAutoFit/>
            </a:bodyPr>
            <a:lstStyle/>
            <a:p>
              <a:pPr>
                <a:lnSpc>
                  <a:spcPct val="100000"/>
                </a:lnSpc>
                <a:spcBef>
                  <a:spcPts val="15"/>
                </a:spcBef>
              </a:pPr>
              <a:endParaRPr sz="3200">
                <a:latin typeface="Times New Roman"/>
                <a:cs typeface="Times New Roman"/>
              </a:endParaRPr>
            </a:p>
            <a:p>
              <a:pPr marL="814705">
                <a:lnSpc>
                  <a:spcPct val="100000"/>
                </a:lnSpc>
                <a:spcBef>
                  <a:spcPts val="5"/>
                </a:spcBef>
              </a:pPr>
              <a:r>
                <a:rPr sz="3200" dirty="0">
                  <a:solidFill>
                    <a:srgbClr val="FFFFFF"/>
                  </a:solidFill>
                  <a:latin typeface="Arial MT"/>
                  <a:cs typeface="Arial MT"/>
                </a:rPr>
                <a:t>Workflow</a:t>
              </a:r>
              <a:r>
                <a:rPr sz="3200" spc="-60" dirty="0">
                  <a:solidFill>
                    <a:srgbClr val="FFFFFF"/>
                  </a:solidFill>
                  <a:latin typeface="Arial MT"/>
                  <a:cs typeface="Arial MT"/>
                </a:rPr>
                <a:t> </a:t>
              </a:r>
              <a:r>
                <a:rPr sz="3200" dirty="0">
                  <a:solidFill>
                    <a:srgbClr val="FFFFFF"/>
                  </a:solidFill>
                  <a:latin typeface="Arial MT"/>
                  <a:cs typeface="Arial MT"/>
                </a:rPr>
                <a:t>1</a:t>
              </a:r>
              <a:endParaRPr sz="3200">
                <a:latin typeface="Arial MT"/>
                <a:cs typeface="Arial MT"/>
              </a:endParaRPr>
            </a:p>
          </p:txBody>
        </p:sp>
        <p:sp>
          <p:nvSpPr>
            <p:cNvPr id="4" name="object 4">
              <a:extLst>
                <a:ext uri="{FF2B5EF4-FFF2-40B4-BE49-F238E27FC236}">
                  <a16:creationId xmlns:a16="http://schemas.microsoft.com/office/drawing/2014/main" id="{B46E0C4C-DB6D-C07F-ACB1-01CFD159E2C2}"/>
                </a:ext>
              </a:extLst>
            </p:cNvPr>
            <p:cNvSpPr txBox="1"/>
            <p:nvPr/>
          </p:nvSpPr>
          <p:spPr>
            <a:xfrm>
              <a:off x="6886193" y="2466594"/>
              <a:ext cx="3639820" cy="1450975"/>
            </a:xfrm>
            <a:prstGeom prst="rect">
              <a:avLst/>
            </a:prstGeom>
            <a:solidFill>
              <a:srgbClr val="F94616"/>
            </a:solidFill>
            <a:ln w="25400">
              <a:solidFill>
                <a:srgbClr val="B6330F"/>
              </a:solidFill>
            </a:ln>
          </p:spPr>
          <p:txBody>
            <a:bodyPr vert="horz" wrap="square" lIns="0" tIns="1905" rIns="0" bIns="0" rtlCol="0">
              <a:spAutoFit/>
            </a:bodyPr>
            <a:lstStyle/>
            <a:p>
              <a:pPr>
                <a:lnSpc>
                  <a:spcPct val="100000"/>
                </a:lnSpc>
                <a:spcBef>
                  <a:spcPts val="15"/>
                </a:spcBef>
              </a:pPr>
              <a:endParaRPr sz="3200" dirty="0">
                <a:latin typeface="Times New Roman"/>
                <a:cs typeface="Times New Roman"/>
              </a:endParaRPr>
            </a:p>
            <a:p>
              <a:pPr marL="815340">
                <a:lnSpc>
                  <a:spcPct val="100000"/>
                </a:lnSpc>
                <a:spcBef>
                  <a:spcPts val="5"/>
                </a:spcBef>
              </a:pPr>
              <a:r>
                <a:rPr sz="3200" dirty="0">
                  <a:solidFill>
                    <a:srgbClr val="FFFFFF"/>
                  </a:solidFill>
                  <a:latin typeface="Arial MT"/>
                  <a:cs typeface="Arial MT"/>
                </a:rPr>
                <a:t>Workflow</a:t>
              </a:r>
              <a:r>
                <a:rPr sz="3200" spc="-60" dirty="0">
                  <a:solidFill>
                    <a:srgbClr val="FFFFFF"/>
                  </a:solidFill>
                  <a:latin typeface="Arial MT"/>
                  <a:cs typeface="Arial MT"/>
                </a:rPr>
                <a:t> </a:t>
              </a:r>
              <a:r>
                <a:rPr sz="3200" dirty="0">
                  <a:solidFill>
                    <a:srgbClr val="FFFFFF"/>
                  </a:solidFill>
                  <a:latin typeface="Arial MT"/>
                  <a:cs typeface="Arial MT"/>
                </a:rPr>
                <a:t>2</a:t>
              </a:r>
              <a:endParaRPr sz="3200" dirty="0">
                <a:latin typeface="Arial MT"/>
                <a:cs typeface="Arial MT"/>
              </a:endParaRPr>
            </a:p>
          </p:txBody>
        </p:sp>
        <p:grpSp>
          <p:nvGrpSpPr>
            <p:cNvPr id="5" name="object 5">
              <a:extLst>
                <a:ext uri="{FF2B5EF4-FFF2-40B4-BE49-F238E27FC236}">
                  <a16:creationId xmlns:a16="http://schemas.microsoft.com/office/drawing/2014/main" id="{B1B172D8-5E8C-2795-CF5E-9D37D58A9B1F}"/>
                </a:ext>
              </a:extLst>
            </p:cNvPr>
            <p:cNvGrpSpPr/>
            <p:nvPr/>
          </p:nvGrpSpPr>
          <p:grpSpPr>
            <a:xfrm>
              <a:off x="5017261" y="2556001"/>
              <a:ext cx="1540510" cy="1078865"/>
              <a:chOff x="5017261" y="2556001"/>
              <a:chExt cx="1540510" cy="1078865"/>
            </a:xfrm>
          </p:grpSpPr>
          <p:sp>
            <p:nvSpPr>
              <p:cNvPr id="10" name="object 6">
                <a:extLst>
                  <a:ext uri="{FF2B5EF4-FFF2-40B4-BE49-F238E27FC236}">
                    <a16:creationId xmlns:a16="http://schemas.microsoft.com/office/drawing/2014/main" id="{23A5DDF6-0968-AC3C-D0D7-8AA3E8FE7E26}"/>
                  </a:ext>
                </a:extLst>
              </p:cNvPr>
              <p:cNvSpPr/>
              <p:nvPr/>
            </p:nvSpPr>
            <p:spPr>
              <a:xfrm>
                <a:off x="5029961" y="2568701"/>
                <a:ext cx="1515110" cy="1053465"/>
              </a:xfrm>
              <a:custGeom>
                <a:avLst/>
                <a:gdLst/>
                <a:ahLst/>
                <a:cxnLst/>
                <a:rect l="l" t="t" r="r" b="b"/>
                <a:pathLst>
                  <a:path w="1515109" h="1053464">
                    <a:moveTo>
                      <a:pt x="988313" y="0"/>
                    </a:moveTo>
                    <a:lnTo>
                      <a:pt x="988313" y="263271"/>
                    </a:lnTo>
                    <a:lnTo>
                      <a:pt x="0" y="263271"/>
                    </a:lnTo>
                    <a:lnTo>
                      <a:pt x="0" y="789813"/>
                    </a:lnTo>
                    <a:lnTo>
                      <a:pt x="988313" y="789813"/>
                    </a:lnTo>
                    <a:lnTo>
                      <a:pt x="988313" y="1053084"/>
                    </a:lnTo>
                    <a:lnTo>
                      <a:pt x="1514856" y="526542"/>
                    </a:lnTo>
                    <a:lnTo>
                      <a:pt x="988313" y="0"/>
                    </a:lnTo>
                    <a:close/>
                  </a:path>
                </a:pathLst>
              </a:custGeom>
              <a:solidFill>
                <a:srgbClr val="F94616"/>
              </a:solidFill>
            </p:spPr>
            <p:txBody>
              <a:bodyPr wrap="square" lIns="0" tIns="0" rIns="0" bIns="0" rtlCol="0"/>
              <a:lstStyle/>
              <a:p>
                <a:endParaRPr/>
              </a:p>
            </p:txBody>
          </p:sp>
          <p:sp>
            <p:nvSpPr>
              <p:cNvPr id="11" name="object 7">
                <a:extLst>
                  <a:ext uri="{FF2B5EF4-FFF2-40B4-BE49-F238E27FC236}">
                    <a16:creationId xmlns:a16="http://schemas.microsoft.com/office/drawing/2014/main" id="{0C11ECEA-20F7-4C57-B452-0AA5483A79CB}"/>
                  </a:ext>
                </a:extLst>
              </p:cNvPr>
              <p:cNvSpPr/>
              <p:nvPr/>
            </p:nvSpPr>
            <p:spPr>
              <a:xfrm>
                <a:off x="5029961" y="2568701"/>
                <a:ext cx="1515110" cy="1053465"/>
              </a:xfrm>
              <a:custGeom>
                <a:avLst/>
                <a:gdLst/>
                <a:ahLst/>
                <a:cxnLst/>
                <a:rect l="l" t="t" r="r" b="b"/>
                <a:pathLst>
                  <a:path w="1515109" h="1053464">
                    <a:moveTo>
                      <a:pt x="0" y="263271"/>
                    </a:moveTo>
                    <a:lnTo>
                      <a:pt x="988313" y="263271"/>
                    </a:lnTo>
                    <a:lnTo>
                      <a:pt x="988313" y="0"/>
                    </a:lnTo>
                    <a:lnTo>
                      <a:pt x="1514856" y="526542"/>
                    </a:lnTo>
                    <a:lnTo>
                      <a:pt x="988313" y="1053084"/>
                    </a:lnTo>
                    <a:lnTo>
                      <a:pt x="988313" y="789813"/>
                    </a:lnTo>
                    <a:lnTo>
                      <a:pt x="0" y="789813"/>
                    </a:lnTo>
                    <a:lnTo>
                      <a:pt x="0" y="263271"/>
                    </a:lnTo>
                    <a:close/>
                  </a:path>
                </a:pathLst>
              </a:custGeom>
              <a:ln w="25400">
                <a:solidFill>
                  <a:srgbClr val="B6330F"/>
                </a:solidFill>
              </a:ln>
            </p:spPr>
            <p:txBody>
              <a:bodyPr wrap="square" lIns="0" tIns="0" rIns="0" bIns="0" rtlCol="0"/>
              <a:lstStyle/>
              <a:p>
                <a:endParaRPr/>
              </a:p>
            </p:txBody>
          </p:sp>
        </p:grpSp>
        <p:sp>
          <p:nvSpPr>
            <p:cNvPr id="6" name="object 8">
              <a:extLst>
                <a:ext uri="{FF2B5EF4-FFF2-40B4-BE49-F238E27FC236}">
                  <a16:creationId xmlns:a16="http://schemas.microsoft.com/office/drawing/2014/main" id="{0033163C-FBEE-38A3-F781-99DFE0665798}"/>
                </a:ext>
              </a:extLst>
            </p:cNvPr>
            <p:cNvSpPr txBox="1"/>
            <p:nvPr/>
          </p:nvSpPr>
          <p:spPr>
            <a:xfrm>
              <a:off x="5203063" y="2862833"/>
              <a:ext cx="902969" cy="452755"/>
            </a:xfrm>
            <a:prstGeom prst="rect">
              <a:avLst/>
            </a:prstGeom>
          </p:spPr>
          <p:txBody>
            <a:bodyPr vert="horz" wrap="square" lIns="0" tIns="13335" rIns="0" bIns="0" rtlCol="0">
              <a:spAutoFit/>
            </a:bodyPr>
            <a:lstStyle/>
            <a:p>
              <a:pPr marL="12700" marR="5080" indent="176530">
                <a:lnSpc>
                  <a:spcPct val="100000"/>
                </a:lnSpc>
                <a:spcBef>
                  <a:spcPts val="105"/>
                </a:spcBef>
              </a:pPr>
              <a:r>
                <a:rPr sz="1400" dirty="0">
                  <a:solidFill>
                    <a:srgbClr val="FFFFFF"/>
                  </a:solidFill>
                  <a:latin typeface="Arial MT"/>
                  <a:cs typeface="Arial MT"/>
                </a:rPr>
                <a:t>Invoke </a:t>
              </a:r>
              <a:r>
                <a:rPr sz="1400" spc="5" dirty="0">
                  <a:solidFill>
                    <a:srgbClr val="FFFFFF"/>
                  </a:solidFill>
                  <a:latin typeface="Arial MT"/>
                  <a:cs typeface="Arial MT"/>
                </a:rPr>
                <a:t> </a:t>
              </a:r>
              <a:r>
                <a:rPr sz="1400" spc="15" dirty="0">
                  <a:solidFill>
                    <a:srgbClr val="FFFFFF"/>
                  </a:solidFill>
                  <a:latin typeface="Arial MT"/>
                  <a:cs typeface="Arial MT"/>
                </a:rPr>
                <a:t>W</a:t>
              </a:r>
              <a:r>
                <a:rPr sz="1400" dirty="0">
                  <a:solidFill>
                    <a:srgbClr val="FFFFFF"/>
                  </a:solidFill>
                  <a:latin typeface="Arial MT"/>
                  <a:cs typeface="Arial MT"/>
                </a:rPr>
                <a:t>ork</a:t>
              </a:r>
              <a:r>
                <a:rPr sz="1400" spc="-10" dirty="0">
                  <a:solidFill>
                    <a:srgbClr val="FFFFFF"/>
                  </a:solidFill>
                  <a:latin typeface="Arial MT"/>
                  <a:cs typeface="Arial MT"/>
                </a:rPr>
                <a:t>f</a:t>
              </a:r>
              <a:r>
                <a:rPr sz="1400" dirty="0">
                  <a:solidFill>
                    <a:srgbClr val="FFFFFF"/>
                  </a:solidFill>
                  <a:latin typeface="Arial MT"/>
                  <a:cs typeface="Arial MT"/>
                </a:rPr>
                <a:t>low</a:t>
              </a:r>
              <a:r>
                <a:rPr sz="1400" spc="-50" dirty="0">
                  <a:solidFill>
                    <a:srgbClr val="FFFFFF"/>
                  </a:solidFill>
                  <a:latin typeface="Arial MT"/>
                  <a:cs typeface="Arial MT"/>
                </a:rPr>
                <a:t> </a:t>
              </a:r>
              <a:r>
                <a:rPr sz="1400" dirty="0">
                  <a:solidFill>
                    <a:srgbClr val="FFFFFF"/>
                  </a:solidFill>
                  <a:latin typeface="Arial MT"/>
                  <a:cs typeface="Arial MT"/>
                </a:rPr>
                <a:t>2</a:t>
              </a:r>
              <a:endParaRPr sz="1400">
                <a:latin typeface="Arial MT"/>
                <a:cs typeface="Arial MT"/>
              </a:endParaRPr>
            </a:p>
          </p:txBody>
        </p:sp>
        <p:sp>
          <p:nvSpPr>
            <p:cNvPr id="7" name="object 9">
              <a:extLst>
                <a:ext uri="{FF2B5EF4-FFF2-40B4-BE49-F238E27FC236}">
                  <a16:creationId xmlns:a16="http://schemas.microsoft.com/office/drawing/2014/main" id="{6DAEB380-5C60-4804-8EB3-4EE8AC8F6535}"/>
                </a:ext>
              </a:extLst>
            </p:cNvPr>
            <p:cNvSpPr/>
            <p:nvPr/>
          </p:nvSpPr>
          <p:spPr>
            <a:xfrm>
              <a:off x="1435608" y="3910329"/>
              <a:ext cx="3044825" cy="1563370"/>
            </a:xfrm>
            <a:custGeom>
              <a:avLst/>
              <a:gdLst/>
              <a:ahLst/>
              <a:cxnLst/>
              <a:rect l="l" t="t" r="r" b="b"/>
              <a:pathLst>
                <a:path w="3044825" h="1563370">
                  <a:moveTo>
                    <a:pt x="2971038" y="1107198"/>
                  </a:moveTo>
                  <a:lnTo>
                    <a:pt x="741667" y="1107198"/>
                  </a:lnTo>
                  <a:lnTo>
                    <a:pt x="741553" y="192227"/>
                  </a:lnTo>
                  <a:lnTo>
                    <a:pt x="773430" y="191897"/>
                  </a:lnTo>
                  <a:lnTo>
                    <a:pt x="767105" y="179578"/>
                  </a:lnTo>
                  <a:lnTo>
                    <a:pt x="734568" y="116078"/>
                  </a:lnTo>
                  <a:lnTo>
                    <a:pt x="697230" y="192659"/>
                  </a:lnTo>
                  <a:lnTo>
                    <a:pt x="728853" y="192354"/>
                  </a:lnTo>
                  <a:lnTo>
                    <a:pt x="728980" y="1117092"/>
                  </a:lnTo>
                  <a:lnTo>
                    <a:pt x="731774" y="1119886"/>
                  </a:lnTo>
                  <a:lnTo>
                    <a:pt x="2971038" y="1119886"/>
                  </a:lnTo>
                  <a:lnTo>
                    <a:pt x="2971038" y="1113536"/>
                  </a:lnTo>
                  <a:lnTo>
                    <a:pt x="2971038" y="1107198"/>
                  </a:lnTo>
                  <a:close/>
                </a:path>
                <a:path w="3044825" h="1563370">
                  <a:moveTo>
                    <a:pt x="3043809" y="791464"/>
                  </a:moveTo>
                  <a:lnTo>
                    <a:pt x="3031109" y="785114"/>
                  </a:lnTo>
                  <a:lnTo>
                    <a:pt x="2967609" y="753364"/>
                  </a:lnTo>
                  <a:lnTo>
                    <a:pt x="2967609" y="785114"/>
                  </a:lnTo>
                  <a:lnTo>
                    <a:pt x="1812417" y="785114"/>
                  </a:lnTo>
                  <a:lnTo>
                    <a:pt x="1812417" y="12700"/>
                  </a:lnTo>
                  <a:lnTo>
                    <a:pt x="1812417" y="6350"/>
                  </a:lnTo>
                  <a:lnTo>
                    <a:pt x="1812417" y="2794"/>
                  </a:lnTo>
                  <a:lnTo>
                    <a:pt x="1809623" y="0"/>
                  </a:lnTo>
                  <a:lnTo>
                    <a:pt x="568452" y="0"/>
                  </a:lnTo>
                  <a:lnTo>
                    <a:pt x="568452" y="12700"/>
                  </a:lnTo>
                  <a:lnTo>
                    <a:pt x="1799717" y="12700"/>
                  </a:lnTo>
                  <a:lnTo>
                    <a:pt x="1799717" y="794893"/>
                  </a:lnTo>
                  <a:lnTo>
                    <a:pt x="1802638" y="797814"/>
                  </a:lnTo>
                  <a:lnTo>
                    <a:pt x="2967609" y="797814"/>
                  </a:lnTo>
                  <a:lnTo>
                    <a:pt x="2967609" y="829564"/>
                  </a:lnTo>
                  <a:lnTo>
                    <a:pt x="3031109" y="797814"/>
                  </a:lnTo>
                  <a:lnTo>
                    <a:pt x="3043809" y="791464"/>
                  </a:lnTo>
                  <a:close/>
                </a:path>
                <a:path w="3044825" h="1563370">
                  <a:moveTo>
                    <a:pt x="3044444" y="1525143"/>
                  </a:moveTo>
                  <a:lnTo>
                    <a:pt x="3031744" y="1518793"/>
                  </a:lnTo>
                  <a:lnTo>
                    <a:pt x="2968244" y="1487043"/>
                  </a:lnTo>
                  <a:lnTo>
                    <a:pt x="2968244" y="1518793"/>
                  </a:lnTo>
                  <a:lnTo>
                    <a:pt x="44450" y="1518793"/>
                  </a:lnTo>
                  <a:lnTo>
                    <a:pt x="45199" y="96570"/>
                  </a:lnTo>
                  <a:lnTo>
                    <a:pt x="76073" y="98425"/>
                  </a:lnTo>
                  <a:lnTo>
                    <a:pt x="69684" y="83439"/>
                  </a:lnTo>
                  <a:lnTo>
                    <a:pt x="42672" y="20066"/>
                  </a:lnTo>
                  <a:lnTo>
                    <a:pt x="0" y="93853"/>
                  </a:lnTo>
                  <a:lnTo>
                    <a:pt x="32499" y="95808"/>
                  </a:lnTo>
                  <a:lnTo>
                    <a:pt x="31750" y="1528699"/>
                  </a:lnTo>
                  <a:lnTo>
                    <a:pt x="34544" y="1531493"/>
                  </a:lnTo>
                  <a:lnTo>
                    <a:pt x="2968244" y="1531493"/>
                  </a:lnTo>
                  <a:lnTo>
                    <a:pt x="2968244" y="1563243"/>
                  </a:lnTo>
                  <a:lnTo>
                    <a:pt x="3031744" y="1531493"/>
                  </a:lnTo>
                  <a:lnTo>
                    <a:pt x="3044444" y="1525143"/>
                  </a:lnTo>
                  <a:close/>
                </a:path>
              </a:pathLst>
            </a:custGeom>
            <a:solidFill>
              <a:srgbClr val="F8400E"/>
            </a:solidFill>
          </p:spPr>
          <p:txBody>
            <a:bodyPr wrap="square" lIns="0" tIns="0" rIns="0" bIns="0" rtlCol="0"/>
            <a:lstStyle/>
            <a:p>
              <a:endParaRPr/>
            </a:p>
          </p:txBody>
        </p:sp>
        <p:sp>
          <p:nvSpPr>
            <p:cNvPr id="8" name="object 10">
              <a:extLst>
                <a:ext uri="{FF2B5EF4-FFF2-40B4-BE49-F238E27FC236}">
                  <a16:creationId xmlns:a16="http://schemas.microsoft.com/office/drawing/2014/main" id="{E9694F44-9254-7F0C-BDDE-956718CB3728}"/>
                </a:ext>
              </a:extLst>
            </p:cNvPr>
            <p:cNvSpPr/>
            <p:nvPr/>
          </p:nvSpPr>
          <p:spPr>
            <a:xfrm>
              <a:off x="5606796" y="3916679"/>
              <a:ext cx="3621404" cy="1638935"/>
            </a:xfrm>
            <a:custGeom>
              <a:avLst/>
              <a:gdLst/>
              <a:ahLst/>
              <a:cxnLst/>
              <a:rect l="l" t="t" r="r" b="b"/>
              <a:pathLst>
                <a:path w="3621404" h="1638935">
                  <a:moveTo>
                    <a:pt x="2487930" y="189230"/>
                  </a:moveTo>
                  <a:lnTo>
                    <a:pt x="2481478" y="174625"/>
                  </a:lnTo>
                  <a:lnTo>
                    <a:pt x="2453513" y="111252"/>
                  </a:lnTo>
                  <a:lnTo>
                    <a:pt x="2411730" y="185547"/>
                  </a:lnTo>
                  <a:lnTo>
                    <a:pt x="2444089" y="187121"/>
                  </a:lnTo>
                  <a:lnTo>
                    <a:pt x="2443480" y="703072"/>
                  </a:lnTo>
                  <a:lnTo>
                    <a:pt x="617220" y="703072"/>
                  </a:lnTo>
                  <a:lnTo>
                    <a:pt x="617220" y="715772"/>
                  </a:lnTo>
                  <a:lnTo>
                    <a:pt x="2453386" y="715772"/>
                  </a:lnTo>
                  <a:lnTo>
                    <a:pt x="2456180" y="712978"/>
                  </a:lnTo>
                  <a:lnTo>
                    <a:pt x="2456180" y="709422"/>
                  </a:lnTo>
                  <a:lnTo>
                    <a:pt x="2456180" y="703072"/>
                  </a:lnTo>
                  <a:lnTo>
                    <a:pt x="2456789" y="187731"/>
                  </a:lnTo>
                  <a:lnTo>
                    <a:pt x="2487930" y="189230"/>
                  </a:lnTo>
                  <a:close/>
                </a:path>
                <a:path w="3621404" h="1638935">
                  <a:moveTo>
                    <a:pt x="3105150" y="0"/>
                  </a:moveTo>
                  <a:lnTo>
                    <a:pt x="3092450" y="0"/>
                  </a:lnTo>
                  <a:lnTo>
                    <a:pt x="3092450" y="1102106"/>
                  </a:lnTo>
                  <a:lnTo>
                    <a:pt x="85344" y="1102106"/>
                  </a:lnTo>
                  <a:lnTo>
                    <a:pt x="85344" y="1070356"/>
                  </a:lnTo>
                  <a:lnTo>
                    <a:pt x="9144" y="1108456"/>
                  </a:lnTo>
                  <a:lnTo>
                    <a:pt x="85344" y="1146556"/>
                  </a:lnTo>
                  <a:lnTo>
                    <a:pt x="85344" y="1114806"/>
                  </a:lnTo>
                  <a:lnTo>
                    <a:pt x="3102356" y="1114806"/>
                  </a:lnTo>
                  <a:lnTo>
                    <a:pt x="3105150" y="1112012"/>
                  </a:lnTo>
                  <a:lnTo>
                    <a:pt x="3105150" y="1108456"/>
                  </a:lnTo>
                  <a:lnTo>
                    <a:pt x="3105150" y="1102106"/>
                  </a:lnTo>
                  <a:lnTo>
                    <a:pt x="3105150" y="0"/>
                  </a:lnTo>
                  <a:close/>
                </a:path>
                <a:path w="3621404" h="1638935">
                  <a:moveTo>
                    <a:pt x="3620897" y="185547"/>
                  </a:moveTo>
                  <a:lnTo>
                    <a:pt x="3614572" y="173228"/>
                  </a:lnTo>
                  <a:lnTo>
                    <a:pt x="3582035" y="109728"/>
                  </a:lnTo>
                  <a:lnTo>
                    <a:pt x="3544697" y="186309"/>
                  </a:lnTo>
                  <a:lnTo>
                    <a:pt x="3576320" y="186004"/>
                  </a:lnTo>
                  <a:lnTo>
                    <a:pt x="3576434" y="1594104"/>
                  </a:lnTo>
                  <a:lnTo>
                    <a:pt x="76200" y="1594104"/>
                  </a:lnTo>
                  <a:lnTo>
                    <a:pt x="76200" y="1562354"/>
                  </a:lnTo>
                  <a:lnTo>
                    <a:pt x="0" y="1600454"/>
                  </a:lnTo>
                  <a:lnTo>
                    <a:pt x="76200" y="1638554"/>
                  </a:lnTo>
                  <a:lnTo>
                    <a:pt x="76200" y="1606804"/>
                  </a:lnTo>
                  <a:lnTo>
                    <a:pt x="3586353" y="1606804"/>
                  </a:lnTo>
                  <a:lnTo>
                    <a:pt x="3589147" y="1603883"/>
                  </a:lnTo>
                  <a:lnTo>
                    <a:pt x="3589134" y="1600454"/>
                  </a:lnTo>
                  <a:lnTo>
                    <a:pt x="3589134" y="1594104"/>
                  </a:lnTo>
                  <a:lnTo>
                    <a:pt x="3589020" y="185877"/>
                  </a:lnTo>
                  <a:lnTo>
                    <a:pt x="3620897" y="185547"/>
                  </a:lnTo>
                  <a:close/>
                </a:path>
              </a:pathLst>
            </a:custGeom>
            <a:solidFill>
              <a:srgbClr val="F8400E"/>
            </a:solidFill>
          </p:spPr>
          <p:txBody>
            <a:bodyPr wrap="square" lIns="0" tIns="0" rIns="0" bIns="0" rtlCol="0"/>
            <a:lstStyle/>
            <a:p>
              <a:endParaRPr/>
            </a:p>
          </p:txBody>
        </p:sp>
        <p:sp>
          <p:nvSpPr>
            <p:cNvPr id="9" name="object 11">
              <a:extLst>
                <a:ext uri="{FF2B5EF4-FFF2-40B4-BE49-F238E27FC236}">
                  <a16:creationId xmlns:a16="http://schemas.microsoft.com/office/drawing/2014/main" id="{73E0F38C-412E-AA05-2691-6427255BD06B}"/>
                </a:ext>
              </a:extLst>
            </p:cNvPr>
            <p:cNvSpPr txBox="1"/>
            <p:nvPr/>
          </p:nvSpPr>
          <p:spPr>
            <a:xfrm>
              <a:off x="5547105" y="4158741"/>
              <a:ext cx="3112770" cy="1258570"/>
            </a:xfrm>
            <a:prstGeom prst="rect">
              <a:avLst/>
            </a:prstGeom>
          </p:spPr>
          <p:txBody>
            <a:bodyPr vert="horz" wrap="square" lIns="0" tIns="137795" rIns="0" bIns="0" rtlCol="0">
              <a:spAutoFit/>
            </a:bodyPr>
            <a:lstStyle/>
            <a:p>
              <a:pPr marL="12700">
                <a:lnSpc>
                  <a:spcPct val="100000"/>
                </a:lnSpc>
                <a:spcBef>
                  <a:spcPts val="1085"/>
                </a:spcBef>
              </a:pPr>
              <a:r>
                <a:rPr sz="1800" b="1" dirty="0">
                  <a:solidFill>
                    <a:srgbClr val="F94616"/>
                  </a:solidFill>
                  <a:latin typeface="Arial"/>
                  <a:cs typeface="Arial"/>
                </a:rPr>
                <a:t>In</a:t>
              </a:r>
              <a:r>
                <a:rPr sz="1400" dirty="0">
                  <a:latin typeface="Arial MT"/>
                  <a:cs typeface="Arial MT"/>
                </a:rPr>
                <a:t>:</a:t>
              </a:r>
              <a:r>
                <a:rPr sz="1400" spc="-20" dirty="0">
                  <a:latin typeface="Arial MT"/>
                  <a:cs typeface="Arial MT"/>
                </a:rPr>
                <a:t> </a:t>
              </a:r>
              <a:r>
                <a:rPr sz="1400" spc="-5" dirty="0">
                  <a:latin typeface="Arial MT"/>
                  <a:cs typeface="Arial MT"/>
                </a:rPr>
                <a:t>Take</a:t>
              </a:r>
              <a:r>
                <a:rPr sz="1400" spc="-25" dirty="0">
                  <a:latin typeface="Arial MT"/>
                  <a:cs typeface="Arial MT"/>
                </a:rPr>
                <a:t> </a:t>
              </a:r>
              <a:r>
                <a:rPr sz="1400" dirty="0">
                  <a:latin typeface="Arial MT"/>
                  <a:cs typeface="Arial MT"/>
                </a:rPr>
                <a:t>data</a:t>
              </a:r>
              <a:r>
                <a:rPr sz="1400" spc="-35" dirty="0">
                  <a:latin typeface="Arial MT"/>
                  <a:cs typeface="Arial MT"/>
                </a:rPr>
                <a:t> </a:t>
              </a:r>
              <a:r>
                <a:rPr sz="1400" dirty="0">
                  <a:latin typeface="Arial MT"/>
                  <a:cs typeface="Arial MT"/>
                </a:rPr>
                <a:t>to</a:t>
              </a:r>
              <a:r>
                <a:rPr sz="1400" spc="-25" dirty="0">
                  <a:latin typeface="Arial MT"/>
                  <a:cs typeface="Arial MT"/>
                </a:rPr>
                <a:t> </a:t>
              </a:r>
              <a:r>
                <a:rPr sz="1400" spc="-5" dirty="0">
                  <a:latin typeface="Arial MT"/>
                  <a:cs typeface="Arial MT"/>
                </a:rPr>
                <a:t>workflow</a:t>
              </a:r>
              <a:r>
                <a:rPr sz="1400" spc="-30" dirty="0">
                  <a:latin typeface="Arial MT"/>
                  <a:cs typeface="Arial MT"/>
                </a:rPr>
                <a:t> </a:t>
              </a:r>
              <a:r>
                <a:rPr sz="1400" dirty="0">
                  <a:latin typeface="Arial MT"/>
                  <a:cs typeface="Arial MT"/>
                </a:rPr>
                <a:t>2</a:t>
              </a:r>
              <a:endParaRPr sz="1400">
                <a:latin typeface="Arial MT"/>
                <a:cs typeface="Arial MT"/>
              </a:endParaRPr>
            </a:p>
            <a:p>
              <a:pPr marL="12700">
                <a:lnSpc>
                  <a:spcPct val="100000"/>
                </a:lnSpc>
                <a:spcBef>
                  <a:spcPts val="980"/>
                </a:spcBef>
              </a:pPr>
              <a:r>
                <a:rPr sz="1800" b="1" dirty="0">
                  <a:solidFill>
                    <a:srgbClr val="F94616"/>
                  </a:solidFill>
                  <a:latin typeface="Arial"/>
                  <a:cs typeface="Arial"/>
                </a:rPr>
                <a:t>Out</a:t>
              </a:r>
              <a:r>
                <a:rPr sz="1400" dirty="0">
                  <a:latin typeface="Arial MT"/>
                  <a:cs typeface="Arial MT"/>
                </a:rPr>
                <a:t>:</a:t>
              </a:r>
              <a:r>
                <a:rPr sz="1400" spc="-20" dirty="0">
                  <a:latin typeface="Arial MT"/>
                  <a:cs typeface="Arial MT"/>
                </a:rPr>
                <a:t> </a:t>
              </a:r>
              <a:r>
                <a:rPr sz="1400" spc="-5" dirty="0">
                  <a:latin typeface="Arial MT"/>
                  <a:cs typeface="Arial MT"/>
                </a:rPr>
                <a:t>Take</a:t>
              </a:r>
              <a:r>
                <a:rPr sz="1400" spc="-25" dirty="0">
                  <a:latin typeface="Arial MT"/>
                  <a:cs typeface="Arial MT"/>
                </a:rPr>
                <a:t> </a:t>
              </a:r>
              <a:r>
                <a:rPr sz="1400" dirty="0">
                  <a:latin typeface="Arial MT"/>
                  <a:cs typeface="Arial MT"/>
                </a:rPr>
                <a:t>data</a:t>
              </a:r>
              <a:r>
                <a:rPr sz="1400" spc="-35" dirty="0">
                  <a:latin typeface="Arial MT"/>
                  <a:cs typeface="Arial MT"/>
                </a:rPr>
                <a:t> </a:t>
              </a:r>
              <a:r>
                <a:rPr sz="1400" dirty="0">
                  <a:latin typeface="Arial MT"/>
                  <a:cs typeface="Arial MT"/>
                </a:rPr>
                <a:t>from</a:t>
              </a:r>
              <a:r>
                <a:rPr sz="1400" spc="-40" dirty="0">
                  <a:latin typeface="Arial MT"/>
                  <a:cs typeface="Arial MT"/>
                </a:rPr>
                <a:t> </a:t>
              </a:r>
              <a:r>
                <a:rPr sz="1400" spc="-5" dirty="0">
                  <a:latin typeface="Arial MT"/>
                  <a:cs typeface="Arial MT"/>
                </a:rPr>
                <a:t>workflow</a:t>
              </a:r>
              <a:r>
                <a:rPr sz="1400" spc="-20" dirty="0">
                  <a:latin typeface="Arial MT"/>
                  <a:cs typeface="Arial MT"/>
                </a:rPr>
                <a:t> </a:t>
              </a:r>
              <a:r>
                <a:rPr sz="1400" dirty="0">
                  <a:latin typeface="Arial MT"/>
                  <a:cs typeface="Arial MT"/>
                </a:rPr>
                <a:t>2</a:t>
              </a:r>
              <a:endParaRPr sz="1400">
                <a:latin typeface="Arial MT"/>
                <a:cs typeface="Arial MT"/>
              </a:endParaRPr>
            </a:p>
            <a:p>
              <a:pPr marL="65405">
                <a:lnSpc>
                  <a:spcPct val="100000"/>
                </a:lnSpc>
                <a:spcBef>
                  <a:spcPts val="1260"/>
                </a:spcBef>
              </a:pPr>
              <a:r>
                <a:rPr sz="1800" b="1" dirty="0">
                  <a:solidFill>
                    <a:srgbClr val="F94616"/>
                  </a:solidFill>
                  <a:latin typeface="Arial"/>
                  <a:cs typeface="Arial"/>
                </a:rPr>
                <a:t>In/Out</a:t>
              </a:r>
              <a:r>
                <a:rPr sz="1400" dirty="0">
                  <a:latin typeface="Arial MT"/>
                  <a:cs typeface="Arial MT"/>
                </a:rPr>
                <a:t>:</a:t>
              </a:r>
              <a:r>
                <a:rPr sz="1400" spc="-35" dirty="0">
                  <a:latin typeface="Arial MT"/>
                  <a:cs typeface="Arial MT"/>
                </a:rPr>
                <a:t> </a:t>
              </a:r>
              <a:r>
                <a:rPr sz="1400" dirty="0">
                  <a:latin typeface="Arial MT"/>
                  <a:cs typeface="Arial MT"/>
                </a:rPr>
                <a:t>Take</a:t>
              </a:r>
              <a:r>
                <a:rPr sz="1400" spc="-30" dirty="0">
                  <a:latin typeface="Arial MT"/>
                  <a:cs typeface="Arial MT"/>
                </a:rPr>
                <a:t> </a:t>
              </a:r>
              <a:r>
                <a:rPr sz="1400" dirty="0">
                  <a:latin typeface="Arial MT"/>
                  <a:cs typeface="Arial MT"/>
                </a:rPr>
                <a:t>data</a:t>
              </a:r>
              <a:r>
                <a:rPr sz="1400" spc="-45" dirty="0">
                  <a:latin typeface="Arial MT"/>
                  <a:cs typeface="Arial MT"/>
                </a:rPr>
                <a:t> </a:t>
              </a:r>
              <a:r>
                <a:rPr sz="1400" dirty="0">
                  <a:latin typeface="Arial MT"/>
                  <a:cs typeface="Arial MT"/>
                </a:rPr>
                <a:t>from/to</a:t>
              </a:r>
              <a:r>
                <a:rPr sz="1400" spc="-50" dirty="0">
                  <a:latin typeface="Arial MT"/>
                  <a:cs typeface="Arial MT"/>
                </a:rPr>
                <a:t> </a:t>
              </a:r>
              <a:r>
                <a:rPr sz="1400" dirty="0">
                  <a:latin typeface="Arial MT"/>
                  <a:cs typeface="Arial MT"/>
                </a:rPr>
                <a:t>workflow</a:t>
              </a:r>
              <a:r>
                <a:rPr sz="1400" spc="-40" dirty="0">
                  <a:latin typeface="Arial MT"/>
                  <a:cs typeface="Arial MT"/>
                </a:rPr>
                <a:t> </a:t>
              </a:r>
              <a:r>
                <a:rPr sz="1400" dirty="0">
                  <a:latin typeface="Arial MT"/>
                  <a:cs typeface="Arial MT"/>
                </a:rPr>
                <a:t>2</a:t>
              </a:r>
              <a:endParaRPr sz="1400">
                <a:latin typeface="Arial MT"/>
                <a:cs typeface="Arial MT"/>
              </a:endParaRPr>
            </a:p>
          </p:txBody>
        </p:sp>
      </p:grpSp>
    </p:spTree>
    <p:extLst>
      <p:ext uri="{BB962C8B-B14F-4D97-AF65-F5344CB8AC3E}">
        <p14:creationId xmlns:p14="http://schemas.microsoft.com/office/powerpoint/2010/main" val="2543663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343550-84DB-46DD-8464-C875465BE51F}"/>
              </a:ext>
            </a:extLst>
          </p:cNvPr>
          <p:cNvSpPr txBox="1"/>
          <p:nvPr/>
        </p:nvSpPr>
        <p:spPr>
          <a:xfrm>
            <a:off x="292598" y="305629"/>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Example of Using an Argument &amp; Variables</a:t>
            </a:r>
          </a:p>
        </p:txBody>
      </p:sp>
      <p:sp>
        <p:nvSpPr>
          <p:cNvPr id="4" name="TextBox 3">
            <a:extLst>
              <a:ext uri="{FF2B5EF4-FFF2-40B4-BE49-F238E27FC236}">
                <a16:creationId xmlns:a16="http://schemas.microsoft.com/office/drawing/2014/main" id="{49A6BFD5-1193-4B77-AFF4-EF0D41647C3A}"/>
              </a:ext>
            </a:extLst>
          </p:cNvPr>
          <p:cNvSpPr txBox="1"/>
          <p:nvPr/>
        </p:nvSpPr>
        <p:spPr>
          <a:xfrm>
            <a:off x="292597" y="964301"/>
            <a:ext cx="11692255" cy="923330"/>
          </a:xfrm>
          <a:prstGeom prst="rect">
            <a:avLst/>
          </a:prstGeom>
          <a:noFill/>
        </p:spPr>
        <p:txBody>
          <a:bodyPr wrap="square">
            <a:spAutoFit/>
          </a:bodyPr>
          <a:lstStyle/>
          <a:p>
            <a:r>
              <a:rPr lang="en-US" dirty="0"/>
              <a:t>To exemplify how to use an argument in a workflow with an Invoke Workflow File activity, we are going to create two separate sequences. A very simple one in which to assign a value to an argument, and a second that invokes it and displays the value in a message box</a:t>
            </a:r>
          </a:p>
        </p:txBody>
      </p:sp>
      <p:sp>
        <p:nvSpPr>
          <p:cNvPr id="8" name="TextBox 7">
            <a:extLst>
              <a:ext uri="{FF2B5EF4-FFF2-40B4-BE49-F238E27FC236}">
                <a16:creationId xmlns:a16="http://schemas.microsoft.com/office/drawing/2014/main" id="{84114DD9-1A8D-4290-87FF-4DF50602A63E}"/>
              </a:ext>
            </a:extLst>
          </p:cNvPr>
          <p:cNvSpPr txBox="1"/>
          <p:nvPr/>
        </p:nvSpPr>
        <p:spPr>
          <a:xfrm>
            <a:off x="1384871" y="2718390"/>
            <a:ext cx="8987910" cy="584775"/>
          </a:xfrm>
          <a:prstGeom prst="rect">
            <a:avLst/>
          </a:prstGeom>
          <a:noFill/>
        </p:spPr>
        <p:txBody>
          <a:bodyPr wrap="none" rtlCol="0">
            <a:spAutoFit/>
          </a:bodyPr>
          <a:lstStyle/>
          <a:p>
            <a:r>
              <a:rPr lang="en-US" sz="3200" dirty="0"/>
              <a:t>Trainer Will Demo With Help of UiPath Studio...</a:t>
            </a:r>
          </a:p>
        </p:txBody>
      </p:sp>
    </p:spTree>
    <p:extLst>
      <p:ext uri="{BB962C8B-B14F-4D97-AF65-F5344CB8AC3E}">
        <p14:creationId xmlns:p14="http://schemas.microsoft.com/office/powerpoint/2010/main" val="1602344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F63C7D-F44C-16A7-C1A4-D589A0F83D15}"/>
              </a:ext>
            </a:extLst>
          </p:cNvPr>
          <p:cNvSpPr txBox="1"/>
          <p:nvPr/>
        </p:nvSpPr>
        <p:spPr>
          <a:xfrm>
            <a:off x="249872" y="204961"/>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What Is Workflows ?</a:t>
            </a:r>
          </a:p>
        </p:txBody>
      </p:sp>
      <p:sp>
        <p:nvSpPr>
          <p:cNvPr id="6" name="TextBox 5">
            <a:extLst>
              <a:ext uri="{FF2B5EF4-FFF2-40B4-BE49-F238E27FC236}">
                <a16:creationId xmlns:a16="http://schemas.microsoft.com/office/drawing/2014/main" id="{B307E1E9-AF2C-D61F-1087-C247010C65EE}"/>
              </a:ext>
            </a:extLst>
          </p:cNvPr>
          <p:cNvSpPr txBox="1"/>
          <p:nvPr/>
        </p:nvSpPr>
        <p:spPr>
          <a:xfrm>
            <a:off x="249872" y="920491"/>
            <a:ext cx="6094562" cy="2308324"/>
          </a:xfrm>
          <a:prstGeom prst="rect">
            <a:avLst/>
          </a:prstGeom>
          <a:noFill/>
        </p:spPr>
        <p:txBody>
          <a:bodyPr wrap="square">
            <a:spAutoFit/>
          </a:bodyPr>
          <a:lstStyle/>
          <a:p>
            <a:r>
              <a:rPr lang="en-US" dirty="0"/>
              <a:t>A workflow represents a small piece of automation that you can take and re-  use in your projects.</a:t>
            </a:r>
          </a:p>
          <a:p>
            <a:endParaRPr lang="en-US" dirty="0"/>
          </a:p>
          <a:p>
            <a:r>
              <a:rPr lang="en-US" dirty="0"/>
              <a:t>It is basically your canvas, the place where you design and work with all the  UiPath Studio activities and it defines the flow of your automation.</a:t>
            </a:r>
          </a:p>
          <a:p>
            <a:endParaRPr lang="en-US" dirty="0"/>
          </a:p>
          <a:p>
            <a:r>
              <a:rPr lang="en-US" dirty="0"/>
              <a:t>Hence the name, workflow.</a:t>
            </a:r>
          </a:p>
        </p:txBody>
      </p:sp>
      <p:sp>
        <p:nvSpPr>
          <p:cNvPr id="9" name="TextBox 8">
            <a:extLst>
              <a:ext uri="{FF2B5EF4-FFF2-40B4-BE49-F238E27FC236}">
                <a16:creationId xmlns:a16="http://schemas.microsoft.com/office/drawing/2014/main" id="{EC48657F-E52C-2CF1-12CA-1A844796D034}"/>
              </a:ext>
            </a:extLst>
          </p:cNvPr>
          <p:cNvSpPr txBox="1"/>
          <p:nvPr/>
        </p:nvSpPr>
        <p:spPr>
          <a:xfrm>
            <a:off x="5647426" y="4140398"/>
            <a:ext cx="6094562" cy="2031325"/>
          </a:xfrm>
          <a:prstGeom prst="rect">
            <a:avLst/>
          </a:prstGeom>
          <a:solidFill>
            <a:schemeClr val="accent3">
              <a:lumMod val="20000"/>
              <a:lumOff val="80000"/>
            </a:schemeClr>
          </a:solidFill>
        </p:spPr>
        <p:txBody>
          <a:bodyPr wrap="square">
            <a:spAutoFit/>
          </a:bodyPr>
          <a:lstStyle/>
          <a:p>
            <a:r>
              <a:rPr lang="en-US" dirty="0"/>
              <a:t>The fastest, most reliable, and useful way of automating a process is to break it down  into smaller bits.</a:t>
            </a:r>
          </a:p>
          <a:p>
            <a:r>
              <a:rPr lang="en-US" dirty="0"/>
              <a:t>This allows for independent testing of components, enables team collaboration, and  component reuse.</a:t>
            </a:r>
          </a:p>
          <a:p>
            <a:r>
              <a:rPr lang="en-US" dirty="0"/>
              <a:t>Hence, most of the automation projects require the use of multiple workflows that  come together to provide a solid business automation solution.</a:t>
            </a:r>
          </a:p>
        </p:txBody>
      </p:sp>
    </p:spTree>
    <p:extLst>
      <p:ext uri="{BB962C8B-B14F-4D97-AF65-F5344CB8AC3E}">
        <p14:creationId xmlns:p14="http://schemas.microsoft.com/office/powerpoint/2010/main" val="3555155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F2A9B4-8EDD-4044-A473-C4972EA6733F}"/>
              </a:ext>
            </a:extLst>
          </p:cNvPr>
          <p:cNvSpPr txBox="1"/>
          <p:nvPr/>
        </p:nvSpPr>
        <p:spPr>
          <a:xfrm>
            <a:off x="249872" y="204961"/>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Types of Workflows</a:t>
            </a:r>
          </a:p>
        </p:txBody>
      </p:sp>
      <p:sp>
        <p:nvSpPr>
          <p:cNvPr id="6" name="TextBox 5">
            <a:extLst>
              <a:ext uri="{FF2B5EF4-FFF2-40B4-BE49-F238E27FC236}">
                <a16:creationId xmlns:a16="http://schemas.microsoft.com/office/drawing/2014/main" id="{8398017F-0444-4E82-8EA8-13901B5F9802}"/>
              </a:ext>
            </a:extLst>
          </p:cNvPr>
          <p:cNvSpPr txBox="1"/>
          <p:nvPr/>
        </p:nvSpPr>
        <p:spPr>
          <a:xfrm>
            <a:off x="679508" y="1637831"/>
            <a:ext cx="6909157" cy="507831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latin typeface="Verdana" panose="020B0604030504040204" pitchFamily="34" charset="0"/>
                <a:ea typeface="Verdana" panose="020B0604030504040204" pitchFamily="34" charset="0"/>
              </a:rPr>
              <a:t>Sequence</a:t>
            </a:r>
            <a:r>
              <a:rPr lang="en-US" dirty="0">
                <a:latin typeface="Verdana" panose="020B0604030504040204" pitchFamily="34" charset="0"/>
                <a:ea typeface="Verdana" panose="020B0604030504040204" pitchFamily="34" charset="0"/>
              </a:rPr>
              <a:t> - </a:t>
            </a:r>
            <a:r>
              <a:rPr lang="en-US" b="0" i="0" dirty="0">
                <a:solidFill>
                  <a:srgbClr val="333333"/>
                </a:solidFill>
                <a:effectLst/>
                <a:latin typeface="Verdana" panose="020B0604030504040204" pitchFamily="34" charset="0"/>
                <a:ea typeface="Verdana" panose="020B0604030504040204" pitchFamily="34" charset="0"/>
              </a:rPr>
              <a:t>Sequences are suitable for linear processes, as they enable you to smoothly go from one activity to another, without cluttering your workflow.</a:t>
            </a: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solidFill>
                  <a:srgbClr val="FF0000"/>
                </a:solidFill>
                <a:latin typeface="Verdana" panose="020B0604030504040204" pitchFamily="34" charset="0"/>
                <a:ea typeface="Verdana" panose="020B0604030504040204" pitchFamily="34" charset="0"/>
              </a:rPr>
              <a:t>Flow Chart - </a:t>
            </a:r>
            <a:r>
              <a:rPr lang="en-US" dirty="0">
                <a:latin typeface="Verdana" panose="020B0604030504040204" pitchFamily="34" charset="0"/>
                <a:ea typeface="Verdana" panose="020B0604030504040204" pitchFamily="34" charset="0"/>
              </a:rPr>
              <a:t>Flowcharts are suitable to a more complex business logic, enabling you to integrate decisions and connect activities in a more diverse manner, through multiple branching logic operators.</a:t>
            </a:r>
          </a:p>
          <a:p>
            <a:pPr marL="285750" indent="-285750">
              <a:buFont typeface="Arial" panose="020B0604020202020204" pitchFamily="34" charset="0"/>
              <a:buChar char="•"/>
            </a:pPr>
            <a:r>
              <a:rPr lang="en-US" dirty="0">
                <a:solidFill>
                  <a:srgbClr val="FF0000"/>
                </a:solidFill>
                <a:latin typeface="Verdana" panose="020B0604030504040204" pitchFamily="34" charset="0"/>
                <a:ea typeface="Verdana" panose="020B0604030504040204" pitchFamily="34" charset="0"/>
              </a:rPr>
              <a:t>State Machine- </a:t>
            </a:r>
            <a:r>
              <a:rPr lang="en-US" b="0" i="0" dirty="0">
                <a:solidFill>
                  <a:srgbClr val="333333"/>
                </a:solidFill>
                <a:effectLst/>
                <a:latin typeface="Verdana" panose="020B0604030504040204" pitchFamily="34" charset="0"/>
                <a:ea typeface="Verdana" panose="020B0604030504040204" pitchFamily="34" charset="0"/>
              </a:rPr>
              <a:t>State Machines are suitable for very large workflow. They use a finite number of states in their execution which are triggered by a condition (transition) or activity.</a:t>
            </a:r>
            <a:endParaRPr lang="en-US" dirty="0">
              <a:solidFill>
                <a:srgbClr val="FF0000"/>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solidFill>
                  <a:srgbClr val="FF0000"/>
                </a:solidFill>
                <a:latin typeface="Verdana" panose="020B0604030504040204" pitchFamily="34" charset="0"/>
                <a:ea typeface="Verdana" panose="020B0604030504040204" pitchFamily="34" charset="0"/>
              </a:rPr>
              <a:t>Global Handler- </a:t>
            </a:r>
            <a:r>
              <a:rPr lang="en-US" dirty="0">
                <a:latin typeface="Verdana" panose="020B0604030504040204" pitchFamily="34" charset="0"/>
                <a:ea typeface="Verdana" panose="020B0604030504040204" pitchFamily="34" charset="0"/>
              </a:rPr>
              <a:t>F</a:t>
            </a:r>
            <a:r>
              <a:rPr lang="en-US" dirty="0">
                <a:solidFill>
                  <a:srgbClr val="333333"/>
                </a:solidFill>
                <a:latin typeface="Verdana" panose="020B0604030504040204" pitchFamily="34" charset="0"/>
                <a:ea typeface="Verdana" panose="020B0604030504040204" pitchFamily="34" charset="0"/>
              </a:rPr>
              <a:t>or determining the workflow behavior when encountering an execution error, and for debugging processes, Global Exception Handler is most suited.</a:t>
            </a:r>
          </a:p>
          <a:p>
            <a:pPr marL="285750" indent="-285750">
              <a:buFont typeface="Arial" panose="020B0604020202020204" pitchFamily="34" charset="0"/>
              <a:buChar char="•"/>
            </a:pPr>
            <a:r>
              <a:rPr lang="en-US" dirty="0">
                <a:solidFill>
                  <a:srgbClr val="333333"/>
                </a:solidFill>
                <a:latin typeface="Verdana" panose="020B0604030504040204" pitchFamily="34" charset="0"/>
                <a:ea typeface="Verdana" panose="020B0604030504040204" pitchFamily="34" charset="0"/>
              </a:rPr>
              <a:t>Many </a:t>
            </a:r>
            <a:r>
              <a:rPr lang="en-US" dirty="0">
                <a:solidFill>
                  <a:srgbClr val="FF0000"/>
                </a:solidFill>
                <a:latin typeface="Verdana" panose="020B0604030504040204" pitchFamily="34" charset="0"/>
                <a:ea typeface="Verdana" panose="020B0604030504040204" pitchFamily="34" charset="0"/>
              </a:rPr>
              <a:t>New Types </a:t>
            </a:r>
            <a:r>
              <a:rPr lang="en-US" dirty="0">
                <a:solidFill>
                  <a:srgbClr val="333333"/>
                </a:solidFill>
                <a:latin typeface="Verdana" panose="020B0604030504040204" pitchFamily="34" charset="0"/>
                <a:ea typeface="Verdana" panose="020B0604030504040204" pitchFamily="34" charset="0"/>
              </a:rPr>
              <a:t>of Workflows are added recently such as Form, Coded Workflow, Coded Test Case, Coded Source File, Global Handler </a:t>
            </a:r>
          </a:p>
        </p:txBody>
      </p:sp>
      <p:sp>
        <p:nvSpPr>
          <p:cNvPr id="10" name="TextBox 9">
            <a:extLst>
              <a:ext uri="{FF2B5EF4-FFF2-40B4-BE49-F238E27FC236}">
                <a16:creationId xmlns:a16="http://schemas.microsoft.com/office/drawing/2014/main" id="{FD93D667-2D19-4F27-8BB0-07C1711D0E7E}"/>
              </a:ext>
            </a:extLst>
          </p:cNvPr>
          <p:cNvSpPr txBox="1"/>
          <p:nvPr/>
        </p:nvSpPr>
        <p:spPr>
          <a:xfrm>
            <a:off x="249872" y="915942"/>
            <a:ext cx="10381900" cy="923330"/>
          </a:xfrm>
          <a:prstGeom prst="rect">
            <a:avLst/>
          </a:prstGeom>
          <a:noFill/>
        </p:spPr>
        <p:txBody>
          <a:bodyPr wrap="square">
            <a:spAutoFit/>
          </a:bodyPr>
          <a:lstStyle/>
          <a:p>
            <a:r>
              <a:rPr lang="en-US" dirty="0"/>
              <a:t>UiPath offers four diagrams for integrating activities into a working structure when developing a workflow file:</a:t>
            </a:r>
          </a:p>
          <a:p>
            <a:endParaRPr lang="en-US" dirty="0"/>
          </a:p>
        </p:txBody>
      </p:sp>
      <p:pic>
        <p:nvPicPr>
          <p:cNvPr id="4" name="Picture 3">
            <a:extLst>
              <a:ext uri="{FF2B5EF4-FFF2-40B4-BE49-F238E27FC236}">
                <a16:creationId xmlns:a16="http://schemas.microsoft.com/office/drawing/2014/main" id="{8E3D142C-88EB-181D-FAE3-08D509F28955}"/>
              </a:ext>
            </a:extLst>
          </p:cNvPr>
          <p:cNvPicPr>
            <a:picLocks noChangeAspect="1"/>
          </p:cNvPicPr>
          <p:nvPr/>
        </p:nvPicPr>
        <p:blipFill>
          <a:blip r:embed="rId2"/>
          <a:stretch>
            <a:fillRect/>
          </a:stretch>
        </p:blipFill>
        <p:spPr>
          <a:xfrm>
            <a:off x="8086861" y="1637831"/>
            <a:ext cx="3313285" cy="4193626"/>
          </a:xfrm>
          <a:prstGeom prst="rect">
            <a:avLst/>
          </a:prstGeom>
        </p:spPr>
      </p:pic>
    </p:spTree>
    <p:extLst>
      <p:ext uri="{BB962C8B-B14F-4D97-AF65-F5344CB8AC3E}">
        <p14:creationId xmlns:p14="http://schemas.microsoft.com/office/powerpoint/2010/main" val="1817031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A641DC-2579-457F-8818-E40DCD406144}"/>
              </a:ext>
            </a:extLst>
          </p:cNvPr>
          <p:cNvSpPr txBox="1"/>
          <p:nvPr/>
        </p:nvSpPr>
        <p:spPr>
          <a:xfrm>
            <a:off x="292598" y="305629"/>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Types of Workflows</a:t>
            </a:r>
          </a:p>
        </p:txBody>
      </p:sp>
      <p:sp>
        <p:nvSpPr>
          <p:cNvPr id="5" name="TextBox 4">
            <a:extLst>
              <a:ext uri="{FF2B5EF4-FFF2-40B4-BE49-F238E27FC236}">
                <a16:creationId xmlns:a16="http://schemas.microsoft.com/office/drawing/2014/main" id="{34AB62FF-CAA2-4E42-A49E-E8B1518BA46B}"/>
              </a:ext>
            </a:extLst>
          </p:cNvPr>
          <p:cNvSpPr txBox="1"/>
          <p:nvPr/>
        </p:nvSpPr>
        <p:spPr>
          <a:xfrm>
            <a:off x="292598" y="1065294"/>
            <a:ext cx="6094602" cy="4524315"/>
          </a:xfrm>
          <a:prstGeom prst="rect">
            <a:avLst/>
          </a:prstGeom>
          <a:noFill/>
        </p:spPr>
        <p:txBody>
          <a:bodyPr wrap="square">
            <a:spAutoFit/>
          </a:bodyPr>
          <a:lstStyle/>
          <a:p>
            <a:r>
              <a:rPr lang="en-US" dirty="0">
                <a:solidFill>
                  <a:srgbClr val="FF0000"/>
                </a:solidFill>
              </a:rPr>
              <a:t>What is a Sequence? </a:t>
            </a:r>
          </a:p>
          <a:p>
            <a:endParaRPr lang="en-US" dirty="0"/>
          </a:p>
          <a:p>
            <a:r>
              <a:rPr lang="en-US" dirty="0"/>
              <a:t>A Sequence is a group of logical steps. Each step represents an action or a piece of work. A Sequence is used for processes that happen in linear succession, that is, one after the other. </a:t>
            </a:r>
          </a:p>
          <a:p>
            <a:endParaRPr lang="en-US" dirty="0"/>
          </a:p>
          <a:p>
            <a:r>
              <a:rPr lang="en-US" dirty="0"/>
              <a:t>Among the three types of Workflows  in UiPath, Sequences are the simplest.</a:t>
            </a:r>
          </a:p>
          <a:p>
            <a:endParaRPr lang="en-US" dirty="0"/>
          </a:p>
          <a:p>
            <a:r>
              <a:rPr lang="en-US" dirty="0"/>
              <a:t>You can Search for “Sequence” in the Activities panel and then drag and drop it into the On the Designer panel.</a:t>
            </a:r>
          </a:p>
          <a:p>
            <a:endParaRPr lang="en-US" dirty="0"/>
          </a:p>
          <a:p>
            <a:r>
              <a:rPr lang="en-US" dirty="0"/>
              <a:t>Sequence can be also used inside flowchart.</a:t>
            </a:r>
          </a:p>
          <a:p>
            <a:endParaRPr lang="en-US" dirty="0"/>
          </a:p>
        </p:txBody>
      </p:sp>
      <p:pic>
        <p:nvPicPr>
          <p:cNvPr id="7" name="Picture 6">
            <a:extLst>
              <a:ext uri="{FF2B5EF4-FFF2-40B4-BE49-F238E27FC236}">
                <a16:creationId xmlns:a16="http://schemas.microsoft.com/office/drawing/2014/main" id="{9FF238F8-2C9A-4549-860C-513AB001C71E}"/>
              </a:ext>
            </a:extLst>
          </p:cNvPr>
          <p:cNvPicPr>
            <a:picLocks noChangeAspect="1"/>
          </p:cNvPicPr>
          <p:nvPr/>
        </p:nvPicPr>
        <p:blipFill>
          <a:blip r:embed="rId2"/>
          <a:stretch>
            <a:fillRect/>
          </a:stretch>
        </p:blipFill>
        <p:spPr>
          <a:xfrm>
            <a:off x="6820251" y="947587"/>
            <a:ext cx="5079152" cy="5423852"/>
          </a:xfrm>
          <a:prstGeom prst="rect">
            <a:avLst/>
          </a:prstGeom>
        </p:spPr>
      </p:pic>
    </p:spTree>
    <p:extLst>
      <p:ext uri="{BB962C8B-B14F-4D97-AF65-F5344CB8AC3E}">
        <p14:creationId xmlns:p14="http://schemas.microsoft.com/office/powerpoint/2010/main" val="2419129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A641DC-2579-457F-8818-E40DCD406144}"/>
              </a:ext>
            </a:extLst>
          </p:cNvPr>
          <p:cNvSpPr txBox="1"/>
          <p:nvPr/>
        </p:nvSpPr>
        <p:spPr>
          <a:xfrm>
            <a:off x="292598" y="305629"/>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Flowcharts</a:t>
            </a:r>
          </a:p>
        </p:txBody>
      </p:sp>
      <p:pic>
        <p:nvPicPr>
          <p:cNvPr id="2" name="Picture 1">
            <a:extLst>
              <a:ext uri="{FF2B5EF4-FFF2-40B4-BE49-F238E27FC236}">
                <a16:creationId xmlns:a16="http://schemas.microsoft.com/office/drawing/2014/main" id="{9CE0659E-D9A6-482E-AA03-7CDA9CE37AEA}"/>
              </a:ext>
            </a:extLst>
          </p:cNvPr>
          <p:cNvPicPr>
            <a:picLocks noChangeAspect="1"/>
          </p:cNvPicPr>
          <p:nvPr/>
        </p:nvPicPr>
        <p:blipFill>
          <a:blip r:embed="rId2"/>
          <a:stretch>
            <a:fillRect/>
          </a:stretch>
        </p:blipFill>
        <p:spPr>
          <a:xfrm>
            <a:off x="5749458" y="953199"/>
            <a:ext cx="6518786" cy="5321765"/>
          </a:xfrm>
          <a:prstGeom prst="rect">
            <a:avLst/>
          </a:prstGeom>
        </p:spPr>
      </p:pic>
      <p:sp>
        <p:nvSpPr>
          <p:cNvPr id="5" name="TextBox 4">
            <a:extLst>
              <a:ext uri="{FF2B5EF4-FFF2-40B4-BE49-F238E27FC236}">
                <a16:creationId xmlns:a16="http://schemas.microsoft.com/office/drawing/2014/main" id="{34AB62FF-CAA2-4E42-A49E-E8B1518BA46B}"/>
              </a:ext>
            </a:extLst>
          </p:cNvPr>
          <p:cNvSpPr txBox="1"/>
          <p:nvPr/>
        </p:nvSpPr>
        <p:spPr>
          <a:xfrm>
            <a:off x="292598" y="1065294"/>
            <a:ext cx="6094602" cy="3970318"/>
          </a:xfrm>
          <a:prstGeom prst="rect">
            <a:avLst/>
          </a:prstGeom>
          <a:noFill/>
        </p:spPr>
        <p:txBody>
          <a:bodyPr wrap="square">
            <a:spAutoFit/>
          </a:bodyPr>
          <a:lstStyle/>
          <a:p>
            <a:r>
              <a:rPr lang="en-US" dirty="0">
                <a:solidFill>
                  <a:srgbClr val="FF0000"/>
                </a:solidFill>
              </a:rPr>
              <a:t>What is a Flowchart ? </a:t>
            </a:r>
          </a:p>
          <a:p>
            <a:endParaRPr lang="en-US" dirty="0"/>
          </a:p>
          <a:p>
            <a:r>
              <a:rPr lang="en-US" dirty="0"/>
              <a:t>A Flowchart is generally used for complex business processes. It provides decision-making facilities and can be used for both small and large projects. </a:t>
            </a:r>
          </a:p>
          <a:p>
            <a:endParaRPr lang="en-US" dirty="0"/>
          </a:p>
          <a:p>
            <a:pPr marL="285750" indent="-285750">
              <a:buFont typeface="Arial" panose="020B0604020202020204" pitchFamily="34" charset="0"/>
              <a:buChar char="•"/>
            </a:pPr>
            <a:r>
              <a:rPr lang="en-US" dirty="0"/>
              <a:t>A Flowchart provides multiple branching logical operators to make decisions. A Flowchart is able to run in reverse.</a:t>
            </a:r>
          </a:p>
          <a:p>
            <a:pPr marL="285750" indent="-285750">
              <a:buFont typeface="Arial" panose="020B0604020202020204" pitchFamily="34" charset="0"/>
              <a:buChar char="•"/>
            </a:pPr>
            <a:r>
              <a:rPr lang="en-US" dirty="0"/>
              <a:t>Also, it can be used inside Sequences. </a:t>
            </a:r>
          </a:p>
          <a:p>
            <a:pPr marL="285750" indent="-285750">
              <a:buFont typeface="Arial" panose="020B0604020202020204" pitchFamily="34" charset="0"/>
              <a:buChar char="•"/>
            </a:pPr>
            <a:r>
              <a:rPr lang="en-US" dirty="0"/>
              <a:t>A Flowchart's branches are set to true/false by default. However, its names can be manually changed from the Properties panel.</a:t>
            </a:r>
          </a:p>
          <a:p>
            <a:endParaRPr lang="en-US" dirty="0"/>
          </a:p>
        </p:txBody>
      </p:sp>
    </p:spTree>
    <p:extLst>
      <p:ext uri="{BB962C8B-B14F-4D97-AF65-F5344CB8AC3E}">
        <p14:creationId xmlns:p14="http://schemas.microsoft.com/office/powerpoint/2010/main" val="2223786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EC71-09AC-439D-8782-AA8F1ABE8E82}"/>
              </a:ext>
            </a:extLst>
          </p:cNvPr>
          <p:cNvSpPr>
            <a:spLocks noGrp="1"/>
          </p:cNvSpPr>
          <p:nvPr>
            <p:ph type="title"/>
          </p:nvPr>
        </p:nvSpPr>
        <p:spPr/>
        <p:txBody>
          <a:bodyPr/>
          <a:lstStyle/>
          <a:p>
            <a:r>
              <a:rPr lang="en-US" dirty="0"/>
              <a:t>Learning </a:t>
            </a:r>
            <a:br>
              <a:rPr lang="en-US" dirty="0"/>
            </a:br>
            <a:r>
              <a:rPr lang="en-US" dirty="0">
                <a:latin typeface="Verdana" panose="020B0604030504040204" pitchFamily="34" charset="0"/>
                <a:ea typeface="Verdana" panose="020B0604030504040204" pitchFamily="34" charset="0"/>
              </a:rPr>
              <a:t>Objectives</a:t>
            </a:r>
            <a:endParaRPr lang="en-US" dirty="0"/>
          </a:p>
        </p:txBody>
      </p:sp>
      <p:sp>
        <p:nvSpPr>
          <p:cNvPr id="3" name="Content Placeholder 2">
            <a:extLst>
              <a:ext uri="{FF2B5EF4-FFF2-40B4-BE49-F238E27FC236}">
                <a16:creationId xmlns:a16="http://schemas.microsoft.com/office/drawing/2014/main" id="{C427E9D1-E363-410E-8762-ADDF05D8B1BE}"/>
              </a:ext>
            </a:extLst>
          </p:cNvPr>
          <p:cNvSpPr>
            <a:spLocks noGrp="1"/>
          </p:cNvSpPr>
          <p:nvPr>
            <p:ph idx="1"/>
          </p:nvPr>
        </p:nvSpPr>
        <p:spPr>
          <a:xfrm>
            <a:off x="5118447" y="594804"/>
            <a:ext cx="6281873" cy="5457004"/>
          </a:xfrm>
        </p:spPr>
        <p:txBody>
          <a:bodyPr/>
          <a:lstStyle/>
          <a:p>
            <a:r>
              <a:rPr lang="en-US" dirty="0"/>
              <a:t>Introduction of UiPath Studio</a:t>
            </a:r>
          </a:p>
          <a:p>
            <a:r>
              <a:rPr lang="en-US" dirty="0"/>
              <a:t>Working with UiPath Studio Web</a:t>
            </a:r>
          </a:p>
          <a:p>
            <a:r>
              <a:rPr lang="en-US" dirty="0"/>
              <a:t>Sequence, Flow Chart &amp; Decision</a:t>
            </a:r>
          </a:p>
          <a:p>
            <a:r>
              <a:rPr lang="en-US" dirty="0"/>
              <a:t>Variables and arguments, Loops</a:t>
            </a:r>
          </a:p>
          <a:p>
            <a:r>
              <a:rPr lang="en-US" dirty="0"/>
              <a:t>Working with Recording</a:t>
            </a:r>
          </a:p>
          <a:p>
            <a:pPr marL="0" indent="0">
              <a:buNone/>
            </a:pPr>
            <a:endParaRPr lang="en-US" dirty="0"/>
          </a:p>
        </p:txBody>
      </p:sp>
    </p:spTree>
    <p:extLst>
      <p:ext uri="{BB962C8B-B14F-4D97-AF65-F5344CB8AC3E}">
        <p14:creationId xmlns:p14="http://schemas.microsoft.com/office/powerpoint/2010/main" val="1988855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EABEAE-D897-4E3B-A126-6D91FEA08151}"/>
              </a:ext>
            </a:extLst>
          </p:cNvPr>
          <p:cNvSpPr txBox="1"/>
          <p:nvPr/>
        </p:nvSpPr>
        <p:spPr>
          <a:xfrm>
            <a:off x="292598" y="305629"/>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State Machines</a:t>
            </a:r>
          </a:p>
        </p:txBody>
      </p:sp>
      <p:pic>
        <p:nvPicPr>
          <p:cNvPr id="6" name="Picture 5">
            <a:extLst>
              <a:ext uri="{FF2B5EF4-FFF2-40B4-BE49-F238E27FC236}">
                <a16:creationId xmlns:a16="http://schemas.microsoft.com/office/drawing/2014/main" id="{7AE6CFC4-48DC-44C4-B5AF-8BAEFD598BD8}"/>
              </a:ext>
            </a:extLst>
          </p:cNvPr>
          <p:cNvPicPr>
            <a:picLocks noChangeAspect="1"/>
          </p:cNvPicPr>
          <p:nvPr/>
        </p:nvPicPr>
        <p:blipFill>
          <a:blip r:embed="rId2"/>
          <a:stretch>
            <a:fillRect/>
          </a:stretch>
        </p:blipFill>
        <p:spPr>
          <a:xfrm>
            <a:off x="5820773" y="835274"/>
            <a:ext cx="6371227" cy="5717097"/>
          </a:xfrm>
          <a:prstGeom prst="rect">
            <a:avLst/>
          </a:prstGeom>
        </p:spPr>
      </p:pic>
      <p:sp>
        <p:nvSpPr>
          <p:cNvPr id="5" name="TextBox 4">
            <a:extLst>
              <a:ext uri="{FF2B5EF4-FFF2-40B4-BE49-F238E27FC236}">
                <a16:creationId xmlns:a16="http://schemas.microsoft.com/office/drawing/2014/main" id="{140D66CB-E21E-47A2-AE25-D99D8A6BB5DC}"/>
              </a:ext>
            </a:extLst>
          </p:cNvPr>
          <p:cNvSpPr txBox="1"/>
          <p:nvPr/>
        </p:nvSpPr>
        <p:spPr>
          <a:xfrm>
            <a:off x="639661" y="1416820"/>
            <a:ext cx="6094602" cy="3970318"/>
          </a:xfrm>
          <a:prstGeom prst="rect">
            <a:avLst/>
          </a:prstGeom>
          <a:noFill/>
        </p:spPr>
        <p:txBody>
          <a:bodyPr wrap="square">
            <a:spAutoFit/>
          </a:bodyPr>
          <a:lstStyle/>
          <a:p>
            <a:r>
              <a:rPr lang="en-US" dirty="0"/>
              <a:t>A state machine is a type of workflow that uses a finite number of states in its execution. </a:t>
            </a:r>
          </a:p>
          <a:p>
            <a:endParaRPr lang="en-US" dirty="0"/>
          </a:p>
          <a:p>
            <a:pPr marL="285750" indent="-285750">
              <a:buFont typeface="Arial" panose="020B0604020202020204" pitchFamily="34" charset="0"/>
              <a:buChar char="•"/>
            </a:pPr>
            <a:r>
              <a:rPr lang="en-US" dirty="0"/>
              <a:t>It can go into a state when it is triggered by an activity, and it exits that state when another activity is triggered. </a:t>
            </a:r>
          </a:p>
          <a:p>
            <a:pPr marL="285750" indent="-285750">
              <a:buFont typeface="Arial" panose="020B0604020202020204" pitchFamily="34" charset="0"/>
              <a:buChar char="•"/>
            </a:pPr>
            <a:r>
              <a:rPr lang="en-US" dirty="0"/>
              <a:t>Another important aspect of state machines are transitions, as they also enable you to add conditions based on which to jump from one state to another. </a:t>
            </a:r>
          </a:p>
          <a:p>
            <a:pPr marL="285750" indent="-285750">
              <a:buFont typeface="Arial" panose="020B0604020202020204" pitchFamily="34" charset="0"/>
              <a:buChar char="•"/>
            </a:pPr>
            <a:r>
              <a:rPr lang="en-US" dirty="0"/>
              <a:t>These are represented by arrows or branches between states. </a:t>
            </a:r>
          </a:p>
          <a:p>
            <a:r>
              <a:rPr lang="en-US" dirty="0"/>
              <a:t>There are two activities that are specific to state machines, namely State and Final State, and they are found under Workflow &gt; State Machine. </a:t>
            </a:r>
          </a:p>
        </p:txBody>
      </p:sp>
      <p:sp>
        <p:nvSpPr>
          <p:cNvPr id="7" name="TextBox 6">
            <a:extLst>
              <a:ext uri="{FF2B5EF4-FFF2-40B4-BE49-F238E27FC236}">
                <a16:creationId xmlns:a16="http://schemas.microsoft.com/office/drawing/2014/main" id="{5EEEC4D9-89E0-4D3E-A752-875AE2D78E7A}"/>
              </a:ext>
            </a:extLst>
          </p:cNvPr>
          <p:cNvSpPr txBox="1"/>
          <p:nvPr/>
        </p:nvSpPr>
        <p:spPr>
          <a:xfrm>
            <a:off x="184558" y="6367705"/>
            <a:ext cx="8119530" cy="307777"/>
          </a:xfrm>
          <a:prstGeom prst="rect">
            <a:avLst/>
          </a:prstGeom>
          <a:noFill/>
        </p:spPr>
        <p:txBody>
          <a:bodyPr wrap="none" rtlCol="0">
            <a:spAutoFit/>
          </a:bodyPr>
          <a:lstStyle/>
          <a:p>
            <a:r>
              <a:rPr lang="en-US" sz="1400" i="1" dirty="0">
                <a:latin typeface="Verdana" panose="020B0604030504040204" pitchFamily="34" charset="0"/>
                <a:ea typeface="Verdana" panose="020B0604030504040204" pitchFamily="34" charset="0"/>
              </a:rPr>
              <a:t>**More Details on State Machine Will be covered in future modules with RE Framework.</a:t>
            </a:r>
          </a:p>
        </p:txBody>
      </p:sp>
    </p:spTree>
    <p:extLst>
      <p:ext uri="{BB962C8B-B14F-4D97-AF65-F5344CB8AC3E}">
        <p14:creationId xmlns:p14="http://schemas.microsoft.com/office/powerpoint/2010/main" val="3244851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343550-84DB-46DD-8464-C875465BE51F}"/>
              </a:ext>
            </a:extLst>
          </p:cNvPr>
          <p:cNvSpPr txBox="1"/>
          <p:nvPr/>
        </p:nvSpPr>
        <p:spPr>
          <a:xfrm>
            <a:off x="292598" y="305629"/>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UiPath Workflow Demo</a:t>
            </a:r>
          </a:p>
        </p:txBody>
      </p:sp>
      <p:sp>
        <p:nvSpPr>
          <p:cNvPr id="5" name="TextBox 4">
            <a:extLst>
              <a:ext uri="{FF2B5EF4-FFF2-40B4-BE49-F238E27FC236}">
                <a16:creationId xmlns:a16="http://schemas.microsoft.com/office/drawing/2014/main" id="{9201EEF9-72B1-4915-849C-5A66B9F50BD9}"/>
              </a:ext>
            </a:extLst>
          </p:cNvPr>
          <p:cNvSpPr txBox="1"/>
          <p:nvPr/>
        </p:nvSpPr>
        <p:spPr>
          <a:xfrm>
            <a:off x="656050" y="2844225"/>
            <a:ext cx="10747237" cy="584775"/>
          </a:xfrm>
          <a:prstGeom prst="rect">
            <a:avLst/>
          </a:prstGeom>
          <a:noFill/>
        </p:spPr>
        <p:txBody>
          <a:bodyPr wrap="none" rtlCol="0">
            <a:spAutoFit/>
          </a:bodyPr>
          <a:lstStyle/>
          <a:p>
            <a:r>
              <a:rPr lang="en-US" sz="3200" dirty="0"/>
              <a:t>Trainer Will Demo Quick Example Using UiPath Studio...</a:t>
            </a:r>
          </a:p>
        </p:txBody>
      </p:sp>
    </p:spTree>
    <p:extLst>
      <p:ext uri="{BB962C8B-B14F-4D97-AF65-F5344CB8AC3E}">
        <p14:creationId xmlns:p14="http://schemas.microsoft.com/office/powerpoint/2010/main" val="1419409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369ED0-3B8E-4D76-B927-D3C1C097A3E0}"/>
              </a:ext>
            </a:extLst>
          </p:cNvPr>
          <p:cNvSpPr txBox="1"/>
          <p:nvPr/>
        </p:nvSpPr>
        <p:spPr>
          <a:xfrm>
            <a:off x="249872" y="297240"/>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UiPath Control Flow Decision and Loops</a:t>
            </a:r>
          </a:p>
        </p:txBody>
      </p:sp>
      <p:sp>
        <p:nvSpPr>
          <p:cNvPr id="5" name="TextBox 4">
            <a:extLst>
              <a:ext uri="{FF2B5EF4-FFF2-40B4-BE49-F238E27FC236}">
                <a16:creationId xmlns:a16="http://schemas.microsoft.com/office/drawing/2014/main" id="{708F817A-4141-4A0D-9C05-117BA6555F96}"/>
              </a:ext>
            </a:extLst>
          </p:cNvPr>
          <p:cNvSpPr txBox="1"/>
          <p:nvPr/>
        </p:nvSpPr>
        <p:spPr>
          <a:xfrm>
            <a:off x="249872" y="1970179"/>
            <a:ext cx="5035784" cy="3139321"/>
          </a:xfrm>
          <a:prstGeom prst="rect">
            <a:avLst/>
          </a:prstGeom>
          <a:noFill/>
        </p:spPr>
        <p:txBody>
          <a:bodyPr wrap="square">
            <a:spAutoFit/>
          </a:bodyPr>
          <a:lstStyle/>
          <a:p>
            <a:r>
              <a:rPr lang="en-US" dirty="0"/>
              <a:t>Control flow takes care of the order in which the actions are performed in</a:t>
            </a:r>
          </a:p>
          <a:p>
            <a:r>
              <a:rPr lang="en-US" dirty="0"/>
              <a:t>automation.</a:t>
            </a:r>
          </a:p>
          <a:p>
            <a:endParaRPr lang="en-US" dirty="0"/>
          </a:p>
          <a:p>
            <a:r>
              <a:rPr lang="en-US" dirty="0"/>
              <a:t>Activities like If/Else If, For Each, enable us to define rules and automate conditional  statements within the project.</a:t>
            </a:r>
          </a:p>
          <a:p>
            <a:endParaRPr lang="en-US" dirty="0"/>
          </a:p>
          <a:p>
            <a:r>
              <a:rPr lang="en-US" dirty="0"/>
              <a:t>Loops enable us to run a part of the automation a specific number of times until a  condition is met, or indefinitely.</a:t>
            </a:r>
          </a:p>
        </p:txBody>
      </p:sp>
      <p:pic>
        <p:nvPicPr>
          <p:cNvPr id="6" name="object 5">
            <a:extLst>
              <a:ext uri="{FF2B5EF4-FFF2-40B4-BE49-F238E27FC236}">
                <a16:creationId xmlns:a16="http://schemas.microsoft.com/office/drawing/2014/main" id="{E2146260-427E-7C1B-8285-5D3BF6594724}"/>
              </a:ext>
            </a:extLst>
          </p:cNvPr>
          <p:cNvPicPr/>
          <p:nvPr/>
        </p:nvPicPr>
        <p:blipFill>
          <a:blip r:embed="rId2" cstate="print"/>
          <a:stretch>
            <a:fillRect/>
          </a:stretch>
        </p:blipFill>
        <p:spPr>
          <a:xfrm>
            <a:off x="6566743" y="1412981"/>
            <a:ext cx="4808327" cy="4418475"/>
          </a:xfrm>
          <a:prstGeom prst="rect">
            <a:avLst/>
          </a:prstGeom>
        </p:spPr>
      </p:pic>
    </p:spTree>
    <p:extLst>
      <p:ext uri="{BB962C8B-B14F-4D97-AF65-F5344CB8AC3E}">
        <p14:creationId xmlns:p14="http://schemas.microsoft.com/office/powerpoint/2010/main" val="1621685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369ED0-3B8E-4D76-B927-D3C1C097A3E0}"/>
              </a:ext>
            </a:extLst>
          </p:cNvPr>
          <p:cNvSpPr txBox="1"/>
          <p:nvPr/>
        </p:nvSpPr>
        <p:spPr>
          <a:xfrm>
            <a:off x="249872" y="297240"/>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UiPath Control Flow Decision and Loops</a:t>
            </a:r>
          </a:p>
        </p:txBody>
      </p:sp>
      <p:sp>
        <p:nvSpPr>
          <p:cNvPr id="5" name="TextBox 4">
            <a:extLst>
              <a:ext uri="{FF2B5EF4-FFF2-40B4-BE49-F238E27FC236}">
                <a16:creationId xmlns:a16="http://schemas.microsoft.com/office/drawing/2014/main" id="{708F817A-4141-4A0D-9C05-117BA6555F96}"/>
              </a:ext>
            </a:extLst>
          </p:cNvPr>
          <p:cNvSpPr txBox="1"/>
          <p:nvPr/>
        </p:nvSpPr>
        <p:spPr>
          <a:xfrm>
            <a:off x="249873" y="917756"/>
            <a:ext cx="4270369" cy="5078313"/>
          </a:xfrm>
          <a:prstGeom prst="rect">
            <a:avLst/>
          </a:prstGeom>
          <a:noFill/>
        </p:spPr>
        <p:txBody>
          <a:bodyPr wrap="square">
            <a:spAutoFit/>
          </a:bodyPr>
          <a:lstStyle/>
          <a:p>
            <a:endParaRPr lang="en-US" dirty="0"/>
          </a:p>
          <a:p>
            <a:r>
              <a:rPr lang="en-US" dirty="0"/>
              <a:t>These activities, present in the Activities panel, are put into the workflow either using the double-click method or the drag and drop method. </a:t>
            </a:r>
          </a:p>
          <a:p>
            <a:endParaRPr lang="en-US" dirty="0"/>
          </a:p>
          <a:p>
            <a:r>
              <a:rPr lang="en-US" dirty="0"/>
              <a:t>Important control flow activities are as follows: </a:t>
            </a:r>
          </a:p>
          <a:p>
            <a:endParaRPr lang="en-US" dirty="0"/>
          </a:p>
          <a:p>
            <a:pPr marL="342900" indent="-342900">
              <a:buFont typeface="Wingdings" panose="05000000000000000000" pitchFamily="2" charset="2"/>
              <a:buChar char="ü"/>
            </a:pPr>
            <a:r>
              <a:rPr lang="en-US" dirty="0"/>
              <a:t>Assign activity </a:t>
            </a:r>
          </a:p>
          <a:p>
            <a:pPr marL="342900" indent="-342900">
              <a:buFont typeface="Wingdings" panose="05000000000000000000" pitchFamily="2" charset="2"/>
              <a:buChar char="ü"/>
            </a:pPr>
            <a:r>
              <a:rPr lang="en-US" dirty="0"/>
              <a:t>Delay activity </a:t>
            </a:r>
          </a:p>
          <a:p>
            <a:pPr marL="342900" indent="-342900">
              <a:buFont typeface="Wingdings" panose="05000000000000000000" pitchFamily="2" charset="2"/>
              <a:buChar char="ü"/>
            </a:pPr>
            <a:r>
              <a:rPr lang="en-US" dirty="0"/>
              <a:t>Break activity</a:t>
            </a:r>
          </a:p>
          <a:p>
            <a:pPr marL="342900" indent="-342900">
              <a:buFont typeface="Wingdings" panose="05000000000000000000" pitchFamily="2" charset="2"/>
              <a:buChar char="ü"/>
            </a:pPr>
            <a:r>
              <a:rPr lang="en-US" dirty="0"/>
              <a:t>Continue </a:t>
            </a:r>
          </a:p>
          <a:p>
            <a:pPr marL="342900" indent="-342900">
              <a:buFont typeface="Wingdings" panose="05000000000000000000" pitchFamily="2" charset="2"/>
              <a:buChar char="ü"/>
            </a:pPr>
            <a:r>
              <a:rPr lang="en-US" dirty="0"/>
              <a:t>While activity</a:t>
            </a:r>
          </a:p>
          <a:p>
            <a:pPr marL="342900" indent="-342900">
              <a:buFont typeface="Wingdings" panose="05000000000000000000" pitchFamily="2" charset="2"/>
              <a:buChar char="ü"/>
            </a:pPr>
            <a:r>
              <a:rPr lang="en-US" dirty="0"/>
              <a:t>Do While activity </a:t>
            </a:r>
          </a:p>
          <a:p>
            <a:pPr marL="342900" indent="-342900">
              <a:buFont typeface="Wingdings" panose="05000000000000000000" pitchFamily="2" charset="2"/>
              <a:buChar char="ü"/>
            </a:pPr>
            <a:r>
              <a:rPr lang="en-US" dirty="0"/>
              <a:t>For each activity </a:t>
            </a:r>
          </a:p>
          <a:p>
            <a:pPr marL="342900" indent="-342900">
              <a:buFont typeface="Wingdings" panose="05000000000000000000" pitchFamily="2" charset="2"/>
              <a:buChar char="ü"/>
            </a:pPr>
            <a:r>
              <a:rPr lang="en-US" dirty="0"/>
              <a:t>If activity </a:t>
            </a:r>
          </a:p>
          <a:p>
            <a:pPr marL="342900" indent="-342900">
              <a:buFont typeface="Wingdings" panose="05000000000000000000" pitchFamily="2" charset="2"/>
              <a:buChar char="ü"/>
            </a:pPr>
            <a:r>
              <a:rPr lang="en-US" dirty="0"/>
              <a:t>Switch activity</a:t>
            </a:r>
          </a:p>
        </p:txBody>
      </p:sp>
      <p:pic>
        <p:nvPicPr>
          <p:cNvPr id="2" name="object 5">
            <a:extLst>
              <a:ext uri="{FF2B5EF4-FFF2-40B4-BE49-F238E27FC236}">
                <a16:creationId xmlns:a16="http://schemas.microsoft.com/office/drawing/2014/main" id="{4ABFB194-6563-343E-EBFB-8B630FE9E8E4}"/>
              </a:ext>
            </a:extLst>
          </p:cNvPr>
          <p:cNvPicPr/>
          <p:nvPr/>
        </p:nvPicPr>
        <p:blipFill>
          <a:blip r:embed="rId2" cstate="print"/>
          <a:stretch>
            <a:fillRect/>
          </a:stretch>
        </p:blipFill>
        <p:spPr>
          <a:xfrm>
            <a:off x="6616633" y="1218857"/>
            <a:ext cx="2252472" cy="4777212"/>
          </a:xfrm>
          <a:prstGeom prst="rect">
            <a:avLst/>
          </a:prstGeom>
        </p:spPr>
      </p:pic>
    </p:spTree>
    <p:extLst>
      <p:ext uri="{BB962C8B-B14F-4D97-AF65-F5344CB8AC3E}">
        <p14:creationId xmlns:p14="http://schemas.microsoft.com/office/powerpoint/2010/main" val="1652720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4">
            <a:extLst>
              <a:ext uri="{FF2B5EF4-FFF2-40B4-BE49-F238E27FC236}">
                <a16:creationId xmlns:a16="http://schemas.microsoft.com/office/drawing/2014/main" id="{E96C5FA8-7F13-B535-709D-3583141131D0}"/>
              </a:ext>
            </a:extLst>
          </p:cNvPr>
          <p:cNvPicPr/>
          <p:nvPr/>
        </p:nvPicPr>
        <p:blipFill>
          <a:blip r:embed="rId2" cstate="print"/>
          <a:stretch>
            <a:fillRect/>
          </a:stretch>
        </p:blipFill>
        <p:spPr>
          <a:xfrm>
            <a:off x="5622201" y="2014728"/>
            <a:ext cx="5870373" cy="2828544"/>
          </a:xfrm>
          <a:prstGeom prst="rect">
            <a:avLst/>
          </a:prstGeom>
        </p:spPr>
      </p:pic>
      <p:sp>
        <p:nvSpPr>
          <p:cNvPr id="4" name="TextBox 3">
            <a:extLst>
              <a:ext uri="{FF2B5EF4-FFF2-40B4-BE49-F238E27FC236}">
                <a16:creationId xmlns:a16="http://schemas.microsoft.com/office/drawing/2014/main" id="{C476B6E9-4F14-D580-8B94-6E8DBBD59688}"/>
              </a:ext>
            </a:extLst>
          </p:cNvPr>
          <p:cNvSpPr txBox="1"/>
          <p:nvPr/>
        </p:nvSpPr>
        <p:spPr>
          <a:xfrm>
            <a:off x="607480" y="1859339"/>
            <a:ext cx="3628090" cy="3139321"/>
          </a:xfrm>
          <a:prstGeom prst="rect">
            <a:avLst/>
          </a:prstGeom>
          <a:noFill/>
        </p:spPr>
        <p:txBody>
          <a:bodyPr wrap="square">
            <a:spAutoFit/>
          </a:bodyPr>
          <a:lstStyle/>
          <a:p>
            <a:r>
              <a:rPr lang="en-US" dirty="0"/>
              <a:t>Contains a statement with a condition, and two sets of instructions (Then &amp; Else) as outcomes</a:t>
            </a:r>
          </a:p>
          <a:p>
            <a:endParaRPr lang="en-US" dirty="0"/>
          </a:p>
          <a:p>
            <a:pPr marL="285750" indent="-285750">
              <a:buFont typeface="Arial" panose="020B0604020202020204" pitchFamily="34" charset="0"/>
              <a:buChar char="•"/>
            </a:pPr>
            <a:r>
              <a:rPr lang="en-US" dirty="0"/>
              <a:t>Then: the set of actions to be executed when the condition is True</a:t>
            </a:r>
          </a:p>
          <a:p>
            <a:pPr marL="285750" indent="-285750">
              <a:buFont typeface="Arial" panose="020B0604020202020204" pitchFamily="34" charset="0"/>
              <a:buChar char="•"/>
            </a:pPr>
            <a:r>
              <a:rPr lang="en-US" dirty="0"/>
              <a:t>Else: the set of actions to be executed when the condition is False</a:t>
            </a:r>
          </a:p>
        </p:txBody>
      </p:sp>
      <p:sp>
        <p:nvSpPr>
          <p:cNvPr id="5" name="TextBox 4">
            <a:extLst>
              <a:ext uri="{FF2B5EF4-FFF2-40B4-BE49-F238E27FC236}">
                <a16:creationId xmlns:a16="http://schemas.microsoft.com/office/drawing/2014/main" id="{1590CB95-8D03-BA45-1465-715F8CD6AAE2}"/>
              </a:ext>
            </a:extLst>
          </p:cNvPr>
          <p:cNvSpPr txBox="1"/>
          <p:nvPr/>
        </p:nvSpPr>
        <p:spPr>
          <a:xfrm>
            <a:off x="249872" y="297240"/>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Conditional Control Statements - If</a:t>
            </a:r>
          </a:p>
        </p:txBody>
      </p:sp>
    </p:spTree>
    <p:extLst>
      <p:ext uri="{BB962C8B-B14F-4D97-AF65-F5344CB8AC3E}">
        <p14:creationId xmlns:p14="http://schemas.microsoft.com/office/powerpoint/2010/main" val="1096895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76B6E9-4F14-D580-8B94-6E8DBBD59688}"/>
              </a:ext>
            </a:extLst>
          </p:cNvPr>
          <p:cNvSpPr txBox="1"/>
          <p:nvPr/>
        </p:nvSpPr>
        <p:spPr>
          <a:xfrm>
            <a:off x="443578" y="1169226"/>
            <a:ext cx="3628090" cy="5078313"/>
          </a:xfrm>
          <a:prstGeom prst="rect">
            <a:avLst/>
          </a:prstGeom>
          <a:noFill/>
        </p:spPr>
        <p:txBody>
          <a:bodyPr wrap="square">
            <a:spAutoFit/>
          </a:bodyPr>
          <a:lstStyle/>
          <a:p>
            <a:r>
              <a:rPr lang="en-US" dirty="0"/>
              <a:t>It comes with the ability to add multiple</a:t>
            </a:r>
          </a:p>
          <a:p>
            <a:r>
              <a:rPr lang="en-US" dirty="0"/>
              <a:t>conditions to the Else branch.</a:t>
            </a:r>
          </a:p>
          <a:p>
            <a:endParaRPr lang="en-US" dirty="0"/>
          </a:p>
          <a:p>
            <a:r>
              <a:rPr lang="en-US" dirty="0"/>
              <a:t>If the first condition is met, then you perform  the action under it.</a:t>
            </a:r>
          </a:p>
          <a:p>
            <a:endParaRPr lang="en-US" dirty="0"/>
          </a:p>
          <a:p>
            <a:r>
              <a:rPr lang="en-US" dirty="0"/>
              <a:t>If not, you can add another condition using the  second Else If and if the condition is True, then  perform the action under it. If not, add another  condition using Else If.</a:t>
            </a:r>
          </a:p>
          <a:p>
            <a:endParaRPr lang="en-US" dirty="0"/>
          </a:p>
          <a:p>
            <a:r>
              <a:rPr lang="en-US" dirty="0"/>
              <a:t>Else, if none of the conditions are met, then you</a:t>
            </a:r>
          </a:p>
          <a:p>
            <a:r>
              <a:rPr lang="en-US" dirty="0"/>
              <a:t>perform the last action under Else.</a:t>
            </a:r>
          </a:p>
        </p:txBody>
      </p:sp>
      <p:sp>
        <p:nvSpPr>
          <p:cNvPr id="5" name="TextBox 4">
            <a:extLst>
              <a:ext uri="{FF2B5EF4-FFF2-40B4-BE49-F238E27FC236}">
                <a16:creationId xmlns:a16="http://schemas.microsoft.com/office/drawing/2014/main" id="{1590CB95-8D03-BA45-1465-715F8CD6AAE2}"/>
              </a:ext>
            </a:extLst>
          </p:cNvPr>
          <p:cNvSpPr txBox="1"/>
          <p:nvPr/>
        </p:nvSpPr>
        <p:spPr>
          <a:xfrm>
            <a:off x="249872" y="297240"/>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Conditional Control Statements - Else If</a:t>
            </a:r>
          </a:p>
        </p:txBody>
      </p:sp>
      <p:pic>
        <p:nvPicPr>
          <p:cNvPr id="3" name="object 7">
            <a:extLst>
              <a:ext uri="{FF2B5EF4-FFF2-40B4-BE49-F238E27FC236}">
                <a16:creationId xmlns:a16="http://schemas.microsoft.com/office/drawing/2014/main" id="{E3AFD1F0-5E44-8AA4-4DEA-EDEEA2338561}"/>
              </a:ext>
            </a:extLst>
          </p:cNvPr>
          <p:cNvPicPr/>
          <p:nvPr/>
        </p:nvPicPr>
        <p:blipFill>
          <a:blip r:embed="rId2" cstate="print"/>
          <a:stretch>
            <a:fillRect/>
          </a:stretch>
        </p:blipFill>
        <p:spPr>
          <a:xfrm>
            <a:off x="6364248" y="1017654"/>
            <a:ext cx="3294888" cy="5229885"/>
          </a:xfrm>
          <a:prstGeom prst="rect">
            <a:avLst/>
          </a:prstGeom>
        </p:spPr>
      </p:pic>
    </p:spTree>
    <p:extLst>
      <p:ext uri="{BB962C8B-B14F-4D97-AF65-F5344CB8AC3E}">
        <p14:creationId xmlns:p14="http://schemas.microsoft.com/office/powerpoint/2010/main" val="1680874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76B6E9-4F14-D580-8B94-6E8DBBD59688}"/>
              </a:ext>
            </a:extLst>
          </p:cNvPr>
          <p:cNvSpPr txBox="1"/>
          <p:nvPr/>
        </p:nvSpPr>
        <p:spPr>
          <a:xfrm>
            <a:off x="443577" y="1169226"/>
            <a:ext cx="5060075" cy="4801314"/>
          </a:xfrm>
          <a:prstGeom prst="rect">
            <a:avLst/>
          </a:prstGeom>
          <a:noFill/>
        </p:spPr>
        <p:txBody>
          <a:bodyPr wrap="square">
            <a:spAutoFit/>
          </a:bodyPr>
          <a:lstStyle/>
          <a:p>
            <a:r>
              <a:rPr lang="en-US" dirty="0"/>
              <a:t>Executes a set of activities out of multiple, based on the  value of a specific expression. Useful when we need at  least three potential sources of action.</a:t>
            </a:r>
          </a:p>
          <a:p>
            <a:endParaRPr lang="en-US" dirty="0"/>
          </a:p>
          <a:p>
            <a:r>
              <a:rPr lang="en-US" dirty="0"/>
              <a:t>★ Switch evaluates once; Else If evaluates each time.</a:t>
            </a:r>
          </a:p>
          <a:p>
            <a:endParaRPr lang="en-US" dirty="0"/>
          </a:p>
          <a:p>
            <a:endParaRPr lang="en-US" dirty="0"/>
          </a:p>
          <a:p>
            <a:r>
              <a:rPr lang="en-US" dirty="0"/>
              <a:t>Business Cases to use Switch Statement</a:t>
            </a:r>
          </a:p>
          <a:p>
            <a:r>
              <a:rPr lang="en-US" dirty="0"/>
              <a:t>An invoice that has three potential statuses  (not started, pending, approved) and three  sets of actions for each one.</a:t>
            </a:r>
          </a:p>
          <a:p>
            <a:endParaRPr lang="en-US" dirty="0"/>
          </a:p>
          <a:p>
            <a:r>
              <a:rPr lang="en-US" dirty="0"/>
              <a:t>A process of automatically ordering raw  materials to four suppliers based on  certain conditions.</a:t>
            </a:r>
          </a:p>
        </p:txBody>
      </p:sp>
      <p:sp>
        <p:nvSpPr>
          <p:cNvPr id="5" name="TextBox 4">
            <a:extLst>
              <a:ext uri="{FF2B5EF4-FFF2-40B4-BE49-F238E27FC236}">
                <a16:creationId xmlns:a16="http://schemas.microsoft.com/office/drawing/2014/main" id="{1590CB95-8D03-BA45-1465-715F8CD6AAE2}"/>
              </a:ext>
            </a:extLst>
          </p:cNvPr>
          <p:cNvSpPr txBox="1"/>
          <p:nvPr/>
        </p:nvSpPr>
        <p:spPr>
          <a:xfrm>
            <a:off x="249872" y="297240"/>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Conditional Control Statements - Switch</a:t>
            </a:r>
          </a:p>
        </p:txBody>
      </p:sp>
      <p:grpSp>
        <p:nvGrpSpPr>
          <p:cNvPr id="2" name="object 4">
            <a:extLst>
              <a:ext uri="{FF2B5EF4-FFF2-40B4-BE49-F238E27FC236}">
                <a16:creationId xmlns:a16="http://schemas.microsoft.com/office/drawing/2014/main" id="{C85B1AD6-F7B9-FBF3-34DD-C1BC54B8972F}"/>
              </a:ext>
            </a:extLst>
          </p:cNvPr>
          <p:cNvGrpSpPr/>
          <p:nvPr/>
        </p:nvGrpSpPr>
        <p:grpSpPr>
          <a:xfrm>
            <a:off x="6326065" y="1119100"/>
            <a:ext cx="4895215" cy="4901565"/>
            <a:chOff x="6731507" y="1257300"/>
            <a:chExt cx="4895215" cy="4901565"/>
          </a:xfrm>
        </p:grpSpPr>
        <p:pic>
          <p:nvPicPr>
            <p:cNvPr id="6" name="object 5">
              <a:extLst>
                <a:ext uri="{FF2B5EF4-FFF2-40B4-BE49-F238E27FC236}">
                  <a16:creationId xmlns:a16="http://schemas.microsoft.com/office/drawing/2014/main" id="{E380CB71-910A-157E-8FA4-162F557B6DA9}"/>
                </a:ext>
              </a:extLst>
            </p:cNvPr>
            <p:cNvPicPr/>
            <p:nvPr/>
          </p:nvPicPr>
          <p:blipFill>
            <a:blip r:embed="rId2" cstate="print"/>
            <a:stretch>
              <a:fillRect/>
            </a:stretch>
          </p:blipFill>
          <p:spPr>
            <a:xfrm>
              <a:off x="6731507" y="1257300"/>
              <a:ext cx="4895088" cy="4901184"/>
            </a:xfrm>
            <a:prstGeom prst="rect">
              <a:avLst/>
            </a:prstGeom>
          </p:spPr>
        </p:pic>
        <p:pic>
          <p:nvPicPr>
            <p:cNvPr id="7" name="object 6">
              <a:extLst>
                <a:ext uri="{FF2B5EF4-FFF2-40B4-BE49-F238E27FC236}">
                  <a16:creationId xmlns:a16="http://schemas.microsoft.com/office/drawing/2014/main" id="{28BAC3FF-EBE3-42A7-5300-240F3F07E13D}"/>
                </a:ext>
              </a:extLst>
            </p:cNvPr>
            <p:cNvPicPr/>
            <p:nvPr/>
          </p:nvPicPr>
          <p:blipFill>
            <a:blip r:embed="rId3" cstate="print"/>
            <a:stretch>
              <a:fillRect/>
            </a:stretch>
          </p:blipFill>
          <p:spPr>
            <a:xfrm>
              <a:off x="6790943" y="1296923"/>
              <a:ext cx="4780788" cy="4788408"/>
            </a:xfrm>
            <a:prstGeom prst="rect">
              <a:avLst/>
            </a:prstGeom>
          </p:spPr>
        </p:pic>
      </p:grpSp>
    </p:spTree>
    <p:extLst>
      <p:ext uri="{BB962C8B-B14F-4D97-AF65-F5344CB8AC3E}">
        <p14:creationId xmlns:p14="http://schemas.microsoft.com/office/powerpoint/2010/main" val="3729435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76B6E9-4F14-D580-8B94-6E8DBBD59688}"/>
              </a:ext>
            </a:extLst>
          </p:cNvPr>
          <p:cNvSpPr txBox="1"/>
          <p:nvPr/>
        </p:nvSpPr>
        <p:spPr>
          <a:xfrm>
            <a:off x="443577" y="1169226"/>
            <a:ext cx="5060075" cy="2308324"/>
          </a:xfrm>
          <a:prstGeom prst="rect">
            <a:avLst/>
          </a:prstGeom>
          <a:noFill/>
        </p:spPr>
        <p:txBody>
          <a:bodyPr wrap="square">
            <a:spAutoFit/>
          </a:bodyPr>
          <a:lstStyle/>
          <a:p>
            <a:r>
              <a:rPr lang="en-US" dirty="0"/>
              <a:t>While</a:t>
            </a:r>
          </a:p>
          <a:p>
            <a:endParaRPr lang="en-US" dirty="0"/>
          </a:p>
          <a:p>
            <a:r>
              <a:rPr lang="en-US" dirty="0"/>
              <a:t>It executes a specific sequence while a condition is met.  The condition is evaluated before each execution of the  statements.</a:t>
            </a:r>
          </a:p>
          <a:p>
            <a:endParaRPr lang="en-US" dirty="0"/>
          </a:p>
          <a:p>
            <a:r>
              <a:rPr lang="en-US" dirty="0"/>
              <a:t>It is possible for a While loop to have zero executions!</a:t>
            </a:r>
          </a:p>
        </p:txBody>
      </p:sp>
      <p:sp>
        <p:nvSpPr>
          <p:cNvPr id="5" name="TextBox 4">
            <a:extLst>
              <a:ext uri="{FF2B5EF4-FFF2-40B4-BE49-F238E27FC236}">
                <a16:creationId xmlns:a16="http://schemas.microsoft.com/office/drawing/2014/main" id="{1590CB95-8D03-BA45-1465-715F8CD6AAE2}"/>
              </a:ext>
            </a:extLst>
          </p:cNvPr>
          <p:cNvSpPr txBox="1"/>
          <p:nvPr/>
        </p:nvSpPr>
        <p:spPr>
          <a:xfrm>
            <a:off x="249872" y="297240"/>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Conditional Control Statements: Loops - While</a:t>
            </a:r>
          </a:p>
        </p:txBody>
      </p:sp>
      <p:grpSp>
        <p:nvGrpSpPr>
          <p:cNvPr id="3" name="object 4">
            <a:extLst>
              <a:ext uri="{FF2B5EF4-FFF2-40B4-BE49-F238E27FC236}">
                <a16:creationId xmlns:a16="http://schemas.microsoft.com/office/drawing/2014/main" id="{99B94151-285B-DA4D-7230-DA8BA1B40B97}"/>
              </a:ext>
            </a:extLst>
          </p:cNvPr>
          <p:cNvGrpSpPr/>
          <p:nvPr/>
        </p:nvGrpSpPr>
        <p:grpSpPr>
          <a:xfrm>
            <a:off x="6717792" y="1165860"/>
            <a:ext cx="4525010" cy="4559935"/>
            <a:chOff x="6717792" y="1165860"/>
            <a:chExt cx="4525010" cy="4559935"/>
          </a:xfrm>
        </p:grpSpPr>
        <p:pic>
          <p:nvPicPr>
            <p:cNvPr id="8" name="object 5">
              <a:extLst>
                <a:ext uri="{FF2B5EF4-FFF2-40B4-BE49-F238E27FC236}">
                  <a16:creationId xmlns:a16="http://schemas.microsoft.com/office/drawing/2014/main" id="{AF51EF5B-FF17-BE85-4A9C-D4D04014CA78}"/>
                </a:ext>
              </a:extLst>
            </p:cNvPr>
            <p:cNvPicPr/>
            <p:nvPr/>
          </p:nvPicPr>
          <p:blipFill>
            <a:blip r:embed="rId2" cstate="print"/>
            <a:stretch>
              <a:fillRect/>
            </a:stretch>
          </p:blipFill>
          <p:spPr>
            <a:xfrm>
              <a:off x="6717792" y="1165860"/>
              <a:ext cx="4524756" cy="4559808"/>
            </a:xfrm>
            <a:prstGeom prst="rect">
              <a:avLst/>
            </a:prstGeom>
          </p:spPr>
        </p:pic>
        <p:pic>
          <p:nvPicPr>
            <p:cNvPr id="9" name="object 6">
              <a:extLst>
                <a:ext uri="{FF2B5EF4-FFF2-40B4-BE49-F238E27FC236}">
                  <a16:creationId xmlns:a16="http://schemas.microsoft.com/office/drawing/2014/main" id="{9E1C13E9-C27B-4625-53B9-667FC0D7473F}"/>
                </a:ext>
              </a:extLst>
            </p:cNvPr>
            <p:cNvPicPr/>
            <p:nvPr/>
          </p:nvPicPr>
          <p:blipFill>
            <a:blip r:embed="rId3" cstate="print"/>
            <a:stretch>
              <a:fillRect/>
            </a:stretch>
          </p:blipFill>
          <p:spPr>
            <a:xfrm>
              <a:off x="6777228" y="1205484"/>
              <a:ext cx="4410456" cy="4447032"/>
            </a:xfrm>
            <a:prstGeom prst="rect">
              <a:avLst/>
            </a:prstGeom>
          </p:spPr>
        </p:pic>
      </p:grpSp>
    </p:spTree>
    <p:extLst>
      <p:ext uri="{BB962C8B-B14F-4D97-AF65-F5344CB8AC3E}">
        <p14:creationId xmlns:p14="http://schemas.microsoft.com/office/powerpoint/2010/main" val="2997133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76B6E9-4F14-D580-8B94-6E8DBBD59688}"/>
              </a:ext>
            </a:extLst>
          </p:cNvPr>
          <p:cNvSpPr txBox="1"/>
          <p:nvPr/>
        </p:nvSpPr>
        <p:spPr>
          <a:xfrm>
            <a:off x="443577" y="1169226"/>
            <a:ext cx="5060075" cy="4801314"/>
          </a:xfrm>
          <a:prstGeom prst="rect">
            <a:avLst/>
          </a:prstGeom>
          <a:noFill/>
        </p:spPr>
        <p:txBody>
          <a:bodyPr wrap="square">
            <a:spAutoFit/>
          </a:bodyPr>
          <a:lstStyle/>
          <a:p>
            <a:r>
              <a:rPr lang="en-US" dirty="0"/>
              <a:t>Loops are repetitions of a set of operations based on a given condition.</a:t>
            </a:r>
          </a:p>
          <a:p>
            <a:endParaRPr lang="en-US" dirty="0"/>
          </a:p>
          <a:p>
            <a:r>
              <a:rPr lang="en-US" dirty="0"/>
              <a:t>Do While</a:t>
            </a:r>
          </a:p>
          <a:p>
            <a:endParaRPr lang="en-US" dirty="0"/>
          </a:p>
          <a:p>
            <a:r>
              <a:rPr lang="en-US" dirty="0"/>
              <a:t>It executes a specific sequence while a condition is met.  The condition is evaluated after each execution of the  statements</a:t>
            </a:r>
          </a:p>
          <a:p>
            <a:endParaRPr lang="en-US" dirty="0"/>
          </a:p>
          <a:p>
            <a:r>
              <a:rPr lang="en-US" dirty="0"/>
              <a:t>This is a quite different scenario than the While loop.</a:t>
            </a:r>
          </a:p>
          <a:p>
            <a:endParaRPr lang="en-US" dirty="0"/>
          </a:p>
          <a:p>
            <a:r>
              <a:rPr lang="en-US" dirty="0"/>
              <a:t>In the body of the loop, a robot could perform a refresh  command on a website and then check if a relevant  element was loaded. It will continue the refresh - check  cycle until the element is loaded. .</a:t>
            </a:r>
          </a:p>
        </p:txBody>
      </p:sp>
      <p:sp>
        <p:nvSpPr>
          <p:cNvPr id="5" name="TextBox 4">
            <a:extLst>
              <a:ext uri="{FF2B5EF4-FFF2-40B4-BE49-F238E27FC236}">
                <a16:creationId xmlns:a16="http://schemas.microsoft.com/office/drawing/2014/main" id="{1590CB95-8D03-BA45-1465-715F8CD6AAE2}"/>
              </a:ext>
            </a:extLst>
          </p:cNvPr>
          <p:cNvSpPr txBox="1"/>
          <p:nvPr/>
        </p:nvSpPr>
        <p:spPr>
          <a:xfrm>
            <a:off x="249872" y="297240"/>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Conditional Control Statements: Loops - Do While</a:t>
            </a:r>
          </a:p>
        </p:txBody>
      </p:sp>
      <p:grpSp>
        <p:nvGrpSpPr>
          <p:cNvPr id="2" name="object 4">
            <a:extLst>
              <a:ext uri="{FF2B5EF4-FFF2-40B4-BE49-F238E27FC236}">
                <a16:creationId xmlns:a16="http://schemas.microsoft.com/office/drawing/2014/main" id="{F58944CD-41A5-9DEA-4F4D-BCF6FED26884}"/>
              </a:ext>
            </a:extLst>
          </p:cNvPr>
          <p:cNvGrpSpPr/>
          <p:nvPr/>
        </p:nvGrpSpPr>
        <p:grpSpPr>
          <a:xfrm>
            <a:off x="6574508" y="1169226"/>
            <a:ext cx="4264660" cy="4541520"/>
            <a:chOff x="7005828" y="1368551"/>
            <a:chExt cx="4264660" cy="4541520"/>
          </a:xfrm>
        </p:grpSpPr>
        <p:pic>
          <p:nvPicPr>
            <p:cNvPr id="6" name="object 5">
              <a:extLst>
                <a:ext uri="{FF2B5EF4-FFF2-40B4-BE49-F238E27FC236}">
                  <a16:creationId xmlns:a16="http://schemas.microsoft.com/office/drawing/2014/main" id="{48DD2950-6EC8-F090-3178-1C616C93F474}"/>
                </a:ext>
              </a:extLst>
            </p:cNvPr>
            <p:cNvPicPr/>
            <p:nvPr/>
          </p:nvPicPr>
          <p:blipFill>
            <a:blip r:embed="rId2" cstate="print"/>
            <a:stretch>
              <a:fillRect/>
            </a:stretch>
          </p:blipFill>
          <p:spPr>
            <a:xfrm>
              <a:off x="7005828" y="1368551"/>
              <a:ext cx="4264152" cy="4541520"/>
            </a:xfrm>
            <a:prstGeom prst="rect">
              <a:avLst/>
            </a:prstGeom>
          </p:spPr>
        </p:pic>
        <p:pic>
          <p:nvPicPr>
            <p:cNvPr id="7" name="object 6">
              <a:extLst>
                <a:ext uri="{FF2B5EF4-FFF2-40B4-BE49-F238E27FC236}">
                  <a16:creationId xmlns:a16="http://schemas.microsoft.com/office/drawing/2014/main" id="{B8022491-48C1-36F0-A27E-F2210D0972D0}"/>
                </a:ext>
              </a:extLst>
            </p:cNvPr>
            <p:cNvPicPr/>
            <p:nvPr/>
          </p:nvPicPr>
          <p:blipFill>
            <a:blip r:embed="rId3" cstate="print"/>
            <a:stretch>
              <a:fillRect/>
            </a:stretch>
          </p:blipFill>
          <p:spPr>
            <a:xfrm>
              <a:off x="7065264" y="1408176"/>
              <a:ext cx="4149852" cy="4428744"/>
            </a:xfrm>
            <a:prstGeom prst="rect">
              <a:avLst/>
            </a:prstGeom>
          </p:spPr>
        </p:pic>
      </p:grpSp>
    </p:spTree>
    <p:extLst>
      <p:ext uri="{BB962C8B-B14F-4D97-AF65-F5344CB8AC3E}">
        <p14:creationId xmlns:p14="http://schemas.microsoft.com/office/powerpoint/2010/main" val="4103797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76B6E9-4F14-D580-8B94-6E8DBBD59688}"/>
              </a:ext>
            </a:extLst>
          </p:cNvPr>
          <p:cNvSpPr txBox="1"/>
          <p:nvPr/>
        </p:nvSpPr>
        <p:spPr>
          <a:xfrm>
            <a:off x="443577" y="1169226"/>
            <a:ext cx="5060075" cy="2585323"/>
          </a:xfrm>
          <a:prstGeom prst="rect">
            <a:avLst/>
          </a:prstGeom>
          <a:noFill/>
        </p:spPr>
        <p:txBody>
          <a:bodyPr wrap="square">
            <a:spAutoFit/>
          </a:bodyPr>
          <a:lstStyle/>
          <a:p>
            <a:r>
              <a:rPr lang="en-US" dirty="0"/>
              <a:t>For Each</a:t>
            </a:r>
          </a:p>
          <a:p>
            <a:endParaRPr lang="en-US" dirty="0"/>
          </a:p>
          <a:p>
            <a:r>
              <a:rPr lang="en-US" dirty="0"/>
              <a:t>It performs an activity or a series of activities  on each element of an input collection.</a:t>
            </a:r>
          </a:p>
          <a:p>
            <a:endParaRPr lang="en-US" dirty="0"/>
          </a:p>
          <a:p>
            <a:r>
              <a:rPr lang="en-US" dirty="0"/>
              <a:t>This is very useful in data processing.  Consider an Array of integers. For Each would  enable the robot to check whether each  numeric item fulfills a certain condition.</a:t>
            </a:r>
          </a:p>
        </p:txBody>
      </p:sp>
      <p:sp>
        <p:nvSpPr>
          <p:cNvPr id="5" name="TextBox 4">
            <a:extLst>
              <a:ext uri="{FF2B5EF4-FFF2-40B4-BE49-F238E27FC236}">
                <a16:creationId xmlns:a16="http://schemas.microsoft.com/office/drawing/2014/main" id="{1590CB95-8D03-BA45-1465-715F8CD6AAE2}"/>
              </a:ext>
            </a:extLst>
          </p:cNvPr>
          <p:cNvSpPr txBox="1"/>
          <p:nvPr/>
        </p:nvSpPr>
        <p:spPr>
          <a:xfrm>
            <a:off x="249872" y="297240"/>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Conditional Control Statements: Loops - For Each</a:t>
            </a:r>
          </a:p>
        </p:txBody>
      </p:sp>
      <p:grpSp>
        <p:nvGrpSpPr>
          <p:cNvPr id="3" name="object 4">
            <a:extLst>
              <a:ext uri="{FF2B5EF4-FFF2-40B4-BE49-F238E27FC236}">
                <a16:creationId xmlns:a16="http://schemas.microsoft.com/office/drawing/2014/main" id="{A9F4BF22-41BB-51D4-9E23-A38138CB3FE3}"/>
              </a:ext>
            </a:extLst>
          </p:cNvPr>
          <p:cNvGrpSpPr/>
          <p:nvPr/>
        </p:nvGrpSpPr>
        <p:grpSpPr>
          <a:xfrm>
            <a:off x="5945469" y="1313497"/>
            <a:ext cx="5393690" cy="4231005"/>
            <a:chOff x="6256020" y="1330452"/>
            <a:chExt cx="5393690" cy="4231005"/>
          </a:xfrm>
        </p:grpSpPr>
        <p:pic>
          <p:nvPicPr>
            <p:cNvPr id="8" name="object 5">
              <a:extLst>
                <a:ext uri="{FF2B5EF4-FFF2-40B4-BE49-F238E27FC236}">
                  <a16:creationId xmlns:a16="http://schemas.microsoft.com/office/drawing/2014/main" id="{1F1CC620-4D81-9B16-8BC8-D3142EB41015}"/>
                </a:ext>
              </a:extLst>
            </p:cNvPr>
            <p:cNvPicPr/>
            <p:nvPr/>
          </p:nvPicPr>
          <p:blipFill>
            <a:blip r:embed="rId2" cstate="print"/>
            <a:stretch>
              <a:fillRect/>
            </a:stretch>
          </p:blipFill>
          <p:spPr>
            <a:xfrm>
              <a:off x="6256020" y="1330452"/>
              <a:ext cx="5393435" cy="4230624"/>
            </a:xfrm>
            <a:prstGeom prst="rect">
              <a:avLst/>
            </a:prstGeom>
          </p:spPr>
        </p:pic>
        <p:pic>
          <p:nvPicPr>
            <p:cNvPr id="9" name="object 6">
              <a:extLst>
                <a:ext uri="{FF2B5EF4-FFF2-40B4-BE49-F238E27FC236}">
                  <a16:creationId xmlns:a16="http://schemas.microsoft.com/office/drawing/2014/main" id="{119FA106-A6F0-B068-5F1B-838477E8DCCE}"/>
                </a:ext>
              </a:extLst>
            </p:cNvPr>
            <p:cNvPicPr/>
            <p:nvPr/>
          </p:nvPicPr>
          <p:blipFill>
            <a:blip r:embed="rId3" cstate="print"/>
            <a:stretch>
              <a:fillRect/>
            </a:stretch>
          </p:blipFill>
          <p:spPr>
            <a:xfrm>
              <a:off x="6315456" y="1370075"/>
              <a:ext cx="5279136" cy="4117848"/>
            </a:xfrm>
            <a:prstGeom prst="rect">
              <a:avLst/>
            </a:prstGeom>
          </p:spPr>
        </p:pic>
      </p:grpSp>
    </p:spTree>
    <p:extLst>
      <p:ext uri="{BB962C8B-B14F-4D97-AF65-F5344CB8AC3E}">
        <p14:creationId xmlns:p14="http://schemas.microsoft.com/office/powerpoint/2010/main" val="3610325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D71962-4FE5-4755-A743-FD536F581C43}"/>
              </a:ext>
            </a:extLst>
          </p:cNvPr>
          <p:cNvPicPr>
            <a:picLocks noChangeAspect="1"/>
          </p:cNvPicPr>
          <p:nvPr/>
        </p:nvPicPr>
        <p:blipFill>
          <a:blip r:embed="rId2"/>
          <a:stretch>
            <a:fillRect/>
          </a:stretch>
        </p:blipFill>
        <p:spPr>
          <a:xfrm>
            <a:off x="5100505" y="1124124"/>
            <a:ext cx="6581084" cy="3412129"/>
          </a:xfrm>
          <a:prstGeom prst="rect">
            <a:avLst/>
          </a:prstGeom>
        </p:spPr>
      </p:pic>
      <p:sp>
        <p:nvSpPr>
          <p:cNvPr id="7" name="TextBox 6">
            <a:extLst>
              <a:ext uri="{FF2B5EF4-FFF2-40B4-BE49-F238E27FC236}">
                <a16:creationId xmlns:a16="http://schemas.microsoft.com/office/drawing/2014/main" id="{A568FFCB-0710-45F7-8422-EFE7760DCFD0}"/>
              </a:ext>
            </a:extLst>
          </p:cNvPr>
          <p:cNvSpPr txBox="1"/>
          <p:nvPr/>
        </p:nvSpPr>
        <p:spPr>
          <a:xfrm>
            <a:off x="376488" y="1119933"/>
            <a:ext cx="4220679" cy="3416320"/>
          </a:xfrm>
          <a:prstGeom prst="rect">
            <a:avLst/>
          </a:prstGeom>
          <a:noFill/>
        </p:spPr>
        <p:txBody>
          <a:bodyPr wrap="square" rtlCol="0">
            <a:spAutoFit/>
          </a:bodyPr>
          <a:lstStyle/>
          <a:p>
            <a:r>
              <a:rPr lang="en-US" dirty="0"/>
              <a:t>UiPath Studio helps users with no coding skills to design Robotic processes in a visual interface. It is a flowchart-based modeling tool. Thus, automation is faster and more convenient. Multiple people can contribute to the same workflow. The presence of a visual signal that points out errors in the model, and a recorder that performs what the user executes, make modeling much easier.</a:t>
            </a:r>
          </a:p>
        </p:txBody>
      </p:sp>
      <p:sp>
        <p:nvSpPr>
          <p:cNvPr id="9" name="TextBox 8">
            <a:extLst>
              <a:ext uri="{FF2B5EF4-FFF2-40B4-BE49-F238E27FC236}">
                <a16:creationId xmlns:a16="http://schemas.microsoft.com/office/drawing/2014/main" id="{75FE7575-E223-429E-8DD4-7BB18E431407}"/>
              </a:ext>
            </a:extLst>
          </p:cNvPr>
          <p:cNvSpPr txBox="1"/>
          <p:nvPr/>
        </p:nvSpPr>
        <p:spPr>
          <a:xfrm>
            <a:off x="292598" y="305629"/>
            <a:ext cx="11692255" cy="523220"/>
          </a:xfrm>
          <a:prstGeom prst="rect">
            <a:avLst/>
          </a:prstGeom>
          <a:solidFill>
            <a:schemeClr val="accent1"/>
          </a:solidFill>
        </p:spPr>
        <p:txBody>
          <a:bodyPr wrap="square" rtlCol="0">
            <a:spAutoFit/>
          </a:bodyPr>
          <a:lstStyle/>
          <a:p>
            <a:r>
              <a:rPr lang="en-US" sz="2800" dirty="0">
                <a:solidFill>
                  <a:schemeClr val="bg1"/>
                </a:solidFill>
              </a:rPr>
              <a:t> Introduction of UI Path Studio</a:t>
            </a:r>
          </a:p>
        </p:txBody>
      </p:sp>
    </p:spTree>
    <p:extLst>
      <p:ext uri="{BB962C8B-B14F-4D97-AF65-F5344CB8AC3E}">
        <p14:creationId xmlns:p14="http://schemas.microsoft.com/office/powerpoint/2010/main" val="2500842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E74B405-FAA4-DAC7-944F-7FA0E967F687}"/>
              </a:ext>
            </a:extLst>
          </p:cNvPr>
          <p:cNvSpPr txBox="1"/>
          <p:nvPr/>
        </p:nvSpPr>
        <p:spPr>
          <a:xfrm>
            <a:off x="467983" y="984735"/>
            <a:ext cx="6094562" cy="5078313"/>
          </a:xfrm>
          <a:prstGeom prst="rect">
            <a:avLst/>
          </a:prstGeom>
          <a:noFill/>
        </p:spPr>
        <p:txBody>
          <a:bodyPr wrap="square">
            <a:spAutoFit/>
          </a:bodyPr>
          <a:lstStyle/>
          <a:p>
            <a:r>
              <a:rPr lang="en-US" dirty="0"/>
              <a:t>Loops are fun, but you should know how to stop the ride at some point. There are multiple ways  to exit a loop:</a:t>
            </a:r>
          </a:p>
          <a:p>
            <a:endParaRPr lang="en-US" dirty="0"/>
          </a:p>
          <a:p>
            <a:r>
              <a:rPr lang="en-US" dirty="0"/>
              <a:t>The While and Do While loops will exit when upon checking, the condition is no longer</a:t>
            </a:r>
          </a:p>
          <a:p>
            <a:r>
              <a:rPr lang="en-US" dirty="0"/>
              <a:t>true.</a:t>
            </a:r>
          </a:p>
          <a:p>
            <a:endParaRPr lang="en-US" dirty="0"/>
          </a:p>
          <a:p>
            <a:r>
              <a:rPr lang="en-US" dirty="0"/>
              <a:t>The For Each loop will exit when it has finished processing every item in the input  collection.</a:t>
            </a:r>
          </a:p>
          <a:p>
            <a:endParaRPr lang="en-US" dirty="0"/>
          </a:p>
          <a:p>
            <a:r>
              <a:rPr lang="en-US" dirty="0"/>
              <a:t>The Break activity enables you to exit the current loop activity (e.g. For Each, While, or Do</a:t>
            </a:r>
          </a:p>
          <a:p>
            <a:r>
              <a:rPr lang="en-US" dirty="0"/>
              <a:t>While) at a chosen point and continues the workflow with the activity that follows it.</a:t>
            </a:r>
          </a:p>
          <a:p>
            <a:endParaRPr lang="en-US" dirty="0"/>
          </a:p>
          <a:p>
            <a:r>
              <a:rPr lang="en-US" dirty="0"/>
              <a:t>The Continue activity enables you to skip the remaining steps in the current iteration inside   a loop activity, such as For Each, While, or Do While loop.</a:t>
            </a:r>
          </a:p>
        </p:txBody>
      </p:sp>
      <p:sp>
        <p:nvSpPr>
          <p:cNvPr id="6" name="TextBox 5">
            <a:extLst>
              <a:ext uri="{FF2B5EF4-FFF2-40B4-BE49-F238E27FC236}">
                <a16:creationId xmlns:a16="http://schemas.microsoft.com/office/drawing/2014/main" id="{A9D6FF69-0DA4-5DC7-C105-A81FE207DC4C}"/>
              </a:ext>
            </a:extLst>
          </p:cNvPr>
          <p:cNvSpPr txBox="1"/>
          <p:nvPr/>
        </p:nvSpPr>
        <p:spPr>
          <a:xfrm>
            <a:off x="249872" y="297240"/>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How to exit a loop?</a:t>
            </a:r>
          </a:p>
        </p:txBody>
      </p:sp>
    </p:spTree>
    <p:extLst>
      <p:ext uri="{BB962C8B-B14F-4D97-AF65-F5344CB8AC3E}">
        <p14:creationId xmlns:p14="http://schemas.microsoft.com/office/powerpoint/2010/main" val="16233224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75FAC4-37B7-4E7C-9B33-9DC68A4EC8BF}"/>
              </a:ext>
            </a:extLst>
          </p:cNvPr>
          <p:cNvSpPr txBox="1"/>
          <p:nvPr/>
        </p:nvSpPr>
        <p:spPr>
          <a:xfrm>
            <a:off x="1451043" y="2777113"/>
            <a:ext cx="8987910" cy="584775"/>
          </a:xfrm>
          <a:prstGeom prst="rect">
            <a:avLst/>
          </a:prstGeom>
          <a:noFill/>
        </p:spPr>
        <p:txBody>
          <a:bodyPr wrap="none" rtlCol="0">
            <a:spAutoFit/>
          </a:bodyPr>
          <a:lstStyle/>
          <a:p>
            <a:r>
              <a:rPr lang="en-US" sz="3200" dirty="0"/>
              <a:t>Trainer Will Demo With Help of UiPath Studio...</a:t>
            </a:r>
          </a:p>
        </p:txBody>
      </p:sp>
      <p:sp>
        <p:nvSpPr>
          <p:cNvPr id="5" name="TextBox 4">
            <a:extLst>
              <a:ext uri="{FF2B5EF4-FFF2-40B4-BE49-F238E27FC236}">
                <a16:creationId xmlns:a16="http://schemas.microsoft.com/office/drawing/2014/main" id="{53EA30B7-219A-43E8-9626-1FF7D9344579}"/>
              </a:ext>
            </a:extLst>
          </p:cNvPr>
          <p:cNvSpPr txBox="1"/>
          <p:nvPr/>
        </p:nvSpPr>
        <p:spPr>
          <a:xfrm>
            <a:off x="249872" y="246906"/>
            <a:ext cx="11692255" cy="523220"/>
          </a:xfrm>
          <a:prstGeom prst="rect">
            <a:avLst/>
          </a:prstGeom>
          <a:solidFill>
            <a:schemeClr val="accent1"/>
          </a:solidFill>
        </p:spPr>
        <p:txBody>
          <a:bodyPr wrap="square" rtlCol="0">
            <a:spAutoFit/>
          </a:bodyPr>
          <a:lstStyle/>
          <a:p>
            <a:pPr algn="l"/>
            <a:r>
              <a:rPr lang="en-US" sz="2800" b="1" dirty="0">
                <a:solidFill>
                  <a:schemeClr val="bg1"/>
                </a:solidFill>
                <a:latin typeface="Verdana" panose="020B0604030504040204" pitchFamily="34" charset="0"/>
                <a:ea typeface="Verdana" panose="020B0604030504040204" pitchFamily="34" charset="0"/>
              </a:rPr>
              <a:t>Example of control flow activities </a:t>
            </a:r>
          </a:p>
        </p:txBody>
      </p:sp>
    </p:spTree>
    <p:extLst>
      <p:ext uri="{BB962C8B-B14F-4D97-AF65-F5344CB8AC3E}">
        <p14:creationId xmlns:p14="http://schemas.microsoft.com/office/powerpoint/2010/main" val="1521392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0D08B8-861F-47E2-A816-2D9122A1E524}"/>
              </a:ext>
            </a:extLst>
          </p:cNvPr>
          <p:cNvSpPr txBox="1"/>
          <p:nvPr/>
        </p:nvSpPr>
        <p:spPr>
          <a:xfrm>
            <a:off x="292598" y="305629"/>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Recording With UiPath</a:t>
            </a:r>
          </a:p>
        </p:txBody>
      </p:sp>
      <p:sp>
        <p:nvSpPr>
          <p:cNvPr id="8" name="TextBox 7">
            <a:extLst>
              <a:ext uri="{FF2B5EF4-FFF2-40B4-BE49-F238E27FC236}">
                <a16:creationId xmlns:a16="http://schemas.microsoft.com/office/drawing/2014/main" id="{CE0AEDEA-74FD-4134-8733-CC2DB29F723C}"/>
              </a:ext>
            </a:extLst>
          </p:cNvPr>
          <p:cNvSpPr txBox="1"/>
          <p:nvPr/>
        </p:nvSpPr>
        <p:spPr>
          <a:xfrm>
            <a:off x="354435" y="954921"/>
            <a:ext cx="10744200" cy="1569660"/>
          </a:xfrm>
          <a:prstGeom prst="rect">
            <a:avLst/>
          </a:prstGeom>
          <a:noFill/>
        </p:spPr>
        <p:txBody>
          <a:bodyPr wrap="square">
            <a:spAutoFit/>
          </a:bodyPr>
          <a:lstStyle/>
          <a:p>
            <a:r>
              <a:rPr lang="en-US" sz="1600" dirty="0">
                <a:latin typeface="Verdana" panose="020B0604030504040204" pitchFamily="34" charset="0"/>
                <a:ea typeface="Verdana" panose="020B0604030504040204" pitchFamily="34" charset="0"/>
              </a:rPr>
              <a:t>Recording is an important part of UiPath Studio, that can help you save a lot of time when automating your business processes. </a:t>
            </a:r>
          </a:p>
          <a:p>
            <a:pPr marL="285750" indent="-285750">
              <a:buFont typeface="Wingdings" panose="05000000000000000000" pitchFamily="2" charset="2"/>
              <a:buChar char="q"/>
            </a:pPr>
            <a:r>
              <a:rPr lang="en-US" sz="1600" dirty="0">
                <a:latin typeface="Verdana" panose="020B0604030504040204" pitchFamily="34" charset="0"/>
                <a:ea typeface="Verdana" panose="020B0604030504040204" pitchFamily="34" charset="0"/>
              </a:rPr>
              <a:t>This functionality enables you to easily capture a user’s actions on the screen and translates them into sequences. </a:t>
            </a:r>
          </a:p>
          <a:p>
            <a:pPr marL="285750" indent="-285750">
              <a:buFont typeface="Wingdings" panose="05000000000000000000" pitchFamily="2" charset="2"/>
              <a:buChar char="q"/>
            </a:pPr>
            <a:r>
              <a:rPr lang="en-US" sz="1600" dirty="0">
                <a:latin typeface="Verdana" panose="020B0604030504040204" pitchFamily="34" charset="0"/>
                <a:ea typeface="Verdana" panose="020B0604030504040204" pitchFamily="34" charset="0"/>
              </a:rPr>
              <a:t>These workflows can be modified and parametrized so that you can easily replay and reuse them in as many other processes as you need.</a:t>
            </a:r>
          </a:p>
        </p:txBody>
      </p:sp>
      <p:sp>
        <p:nvSpPr>
          <p:cNvPr id="12" name="TextBox 11">
            <a:extLst>
              <a:ext uri="{FF2B5EF4-FFF2-40B4-BE49-F238E27FC236}">
                <a16:creationId xmlns:a16="http://schemas.microsoft.com/office/drawing/2014/main" id="{326B53BD-5DDD-45A8-9D75-225904314070}"/>
              </a:ext>
            </a:extLst>
          </p:cNvPr>
          <p:cNvSpPr txBox="1"/>
          <p:nvPr/>
        </p:nvSpPr>
        <p:spPr>
          <a:xfrm>
            <a:off x="354435" y="2789196"/>
            <a:ext cx="5241022" cy="332398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400" b="1" i="0" dirty="0">
                <a:solidFill>
                  <a:srgbClr val="384248"/>
                </a:solidFill>
                <a:effectLst/>
                <a:latin typeface="proxima nova"/>
              </a:rPr>
              <a:t>App/Web Recorder (v20.8.0+)</a:t>
            </a:r>
          </a:p>
          <a:p>
            <a:endParaRPr lang="en-US" sz="1400" dirty="0"/>
          </a:p>
          <a:p>
            <a:r>
              <a:rPr lang="en-US" sz="1400" dirty="0"/>
              <a:t>All user interface elements are highlighted while you record so that you can be sure the correct buttons, fields, or menus are selected. </a:t>
            </a:r>
          </a:p>
          <a:p>
            <a:pPr marL="285750" indent="-285750">
              <a:buFont typeface="Arial" panose="020B0604020202020204" pitchFamily="34" charset="0"/>
              <a:buChar char="•"/>
            </a:pPr>
            <a:r>
              <a:rPr lang="en-US" sz="1400" dirty="0"/>
              <a:t>The recorder captures a default action for each type of UI element and also allows you to manually choose the desired action before performing it.</a:t>
            </a:r>
          </a:p>
          <a:p>
            <a:pPr marL="285750" indent="-285750">
              <a:buFont typeface="Arial" panose="020B0604020202020204" pitchFamily="34" charset="0"/>
              <a:buChar char="•"/>
            </a:pPr>
            <a:r>
              <a:rPr lang="en-US" sz="1400" dirty="0"/>
              <a:t>The recorder displays a preview of the activities that will be added to your project in real time. </a:t>
            </a:r>
          </a:p>
          <a:p>
            <a:pPr marL="285750" indent="-285750">
              <a:buFont typeface="Arial" panose="020B0604020202020204" pitchFamily="34" charset="0"/>
              <a:buChar char="•"/>
            </a:pPr>
            <a:r>
              <a:rPr lang="en-US" sz="1400" dirty="0"/>
              <a:t>The preview includes informative screenshots that are also added to the activities in the automation project. </a:t>
            </a:r>
          </a:p>
          <a:p>
            <a:pPr marL="285750" indent="-285750">
              <a:buFont typeface="Arial" panose="020B0604020202020204" pitchFamily="34" charset="0"/>
              <a:buChar char="•"/>
            </a:pPr>
            <a:r>
              <a:rPr lang="en-US" sz="1400" dirty="0"/>
              <a:t>All screenshots are saved as .</a:t>
            </a:r>
            <a:r>
              <a:rPr lang="en-US" sz="1400" dirty="0" err="1"/>
              <a:t>png</a:t>
            </a:r>
            <a:r>
              <a:rPr lang="en-US" sz="1400" dirty="0"/>
              <a:t> files in a folder named .screenshots inside the project folder.</a:t>
            </a:r>
          </a:p>
          <a:p>
            <a:endParaRPr lang="en-US" sz="1400" dirty="0"/>
          </a:p>
        </p:txBody>
      </p:sp>
      <p:pic>
        <p:nvPicPr>
          <p:cNvPr id="4" name="Picture 3">
            <a:extLst>
              <a:ext uri="{FF2B5EF4-FFF2-40B4-BE49-F238E27FC236}">
                <a16:creationId xmlns:a16="http://schemas.microsoft.com/office/drawing/2014/main" id="{D77B7CCB-1E7F-CD44-8225-06E6D6B6F825}"/>
              </a:ext>
            </a:extLst>
          </p:cNvPr>
          <p:cNvPicPr>
            <a:picLocks noChangeAspect="1"/>
          </p:cNvPicPr>
          <p:nvPr/>
        </p:nvPicPr>
        <p:blipFill>
          <a:blip r:embed="rId2"/>
          <a:stretch>
            <a:fillRect/>
          </a:stretch>
        </p:blipFill>
        <p:spPr>
          <a:xfrm>
            <a:off x="6394764" y="2789196"/>
            <a:ext cx="2256132" cy="3529848"/>
          </a:xfrm>
          <a:prstGeom prst="rect">
            <a:avLst/>
          </a:prstGeom>
        </p:spPr>
      </p:pic>
    </p:spTree>
    <p:extLst>
      <p:ext uri="{BB962C8B-B14F-4D97-AF65-F5344CB8AC3E}">
        <p14:creationId xmlns:p14="http://schemas.microsoft.com/office/powerpoint/2010/main" val="9492409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343550-84DB-46DD-8464-C875465BE51F}"/>
              </a:ext>
            </a:extLst>
          </p:cNvPr>
          <p:cNvSpPr txBox="1"/>
          <p:nvPr/>
        </p:nvSpPr>
        <p:spPr>
          <a:xfrm>
            <a:off x="249872" y="246906"/>
            <a:ext cx="11692255" cy="523220"/>
          </a:xfrm>
          <a:prstGeom prst="rect">
            <a:avLst/>
          </a:prstGeom>
          <a:solidFill>
            <a:schemeClr val="accent1"/>
          </a:solidFill>
        </p:spPr>
        <p:txBody>
          <a:bodyPr wrap="square" rtlCol="0">
            <a:spAutoFit/>
          </a:bodyPr>
          <a:lstStyle/>
          <a:p>
            <a:pPr algn="l"/>
            <a:r>
              <a:rPr lang="en-US" sz="2800" b="1" dirty="0">
                <a:solidFill>
                  <a:schemeClr val="bg1"/>
                </a:solidFill>
                <a:latin typeface="Verdana" panose="020B0604030504040204" pitchFamily="34" charset="0"/>
                <a:ea typeface="Verdana" panose="020B0604030504040204" pitchFamily="34" charset="0"/>
              </a:rPr>
              <a:t>Example of Using an App</a:t>
            </a:r>
            <a:r>
              <a:rPr lang="en-US" sz="2800" b="1" i="0" dirty="0">
                <a:solidFill>
                  <a:schemeClr val="bg1"/>
                </a:solidFill>
                <a:effectLst/>
                <a:latin typeface="proxima nova"/>
              </a:rPr>
              <a:t>/</a:t>
            </a:r>
            <a:r>
              <a:rPr lang="en-US" sz="2800" b="1" dirty="0">
                <a:solidFill>
                  <a:schemeClr val="bg1"/>
                </a:solidFill>
                <a:latin typeface="Verdana" panose="020B0604030504040204" pitchFamily="34" charset="0"/>
                <a:ea typeface="Verdana" panose="020B0604030504040204" pitchFamily="34" charset="0"/>
              </a:rPr>
              <a:t>Web</a:t>
            </a:r>
            <a:r>
              <a:rPr lang="en-US" sz="2800" b="1" i="0" dirty="0">
                <a:solidFill>
                  <a:schemeClr val="bg1"/>
                </a:solidFill>
                <a:effectLst/>
                <a:latin typeface="proxima nova"/>
              </a:rPr>
              <a:t> </a:t>
            </a:r>
            <a:r>
              <a:rPr lang="en-US" sz="2800" b="1" dirty="0">
                <a:solidFill>
                  <a:schemeClr val="bg1"/>
                </a:solidFill>
                <a:latin typeface="Verdana" panose="020B0604030504040204" pitchFamily="34" charset="0"/>
                <a:ea typeface="Verdana" panose="020B0604030504040204" pitchFamily="34" charset="0"/>
              </a:rPr>
              <a:t>Recorder</a:t>
            </a:r>
          </a:p>
        </p:txBody>
      </p:sp>
      <p:sp>
        <p:nvSpPr>
          <p:cNvPr id="8" name="TextBox 7">
            <a:extLst>
              <a:ext uri="{FF2B5EF4-FFF2-40B4-BE49-F238E27FC236}">
                <a16:creationId xmlns:a16="http://schemas.microsoft.com/office/drawing/2014/main" id="{84114DD9-1A8D-4290-87FF-4DF50602A63E}"/>
              </a:ext>
            </a:extLst>
          </p:cNvPr>
          <p:cNvSpPr txBox="1"/>
          <p:nvPr/>
        </p:nvSpPr>
        <p:spPr>
          <a:xfrm>
            <a:off x="1501377" y="2844225"/>
            <a:ext cx="8987910" cy="584775"/>
          </a:xfrm>
          <a:prstGeom prst="rect">
            <a:avLst/>
          </a:prstGeom>
          <a:noFill/>
        </p:spPr>
        <p:txBody>
          <a:bodyPr wrap="none" rtlCol="0">
            <a:spAutoFit/>
          </a:bodyPr>
          <a:lstStyle/>
          <a:p>
            <a:r>
              <a:rPr lang="en-US" sz="3200" dirty="0"/>
              <a:t>Trainer Will Demo With Help of UiPath Studio...</a:t>
            </a:r>
          </a:p>
        </p:txBody>
      </p:sp>
    </p:spTree>
    <p:extLst>
      <p:ext uri="{BB962C8B-B14F-4D97-AF65-F5344CB8AC3E}">
        <p14:creationId xmlns:p14="http://schemas.microsoft.com/office/powerpoint/2010/main" val="19165217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ED9A08-F1D9-4CD7-9188-4BD9A5D12B59}"/>
              </a:ext>
            </a:extLst>
          </p:cNvPr>
          <p:cNvSpPr txBox="1"/>
          <p:nvPr/>
        </p:nvSpPr>
        <p:spPr>
          <a:xfrm>
            <a:off x="916496" y="1094574"/>
            <a:ext cx="9603297" cy="646331"/>
          </a:xfrm>
          <a:prstGeom prst="rect">
            <a:avLst/>
          </a:prstGeom>
          <a:noFill/>
        </p:spPr>
        <p:txBody>
          <a:bodyPr wrap="square">
            <a:spAutoFit/>
          </a:bodyPr>
          <a:lstStyle/>
          <a:p>
            <a:pPr marL="342900" indent="-342900">
              <a:buAutoNum type="arabicPeriod"/>
            </a:pPr>
            <a:r>
              <a:rPr lang="en-US" dirty="0">
                <a:hlinkClick r:id="rId2"/>
              </a:rPr>
              <a:t>https://docs.uipath.com/activities/docs/introduction</a:t>
            </a:r>
            <a:r>
              <a:rPr lang="en-US" dirty="0"/>
              <a:t> </a:t>
            </a:r>
          </a:p>
          <a:p>
            <a:pPr marL="342900" indent="-342900">
              <a:buAutoNum type="arabicPeriod"/>
            </a:pPr>
            <a:r>
              <a:rPr lang="en-US" dirty="0">
                <a:hlinkClick r:id="rId3"/>
              </a:rPr>
              <a:t>https://docs.uipath.com/activities/docs/app-web-recorder</a:t>
            </a:r>
            <a:r>
              <a:rPr lang="en-US" dirty="0"/>
              <a:t>  </a:t>
            </a:r>
          </a:p>
        </p:txBody>
      </p:sp>
      <p:sp>
        <p:nvSpPr>
          <p:cNvPr id="5" name="TextBox 4">
            <a:extLst>
              <a:ext uri="{FF2B5EF4-FFF2-40B4-BE49-F238E27FC236}">
                <a16:creationId xmlns:a16="http://schemas.microsoft.com/office/drawing/2014/main" id="{FE081FDC-F31E-4ECE-9147-DE31DB2A7ED1}"/>
              </a:ext>
            </a:extLst>
          </p:cNvPr>
          <p:cNvSpPr txBox="1"/>
          <p:nvPr/>
        </p:nvSpPr>
        <p:spPr>
          <a:xfrm>
            <a:off x="292598" y="305629"/>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References</a:t>
            </a:r>
          </a:p>
        </p:txBody>
      </p:sp>
    </p:spTree>
    <p:extLst>
      <p:ext uri="{BB962C8B-B14F-4D97-AF65-F5344CB8AC3E}">
        <p14:creationId xmlns:p14="http://schemas.microsoft.com/office/powerpoint/2010/main" val="414092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FDB05B-7D23-4691-A6AA-47BBCCB08B32}"/>
              </a:ext>
            </a:extLst>
          </p:cNvPr>
          <p:cNvSpPr txBox="1"/>
          <p:nvPr/>
        </p:nvSpPr>
        <p:spPr>
          <a:xfrm>
            <a:off x="292598" y="305629"/>
            <a:ext cx="11692255" cy="523220"/>
          </a:xfrm>
          <a:prstGeom prst="rect">
            <a:avLst/>
          </a:prstGeom>
          <a:solidFill>
            <a:schemeClr val="accent1"/>
          </a:solidFill>
        </p:spPr>
        <p:txBody>
          <a:bodyPr wrap="square" rtlCol="0">
            <a:spAutoFit/>
          </a:bodyPr>
          <a:lstStyle/>
          <a:p>
            <a:r>
              <a:rPr lang="en-US" sz="2800" dirty="0">
                <a:solidFill>
                  <a:schemeClr val="bg1"/>
                </a:solidFill>
              </a:rPr>
              <a:t>UI Path Studio Panels</a:t>
            </a:r>
          </a:p>
        </p:txBody>
      </p:sp>
      <p:sp>
        <p:nvSpPr>
          <p:cNvPr id="6" name="TextBox 5">
            <a:extLst>
              <a:ext uri="{FF2B5EF4-FFF2-40B4-BE49-F238E27FC236}">
                <a16:creationId xmlns:a16="http://schemas.microsoft.com/office/drawing/2014/main" id="{BB21D392-61B0-443E-A08B-B2485A685A65}"/>
              </a:ext>
            </a:extLst>
          </p:cNvPr>
          <p:cNvSpPr txBox="1"/>
          <p:nvPr/>
        </p:nvSpPr>
        <p:spPr>
          <a:xfrm>
            <a:off x="8471864" y="1166070"/>
            <a:ext cx="2660327" cy="369332"/>
          </a:xfrm>
          <a:prstGeom prst="rect">
            <a:avLst/>
          </a:prstGeom>
          <a:noFill/>
        </p:spPr>
        <p:txBody>
          <a:bodyPr wrap="square">
            <a:spAutoFit/>
          </a:bodyPr>
          <a:lstStyle/>
          <a:p>
            <a:r>
              <a:rPr lang="en-US" dirty="0"/>
              <a:t>The user interface:</a:t>
            </a:r>
          </a:p>
        </p:txBody>
      </p:sp>
      <p:sp>
        <p:nvSpPr>
          <p:cNvPr id="9" name="TextBox 8">
            <a:extLst>
              <a:ext uri="{FF2B5EF4-FFF2-40B4-BE49-F238E27FC236}">
                <a16:creationId xmlns:a16="http://schemas.microsoft.com/office/drawing/2014/main" id="{FA543792-FD2E-4FB6-9E69-8CB913FBFF16}"/>
              </a:ext>
            </a:extLst>
          </p:cNvPr>
          <p:cNvSpPr txBox="1"/>
          <p:nvPr/>
        </p:nvSpPr>
        <p:spPr>
          <a:xfrm>
            <a:off x="8548699" y="1872623"/>
            <a:ext cx="3048699" cy="3139321"/>
          </a:xfrm>
          <a:prstGeom prst="rect">
            <a:avLst/>
          </a:prstGeom>
          <a:noFill/>
        </p:spPr>
        <p:txBody>
          <a:bodyPr wrap="square">
            <a:spAutoFit/>
          </a:bodyPr>
          <a:lstStyle/>
          <a:p>
            <a:pPr marL="342900" indent="-342900">
              <a:buFont typeface="+mj-lt"/>
              <a:buAutoNum type="arabicPeriod"/>
            </a:pPr>
            <a:r>
              <a:rPr lang="en-US" dirty="0"/>
              <a:t>The Ribbon </a:t>
            </a:r>
          </a:p>
          <a:p>
            <a:pPr marL="342900" indent="-342900">
              <a:buFont typeface="+mj-lt"/>
              <a:buAutoNum type="arabicPeriod"/>
            </a:pPr>
            <a:r>
              <a:rPr lang="en-US" dirty="0"/>
              <a:t>Designer panel </a:t>
            </a:r>
          </a:p>
          <a:p>
            <a:pPr marL="342900" indent="-342900">
              <a:buFont typeface="+mj-lt"/>
              <a:buAutoNum type="arabicPeriod"/>
            </a:pPr>
            <a:r>
              <a:rPr lang="en-US" dirty="0"/>
              <a:t>Properties panel </a:t>
            </a:r>
          </a:p>
          <a:p>
            <a:pPr marL="342900" indent="-342900">
              <a:buFont typeface="+mj-lt"/>
              <a:buAutoNum type="arabicPeriod"/>
            </a:pPr>
            <a:r>
              <a:rPr lang="en-US" dirty="0"/>
              <a:t>Outline panel </a:t>
            </a:r>
          </a:p>
          <a:p>
            <a:pPr marL="342900" indent="-342900">
              <a:buFont typeface="+mj-lt"/>
              <a:buAutoNum type="arabicPeriod"/>
            </a:pPr>
            <a:r>
              <a:rPr lang="en-US" dirty="0"/>
              <a:t>Arguments panel </a:t>
            </a:r>
          </a:p>
          <a:p>
            <a:pPr marL="342900" indent="-342900">
              <a:buFont typeface="+mj-lt"/>
              <a:buAutoNum type="arabicPeriod"/>
            </a:pPr>
            <a:r>
              <a:rPr lang="en-US" dirty="0"/>
              <a:t>Variable panel </a:t>
            </a:r>
          </a:p>
          <a:p>
            <a:pPr marL="342900" indent="-342900">
              <a:buFont typeface="+mj-lt"/>
              <a:buAutoNum type="arabicPeriod"/>
            </a:pPr>
            <a:r>
              <a:rPr lang="en-US" dirty="0"/>
              <a:t>Import panel </a:t>
            </a:r>
          </a:p>
          <a:p>
            <a:pPr marL="342900" indent="-342900">
              <a:buFont typeface="+mj-lt"/>
              <a:buAutoNum type="arabicPeriod"/>
            </a:pPr>
            <a:r>
              <a:rPr lang="en-US" dirty="0"/>
              <a:t>Activity panel </a:t>
            </a:r>
          </a:p>
          <a:p>
            <a:pPr marL="342900" indent="-342900">
              <a:buFont typeface="+mj-lt"/>
              <a:buAutoNum type="arabicPeriod"/>
            </a:pPr>
            <a:r>
              <a:rPr lang="en-US" dirty="0"/>
              <a:t>Library panel </a:t>
            </a:r>
          </a:p>
          <a:p>
            <a:pPr marL="342900" indent="-342900">
              <a:buFont typeface="+mj-lt"/>
              <a:buAutoNum type="arabicPeriod"/>
            </a:pPr>
            <a:r>
              <a:rPr lang="en-US" dirty="0"/>
              <a:t>Project panel </a:t>
            </a:r>
          </a:p>
          <a:p>
            <a:pPr marL="342900" indent="-342900">
              <a:buFont typeface="+mj-lt"/>
              <a:buAutoNum type="arabicPeriod"/>
            </a:pPr>
            <a:r>
              <a:rPr lang="en-US" dirty="0"/>
              <a:t>Output panel</a:t>
            </a:r>
          </a:p>
        </p:txBody>
      </p:sp>
      <p:pic>
        <p:nvPicPr>
          <p:cNvPr id="3" name="Picture 2">
            <a:extLst>
              <a:ext uri="{FF2B5EF4-FFF2-40B4-BE49-F238E27FC236}">
                <a16:creationId xmlns:a16="http://schemas.microsoft.com/office/drawing/2014/main" id="{22970538-81DA-C23B-A5D7-F797FA431941}"/>
              </a:ext>
            </a:extLst>
          </p:cNvPr>
          <p:cNvPicPr>
            <a:picLocks noChangeAspect="1"/>
          </p:cNvPicPr>
          <p:nvPr/>
        </p:nvPicPr>
        <p:blipFill>
          <a:blip r:embed="rId2"/>
          <a:stretch>
            <a:fillRect/>
          </a:stretch>
        </p:blipFill>
        <p:spPr>
          <a:xfrm>
            <a:off x="549929" y="1166070"/>
            <a:ext cx="7550275" cy="5148466"/>
          </a:xfrm>
          <a:prstGeom prst="rect">
            <a:avLst/>
          </a:prstGeom>
        </p:spPr>
      </p:pic>
    </p:spTree>
    <p:extLst>
      <p:ext uri="{BB962C8B-B14F-4D97-AF65-F5344CB8AC3E}">
        <p14:creationId xmlns:p14="http://schemas.microsoft.com/office/powerpoint/2010/main" val="2492658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9C8825-B678-4F4D-89F0-FF13D2A3F19A}"/>
              </a:ext>
            </a:extLst>
          </p:cNvPr>
          <p:cNvSpPr txBox="1"/>
          <p:nvPr/>
        </p:nvSpPr>
        <p:spPr>
          <a:xfrm>
            <a:off x="292598" y="305629"/>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Various Panels Details </a:t>
            </a:r>
          </a:p>
        </p:txBody>
      </p:sp>
      <p:sp>
        <p:nvSpPr>
          <p:cNvPr id="4" name="TextBox 3">
            <a:extLst>
              <a:ext uri="{FF2B5EF4-FFF2-40B4-BE49-F238E27FC236}">
                <a16:creationId xmlns:a16="http://schemas.microsoft.com/office/drawing/2014/main" id="{B16B62C3-1B4F-4243-951B-F64FB830E1E3}"/>
              </a:ext>
            </a:extLst>
          </p:cNvPr>
          <p:cNvSpPr txBox="1"/>
          <p:nvPr/>
        </p:nvSpPr>
        <p:spPr>
          <a:xfrm>
            <a:off x="292598" y="922789"/>
            <a:ext cx="11692255" cy="5780015"/>
          </a:xfrm>
          <a:prstGeom prst="rect">
            <a:avLst/>
          </a:prstGeom>
          <a:noFill/>
        </p:spPr>
        <p:txBody>
          <a:bodyPr wrap="square" rtlCol="0">
            <a:spAutoFit/>
          </a:bodyPr>
          <a:lstStyle/>
          <a:p>
            <a:pPr marL="285750" indent="-285750">
              <a:buFont typeface="Wingdings" panose="05000000000000000000" pitchFamily="2" charset="2"/>
              <a:buChar char="q"/>
            </a:pPr>
            <a:r>
              <a:rPr lang="en-US" sz="1600" dirty="0">
                <a:solidFill>
                  <a:srgbClr val="FF0000"/>
                </a:solidFill>
                <a:latin typeface="Verdana" panose="020B0604030504040204" pitchFamily="34" charset="0"/>
                <a:ea typeface="Verdana" panose="020B0604030504040204" pitchFamily="34" charset="0"/>
              </a:rPr>
              <a:t>The Ribbon – </a:t>
            </a:r>
            <a:r>
              <a:rPr lang="en-US" sz="1600" dirty="0">
                <a:latin typeface="Verdana" panose="020B0604030504040204" pitchFamily="34" charset="0"/>
                <a:ea typeface="Verdana" panose="020B0604030504040204" pitchFamily="34" charset="0"/>
              </a:rPr>
              <a:t>This panel located at the top of the user interface and consists of 3 tabs: Home, Design, Debug</a:t>
            </a:r>
            <a:endParaRPr lang="en-US" sz="1600" dirty="0">
              <a:solidFill>
                <a:srgbClr val="FF0000"/>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q"/>
            </a:pPr>
            <a:r>
              <a:rPr lang="en-US" sz="1600" dirty="0">
                <a:solidFill>
                  <a:srgbClr val="FF0000"/>
                </a:solidFill>
                <a:latin typeface="Verdana" panose="020B0604030504040204" pitchFamily="34" charset="0"/>
                <a:ea typeface="Verdana" panose="020B0604030504040204" pitchFamily="34" charset="0"/>
              </a:rPr>
              <a:t>Designer panel - </a:t>
            </a:r>
            <a:r>
              <a:rPr lang="en-US" sz="1600" dirty="0">
                <a:latin typeface="Verdana" panose="020B0604030504040204" pitchFamily="34" charset="0"/>
                <a:ea typeface="Verdana" panose="020B0604030504040204" pitchFamily="34" charset="0"/>
              </a:rPr>
              <a:t>This is the panel where one defines the steps and activities of the projects. It is where a developer does most of the things to record activities or manually drop activities on the canvas. </a:t>
            </a:r>
          </a:p>
          <a:p>
            <a:pPr marL="285750" indent="-285750">
              <a:buFont typeface="Wingdings" panose="05000000000000000000" pitchFamily="2" charset="2"/>
              <a:buChar char="q"/>
            </a:pPr>
            <a:r>
              <a:rPr lang="en-US" sz="1600" dirty="0">
                <a:solidFill>
                  <a:srgbClr val="FF0000"/>
                </a:solidFill>
                <a:latin typeface="Verdana" panose="020B0604030504040204" pitchFamily="34" charset="0"/>
                <a:ea typeface="Verdana" panose="020B0604030504040204" pitchFamily="34" charset="0"/>
              </a:rPr>
              <a:t>Properties panel  -  </a:t>
            </a:r>
            <a:r>
              <a:rPr lang="en-US" sz="1600" dirty="0">
                <a:latin typeface="Verdana" panose="020B0604030504040204" pitchFamily="34" charset="0"/>
                <a:ea typeface="Verdana" panose="020B0604030504040204" pitchFamily="34" charset="0"/>
              </a:rPr>
              <a:t>The panel located on the right-hand side of the user interface is for viewing the properties of the activities and for making any changes, if required. You need to select an activity first and then go to the Properties panel to view or change any of its properties.</a:t>
            </a:r>
          </a:p>
          <a:p>
            <a:pPr marL="285750" indent="-285750">
              <a:buFont typeface="Wingdings" panose="05000000000000000000" pitchFamily="2" charset="2"/>
              <a:buChar char="q"/>
            </a:pPr>
            <a:r>
              <a:rPr lang="en-US" sz="1600" dirty="0">
                <a:solidFill>
                  <a:srgbClr val="FF0000"/>
                </a:solidFill>
                <a:latin typeface="Verdana" panose="020B0604030504040204" pitchFamily="34" charset="0"/>
                <a:ea typeface="Verdana" panose="020B0604030504040204" pitchFamily="34" charset="0"/>
              </a:rPr>
              <a:t>Activities panel - </a:t>
            </a:r>
            <a:r>
              <a:rPr lang="en-US" sz="1600" dirty="0">
                <a:latin typeface="Verdana" panose="020B0604030504040204" pitchFamily="34" charset="0"/>
                <a:ea typeface="Verdana" panose="020B0604030504040204" pitchFamily="34" charset="0"/>
              </a:rPr>
              <a:t>Located on the left-hand side of the user interface, this panel contains all the activities that can be used in building the project. The activities can easily be used in making a project by simply dragging and dropping the required activity into the required location in the Designer panel.</a:t>
            </a:r>
          </a:p>
          <a:p>
            <a:pPr marL="285750" indent="-285750">
              <a:buFont typeface="Wingdings" panose="05000000000000000000" pitchFamily="2" charset="2"/>
              <a:buChar char="q"/>
            </a:pPr>
            <a:r>
              <a:rPr lang="en-US" sz="1600" dirty="0">
                <a:solidFill>
                  <a:srgbClr val="FF0000"/>
                </a:solidFill>
                <a:latin typeface="Verdana" panose="020B0604030504040204" pitchFamily="34" charset="0"/>
                <a:ea typeface="Verdana" panose="020B0604030504040204" pitchFamily="34" charset="0"/>
              </a:rPr>
              <a:t>Project panel- </a:t>
            </a:r>
            <a:r>
              <a:rPr lang="en-US" sz="1600" dirty="0">
                <a:latin typeface="Verdana" panose="020B0604030504040204" pitchFamily="34" charset="0"/>
                <a:ea typeface="Verdana" panose="020B0604030504040204" pitchFamily="34" charset="0"/>
              </a:rPr>
              <a:t>With the Project panel, you can view the details of your current project and open it in a Windows Explorer window. </a:t>
            </a:r>
          </a:p>
          <a:p>
            <a:pPr marL="285750" indent="-285750">
              <a:buFont typeface="Wingdings" panose="05000000000000000000" pitchFamily="2" charset="2"/>
              <a:buChar char="q"/>
            </a:pPr>
            <a:r>
              <a:rPr lang="en-US" sz="1600" dirty="0">
                <a:solidFill>
                  <a:srgbClr val="FF0000"/>
                </a:solidFill>
                <a:latin typeface="Verdana" panose="020B0604030504040204" pitchFamily="34" charset="0"/>
                <a:ea typeface="Verdana" panose="020B0604030504040204" pitchFamily="34" charset="0"/>
              </a:rPr>
              <a:t>Outline panel - </a:t>
            </a:r>
            <a:r>
              <a:rPr lang="en-US" sz="1600" dirty="0">
                <a:latin typeface="Verdana" panose="020B0604030504040204" pitchFamily="34" charset="0"/>
                <a:ea typeface="Verdana" panose="020B0604030504040204" pitchFamily="34" charset="0"/>
              </a:rPr>
              <a:t>As the name suggests, this panel gives a basic outline of the project. The activities that make up the workflow are visible in this panel. Using this, you may see a high-level outline of the project and you can drill down to see deeper.</a:t>
            </a:r>
          </a:p>
          <a:p>
            <a:pPr marL="285750" indent="-285750">
              <a:buFont typeface="Wingdings" panose="05000000000000000000" pitchFamily="2" charset="2"/>
              <a:buChar char="q"/>
            </a:pPr>
            <a:r>
              <a:rPr lang="en-US" sz="1600" dirty="0">
                <a:solidFill>
                  <a:srgbClr val="FF0000"/>
                </a:solidFill>
                <a:latin typeface="Verdana" panose="020B0604030504040204" pitchFamily="34" charset="0"/>
                <a:ea typeface="Verdana" panose="020B0604030504040204" pitchFamily="34" charset="0"/>
              </a:rPr>
              <a:t>Output panel- </a:t>
            </a:r>
            <a:r>
              <a:rPr lang="en-US" sz="1600" dirty="0">
                <a:latin typeface="Verdana" panose="020B0604030504040204" pitchFamily="34" charset="0"/>
                <a:ea typeface="Verdana" panose="020B0604030504040204" pitchFamily="34" charset="0"/>
              </a:rPr>
              <a:t>This panel displays the output of the log message or write line activities. It also displays the output during the debugging process. This panel also shows errors, warnings, information, and traces of the executed project. It is very helpful during debugging. </a:t>
            </a:r>
          </a:p>
          <a:p>
            <a:pPr marL="285750" indent="-285750">
              <a:buFont typeface="Wingdings" panose="05000000000000000000" pitchFamily="2" charset="2"/>
              <a:buChar char="q"/>
            </a:pPr>
            <a:r>
              <a:rPr lang="en-US" sz="1600" dirty="0">
                <a:solidFill>
                  <a:srgbClr val="FF0000"/>
                </a:solidFill>
                <a:latin typeface="Verdana" panose="020B0604030504040204" pitchFamily="34" charset="0"/>
                <a:ea typeface="Verdana" panose="020B0604030504040204" pitchFamily="34" charset="0"/>
              </a:rPr>
              <a:t>Variable panel - </a:t>
            </a:r>
            <a:r>
              <a:rPr lang="en-US" sz="1600" dirty="0">
                <a:latin typeface="Verdana" panose="020B0604030504040204" pitchFamily="34" charset="0"/>
                <a:ea typeface="Verdana" panose="020B0604030504040204" pitchFamily="34" charset="0"/>
              </a:rPr>
              <a:t>This allows the user to create variables and make changes to them. This is located below the Designer panel.</a:t>
            </a:r>
          </a:p>
          <a:p>
            <a:pPr marL="285750" indent="-285750">
              <a:buFont typeface="Wingdings" panose="05000000000000000000" pitchFamily="2" charset="2"/>
              <a:buChar char="q"/>
            </a:pPr>
            <a:r>
              <a:rPr lang="en-US" sz="1600" dirty="0">
                <a:solidFill>
                  <a:srgbClr val="FF0000"/>
                </a:solidFill>
                <a:latin typeface="Verdana" panose="020B0604030504040204" pitchFamily="34" charset="0"/>
                <a:ea typeface="Verdana" panose="020B0604030504040204" pitchFamily="34" charset="0"/>
              </a:rPr>
              <a:t>Argument panel- </a:t>
            </a:r>
            <a:r>
              <a:rPr lang="en-US" sz="1600" dirty="0">
                <a:latin typeface="Verdana" panose="020B0604030504040204" pitchFamily="34" charset="0"/>
                <a:ea typeface="Verdana" panose="020B0604030504040204" pitchFamily="34" charset="0"/>
              </a:rPr>
              <a:t>While variables pass data from one activity to another in a project, arguments are used for passing data from one workflow to another and also between different projects.</a:t>
            </a:r>
          </a:p>
          <a:p>
            <a:pPr marL="285750" indent="-285750">
              <a:buFont typeface="Wingdings" panose="05000000000000000000" pitchFamily="2" charset="2"/>
              <a:buChar char="q"/>
            </a:pPr>
            <a:endParaRPr lang="en-US" sz="1600" dirty="0">
              <a:latin typeface="Verdana" panose="020B0604030504040204" pitchFamily="34" charset="0"/>
              <a:ea typeface="Verdana" panose="020B0604030504040204" pitchFamily="34" charset="0"/>
            </a:endParaRPr>
          </a:p>
          <a:p>
            <a:endParaRPr lang="en-US" sz="1600" dirty="0">
              <a:solidFill>
                <a:srgbClr val="FF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189785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1FE7A5-EFD5-4A34-884E-57132390B86C}"/>
              </a:ext>
            </a:extLst>
          </p:cNvPr>
          <p:cNvSpPr txBox="1"/>
          <p:nvPr/>
        </p:nvSpPr>
        <p:spPr>
          <a:xfrm>
            <a:off x="292598" y="305629"/>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UiPath Studio Demo</a:t>
            </a:r>
          </a:p>
        </p:txBody>
      </p:sp>
      <p:sp>
        <p:nvSpPr>
          <p:cNvPr id="5" name="TextBox 4">
            <a:extLst>
              <a:ext uri="{FF2B5EF4-FFF2-40B4-BE49-F238E27FC236}">
                <a16:creationId xmlns:a16="http://schemas.microsoft.com/office/drawing/2014/main" id="{25D33AAF-86C0-4A5C-B544-5B018325B23E}"/>
              </a:ext>
            </a:extLst>
          </p:cNvPr>
          <p:cNvSpPr txBox="1"/>
          <p:nvPr/>
        </p:nvSpPr>
        <p:spPr>
          <a:xfrm>
            <a:off x="1544262" y="2844225"/>
            <a:ext cx="9188926" cy="584775"/>
          </a:xfrm>
          <a:prstGeom prst="rect">
            <a:avLst/>
          </a:prstGeom>
          <a:noFill/>
        </p:spPr>
        <p:txBody>
          <a:bodyPr wrap="none" rtlCol="0">
            <a:spAutoFit/>
          </a:bodyPr>
          <a:lstStyle/>
          <a:p>
            <a:r>
              <a:rPr lang="en-US" sz="3200" dirty="0"/>
              <a:t>Trainer Will Demo Each Panel of UiPath Studio...</a:t>
            </a:r>
          </a:p>
        </p:txBody>
      </p:sp>
    </p:spTree>
    <p:extLst>
      <p:ext uri="{BB962C8B-B14F-4D97-AF65-F5344CB8AC3E}">
        <p14:creationId xmlns:p14="http://schemas.microsoft.com/office/powerpoint/2010/main" val="1084289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2EDEEB-2EC3-4B0E-9983-5CFD2DFF8FAE}"/>
              </a:ext>
            </a:extLst>
          </p:cNvPr>
          <p:cNvSpPr txBox="1"/>
          <p:nvPr/>
        </p:nvSpPr>
        <p:spPr>
          <a:xfrm>
            <a:off x="292598" y="305629"/>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UiPath Studio Activities</a:t>
            </a:r>
          </a:p>
        </p:txBody>
      </p:sp>
      <p:sp>
        <p:nvSpPr>
          <p:cNvPr id="5" name="TextBox 4">
            <a:extLst>
              <a:ext uri="{FF2B5EF4-FFF2-40B4-BE49-F238E27FC236}">
                <a16:creationId xmlns:a16="http://schemas.microsoft.com/office/drawing/2014/main" id="{EB0BE79F-F105-40F4-8FA6-872B8925C6D6}"/>
              </a:ext>
            </a:extLst>
          </p:cNvPr>
          <p:cNvSpPr txBox="1"/>
          <p:nvPr/>
        </p:nvSpPr>
        <p:spPr>
          <a:xfrm>
            <a:off x="371215" y="1011619"/>
            <a:ext cx="4855128" cy="3293209"/>
          </a:xfrm>
          <a:prstGeom prst="rect">
            <a:avLst/>
          </a:prstGeom>
          <a:noFill/>
        </p:spPr>
        <p:txBody>
          <a:bodyPr wrap="square">
            <a:spAutoFit/>
          </a:bodyPr>
          <a:lstStyle/>
          <a:p>
            <a:r>
              <a:rPr lang="en-US" sz="1600" dirty="0">
                <a:latin typeface="Verdana" panose="020B0604030504040204" pitchFamily="34" charset="0"/>
                <a:ea typeface="Verdana" panose="020B0604030504040204" pitchFamily="34" charset="0"/>
              </a:rPr>
              <a:t>In UiPath Studio, an activity represents the unit of an action. Each activity performs some action. When these activities combine together, it becomes a process. </a:t>
            </a:r>
          </a:p>
          <a:p>
            <a:endParaRPr lang="en-US" sz="1600" dirty="0">
              <a:latin typeface="Verdana" panose="020B0604030504040204" pitchFamily="34" charset="0"/>
              <a:ea typeface="Verdana" panose="020B0604030504040204" pitchFamily="34" charset="0"/>
            </a:endParaRPr>
          </a:p>
          <a:p>
            <a:r>
              <a:rPr lang="en-US" sz="1600" dirty="0">
                <a:latin typeface="Verdana" panose="020B0604030504040204" pitchFamily="34" charset="0"/>
                <a:ea typeface="Verdana" panose="020B0604030504040204" pitchFamily="34" charset="0"/>
              </a:rPr>
              <a:t>Every activity resides on the Activities panel of the main Designer panel. </a:t>
            </a:r>
          </a:p>
          <a:p>
            <a:endParaRPr lang="en-US" sz="1600" dirty="0">
              <a:latin typeface="Verdana" panose="020B0604030504040204" pitchFamily="34" charset="0"/>
              <a:ea typeface="Verdana" panose="020B0604030504040204" pitchFamily="34" charset="0"/>
            </a:endParaRPr>
          </a:p>
          <a:p>
            <a:r>
              <a:rPr lang="en-US" sz="1600" dirty="0">
                <a:latin typeface="Verdana" panose="020B0604030504040204" pitchFamily="34" charset="0"/>
                <a:ea typeface="Verdana" panose="020B0604030504040204" pitchFamily="34" charset="0"/>
              </a:rPr>
              <a:t>You can search for a particular activity and use it in your project. For example, when we search for browser, all the browser activities will appear in the Activities panel, as shown in the screenshot:</a:t>
            </a:r>
          </a:p>
        </p:txBody>
      </p:sp>
      <p:sp>
        <p:nvSpPr>
          <p:cNvPr id="10" name="TextBox 9">
            <a:extLst>
              <a:ext uri="{FF2B5EF4-FFF2-40B4-BE49-F238E27FC236}">
                <a16:creationId xmlns:a16="http://schemas.microsoft.com/office/drawing/2014/main" id="{F615316A-84D0-417E-8121-AA9B80279B4F}"/>
              </a:ext>
            </a:extLst>
          </p:cNvPr>
          <p:cNvSpPr txBox="1"/>
          <p:nvPr/>
        </p:nvSpPr>
        <p:spPr>
          <a:xfrm>
            <a:off x="371215" y="4487598"/>
            <a:ext cx="5377436" cy="1569660"/>
          </a:xfrm>
          <a:prstGeom prst="rect">
            <a:avLst/>
          </a:prstGeom>
          <a:noFill/>
        </p:spPr>
        <p:txBody>
          <a:bodyPr wrap="square">
            <a:spAutoFit/>
          </a:bodyPr>
          <a:lstStyle/>
          <a:p>
            <a:r>
              <a:rPr lang="en-US" sz="1600" dirty="0">
                <a:latin typeface="Verdana" panose="020B0604030504040204" pitchFamily="34" charset="0"/>
                <a:ea typeface="Verdana" panose="020B0604030504040204" pitchFamily="34" charset="0"/>
              </a:rPr>
              <a:t>All activities are integrated into packages that cover certain areas of interest. For example, activities related to manipulating .xlsx or .csv files are organized under the </a:t>
            </a:r>
            <a:r>
              <a:rPr lang="en-US" sz="1600" dirty="0" err="1">
                <a:latin typeface="Verdana" panose="020B0604030504040204" pitchFamily="34" charset="0"/>
                <a:ea typeface="Verdana" panose="020B0604030504040204" pitchFamily="34" charset="0"/>
              </a:rPr>
              <a:t>UiPath.Excel.Activities</a:t>
            </a:r>
            <a:r>
              <a:rPr lang="en-US" sz="1600" dirty="0">
                <a:latin typeface="Verdana" panose="020B0604030504040204" pitchFamily="34" charset="0"/>
                <a:ea typeface="Verdana" panose="020B0604030504040204" pitchFamily="34" charset="0"/>
              </a:rPr>
              <a:t> package, making it easier for you to navigate through the list of available packages.</a:t>
            </a:r>
          </a:p>
        </p:txBody>
      </p:sp>
      <p:pic>
        <p:nvPicPr>
          <p:cNvPr id="4" name="Picture 3">
            <a:extLst>
              <a:ext uri="{FF2B5EF4-FFF2-40B4-BE49-F238E27FC236}">
                <a16:creationId xmlns:a16="http://schemas.microsoft.com/office/drawing/2014/main" id="{C6EDFC06-E5CD-6024-6294-C3E4B4A64CD9}"/>
              </a:ext>
            </a:extLst>
          </p:cNvPr>
          <p:cNvPicPr>
            <a:picLocks noChangeAspect="1"/>
          </p:cNvPicPr>
          <p:nvPr/>
        </p:nvPicPr>
        <p:blipFill>
          <a:blip r:embed="rId2"/>
          <a:stretch>
            <a:fillRect/>
          </a:stretch>
        </p:blipFill>
        <p:spPr>
          <a:xfrm>
            <a:off x="6965659" y="1011619"/>
            <a:ext cx="3171720" cy="5302794"/>
          </a:xfrm>
          <a:prstGeom prst="rect">
            <a:avLst/>
          </a:prstGeom>
        </p:spPr>
      </p:pic>
    </p:spTree>
    <p:extLst>
      <p:ext uri="{BB962C8B-B14F-4D97-AF65-F5344CB8AC3E}">
        <p14:creationId xmlns:p14="http://schemas.microsoft.com/office/powerpoint/2010/main" val="387752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B0C31E-7F4E-4A9F-B0CF-2DD486085C7A}"/>
              </a:ext>
            </a:extLst>
          </p:cNvPr>
          <p:cNvSpPr txBox="1"/>
          <p:nvPr/>
        </p:nvSpPr>
        <p:spPr>
          <a:xfrm>
            <a:off x="292598" y="305629"/>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Manage UiPath Studio Activities</a:t>
            </a:r>
          </a:p>
        </p:txBody>
      </p:sp>
      <p:pic>
        <p:nvPicPr>
          <p:cNvPr id="5" name="Picture 4">
            <a:extLst>
              <a:ext uri="{FF2B5EF4-FFF2-40B4-BE49-F238E27FC236}">
                <a16:creationId xmlns:a16="http://schemas.microsoft.com/office/drawing/2014/main" id="{5D4D02D0-66AD-40E9-A704-21CF663935A4}"/>
              </a:ext>
            </a:extLst>
          </p:cNvPr>
          <p:cNvPicPr>
            <a:picLocks noChangeAspect="1"/>
          </p:cNvPicPr>
          <p:nvPr/>
        </p:nvPicPr>
        <p:blipFill>
          <a:blip r:embed="rId2"/>
          <a:stretch>
            <a:fillRect/>
          </a:stretch>
        </p:blipFill>
        <p:spPr>
          <a:xfrm>
            <a:off x="6423169" y="1491695"/>
            <a:ext cx="4960691" cy="4003094"/>
          </a:xfrm>
          <a:prstGeom prst="rect">
            <a:avLst/>
          </a:prstGeom>
        </p:spPr>
      </p:pic>
      <p:sp>
        <p:nvSpPr>
          <p:cNvPr id="7" name="TextBox 6">
            <a:extLst>
              <a:ext uri="{FF2B5EF4-FFF2-40B4-BE49-F238E27FC236}">
                <a16:creationId xmlns:a16="http://schemas.microsoft.com/office/drawing/2014/main" id="{2798AC06-B2ED-4C37-9971-51E83D54B8D8}"/>
              </a:ext>
            </a:extLst>
          </p:cNvPr>
          <p:cNvSpPr txBox="1"/>
          <p:nvPr/>
        </p:nvSpPr>
        <p:spPr>
          <a:xfrm>
            <a:off x="292598" y="920060"/>
            <a:ext cx="5615730" cy="5632311"/>
          </a:xfrm>
          <a:prstGeom prst="rect">
            <a:avLst/>
          </a:prstGeom>
          <a:noFill/>
        </p:spPr>
        <p:txBody>
          <a:bodyPr wrap="square">
            <a:spAutoFit/>
          </a:bodyPr>
          <a:lstStyle/>
          <a:p>
            <a:r>
              <a:rPr lang="en-US" dirty="0"/>
              <a:t>Default activities packages available by default in UiPath Studio as dependencies for all newly created projects.</a:t>
            </a:r>
          </a:p>
          <a:p>
            <a:endParaRPr lang="en-US" dirty="0"/>
          </a:p>
          <a:p>
            <a:pPr marL="285750" indent="-285750" algn="l">
              <a:buFont typeface="Arial" panose="020B0604020202020204" pitchFamily="34" charset="0"/>
              <a:buChar char="•"/>
            </a:pPr>
            <a:r>
              <a:rPr lang="en-US" dirty="0"/>
              <a:t>UiPath Studio includes by default several activity packs, along with the following default process dependencies:</a:t>
            </a:r>
          </a:p>
          <a:p>
            <a:pPr marL="800100" lvl="1" indent="-342900">
              <a:buFont typeface="+mj-lt"/>
              <a:buAutoNum type="arabicPeriod"/>
            </a:pPr>
            <a:r>
              <a:rPr lang="en-US" dirty="0" err="1"/>
              <a:t>Uipath.Excel.Activities</a:t>
            </a:r>
            <a:endParaRPr lang="en-US" dirty="0"/>
          </a:p>
          <a:p>
            <a:pPr marL="800100" lvl="1" indent="-342900">
              <a:buFont typeface="+mj-lt"/>
              <a:buAutoNum type="arabicPeriod"/>
            </a:pPr>
            <a:r>
              <a:rPr lang="en-US" dirty="0" err="1"/>
              <a:t>UiPath.Mail.Activities</a:t>
            </a:r>
            <a:endParaRPr lang="en-US" dirty="0"/>
          </a:p>
          <a:p>
            <a:pPr marL="800100" lvl="1" indent="-342900">
              <a:buFont typeface="+mj-lt"/>
              <a:buAutoNum type="arabicPeriod"/>
            </a:pPr>
            <a:r>
              <a:rPr lang="en-US" dirty="0" err="1"/>
              <a:t>UiPath.System.Activities</a:t>
            </a:r>
            <a:endParaRPr lang="en-US" dirty="0"/>
          </a:p>
          <a:p>
            <a:pPr marL="800100" lvl="1" indent="-342900">
              <a:buFont typeface="+mj-lt"/>
              <a:buAutoNum type="arabicPeriod"/>
            </a:pPr>
            <a:r>
              <a:rPr lang="en-US" dirty="0" err="1"/>
              <a:t>UiPath.UIAutomation.Activities</a:t>
            </a:r>
            <a:endParaRPr lang="en-US" dirty="0"/>
          </a:p>
          <a:p>
            <a:pPr marL="285750" indent="-285750">
              <a:buFont typeface="Arial" panose="020B0604020202020204" pitchFamily="34" charset="0"/>
              <a:buChar char="•"/>
            </a:pPr>
            <a:r>
              <a:rPr lang="en-US" dirty="0"/>
              <a:t>Incase you wish to add new Package, Update Existing one, Or Install any third party provided Package you can manage that from Manage Packages Window.</a:t>
            </a:r>
          </a:p>
          <a:p>
            <a:endParaRPr lang="en-US" dirty="0"/>
          </a:p>
          <a:p>
            <a:pPr marL="285750" indent="-285750">
              <a:buFont typeface="Arial" panose="020B0604020202020204" pitchFamily="34" charset="0"/>
              <a:buChar char="•"/>
            </a:pPr>
            <a:r>
              <a:rPr lang="en-US" dirty="0"/>
              <a:t>The activities packages have a lifecycle strongly connected with the two annual Enterprise Releases and the monthly Community Releases. </a:t>
            </a:r>
          </a:p>
          <a:p>
            <a:endParaRPr lang="en-US" dirty="0"/>
          </a:p>
        </p:txBody>
      </p:sp>
    </p:spTree>
    <p:extLst>
      <p:ext uri="{BB962C8B-B14F-4D97-AF65-F5344CB8AC3E}">
        <p14:creationId xmlns:p14="http://schemas.microsoft.com/office/powerpoint/2010/main" val="2271982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0" name="Group 11">
            <a:extLst>
              <a:ext uri="{FF2B5EF4-FFF2-40B4-BE49-F238E27FC236}">
                <a16:creationId xmlns:a16="http://schemas.microsoft.com/office/drawing/2014/main" id="{E8DD8E1A-9945-4DBA-BC40-7A028BF32D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 name="Freeform 5">
              <a:extLst>
                <a:ext uri="{FF2B5EF4-FFF2-40B4-BE49-F238E27FC236}">
                  <a16:creationId xmlns:a16="http://schemas.microsoft.com/office/drawing/2014/main" id="{FE1C52F1-9DDF-4839-9B8F-25F7F8D42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6">
              <a:extLst>
                <a:ext uri="{FF2B5EF4-FFF2-40B4-BE49-F238E27FC236}">
                  <a16:creationId xmlns:a16="http://schemas.microsoft.com/office/drawing/2014/main" id="{DB25E450-AEBE-4B5B-9CD7-7DDA5128D0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7">
              <a:extLst>
                <a:ext uri="{FF2B5EF4-FFF2-40B4-BE49-F238E27FC236}">
                  <a16:creationId xmlns:a16="http://schemas.microsoft.com/office/drawing/2014/main" id="{D57AF4B2-B19E-4839-9D9C-06AD5370C3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8">
              <a:extLst>
                <a:ext uri="{FF2B5EF4-FFF2-40B4-BE49-F238E27FC236}">
                  <a16:creationId xmlns:a16="http://schemas.microsoft.com/office/drawing/2014/main" id="{2949CEBF-F4A7-44B2-8A3B-22558718F7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9">
              <a:extLst>
                <a:ext uri="{FF2B5EF4-FFF2-40B4-BE49-F238E27FC236}">
                  <a16:creationId xmlns:a16="http://schemas.microsoft.com/office/drawing/2014/main" id="{28EAA589-93ED-485D-96BB-B9B21EC96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0">
              <a:extLst>
                <a:ext uri="{FF2B5EF4-FFF2-40B4-BE49-F238E27FC236}">
                  <a16:creationId xmlns:a16="http://schemas.microsoft.com/office/drawing/2014/main" id="{4BB4F238-A1F2-45F6-9074-18C4A9F921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1">
              <a:extLst>
                <a:ext uri="{FF2B5EF4-FFF2-40B4-BE49-F238E27FC236}">
                  <a16:creationId xmlns:a16="http://schemas.microsoft.com/office/drawing/2014/main" id="{1C658EE5-B46E-48ED-822D-1C3F08ECA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2">
              <a:extLst>
                <a:ext uri="{FF2B5EF4-FFF2-40B4-BE49-F238E27FC236}">
                  <a16:creationId xmlns:a16="http://schemas.microsoft.com/office/drawing/2014/main" id="{82AA74BE-73A4-4ADC-B86C-833704C0C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3">
              <a:extLst>
                <a:ext uri="{FF2B5EF4-FFF2-40B4-BE49-F238E27FC236}">
                  <a16:creationId xmlns:a16="http://schemas.microsoft.com/office/drawing/2014/main" id="{2018BD4B-A593-4075-9FDB-4739C6D53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4">
              <a:extLst>
                <a:ext uri="{FF2B5EF4-FFF2-40B4-BE49-F238E27FC236}">
                  <a16:creationId xmlns:a16="http://schemas.microsoft.com/office/drawing/2014/main" id="{0D16E44B-CE60-491F-B907-D02B0B1EE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5">
              <a:extLst>
                <a:ext uri="{FF2B5EF4-FFF2-40B4-BE49-F238E27FC236}">
                  <a16:creationId xmlns:a16="http://schemas.microsoft.com/office/drawing/2014/main" id="{2DFA7256-7E90-44B6-8E90-2111C1A1F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6">
              <a:extLst>
                <a:ext uri="{FF2B5EF4-FFF2-40B4-BE49-F238E27FC236}">
                  <a16:creationId xmlns:a16="http://schemas.microsoft.com/office/drawing/2014/main" id="{CE31CD09-2348-4B3A-9C97-CEECA4ABC0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7">
              <a:extLst>
                <a:ext uri="{FF2B5EF4-FFF2-40B4-BE49-F238E27FC236}">
                  <a16:creationId xmlns:a16="http://schemas.microsoft.com/office/drawing/2014/main" id="{4E5422EF-93F2-41A9-B30F-9EFE9241D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8">
              <a:extLst>
                <a:ext uri="{FF2B5EF4-FFF2-40B4-BE49-F238E27FC236}">
                  <a16:creationId xmlns:a16="http://schemas.microsoft.com/office/drawing/2014/main" id="{7920E29F-BB48-485F-95FF-5C372339C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9">
              <a:extLst>
                <a:ext uri="{FF2B5EF4-FFF2-40B4-BE49-F238E27FC236}">
                  <a16:creationId xmlns:a16="http://schemas.microsoft.com/office/drawing/2014/main" id="{ACFDB0E0-ECEB-4EEB-925D-4BE22979C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0">
              <a:extLst>
                <a:ext uri="{FF2B5EF4-FFF2-40B4-BE49-F238E27FC236}">
                  <a16:creationId xmlns:a16="http://schemas.microsoft.com/office/drawing/2014/main" id="{30CE2542-FFC2-4E6A-9F84-265FE415D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9" name="Freeform 21">
              <a:extLst>
                <a:ext uri="{FF2B5EF4-FFF2-40B4-BE49-F238E27FC236}">
                  <a16:creationId xmlns:a16="http://schemas.microsoft.com/office/drawing/2014/main" id="{2864C497-B900-4D3E-895C-A2A823A3C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0" name="Freeform 22">
              <a:extLst>
                <a:ext uri="{FF2B5EF4-FFF2-40B4-BE49-F238E27FC236}">
                  <a16:creationId xmlns:a16="http://schemas.microsoft.com/office/drawing/2014/main" id="{26441ED2-272A-4395-9966-F5B1C8D3F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3">
              <a:extLst>
                <a:ext uri="{FF2B5EF4-FFF2-40B4-BE49-F238E27FC236}">
                  <a16:creationId xmlns:a16="http://schemas.microsoft.com/office/drawing/2014/main" id="{701CA35D-3DE0-4BE9-96A9-31A6F24DB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4">
              <a:extLst>
                <a:ext uri="{FF2B5EF4-FFF2-40B4-BE49-F238E27FC236}">
                  <a16:creationId xmlns:a16="http://schemas.microsoft.com/office/drawing/2014/main" id="{C9367E8C-A75F-4D57-8B79-1B3EEDFD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25">
              <a:extLst>
                <a:ext uri="{FF2B5EF4-FFF2-40B4-BE49-F238E27FC236}">
                  <a16:creationId xmlns:a16="http://schemas.microsoft.com/office/drawing/2014/main" id="{0846F98D-8409-4D6C-B830-625CC19EB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1" name="Group 34">
            <a:extLst>
              <a:ext uri="{FF2B5EF4-FFF2-40B4-BE49-F238E27FC236}">
                <a16:creationId xmlns:a16="http://schemas.microsoft.com/office/drawing/2014/main" id="{F35369DB-627C-41BD-9041-6426E8BF66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6" name="Rectangle 35">
              <a:extLst>
                <a:ext uri="{FF2B5EF4-FFF2-40B4-BE49-F238E27FC236}">
                  <a16:creationId xmlns:a16="http://schemas.microsoft.com/office/drawing/2014/main" id="{9BA15987-DDC0-4CAB-AF5B-7D11E25D2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Isosceles Triangle 22">
              <a:extLst>
                <a:ext uri="{FF2B5EF4-FFF2-40B4-BE49-F238E27FC236}">
                  <a16:creationId xmlns:a16="http://schemas.microsoft.com/office/drawing/2014/main" id="{9B6DF8F2-BD4C-48F5-8CDC-95B311500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8E989FB2-D6DE-43D1-84D5-1C80F9901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72" name="Rectangle 39">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41">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4"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5"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6"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 name="TextBox 2">
            <a:extLst>
              <a:ext uri="{FF2B5EF4-FFF2-40B4-BE49-F238E27FC236}">
                <a16:creationId xmlns:a16="http://schemas.microsoft.com/office/drawing/2014/main" id="{6CF2A9B4-8EDD-4044-A473-C4972EA6733F}"/>
              </a:ext>
            </a:extLst>
          </p:cNvPr>
          <p:cNvSpPr txBox="1"/>
          <p:nvPr/>
        </p:nvSpPr>
        <p:spPr>
          <a:xfrm>
            <a:off x="888631" y="4760132"/>
            <a:ext cx="3947420" cy="1777829"/>
          </a:xfrm>
          <a:prstGeom prst="rect">
            <a:avLst/>
          </a:prstGeom>
        </p:spPr>
        <p:txBody>
          <a:bodyPr vert="horz" lIns="228600" tIns="228600" rIns="228600" bIns="228600" rtlCol="0" anchor="ctr">
            <a:normAutofit/>
          </a:bodyPr>
          <a:lstStyle/>
          <a:p>
            <a:pPr defTabSz="914400">
              <a:lnSpc>
                <a:spcPct val="85000"/>
              </a:lnSpc>
              <a:spcBef>
                <a:spcPct val="0"/>
              </a:spcBef>
              <a:spcAft>
                <a:spcPts val="600"/>
              </a:spcAft>
            </a:pPr>
            <a:r>
              <a:rPr lang="en-US" sz="4000" spc="-150">
                <a:solidFill>
                  <a:srgbClr val="FFFEFF"/>
                </a:solidFill>
                <a:latin typeface="+mj-lt"/>
                <a:ea typeface="+mj-ea"/>
                <a:cs typeface="+mj-cs"/>
              </a:rPr>
              <a:t>UiPath Studio Web</a:t>
            </a:r>
          </a:p>
        </p:txBody>
      </p:sp>
      <p:sp>
        <p:nvSpPr>
          <p:cNvPr id="93" name="Freeform: Shape 62">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7" name="object 8" descr="A diagram of a web studio&#10;&#10;Description automatically generated">
            <a:extLst>
              <a:ext uri="{FF2B5EF4-FFF2-40B4-BE49-F238E27FC236}">
                <a16:creationId xmlns:a16="http://schemas.microsoft.com/office/drawing/2014/main" id="{B6374ECE-4536-6A77-25D4-D77D23B5C5F9}"/>
              </a:ext>
            </a:extLst>
          </p:cNvPr>
          <p:cNvPicPr/>
          <p:nvPr/>
        </p:nvPicPr>
        <p:blipFill>
          <a:blip r:embed="rId2" cstate="print"/>
          <a:stretch>
            <a:fillRect/>
          </a:stretch>
        </p:blipFill>
        <p:spPr>
          <a:xfrm>
            <a:off x="2760021" y="671951"/>
            <a:ext cx="6680951" cy="3359108"/>
          </a:xfrm>
          <a:prstGeom prst="rect">
            <a:avLst/>
          </a:prstGeom>
        </p:spPr>
      </p:pic>
      <p:sp>
        <p:nvSpPr>
          <p:cNvPr id="5" name="TextBox 4">
            <a:extLst>
              <a:ext uri="{FF2B5EF4-FFF2-40B4-BE49-F238E27FC236}">
                <a16:creationId xmlns:a16="http://schemas.microsoft.com/office/drawing/2014/main" id="{37C6D6D1-EE55-4F8C-391D-2976F12A55A2}"/>
              </a:ext>
            </a:extLst>
          </p:cNvPr>
          <p:cNvSpPr txBox="1"/>
          <p:nvPr/>
        </p:nvSpPr>
        <p:spPr>
          <a:xfrm>
            <a:off x="5118447" y="4767660"/>
            <a:ext cx="6281873" cy="1770300"/>
          </a:xfrm>
          <a:prstGeom prst="rect">
            <a:avLst/>
          </a:prstGeom>
        </p:spPr>
        <p:txBody>
          <a:bodyPr vert="horz" lIns="91440" tIns="45720" rIns="91440" bIns="45720" rtlCol="0" anchor="ctr">
            <a:normAutofit/>
          </a:bodyPr>
          <a:lstStyle/>
          <a:p>
            <a:pPr marL="299085" indent="-228600" defTabSz="914400">
              <a:lnSpc>
                <a:spcPct val="120000"/>
              </a:lnSpc>
              <a:spcBef>
                <a:spcPts val="1440"/>
              </a:spcBef>
              <a:buClr>
                <a:schemeClr val="accent1"/>
              </a:buClr>
              <a:buSzPct val="110000"/>
              <a:buFont typeface="Wingdings" panose="05000000000000000000" pitchFamily="2" charset="2"/>
              <a:buChar char="§"/>
              <a:tabLst>
                <a:tab pos="299085" algn="l"/>
                <a:tab pos="299720" algn="l"/>
              </a:tabLst>
            </a:pPr>
            <a:r>
              <a:rPr lang="en-US" spc="-70"/>
              <a:t>Dem</a:t>
            </a:r>
            <a:r>
              <a:rPr lang="en-US" spc="-65"/>
              <a:t>o</a:t>
            </a:r>
            <a:r>
              <a:rPr lang="en-US" spc="-20"/>
              <a:t>nstrati</a:t>
            </a:r>
            <a:r>
              <a:rPr lang="en-US" spc="-35"/>
              <a:t>n</a:t>
            </a:r>
            <a:r>
              <a:rPr lang="en-US" spc="-120"/>
              <a:t>g</a:t>
            </a:r>
            <a:r>
              <a:rPr lang="en-US" spc="-270"/>
              <a:t> </a:t>
            </a:r>
            <a:r>
              <a:rPr lang="en-US" spc="-30"/>
              <a:t>how</a:t>
            </a:r>
            <a:r>
              <a:rPr lang="en-US" spc="-285"/>
              <a:t> </a:t>
            </a:r>
            <a:r>
              <a:rPr lang="en-US" spc="-20"/>
              <a:t>manual</a:t>
            </a:r>
            <a:r>
              <a:rPr lang="en-US" spc="-285"/>
              <a:t> </a:t>
            </a:r>
            <a:r>
              <a:rPr lang="en-US" spc="-50"/>
              <a:t>trigge</a:t>
            </a:r>
            <a:r>
              <a:rPr lang="en-US" spc="-55"/>
              <a:t>r</a:t>
            </a:r>
            <a:r>
              <a:rPr lang="en-US" spc="-65"/>
              <a:t>s</a:t>
            </a:r>
            <a:r>
              <a:rPr lang="en-US" spc="-270"/>
              <a:t> </a:t>
            </a:r>
            <a:r>
              <a:rPr lang="en-US" spc="-10"/>
              <a:t>with</a:t>
            </a:r>
            <a:r>
              <a:rPr lang="en-US" spc="-290"/>
              <a:t> </a:t>
            </a:r>
            <a:r>
              <a:rPr lang="en-US" spc="15"/>
              <a:t>Ui</a:t>
            </a:r>
            <a:r>
              <a:rPr lang="en-US" spc="10"/>
              <a:t>P</a:t>
            </a:r>
            <a:r>
              <a:rPr lang="en-US" spc="-25"/>
              <a:t>ath</a:t>
            </a:r>
            <a:r>
              <a:rPr lang="en-US" spc="-270"/>
              <a:t> </a:t>
            </a:r>
            <a:r>
              <a:rPr lang="en-US" spc="-30"/>
              <a:t>S</a:t>
            </a:r>
            <a:r>
              <a:rPr lang="en-US" spc="-15"/>
              <a:t>t</a:t>
            </a:r>
            <a:r>
              <a:rPr lang="en-US"/>
              <a:t>udio</a:t>
            </a:r>
            <a:r>
              <a:rPr lang="en-US" spc="-295"/>
              <a:t> </a:t>
            </a:r>
            <a:r>
              <a:rPr lang="en-US" spc="-220"/>
              <a:t>W</a:t>
            </a:r>
            <a:r>
              <a:rPr lang="en-US" spc="-140"/>
              <a:t>e</a:t>
            </a:r>
            <a:r>
              <a:rPr lang="en-US"/>
              <a:t>b</a:t>
            </a:r>
          </a:p>
          <a:p>
            <a:pPr marL="299085" indent="-228600" defTabSz="914400">
              <a:lnSpc>
                <a:spcPct val="120000"/>
              </a:lnSpc>
              <a:spcBef>
                <a:spcPts val="1440"/>
              </a:spcBef>
              <a:buClr>
                <a:schemeClr val="accent1"/>
              </a:buClr>
              <a:buSzPct val="110000"/>
              <a:buFont typeface="Wingdings" panose="05000000000000000000" pitchFamily="2" charset="2"/>
              <a:buChar char="§"/>
              <a:tabLst>
                <a:tab pos="299085" algn="l"/>
                <a:tab pos="299720" algn="l"/>
              </a:tabLst>
            </a:pPr>
            <a:r>
              <a:rPr lang="en-US" spc="-40"/>
              <a:t>Demonstrating</a:t>
            </a:r>
            <a:r>
              <a:rPr lang="en-US" spc="-265"/>
              <a:t> </a:t>
            </a:r>
            <a:r>
              <a:rPr lang="en-US" spc="-35"/>
              <a:t>how</a:t>
            </a:r>
            <a:r>
              <a:rPr lang="en-US" spc="-280"/>
              <a:t> </a:t>
            </a:r>
            <a:r>
              <a:rPr lang="en-US" spc="-55"/>
              <a:t>event-based</a:t>
            </a:r>
            <a:r>
              <a:rPr lang="en-US" spc="-265"/>
              <a:t> </a:t>
            </a:r>
            <a:r>
              <a:rPr lang="en-US" spc="-50"/>
              <a:t>triggers</a:t>
            </a:r>
            <a:r>
              <a:rPr lang="en-US" spc="-265"/>
              <a:t> </a:t>
            </a:r>
            <a:r>
              <a:rPr lang="en-US" spc="-15"/>
              <a:t>with</a:t>
            </a:r>
            <a:r>
              <a:rPr lang="en-US" spc="-285"/>
              <a:t> </a:t>
            </a:r>
            <a:r>
              <a:rPr lang="en-US" spc="-5"/>
              <a:t>UiPath</a:t>
            </a:r>
            <a:r>
              <a:rPr lang="en-US" spc="-265"/>
              <a:t> </a:t>
            </a:r>
            <a:r>
              <a:rPr lang="en-US" spc="-10"/>
              <a:t>Studio</a:t>
            </a:r>
            <a:r>
              <a:rPr lang="en-US" spc="-285"/>
              <a:t> </a:t>
            </a:r>
            <a:r>
              <a:rPr lang="en-US" spc="-120"/>
              <a:t>Web</a:t>
            </a:r>
            <a:endParaRPr lang="en-US"/>
          </a:p>
          <a:p>
            <a:pPr marL="299085" indent="-228600" defTabSz="914400">
              <a:lnSpc>
                <a:spcPct val="120000"/>
              </a:lnSpc>
              <a:spcBef>
                <a:spcPts val="1440"/>
              </a:spcBef>
              <a:buClr>
                <a:schemeClr val="accent1"/>
              </a:buClr>
              <a:buSzPct val="110000"/>
              <a:buFont typeface="Wingdings" panose="05000000000000000000" pitchFamily="2" charset="2"/>
              <a:buChar char="§"/>
              <a:tabLst>
                <a:tab pos="299085" algn="l"/>
                <a:tab pos="299720" algn="l"/>
              </a:tabLst>
            </a:pPr>
            <a:r>
              <a:rPr lang="en-US" spc="-45"/>
              <a:t>Developing</a:t>
            </a:r>
            <a:r>
              <a:rPr lang="en-US" spc="-260"/>
              <a:t> </a:t>
            </a:r>
            <a:r>
              <a:rPr lang="en-US" spc="-55"/>
              <a:t>a</a:t>
            </a:r>
            <a:r>
              <a:rPr lang="en-US" spc="-270"/>
              <a:t> </a:t>
            </a:r>
            <a:r>
              <a:rPr lang="en-US" spc="-40"/>
              <a:t>process</a:t>
            </a:r>
            <a:r>
              <a:rPr lang="en-US" spc="-270"/>
              <a:t> </a:t>
            </a:r>
            <a:r>
              <a:rPr lang="en-US" spc="-15"/>
              <a:t>with</a:t>
            </a:r>
            <a:r>
              <a:rPr lang="en-US" spc="-270"/>
              <a:t> </a:t>
            </a:r>
            <a:r>
              <a:rPr lang="en-US" spc="-5"/>
              <a:t>UiPath</a:t>
            </a:r>
            <a:r>
              <a:rPr lang="en-US" spc="-280"/>
              <a:t> </a:t>
            </a:r>
            <a:r>
              <a:rPr lang="en-US" spc="-10"/>
              <a:t>Studio</a:t>
            </a:r>
            <a:r>
              <a:rPr lang="en-US" spc="-270"/>
              <a:t> </a:t>
            </a:r>
            <a:r>
              <a:rPr lang="en-US" spc="-125"/>
              <a:t>Web</a:t>
            </a:r>
            <a:endParaRPr lang="en-US"/>
          </a:p>
        </p:txBody>
      </p:sp>
    </p:spTree>
    <p:extLst>
      <p:ext uri="{BB962C8B-B14F-4D97-AF65-F5344CB8AC3E}">
        <p14:creationId xmlns:p14="http://schemas.microsoft.com/office/powerpoint/2010/main" val="276853952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1323</TotalTime>
  <Words>3160</Words>
  <Application>Microsoft Office PowerPoint</Application>
  <PresentationFormat>Widescreen</PresentationFormat>
  <Paragraphs>264</Paragraphs>
  <Slides>34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34</vt:i4>
      </vt:variant>
    </vt:vector>
  </HeadingPairs>
  <TitlesOfParts>
    <vt:vector size="47" baseType="lpstr">
      <vt:lpstr>Arial</vt:lpstr>
      <vt:lpstr>Arial MT</vt:lpstr>
      <vt:lpstr>Calibri</vt:lpstr>
      <vt:lpstr>Calibri Light</vt:lpstr>
      <vt:lpstr>lato</vt:lpstr>
      <vt:lpstr>Poppins</vt:lpstr>
      <vt:lpstr>proxima nova</vt:lpstr>
      <vt:lpstr>Rockwell</vt:lpstr>
      <vt:lpstr>Tahoma</vt:lpstr>
      <vt:lpstr>Times New Roman</vt:lpstr>
      <vt:lpstr>Verdana</vt:lpstr>
      <vt:lpstr>Wingdings</vt:lpstr>
      <vt:lpstr>Atlas</vt:lpstr>
      <vt:lpstr>Module No 3</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No 2</dc:title>
  <dc:creator>Satish Prasad</dc:creator>
  <cp:lastModifiedBy>UiPath Demo</cp:lastModifiedBy>
  <cp:revision>40</cp:revision>
  <dcterms:created xsi:type="dcterms:W3CDTF">2020-11-11T17:50:20Z</dcterms:created>
  <dcterms:modified xsi:type="dcterms:W3CDTF">2024-07-23T03:47:31Z</dcterms:modified>
</cp:coreProperties>
</file>