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9" r:id="rId10"/>
    <p:sldId id="270" r:id="rId11"/>
    <p:sldId id="261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B6ACC82-AD5A-413B-9D7A-6A1CA3F1B672}">
          <p14:sldIdLst>
            <p14:sldId id="256"/>
            <p14:sldId id="257"/>
          </p14:sldIdLst>
        </p14:section>
        <p14:section name="Process automation lifecycle" id="{CD228216-EE04-4061-A5EB-424FD81C3EF6}">
          <p14:sldIdLst>
            <p14:sldId id="258"/>
            <p14:sldId id="259"/>
          </p14:sldIdLst>
        </p14:section>
        <p14:section name="Process Discovery  Methods/Opportunity Assessment" id="{35CAD490-EB8B-4B28-852F-0812A7DBD35B}">
          <p14:sldIdLst>
            <p14:sldId id="262"/>
            <p14:sldId id="264"/>
            <p14:sldId id="265"/>
            <p14:sldId id="266"/>
            <p14:sldId id="269"/>
            <p14:sldId id="270"/>
          </p14:sldIdLst>
        </p14:section>
        <p14:section name="Life Cycle Sample Delivery Documentation" id="{317616DF-5D8B-4701-A86C-B8DB2A810843}">
          <p14:sldIdLst>
            <p14:sldId id="261"/>
            <p14:sldId id="267"/>
          </p14:sldIdLst>
        </p14:section>
        <p14:section name="Various Key Terms Used in RPA Development Methodlogy" id="{8C16B874-C30F-404E-AA55-8FC41315C091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Prasad" userId="5399fe3d985e6ac1" providerId="LiveId" clId="{F2DE4420-49BB-459A-9D82-35948E456F9B}"/>
    <pc:docChg chg="delSld modSection">
      <pc:chgData name="Satish Prasad" userId="5399fe3d985e6ac1" providerId="LiveId" clId="{F2DE4420-49BB-459A-9D82-35948E456F9B}" dt="2020-11-14T05:44:32.603" v="0" actId="2696"/>
      <pc:docMkLst>
        <pc:docMk/>
      </pc:docMkLst>
      <pc:sldChg chg="del">
        <pc:chgData name="Satish Prasad" userId="5399fe3d985e6ac1" providerId="LiveId" clId="{F2DE4420-49BB-459A-9D82-35948E456F9B}" dt="2020-11-14T05:44:32.603" v="0" actId="2696"/>
        <pc:sldMkLst>
          <pc:docMk/>
          <pc:sldMk cId="391420977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D4444-1234-4422-90AB-22309ECFB48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04C49-A3C9-4935-81AD-B0E4BBF1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BCD-292C-49FC-A0B9-31D58CBA2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r>
              <a:rPr lang="en-US" dirty="0"/>
              <a:t> No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97E70-FA4F-4C30-A211-B580B4CBB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RPA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Delivery</a:t>
            </a:r>
            <a:r>
              <a:rPr lang="en-US" sz="1800" dirty="0"/>
              <a:t> Methodology &amp;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5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1FE7A5-EFD5-4A34-884E-57132390B86C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Demo of PDD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33AAF-86C0-4A5C-B544-5B018325B23E}"/>
              </a:ext>
            </a:extLst>
          </p:cNvPr>
          <p:cNvSpPr txBox="1"/>
          <p:nvPr/>
        </p:nvSpPr>
        <p:spPr>
          <a:xfrm>
            <a:off x="2610035" y="2844225"/>
            <a:ext cx="6529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Trainer Will Demo PDD Template.</a:t>
            </a:r>
          </a:p>
        </p:txBody>
      </p:sp>
    </p:spTree>
    <p:extLst>
      <p:ext uri="{BB962C8B-B14F-4D97-AF65-F5344CB8AC3E}">
        <p14:creationId xmlns:p14="http://schemas.microsoft.com/office/powerpoint/2010/main" val="179287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6844E-DA2A-4642-9D5A-9348AD4647BC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RPA Lifecycle Documents Sample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B9360-F77B-422F-BE62-68EEFE86DBA6}"/>
              </a:ext>
            </a:extLst>
          </p:cNvPr>
          <p:cNvSpPr txBox="1"/>
          <p:nvPr/>
        </p:nvSpPr>
        <p:spPr>
          <a:xfrm>
            <a:off x="358425" y="1251751"/>
            <a:ext cx="5802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PDD – What is being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SDD or DSD- How to be automated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Scenarios- How to be tested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Release Notes – How to be deployed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Operation Handover Guide- How to be supported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04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111C7-389F-4BE4-8FD2-87A2413FE44E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PDD – 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E92E-1B5C-424C-9699-7DB35EC1FB64}"/>
              </a:ext>
            </a:extLst>
          </p:cNvPr>
          <p:cNvSpPr txBox="1"/>
          <p:nvPr/>
        </p:nvSpPr>
        <p:spPr>
          <a:xfrm>
            <a:off x="446103" y="948690"/>
            <a:ext cx="609452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1.1 Purpose of the Document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1.2 Objectives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1.3 Key Contacts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1.4 Minimum Prerequisites for Automation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 As-Is Process Description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2.1 Process Overview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2.2 Applications Used in the Process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2.3 As-Is Process Map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2.4 Detailed As-Is Process Steps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	2.5 Input Data Description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 To-Be Process Description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3.1 To-Be Detailed Process Map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3.2 Parallel Initiatives / Overlap (if applicable)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3.3 In Scope for RPA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3.4 Out of Scope for RPA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3.5 Business Exceptions Handling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3.6 Application Error and Exception Handling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3.7 Reporting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4. Other Observations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5. Additional Sources of Process 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794A-7480-43DF-AF64-7B2E0629C4BA}"/>
              </a:ext>
            </a:extLst>
          </p:cNvPr>
          <p:cNvSpPr txBox="1"/>
          <p:nvPr/>
        </p:nvSpPr>
        <p:spPr>
          <a:xfrm>
            <a:off x="6374167" y="1824369"/>
            <a:ext cx="48205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A process documentation that describes only “the happy path” is considered incomplete, so it is important to keep track of both</a:t>
            </a:r>
          </a:p>
          <a:p>
            <a:r>
              <a:rPr lang="en-US" i="1" dirty="0"/>
              <a:t>business exceptions and technical exceptions.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Make sure you cover all possible scenarios when something might not go as planned </a:t>
            </a:r>
          </a:p>
        </p:txBody>
      </p:sp>
    </p:spTree>
    <p:extLst>
      <p:ext uri="{BB962C8B-B14F-4D97-AF65-F5344CB8AC3E}">
        <p14:creationId xmlns:p14="http://schemas.microsoft.com/office/powerpoint/2010/main" val="206093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DAC5EE-76C9-4948-B23D-963C1BF65020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Various Key Terms Used in RPA Development </a:t>
            </a:r>
            <a:r>
              <a:rPr lang="en-US" sz="2800" dirty="0" err="1">
                <a:solidFill>
                  <a:schemeClr val="bg1"/>
                </a:solidFill>
              </a:rPr>
              <a:t>Methodlogy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508AD-F622-4CDE-B33F-D6563FAEE5D8}"/>
              </a:ext>
            </a:extLst>
          </p:cNvPr>
          <p:cNvSpPr txBox="1"/>
          <p:nvPr/>
        </p:nvSpPr>
        <p:spPr>
          <a:xfrm>
            <a:off x="630315" y="1322773"/>
            <a:ext cx="31005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As-is-map</a:t>
            </a:r>
          </a:p>
          <a:p>
            <a:pPr marL="342900" indent="-342900">
              <a:buAutoNum type="arabicPeriod"/>
            </a:pPr>
            <a:r>
              <a:rPr lang="en-US" dirty="0"/>
              <a:t>To-be-map</a:t>
            </a:r>
          </a:p>
          <a:p>
            <a:pPr marL="342900" indent="-342900">
              <a:buAutoNum type="arabicPeriod"/>
            </a:pPr>
            <a:r>
              <a:rPr lang="en-US" dirty="0"/>
              <a:t>Unattended vs Attended</a:t>
            </a:r>
          </a:p>
          <a:p>
            <a:pPr marL="342900" indent="-342900">
              <a:buAutoNum type="arabicPeriod"/>
            </a:pPr>
            <a:r>
              <a:rPr lang="en-US" dirty="0"/>
              <a:t>Hyperautomation</a:t>
            </a:r>
          </a:p>
          <a:p>
            <a:pPr marL="342900" indent="-342900">
              <a:buAutoNum type="arabicPeriod"/>
            </a:pPr>
            <a:r>
              <a:rPr lang="en-US" dirty="0"/>
              <a:t>Hypercare</a:t>
            </a:r>
          </a:p>
          <a:p>
            <a:pPr marL="342900" indent="-342900">
              <a:buAutoNum type="arabicPeriod"/>
            </a:pPr>
            <a:r>
              <a:rPr lang="en-US" dirty="0"/>
              <a:t>AHT</a:t>
            </a:r>
          </a:p>
          <a:p>
            <a:pPr marL="342900" indent="-342900">
              <a:buAutoNum type="arabicPeriod"/>
            </a:pPr>
            <a:r>
              <a:rPr lang="en-US" dirty="0"/>
              <a:t>FTE Savings</a:t>
            </a:r>
          </a:p>
          <a:p>
            <a:pPr marL="342900" indent="-342900">
              <a:buAutoNum type="arabicPeriod"/>
            </a:pPr>
            <a:r>
              <a:rPr lang="en-US" dirty="0"/>
              <a:t>L4 Map</a:t>
            </a:r>
          </a:p>
          <a:p>
            <a:pPr marL="342900" indent="-342900">
              <a:buAutoNum type="arabicPeriod"/>
            </a:pPr>
            <a:r>
              <a:rPr lang="en-US" dirty="0"/>
              <a:t>Click-Trail</a:t>
            </a:r>
          </a:p>
          <a:p>
            <a:pPr marL="342900" indent="-342900">
              <a:buAutoNum type="arabicPeriod"/>
            </a:pPr>
            <a:r>
              <a:rPr lang="en-US" dirty="0"/>
              <a:t>OCR Engine</a:t>
            </a:r>
          </a:p>
          <a:p>
            <a:pPr marL="342900" indent="-342900">
              <a:buAutoNum type="arabicPeriod"/>
            </a:pPr>
            <a:r>
              <a:rPr lang="en-US" dirty="0"/>
              <a:t>Queues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EC71-09AC-439D-8782-AA8F1ABE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E9D1-E363-410E-8762-ADDF05D8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594804"/>
            <a:ext cx="6281873" cy="5457004"/>
          </a:xfrm>
        </p:spPr>
        <p:txBody>
          <a:bodyPr/>
          <a:lstStyle/>
          <a:p>
            <a:r>
              <a:rPr lang="en-US" dirty="0"/>
              <a:t>Process automation lifecycle</a:t>
            </a:r>
          </a:p>
          <a:p>
            <a:r>
              <a:rPr lang="en-US" dirty="0"/>
              <a:t>Process Discovery  Methods/Opportunity Assessment</a:t>
            </a:r>
          </a:p>
          <a:p>
            <a:r>
              <a:rPr lang="en-US" dirty="0"/>
              <a:t>Life Cycle Sample Delivery Documentation</a:t>
            </a:r>
          </a:p>
          <a:p>
            <a:r>
              <a:rPr lang="en-US" dirty="0"/>
              <a:t>Various Key Terms Used in RPA Development Methodology</a:t>
            </a:r>
          </a:p>
          <a:p>
            <a:r>
              <a:rPr lang="en-US" dirty="0"/>
              <a:t>Learning Portals | Communities Walk Through </a:t>
            </a:r>
          </a:p>
          <a:p>
            <a:r>
              <a:rPr lang="en-US" dirty="0"/>
              <a:t>Hands on Exercise to Determine RPA Complexity …</a:t>
            </a:r>
          </a:p>
        </p:txBody>
      </p:sp>
    </p:spTree>
    <p:extLst>
      <p:ext uri="{BB962C8B-B14F-4D97-AF65-F5344CB8AC3E}">
        <p14:creationId xmlns:p14="http://schemas.microsoft.com/office/powerpoint/2010/main" val="198885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FDB05B-7D23-4691-A6AA-47BBCCB08B32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Process Automation 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L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ifecycle(RPA Lifecycle)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F41276-59A1-4C4C-98F8-2D06829D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8" y="1160191"/>
            <a:ext cx="10769909" cy="1465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8481AB-8373-432A-BD55-D7A1358C03FD}"/>
              </a:ext>
            </a:extLst>
          </p:cNvPr>
          <p:cNvSpPr txBox="1"/>
          <p:nvPr/>
        </p:nvSpPr>
        <p:spPr>
          <a:xfrm>
            <a:off x="701336" y="3004084"/>
            <a:ext cx="10769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Prepare RPA </a:t>
            </a:r>
            <a:r>
              <a:rPr lang="en-US" dirty="0"/>
              <a:t>– Calculate and understand the automation complexity of the in-scope processes, Map the automation benefits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Solution Design- </a:t>
            </a:r>
            <a:r>
              <a:rPr lang="en-US" dirty="0"/>
              <a:t>Document and validate As-Is process flow and all relevant data for RPA, Design the To-Be process flow [Handover Documents ]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Build RPA- </a:t>
            </a:r>
            <a:r>
              <a:rPr lang="en-US" dirty="0"/>
              <a:t>Design Workflow and Update the PDD to include the requested changes.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Test RPA- </a:t>
            </a:r>
            <a:r>
              <a:rPr lang="en-US" dirty="0"/>
              <a:t>Test scenarios to cover all the business use-cases, rules and exceptions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Stabilize RPA- </a:t>
            </a:r>
            <a:r>
              <a:rPr lang="en-US" dirty="0"/>
              <a:t>User Manual must be updated throughout all the implementation phases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Constant Improvement - </a:t>
            </a:r>
            <a:r>
              <a:rPr lang="en-US" dirty="0"/>
              <a:t>Monitor the performance of the process and measure it against the baseline</a:t>
            </a:r>
          </a:p>
        </p:txBody>
      </p:sp>
    </p:spTree>
    <p:extLst>
      <p:ext uri="{BB962C8B-B14F-4D97-AF65-F5344CB8AC3E}">
        <p14:creationId xmlns:p14="http://schemas.microsoft.com/office/powerpoint/2010/main" val="24926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279F07-F686-49CA-8F6A-B0C86759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273687"/>
            <a:ext cx="11354540" cy="6198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224CE5-0E6F-417B-97C8-E52049DB548C}"/>
              </a:ext>
            </a:extLst>
          </p:cNvPr>
          <p:cNvSpPr txBox="1"/>
          <p:nvPr/>
        </p:nvSpPr>
        <p:spPr>
          <a:xfrm>
            <a:off x="10306973" y="6584313"/>
            <a:ext cx="1712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BA Handbook UiPath</a:t>
            </a:r>
          </a:p>
        </p:txBody>
      </p:sp>
    </p:spTree>
    <p:extLst>
      <p:ext uri="{BB962C8B-B14F-4D97-AF65-F5344CB8AC3E}">
        <p14:creationId xmlns:p14="http://schemas.microsoft.com/office/powerpoint/2010/main" val="34145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1D396-287F-474A-BFE1-71EF4DE6175C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Process Discovery Methods/Opportunity Assessment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725D0-51FC-4A34-B9C9-128BDE2A5F26}"/>
              </a:ext>
            </a:extLst>
          </p:cNvPr>
          <p:cNvSpPr txBox="1"/>
          <p:nvPr/>
        </p:nvSpPr>
        <p:spPr>
          <a:xfrm>
            <a:off x="363985" y="994536"/>
            <a:ext cx="6232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What should be automated?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a few aspects that have to be taken into consideration for choosing automation candidates. The following processes should be automated: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Repetitive steps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Time-consuming steps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High-risk tasks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Tasks with a low-quality yield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Tasks involving multiple people and multiple steps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And everything else!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852F8-27F0-4D28-ADD0-B8BA55956266}"/>
              </a:ext>
            </a:extLst>
          </p:cNvPr>
          <p:cNvSpPr txBox="1"/>
          <p:nvPr/>
        </p:nvSpPr>
        <p:spPr>
          <a:xfrm>
            <a:off x="363985" y="4022545"/>
            <a:ext cx="93304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What can be automated?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order to automate something, it needs to have the following characteristics: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Well defined and rule-based steps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Logical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input to the task can be diverted to the software system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Input can be deciphered by software systems with available techniques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output system is accessible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Benefits are more than the cost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1D046-95A0-458E-8952-38618D45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07" y="906846"/>
            <a:ext cx="46196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9E460-8697-42A5-800E-3D423AF53A91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Opportunity Assessment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E6C04-F0FA-4A6D-B302-636422D3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8" y="1614302"/>
            <a:ext cx="11201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3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3BEAC-02B4-4AA0-9074-6949EA233779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Automation Complexity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823C-B3FE-4598-801A-D6E8312789D6}"/>
              </a:ext>
            </a:extLst>
          </p:cNvPr>
          <p:cNvSpPr txBox="1"/>
          <p:nvPr/>
        </p:nvSpPr>
        <p:spPr>
          <a:xfrm>
            <a:off x="177929" y="1447061"/>
            <a:ext cx="3897296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LOW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complexity automation project is, in general, one that can be easily created with the recorder and requires small customizations thereafter.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Development time: 1-2 weeks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40ADF-92EF-4013-B39F-6F9219D91ED7}"/>
              </a:ext>
            </a:extLst>
          </p:cNvPr>
          <p:cNvSpPr txBox="1"/>
          <p:nvPr/>
        </p:nvSpPr>
        <p:spPr>
          <a:xfrm>
            <a:off x="4187302" y="1447061"/>
            <a:ext cx="389729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MEDIUM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complexity automation project could be one that requires the transfer of data between applications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Development time: 3-4 weeks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F91C8-ACBB-4D23-9BCE-FC2945349318}"/>
              </a:ext>
            </a:extLst>
          </p:cNvPr>
          <p:cNvSpPr txBox="1"/>
          <p:nvPr/>
        </p:nvSpPr>
        <p:spPr>
          <a:xfrm>
            <a:off x="8196675" y="1447061"/>
            <a:ext cx="38972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/>
              <a:t> complexity project is one that requires programming skills (.NET) in terms of string manipulation functions, working with arrays, data tables, collections, data formatting, exception handling, terminal emulators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Development time: 4-6 weeks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09C22-70FE-4353-9305-9827E8E47BE0}"/>
              </a:ext>
            </a:extLst>
          </p:cNvPr>
          <p:cNvSpPr txBox="1"/>
          <p:nvPr/>
        </p:nvSpPr>
        <p:spPr>
          <a:xfrm>
            <a:off x="177929" y="4056722"/>
            <a:ext cx="591807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Factors Driving Automation Potential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Rule Based 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Process Types 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Standard Input 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Unknown Exception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C26B-5746-4787-920F-304221A6E4E6}"/>
              </a:ext>
            </a:extLst>
          </p:cNvPr>
          <p:cNvSpPr txBox="1"/>
          <p:nvPr/>
        </p:nvSpPr>
        <p:spPr>
          <a:xfrm>
            <a:off x="6135950" y="4056722"/>
            <a:ext cx="591807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Business Benefits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Cost savings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Productivity Gain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Business Agility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Quality improvements / Error reduction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Compliance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Customer Satisfaction </a:t>
            </a: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0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163E9-82F4-467F-B46E-C7611C016DBF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Quick Demo of Template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4405C-3FC5-478F-A212-87D4B04E60BE}"/>
              </a:ext>
            </a:extLst>
          </p:cNvPr>
          <p:cNvSpPr txBox="1"/>
          <p:nvPr/>
        </p:nvSpPr>
        <p:spPr>
          <a:xfrm>
            <a:off x="1384917" y="2405849"/>
            <a:ext cx="791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Trainer Will Demo Assessment Template.</a:t>
            </a:r>
          </a:p>
        </p:txBody>
      </p:sp>
    </p:spTree>
    <p:extLst>
      <p:ext uri="{BB962C8B-B14F-4D97-AF65-F5344CB8AC3E}">
        <p14:creationId xmlns:p14="http://schemas.microsoft.com/office/powerpoint/2010/main" val="29339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F56EB-ED74-4C44-B7D2-3E1D7FE1C2BC}"/>
              </a:ext>
            </a:extLst>
          </p:cNvPr>
          <p:cNvSpPr txBox="1"/>
          <p:nvPr/>
        </p:nvSpPr>
        <p:spPr>
          <a:xfrm>
            <a:off x="292598" y="305629"/>
            <a:ext cx="11692255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Documentation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D1A45-53D0-4214-B8A7-D5F944B38B2D}"/>
              </a:ext>
            </a:extLst>
          </p:cNvPr>
          <p:cNvSpPr txBox="1"/>
          <p:nvPr/>
        </p:nvSpPr>
        <p:spPr>
          <a:xfrm>
            <a:off x="452762" y="4820575"/>
            <a:ext cx="10981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Stroke Document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- Process activities detailed at key stroke level with respective screen shots captured, UiPath Task Capture is Used to Record Keystroke.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Video Recordings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- Video recordings of process activities, Capture every action performed by the SME on the application layer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Logic Translation Table-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Either use the existing business rules table or document the business rules in a separate file</a:t>
            </a:r>
            <a:endParaRPr lang="en-US" sz="14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C92B5-0A34-45A9-9BC8-BDE8064B4F8D}"/>
              </a:ext>
            </a:extLst>
          </p:cNvPr>
          <p:cNvSpPr txBox="1"/>
          <p:nvPr/>
        </p:nvSpPr>
        <p:spPr>
          <a:xfrm>
            <a:off x="452762" y="1001028"/>
            <a:ext cx="103779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Stages of Process Documentation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Prepare a high-level process map with process 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Validate the high-level process map with the Process Owner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Update the document by including more scenarios and business rules and validate it with the Process Owner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Prepare the detailed Level 4 process map (including all scenarios) for the As-Is process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Define the To-Be Level 4 process map together with the solution description and validate these with the Process Owner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Prepare the PDD and include any support material that would detail the business rules, roles matrix, the input &amp; output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Validate the PDD with the Process Owner and update the PDD with all the received feedback; if needed, organize sessions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for clarifications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Obtain Sign-Off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AC10B-C376-4C2F-A8D4-1EE16FDDB7EB}"/>
              </a:ext>
            </a:extLst>
          </p:cNvPr>
          <p:cNvSpPr txBox="1"/>
          <p:nvPr/>
        </p:nvSpPr>
        <p:spPr>
          <a:xfrm>
            <a:off x="452762" y="4341962"/>
            <a:ext cx="230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Methods and Tools</a:t>
            </a:r>
          </a:p>
        </p:txBody>
      </p:sp>
    </p:spTree>
    <p:extLst>
      <p:ext uri="{BB962C8B-B14F-4D97-AF65-F5344CB8AC3E}">
        <p14:creationId xmlns:p14="http://schemas.microsoft.com/office/powerpoint/2010/main" val="135051099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102</TotalTime>
  <Words>823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Rockwell</vt:lpstr>
      <vt:lpstr>Verdana</vt:lpstr>
      <vt:lpstr>Verdana</vt:lpstr>
      <vt:lpstr>Wingdings</vt:lpstr>
      <vt:lpstr>Atlas</vt:lpstr>
      <vt:lpstr>Module No 2</vt:lpstr>
      <vt:lpstr>Learning 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No 2</dc:title>
  <dc:creator>Satish Prasad</dc:creator>
  <cp:lastModifiedBy>UiPath Demo</cp:lastModifiedBy>
  <cp:revision>10</cp:revision>
  <dcterms:created xsi:type="dcterms:W3CDTF">2020-11-11T17:50:20Z</dcterms:created>
  <dcterms:modified xsi:type="dcterms:W3CDTF">2024-07-22T06:33:12Z</dcterms:modified>
</cp:coreProperties>
</file>