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527" r:id="rId6"/>
    <p:sldId id="532" r:id="rId7"/>
    <p:sldId id="534" r:id="rId8"/>
    <p:sldId id="530" r:id="rId9"/>
    <p:sldId id="536" r:id="rId10"/>
    <p:sldId id="531" r:id="rId11"/>
    <p:sldId id="533" r:id="rId12"/>
    <p:sldId id="535" r:id="rId13"/>
    <p:sldId id="512" r:id="rId14"/>
    <p:sldId id="53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95017" autoAdjust="0"/>
  </p:normalViewPr>
  <p:slideViewPr>
    <p:cSldViewPr>
      <p:cViewPr>
        <p:scale>
          <a:sx n="77" d="100"/>
          <a:sy n="77" d="100"/>
        </p:scale>
        <p:origin x="1260"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Artifact ID : PP-T-28 </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13FB99-E951-469B-A147-FBBE2B591220}" type="datetimeFigureOut">
              <a:rPr lang="en-US" smtClean="0"/>
              <a:pPr/>
              <a:t>7/12/2019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B52401-E99C-4059-8792-09D289A35959}"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Artifact ID : PP-T-28 </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7/12/2019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dirty="0"/>
          </a:p>
        </p:txBody>
      </p:sp>
    </p:spTree>
    <p:extLst>
      <p:ext uri="{BB962C8B-B14F-4D97-AF65-F5344CB8AC3E}">
        <p14:creationId xmlns:p14="http://schemas.microsoft.com/office/powerpoint/2010/main" val="30954155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3E07A1-2926-49B1-9231-67F85B6D590A}" type="slidenum">
              <a:rPr lang="en-US" smtClean="0"/>
              <a:pPr/>
              <a:t>1</a:t>
            </a:fld>
            <a:endParaRPr lang="en-US" dirty="0"/>
          </a:p>
        </p:txBody>
      </p:sp>
      <p:sp>
        <p:nvSpPr>
          <p:cNvPr id="5" name="Header Placeholder 4"/>
          <p:cNvSpPr>
            <a:spLocks noGrp="1"/>
          </p:cNvSpPr>
          <p:nvPr>
            <p:ph type="hdr" sz="quarter" idx="11"/>
          </p:nvPr>
        </p:nvSpPr>
        <p:spPr/>
        <p:txBody>
          <a:bodyPr/>
          <a:lstStyle/>
          <a:p>
            <a:r>
              <a:rPr lang="en-US"/>
              <a:t>Artifact ID : PP-T-28 </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a:stretch>
            <a:fillRect/>
          </a:stretch>
        </p:blipFill>
        <p:spPr bwMode="auto">
          <a:xfrm>
            <a:off x="0" y="0"/>
            <a:ext cx="9172575" cy="6924675"/>
          </a:xfrm>
          <a:prstGeom prst="rect">
            <a:avLst/>
          </a:prstGeom>
          <a:noFill/>
          <a:ln w="9525">
            <a:noFill/>
            <a:miter lim="800000"/>
            <a:headEnd/>
            <a:tailEnd/>
          </a:ln>
          <a:effectLst/>
        </p:spPr>
      </p:pic>
      <p:sp>
        <p:nvSpPr>
          <p:cNvPr id="7" name="Freeform 41"/>
          <p:cNvSpPr>
            <a:spLocks/>
          </p:cNvSpPr>
          <p:nvPr userDrawn="1"/>
        </p:nvSpPr>
        <p:spPr bwMode="auto">
          <a:xfrm>
            <a:off x="0" y="1524000"/>
            <a:ext cx="8477251" cy="3432175"/>
          </a:xfrm>
          <a:custGeom>
            <a:avLst/>
            <a:gdLst>
              <a:gd name="T0" fmla="*/ 9525 w 5340"/>
              <a:gd name="T1" fmla="*/ 152400 h 2162"/>
              <a:gd name="T2" fmla="*/ 8197851 w 5340"/>
              <a:gd name="T3" fmla="*/ 0 h 2162"/>
              <a:gd name="T4" fmla="*/ 8477251 w 5340"/>
              <a:gd name="T5" fmla="*/ 287338 h 2162"/>
              <a:gd name="T6" fmla="*/ 8477251 w 5340"/>
              <a:gd name="T7" fmla="*/ 3144838 h 2162"/>
              <a:gd name="T8" fmla="*/ 8197851 w 5340"/>
              <a:gd name="T9" fmla="*/ 3432175 h 2162"/>
              <a:gd name="T10" fmla="*/ 9525 w 5340"/>
              <a:gd name="T11" fmla="*/ 3321050 h 2162"/>
              <a:gd name="T12" fmla="*/ 9525 w 5340"/>
              <a:gd name="T13" fmla="*/ 152400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solidFill>
            <a:srgbClr val="FFFFFF"/>
          </a:solidFill>
          <a:ln w="9525">
            <a:noFill/>
            <a:round/>
            <a:headEnd/>
            <a:tailEnd/>
          </a:ln>
        </p:spPr>
        <p:txBody>
          <a:bodyPr/>
          <a:lstStyle/>
          <a:p>
            <a:endParaRPr lang="en-US" dirty="0"/>
          </a:p>
        </p:txBody>
      </p:sp>
      <p:sp>
        <p:nvSpPr>
          <p:cNvPr id="8" name="Freeform 43"/>
          <p:cNvSpPr>
            <a:spLocks/>
          </p:cNvSpPr>
          <p:nvPr userDrawn="1"/>
        </p:nvSpPr>
        <p:spPr bwMode="auto">
          <a:xfrm>
            <a:off x="458788" y="-3175"/>
            <a:ext cx="8720137" cy="952500"/>
          </a:xfrm>
          <a:custGeom>
            <a:avLst/>
            <a:gdLst>
              <a:gd name="T0" fmla="*/ 302341 w 5480"/>
              <a:gd name="T1" fmla="*/ 930275 h 600"/>
              <a:gd name="T2" fmla="*/ 8716954 w 5480"/>
              <a:gd name="T3" fmla="*/ 596900 h 600"/>
              <a:gd name="T4" fmla="*/ 8718546 w 5480"/>
              <a:gd name="T5" fmla="*/ 0 h 600"/>
              <a:gd name="T6" fmla="*/ 3183 w 5480"/>
              <a:gd name="T7" fmla="*/ 0 h 600"/>
              <a:gd name="T8" fmla="*/ 33417 w 5480"/>
              <a:gd name="T9" fmla="*/ 650875 h 600"/>
              <a:gd name="T10" fmla="*/ 302341 w 5480"/>
              <a:gd name="T11" fmla="*/ 930275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80" h="600">
                <a:moveTo>
                  <a:pt x="190" y="586"/>
                </a:moveTo>
                <a:cubicBezTo>
                  <a:pt x="5478" y="376"/>
                  <a:pt x="5478" y="376"/>
                  <a:pt x="5478" y="376"/>
                </a:cubicBezTo>
                <a:cubicBezTo>
                  <a:pt x="5479" y="190"/>
                  <a:pt x="5480" y="47"/>
                  <a:pt x="5479" y="0"/>
                </a:cubicBezTo>
                <a:cubicBezTo>
                  <a:pt x="0" y="0"/>
                  <a:pt x="143" y="0"/>
                  <a:pt x="2" y="0"/>
                </a:cubicBezTo>
                <a:cubicBezTo>
                  <a:pt x="24" y="600"/>
                  <a:pt x="21" y="410"/>
                  <a:pt x="21" y="410"/>
                </a:cubicBezTo>
                <a:cubicBezTo>
                  <a:pt x="26" y="548"/>
                  <a:pt x="69" y="592"/>
                  <a:pt x="190" y="586"/>
                </a:cubicBezTo>
                <a:close/>
              </a:path>
            </a:pathLst>
          </a:custGeom>
          <a:solidFill>
            <a:srgbClr val="343434"/>
          </a:solidFill>
          <a:ln w="9525">
            <a:noFill/>
            <a:round/>
            <a:headEnd/>
            <a:tailEnd/>
          </a:ln>
        </p:spPr>
        <p:txBody>
          <a:bodyPr/>
          <a:lstStyle/>
          <a:p>
            <a:endParaRPr lang="en-US" dirty="0"/>
          </a:p>
        </p:txBody>
      </p:sp>
      <p:sp>
        <p:nvSpPr>
          <p:cNvPr id="9" name="Freeform 45"/>
          <p:cNvSpPr>
            <a:spLocks/>
          </p:cNvSpPr>
          <p:nvPr userDrawn="1"/>
        </p:nvSpPr>
        <p:spPr bwMode="auto">
          <a:xfrm>
            <a:off x="-12700" y="6270625"/>
            <a:ext cx="8442325" cy="665163"/>
          </a:xfrm>
          <a:custGeom>
            <a:avLst/>
            <a:gdLst>
              <a:gd name="T0" fmla="*/ 8193088 w 5315"/>
              <a:gd name="T1" fmla="*/ 244475 h 419"/>
              <a:gd name="T2" fmla="*/ 0 w 5315"/>
              <a:gd name="T3" fmla="*/ 0 h 419"/>
              <a:gd name="T4" fmla="*/ 0 w 5315"/>
              <a:gd name="T5" fmla="*/ 663575 h 419"/>
              <a:gd name="T6" fmla="*/ 8428038 w 5315"/>
              <a:gd name="T7" fmla="*/ 658813 h 419"/>
              <a:gd name="T8" fmla="*/ 8429625 w 5315"/>
              <a:gd name="T9" fmla="*/ 579438 h 419"/>
              <a:gd name="T10" fmla="*/ 8193088 w 5315"/>
              <a:gd name="T11" fmla="*/ 244475 h 4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5" h="419">
                <a:moveTo>
                  <a:pt x="5161" y="154"/>
                </a:moveTo>
                <a:cubicBezTo>
                  <a:pt x="0" y="0"/>
                  <a:pt x="0" y="0"/>
                  <a:pt x="0" y="0"/>
                </a:cubicBezTo>
                <a:cubicBezTo>
                  <a:pt x="0" y="418"/>
                  <a:pt x="0" y="418"/>
                  <a:pt x="0" y="418"/>
                </a:cubicBezTo>
                <a:cubicBezTo>
                  <a:pt x="5308" y="418"/>
                  <a:pt x="5267" y="419"/>
                  <a:pt x="5309" y="415"/>
                </a:cubicBezTo>
                <a:cubicBezTo>
                  <a:pt x="5312" y="361"/>
                  <a:pt x="5310" y="365"/>
                  <a:pt x="5310" y="365"/>
                </a:cubicBezTo>
                <a:cubicBezTo>
                  <a:pt x="5315" y="210"/>
                  <a:pt x="5278" y="159"/>
                  <a:pt x="5161" y="154"/>
                </a:cubicBezTo>
                <a:close/>
              </a:path>
            </a:pathLst>
          </a:custGeom>
          <a:solidFill>
            <a:srgbClr val="343434"/>
          </a:solidFill>
          <a:ln w="9525">
            <a:noFill/>
            <a:round/>
            <a:headEnd/>
            <a:tailEnd/>
          </a:ln>
        </p:spPr>
        <p:txBody>
          <a:bodyPr/>
          <a:lstStyle/>
          <a:p>
            <a:endParaRPr lang="en-US" dirty="0"/>
          </a:p>
        </p:txBody>
      </p:sp>
      <p:sp>
        <p:nvSpPr>
          <p:cNvPr id="11" name="Rectangle 47"/>
          <p:cNvSpPr>
            <a:spLocks noChangeArrowheads="1"/>
          </p:cNvSpPr>
          <p:nvPr userDrawn="1"/>
        </p:nvSpPr>
        <p:spPr bwMode="auto">
          <a:xfrm>
            <a:off x="6831013" y="6629400"/>
            <a:ext cx="1258358" cy="169277"/>
          </a:xfrm>
          <a:prstGeom prst="rect">
            <a:avLst/>
          </a:prstGeom>
          <a:noFill/>
          <a:ln w="9525">
            <a:noFill/>
            <a:miter lim="800000"/>
            <a:headEnd/>
            <a:tailEnd/>
          </a:ln>
        </p:spPr>
        <p:txBody>
          <a:bodyPr wrap="none" lIns="0" tIns="0" rIns="0" bIns="0">
            <a:spAutoFit/>
          </a:bodyPr>
          <a:lstStyle/>
          <a:p>
            <a:r>
              <a:rPr lang="en-US" sz="1100" dirty="0">
                <a:solidFill>
                  <a:schemeClr val="bg1"/>
                </a:solidFill>
                <a:latin typeface="Segoe" pitchFamily="34" charset="0"/>
              </a:rPr>
              <a:t>www.ust-global.com</a:t>
            </a:r>
            <a:endParaRPr lang="en-US" dirty="0">
              <a:solidFill>
                <a:schemeClr val="bg1"/>
              </a:solidFill>
            </a:endParaRPr>
          </a:p>
        </p:txBody>
      </p:sp>
      <p:sp>
        <p:nvSpPr>
          <p:cNvPr id="12" name="Freeform 38"/>
          <p:cNvSpPr>
            <a:spLocks/>
          </p:cNvSpPr>
          <p:nvPr userDrawn="1"/>
        </p:nvSpPr>
        <p:spPr bwMode="auto">
          <a:xfrm>
            <a:off x="533400" y="1371600"/>
            <a:ext cx="2959100" cy="611188"/>
          </a:xfrm>
          <a:custGeom>
            <a:avLst/>
            <a:gdLst>
              <a:gd name="T0" fmla="*/ 0 w 1041"/>
              <a:gd name="T1" fmla="*/ 162036 h 215"/>
              <a:gd name="T2" fmla="*/ 159183 w 1041"/>
              <a:gd name="T3" fmla="*/ 0 h 215"/>
              <a:gd name="T4" fmla="*/ 2799917 w 1041"/>
              <a:gd name="T5" fmla="*/ 56855 h 215"/>
              <a:gd name="T6" fmla="*/ 2959100 w 1041"/>
              <a:gd name="T7" fmla="*/ 216048 h 215"/>
              <a:gd name="T8" fmla="*/ 2959100 w 1041"/>
              <a:gd name="T9" fmla="*/ 446309 h 215"/>
              <a:gd name="T10" fmla="*/ 2799917 w 1041"/>
              <a:gd name="T11" fmla="*/ 605503 h 215"/>
              <a:gd name="T12" fmla="*/ 159183 w 1041"/>
              <a:gd name="T13" fmla="*/ 611188 h 215"/>
              <a:gd name="T14" fmla="*/ 0 w 1041"/>
              <a:gd name="T15" fmla="*/ 449152 h 215"/>
              <a:gd name="T16" fmla="*/ 0 w 1041"/>
              <a:gd name="T17" fmla="*/ 162036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 h="215">
                <a:moveTo>
                  <a:pt x="0" y="57"/>
                </a:moveTo>
                <a:cubicBezTo>
                  <a:pt x="0" y="26"/>
                  <a:pt x="25" y="0"/>
                  <a:pt x="56" y="0"/>
                </a:cubicBezTo>
                <a:cubicBezTo>
                  <a:pt x="985" y="20"/>
                  <a:pt x="985" y="20"/>
                  <a:pt x="985" y="20"/>
                </a:cubicBezTo>
                <a:cubicBezTo>
                  <a:pt x="1015" y="20"/>
                  <a:pt x="1041" y="45"/>
                  <a:pt x="1041" y="76"/>
                </a:cubicBezTo>
                <a:cubicBezTo>
                  <a:pt x="1041" y="157"/>
                  <a:pt x="1041" y="157"/>
                  <a:pt x="1041" y="157"/>
                </a:cubicBezTo>
                <a:cubicBezTo>
                  <a:pt x="1041" y="188"/>
                  <a:pt x="1015" y="213"/>
                  <a:pt x="985" y="213"/>
                </a:cubicBezTo>
                <a:cubicBezTo>
                  <a:pt x="56" y="215"/>
                  <a:pt x="56" y="215"/>
                  <a:pt x="56" y="215"/>
                </a:cubicBezTo>
                <a:cubicBezTo>
                  <a:pt x="25" y="215"/>
                  <a:pt x="0" y="189"/>
                  <a:pt x="0" y="158"/>
                </a:cubicBezTo>
                <a:lnTo>
                  <a:pt x="0" y="57"/>
                </a:lnTo>
                <a:close/>
              </a:path>
            </a:pathLst>
          </a:cu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Text Placeholder 25"/>
          <p:cNvSpPr>
            <a:spLocks noGrp="1"/>
          </p:cNvSpPr>
          <p:nvPr>
            <p:ph type="body" sz="quarter" idx="14" hasCustomPrompt="1"/>
          </p:nvPr>
        </p:nvSpPr>
        <p:spPr>
          <a:xfrm>
            <a:off x="609600" y="1447800"/>
            <a:ext cx="2819400" cy="534988"/>
          </a:xfrm>
        </p:spPr>
        <p:txBody>
          <a:bodyPr anchor="ctr"/>
          <a:lstStyle>
            <a:lvl1pPr algn="ctr">
              <a:buNone/>
              <a:defRPr sz="2400" b="0" baseline="0">
                <a:solidFill>
                  <a:schemeClr val="bg1"/>
                </a:solidFill>
                <a:latin typeface="Hand Of Sean" pitchFamily="2" charset="0"/>
              </a:defRPr>
            </a:lvl1pPr>
          </a:lstStyle>
          <a:p>
            <a:pPr lvl="0"/>
            <a:r>
              <a:rPr lang="en-US" dirty="0"/>
              <a:t>Vertical</a:t>
            </a:r>
          </a:p>
        </p:txBody>
      </p:sp>
      <p:pic>
        <p:nvPicPr>
          <p:cNvPr id="15" name="Picture 3"/>
          <p:cNvPicPr>
            <a:picLocks noChangeAspect="1" noChangeArrowheads="1"/>
          </p:cNvPicPr>
          <p:nvPr userDrawn="1"/>
        </p:nvPicPr>
        <p:blipFill>
          <a:blip r:embed="rId3" cstate="print"/>
          <a:srcRect/>
          <a:stretch>
            <a:fillRect/>
          </a:stretch>
        </p:blipFill>
        <p:spPr bwMode="auto">
          <a:xfrm>
            <a:off x="6392840" y="5323536"/>
            <a:ext cx="2022877" cy="731520"/>
          </a:xfrm>
          <a:prstGeom prst="rect">
            <a:avLst/>
          </a:prstGeom>
          <a:noFill/>
          <a:ln w="9525">
            <a:noFill/>
            <a:miter lim="800000"/>
            <a:headEnd/>
            <a:tailEnd/>
          </a:ln>
          <a:effectLst/>
        </p:spPr>
      </p:pic>
      <p:sp>
        <p:nvSpPr>
          <p:cNvPr id="17" name="Text Placeholder 25"/>
          <p:cNvSpPr>
            <a:spLocks noGrp="1"/>
          </p:cNvSpPr>
          <p:nvPr>
            <p:ph type="body" sz="quarter" idx="11" hasCustomPrompt="1"/>
          </p:nvPr>
        </p:nvSpPr>
        <p:spPr>
          <a:xfrm>
            <a:off x="2743200" y="2590800"/>
            <a:ext cx="5410200" cy="457200"/>
          </a:xfrm>
        </p:spPr>
        <p:txBody>
          <a:bodyPr/>
          <a:lstStyle>
            <a:lvl1pPr marL="0" indent="0">
              <a:buNone/>
              <a:defRPr sz="2800" b="1" baseline="0">
                <a:latin typeface="Segoe" pitchFamily="34" charset="0"/>
              </a:defRPr>
            </a:lvl1pPr>
          </a:lstStyle>
          <a:p>
            <a:pPr lvl="0"/>
            <a:r>
              <a:rPr lang="en-US" dirty="0"/>
              <a:t>Presentation Title</a:t>
            </a:r>
          </a:p>
        </p:txBody>
      </p:sp>
      <p:sp>
        <p:nvSpPr>
          <p:cNvPr id="19" name="Picture Placeholder 28"/>
          <p:cNvSpPr>
            <a:spLocks noGrp="1"/>
          </p:cNvSpPr>
          <p:nvPr>
            <p:ph type="pic" sz="quarter" idx="13" hasCustomPrompt="1"/>
          </p:nvPr>
        </p:nvSpPr>
        <p:spPr>
          <a:xfrm>
            <a:off x="1143000" y="2590800"/>
            <a:ext cx="1295400" cy="1295400"/>
          </a:xfrm>
          <a:ln>
            <a:noFill/>
          </a:ln>
        </p:spPr>
        <p:txBody>
          <a:bodyPr>
            <a:normAutofit/>
          </a:bodyPr>
          <a:lstStyle>
            <a:lvl1pPr>
              <a:buNone/>
              <a:defRPr sz="1800"/>
            </a:lvl1pPr>
          </a:lstStyle>
          <a:p>
            <a:r>
              <a:rPr lang="en-US" dirty="0"/>
              <a:t>Client Logo</a:t>
            </a:r>
          </a:p>
        </p:txBody>
      </p:sp>
      <p:cxnSp>
        <p:nvCxnSpPr>
          <p:cNvPr id="20" name="Straight Connector 19"/>
          <p:cNvCxnSpPr/>
          <p:nvPr userDrawn="1"/>
        </p:nvCxnSpPr>
        <p:spPr>
          <a:xfrm>
            <a:off x="2590800" y="2590800"/>
            <a:ext cx="0" cy="12954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37"/>
          <p:cNvSpPr>
            <a:spLocks noGrp="1"/>
          </p:cNvSpPr>
          <p:nvPr>
            <p:ph type="body" sz="quarter" idx="15" hasCustomPrompt="1"/>
          </p:nvPr>
        </p:nvSpPr>
        <p:spPr>
          <a:xfrm>
            <a:off x="2740152" y="3273552"/>
            <a:ext cx="5413248" cy="612648"/>
          </a:xfrm>
        </p:spPr>
        <p:txBody>
          <a:bodyPr/>
          <a:lstStyle>
            <a:lvl1pPr marL="0" indent="0">
              <a:buNone/>
              <a:defRPr sz="1400" b="0" baseline="0">
                <a:solidFill>
                  <a:srgbClr val="49A0D8"/>
                </a:solidFill>
                <a:latin typeface="+mj-lt"/>
              </a:defRPr>
            </a:lvl1pPr>
          </a:lstStyle>
          <a:p>
            <a:pPr lvl="0"/>
            <a:r>
              <a:rPr lang="en-US" dirty="0"/>
              <a:t>Description about the presentation and/or version number and date of release</a:t>
            </a:r>
          </a:p>
        </p:txBody>
      </p:sp>
      <p:sp>
        <p:nvSpPr>
          <p:cNvPr id="25" name="Date Placeholder 5"/>
          <p:cNvSpPr>
            <a:spLocks noGrp="1"/>
          </p:cNvSpPr>
          <p:nvPr userDrawn="1">
            <p:ph type="dt" sz="half" idx="10"/>
          </p:nvPr>
        </p:nvSpPr>
        <p:spPr>
          <a:xfrm>
            <a:off x="6934200" y="228600"/>
            <a:ext cx="1638300" cy="381000"/>
          </a:xfrm>
          <a:prstGeom prst="rect">
            <a:avLst/>
          </a:prstGeom>
        </p:spPr>
        <p:txBody>
          <a:bodyPr/>
          <a:lstStyle>
            <a:lvl1pPr algn="r">
              <a:defRPr sz="1200">
                <a:solidFill>
                  <a:schemeClr val="bg1"/>
                </a:solidFill>
              </a:defRPr>
            </a:lvl1pPr>
          </a:lstStyle>
          <a:p>
            <a:fld id="{D65B745A-8488-4DA7-AE9C-085F9AF84C04}" type="datetime1">
              <a:rPr lang="en-US" kern="0" smtClean="0"/>
              <a:t>7/12/2019</a:t>
            </a:fld>
            <a:endParaRPr lang="en-US" kern="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hasCustomPrompt="1"/>
          </p:nvPr>
        </p:nvSpPr>
        <p:spPr>
          <a:xfrm>
            <a:off x="457200" y="1371600"/>
            <a:ext cx="8055864" cy="5029200"/>
          </a:xfrm>
        </p:spPr>
        <p:txBody>
          <a:bodyPr vert="eaVert"/>
          <a:lstStyle>
            <a:lvl1pPr>
              <a:buFont typeface="Wingdings" pitchFamily="2" charset="2"/>
              <a:buChar char="§"/>
              <a:defRPr/>
            </a:lvl1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8"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6"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0" y="0"/>
            <a:ext cx="9172575" cy="6924675"/>
          </a:xfrm>
          <a:prstGeom prst="rect">
            <a:avLst/>
          </a:prstGeom>
          <a:noFill/>
          <a:ln w="9525">
            <a:noFill/>
            <a:miter lim="800000"/>
            <a:headEnd/>
            <a:tailEnd/>
          </a:ln>
          <a:effectLst/>
        </p:spPr>
      </p:pic>
      <p:sp>
        <p:nvSpPr>
          <p:cNvPr id="4" name="Freeform 41"/>
          <p:cNvSpPr>
            <a:spLocks/>
          </p:cNvSpPr>
          <p:nvPr userDrawn="1"/>
        </p:nvSpPr>
        <p:spPr bwMode="auto">
          <a:xfrm>
            <a:off x="-7938" y="1524000"/>
            <a:ext cx="8477251" cy="3432175"/>
          </a:xfrm>
          <a:custGeom>
            <a:avLst/>
            <a:gdLst>
              <a:gd name="T0" fmla="*/ 9525 w 5340"/>
              <a:gd name="T1" fmla="*/ 152400 h 2162"/>
              <a:gd name="T2" fmla="*/ 8197851 w 5340"/>
              <a:gd name="T3" fmla="*/ 0 h 2162"/>
              <a:gd name="T4" fmla="*/ 8477251 w 5340"/>
              <a:gd name="T5" fmla="*/ 287338 h 2162"/>
              <a:gd name="T6" fmla="*/ 8477251 w 5340"/>
              <a:gd name="T7" fmla="*/ 3144838 h 2162"/>
              <a:gd name="T8" fmla="*/ 8197851 w 5340"/>
              <a:gd name="T9" fmla="*/ 3432175 h 2162"/>
              <a:gd name="T10" fmla="*/ 9525 w 5340"/>
              <a:gd name="T11" fmla="*/ 3321050 h 2162"/>
              <a:gd name="T12" fmla="*/ 9525 w 5340"/>
              <a:gd name="T13" fmla="*/ 152400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solidFill>
            <a:srgbClr val="FFFFFF"/>
          </a:solidFill>
          <a:ln w="9525">
            <a:noFill/>
            <a:round/>
            <a:headEnd/>
            <a:tailEnd/>
          </a:ln>
        </p:spPr>
        <p:txBody>
          <a:bodyPr/>
          <a:lstStyle/>
          <a:p>
            <a:endParaRPr lang="en-US" dirty="0"/>
          </a:p>
        </p:txBody>
      </p:sp>
      <p:sp>
        <p:nvSpPr>
          <p:cNvPr id="5" name="Freeform 43"/>
          <p:cNvSpPr>
            <a:spLocks/>
          </p:cNvSpPr>
          <p:nvPr userDrawn="1"/>
        </p:nvSpPr>
        <p:spPr bwMode="auto">
          <a:xfrm>
            <a:off x="458788" y="-3175"/>
            <a:ext cx="8720137" cy="952500"/>
          </a:xfrm>
          <a:custGeom>
            <a:avLst/>
            <a:gdLst>
              <a:gd name="T0" fmla="*/ 302341 w 5480"/>
              <a:gd name="T1" fmla="*/ 930275 h 600"/>
              <a:gd name="T2" fmla="*/ 8716954 w 5480"/>
              <a:gd name="T3" fmla="*/ 596900 h 600"/>
              <a:gd name="T4" fmla="*/ 8718546 w 5480"/>
              <a:gd name="T5" fmla="*/ 0 h 600"/>
              <a:gd name="T6" fmla="*/ 3183 w 5480"/>
              <a:gd name="T7" fmla="*/ 0 h 600"/>
              <a:gd name="T8" fmla="*/ 33417 w 5480"/>
              <a:gd name="T9" fmla="*/ 650875 h 600"/>
              <a:gd name="T10" fmla="*/ 302341 w 5480"/>
              <a:gd name="T11" fmla="*/ 930275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80" h="600">
                <a:moveTo>
                  <a:pt x="190" y="586"/>
                </a:moveTo>
                <a:cubicBezTo>
                  <a:pt x="5478" y="376"/>
                  <a:pt x="5478" y="376"/>
                  <a:pt x="5478" y="376"/>
                </a:cubicBezTo>
                <a:cubicBezTo>
                  <a:pt x="5479" y="190"/>
                  <a:pt x="5480" y="47"/>
                  <a:pt x="5479" y="0"/>
                </a:cubicBezTo>
                <a:cubicBezTo>
                  <a:pt x="0" y="0"/>
                  <a:pt x="143" y="0"/>
                  <a:pt x="2" y="0"/>
                </a:cubicBezTo>
                <a:cubicBezTo>
                  <a:pt x="24" y="600"/>
                  <a:pt x="21" y="410"/>
                  <a:pt x="21" y="410"/>
                </a:cubicBezTo>
                <a:cubicBezTo>
                  <a:pt x="26" y="548"/>
                  <a:pt x="69" y="592"/>
                  <a:pt x="190" y="586"/>
                </a:cubicBezTo>
                <a:close/>
              </a:path>
            </a:pathLst>
          </a:custGeom>
          <a:solidFill>
            <a:srgbClr val="343434"/>
          </a:solidFill>
          <a:ln w="9525">
            <a:noFill/>
            <a:round/>
            <a:headEnd/>
            <a:tailEnd/>
          </a:ln>
        </p:spPr>
        <p:txBody>
          <a:bodyPr/>
          <a:lstStyle/>
          <a:p>
            <a:endParaRPr lang="en-US" dirty="0"/>
          </a:p>
        </p:txBody>
      </p:sp>
      <p:sp>
        <p:nvSpPr>
          <p:cNvPr id="6" name="Freeform 45"/>
          <p:cNvSpPr>
            <a:spLocks/>
          </p:cNvSpPr>
          <p:nvPr userDrawn="1"/>
        </p:nvSpPr>
        <p:spPr bwMode="auto">
          <a:xfrm>
            <a:off x="-7938" y="6270625"/>
            <a:ext cx="8437563" cy="665163"/>
          </a:xfrm>
          <a:custGeom>
            <a:avLst/>
            <a:gdLst>
              <a:gd name="T0" fmla="*/ 8193088 w 5315"/>
              <a:gd name="T1" fmla="*/ 244475 h 419"/>
              <a:gd name="T2" fmla="*/ 0 w 5315"/>
              <a:gd name="T3" fmla="*/ 0 h 419"/>
              <a:gd name="T4" fmla="*/ 0 w 5315"/>
              <a:gd name="T5" fmla="*/ 663575 h 419"/>
              <a:gd name="T6" fmla="*/ 8428038 w 5315"/>
              <a:gd name="T7" fmla="*/ 658813 h 419"/>
              <a:gd name="T8" fmla="*/ 8429625 w 5315"/>
              <a:gd name="T9" fmla="*/ 579438 h 419"/>
              <a:gd name="T10" fmla="*/ 8193088 w 5315"/>
              <a:gd name="T11" fmla="*/ 244475 h 4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5" h="419">
                <a:moveTo>
                  <a:pt x="5161" y="154"/>
                </a:moveTo>
                <a:cubicBezTo>
                  <a:pt x="0" y="0"/>
                  <a:pt x="0" y="0"/>
                  <a:pt x="0" y="0"/>
                </a:cubicBezTo>
                <a:cubicBezTo>
                  <a:pt x="0" y="418"/>
                  <a:pt x="0" y="418"/>
                  <a:pt x="0" y="418"/>
                </a:cubicBezTo>
                <a:cubicBezTo>
                  <a:pt x="5308" y="418"/>
                  <a:pt x="5267" y="419"/>
                  <a:pt x="5309" y="415"/>
                </a:cubicBezTo>
                <a:cubicBezTo>
                  <a:pt x="5312" y="361"/>
                  <a:pt x="5310" y="365"/>
                  <a:pt x="5310" y="365"/>
                </a:cubicBezTo>
                <a:cubicBezTo>
                  <a:pt x="5315" y="210"/>
                  <a:pt x="5278" y="159"/>
                  <a:pt x="5161" y="154"/>
                </a:cubicBezTo>
                <a:close/>
              </a:path>
            </a:pathLst>
          </a:custGeom>
          <a:solidFill>
            <a:srgbClr val="343434"/>
          </a:solidFill>
          <a:ln w="9525">
            <a:noFill/>
            <a:round/>
            <a:headEnd/>
            <a:tailEnd/>
          </a:ln>
        </p:spPr>
        <p:txBody>
          <a:bodyPr/>
          <a:lstStyle/>
          <a:p>
            <a:endParaRPr lang="en-US" dirty="0"/>
          </a:p>
        </p:txBody>
      </p:sp>
      <p:sp>
        <p:nvSpPr>
          <p:cNvPr id="7" name="Rectangle 51"/>
          <p:cNvSpPr>
            <a:spLocks noChangeArrowheads="1"/>
          </p:cNvSpPr>
          <p:nvPr userDrawn="1"/>
        </p:nvSpPr>
        <p:spPr bwMode="auto">
          <a:xfrm>
            <a:off x="2703513" y="2743200"/>
            <a:ext cx="33162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5500" baseline="0" dirty="0">
                <a:solidFill>
                  <a:srgbClr val="49A0D8"/>
                </a:solidFill>
                <a:latin typeface="Hand Of Sean" pitchFamily="2" charset="0"/>
              </a:rPr>
              <a:t>Thank You</a:t>
            </a:r>
            <a:endParaRPr lang="en-US" sz="5500" baseline="0" dirty="0">
              <a:solidFill>
                <a:srgbClr val="49A0D8"/>
              </a:solidFill>
            </a:endParaRPr>
          </a:p>
        </p:txBody>
      </p:sp>
      <p:sp>
        <p:nvSpPr>
          <p:cNvPr id="8" name="Rectangle 46"/>
          <p:cNvSpPr>
            <a:spLocks noChangeArrowheads="1"/>
          </p:cNvSpPr>
          <p:nvPr userDrawn="1"/>
        </p:nvSpPr>
        <p:spPr bwMode="auto">
          <a:xfrm>
            <a:off x="104372" y="6612523"/>
            <a:ext cx="3286156" cy="169277"/>
          </a:xfrm>
          <a:prstGeom prst="rect">
            <a:avLst/>
          </a:prstGeom>
          <a:noFill/>
          <a:ln w="9525">
            <a:noFill/>
            <a:miter lim="800000"/>
            <a:headEnd/>
            <a:tailEnd/>
          </a:ln>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FFFFFF"/>
                </a:solidFill>
                <a:latin typeface="Segoe" pitchFamily="34" charset="0"/>
                <a:ea typeface="+mn-ea"/>
                <a:cs typeface="+mn-cs"/>
              </a:rPr>
              <a:t>Copyright © 2012 UST Global Inc. All Rights Reserved</a:t>
            </a:r>
            <a:endParaRPr lang="en-US" dirty="0"/>
          </a:p>
        </p:txBody>
      </p:sp>
      <p:sp>
        <p:nvSpPr>
          <p:cNvPr id="9" name="Rectangle 47"/>
          <p:cNvSpPr>
            <a:spLocks noChangeArrowheads="1"/>
          </p:cNvSpPr>
          <p:nvPr userDrawn="1"/>
        </p:nvSpPr>
        <p:spPr bwMode="auto">
          <a:xfrm>
            <a:off x="6831013" y="6629400"/>
            <a:ext cx="1258358" cy="169277"/>
          </a:xfrm>
          <a:prstGeom prst="rect">
            <a:avLst/>
          </a:prstGeom>
          <a:noFill/>
          <a:ln w="9525">
            <a:noFill/>
            <a:miter lim="800000"/>
            <a:headEnd/>
            <a:tailEnd/>
          </a:ln>
        </p:spPr>
        <p:txBody>
          <a:bodyPr wrap="none" lIns="0" tIns="0" rIns="0" bIns="0">
            <a:spAutoFit/>
          </a:bodyPr>
          <a:lstStyle/>
          <a:p>
            <a:r>
              <a:rPr lang="en-US" sz="1100" dirty="0">
                <a:solidFill>
                  <a:schemeClr val="bg1"/>
                </a:solidFill>
                <a:latin typeface="Segoe" pitchFamily="34" charset="0"/>
              </a:rPr>
              <a:t>www.ust-global.com</a:t>
            </a:r>
            <a:endParaRPr lang="en-US" dirty="0">
              <a:solidFill>
                <a:schemeClr val="bg1"/>
              </a:solidFill>
            </a:endParaRPr>
          </a:p>
        </p:txBody>
      </p:sp>
      <p:pic>
        <p:nvPicPr>
          <p:cNvPr id="10" name="Picture 3"/>
          <p:cNvPicPr>
            <a:picLocks noChangeAspect="1" noChangeArrowheads="1"/>
          </p:cNvPicPr>
          <p:nvPr userDrawn="1"/>
        </p:nvPicPr>
        <p:blipFill>
          <a:blip r:embed="rId3" cstate="print"/>
          <a:srcRect/>
          <a:stretch>
            <a:fillRect/>
          </a:stretch>
        </p:blipFill>
        <p:spPr bwMode="auto">
          <a:xfrm>
            <a:off x="6392840" y="5323536"/>
            <a:ext cx="2022877" cy="731520"/>
          </a:xfrm>
          <a:prstGeom prst="rect">
            <a:avLst/>
          </a:prstGeom>
          <a:noFill/>
          <a:ln w="9525">
            <a:noFill/>
            <a:miter lim="800000"/>
            <a:headEnd/>
            <a:tailEnd/>
          </a:ln>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203C6A0-F644-4375-BEF9-12B521CA44AC}" type="datetime1">
              <a:rPr lang="en-US" smtClean="0"/>
              <a:t>7/12/2019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76200" y="6569075"/>
            <a:ext cx="457200" cy="365125"/>
          </a:xfrm>
          <a:prstGeom prst="rect">
            <a:avLst/>
          </a:prstGeom>
        </p:spPr>
        <p:txBody>
          <a:bodyPr/>
          <a:lstStyle>
            <a:lvl1pPr>
              <a:defRPr sz="1400">
                <a:solidFill>
                  <a:schemeClr val="bg1"/>
                </a:solidFill>
              </a:defRPr>
            </a:lvl1pPr>
          </a:lstStyle>
          <a:p>
            <a:pPr>
              <a:defRPr/>
            </a:pPr>
            <a:fld id="{C46A2AB1-221F-4194-83A6-B1EE1BF51C66}" type="slidenum">
              <a:rPr lang="en-US" smtClean="0"/>
              <a:pPr>
                <a:defRPr/>
              </a:pPr>
              <a:t>‹#›</a:t>
            </a:fld>
            <a:endParaRPr lang="en-US" dirty="0"/>
          </a:p>
        </p:txBody>
      </p:sp>
    </p:spTree>
    <p:extLst>
      <p:ext uri="{BB962C8B-B14F-4D97-AF65-F5344CB8AC3E}">
        <p14:creationId xmlns:p14="http://schemas.microsoft.com/office/powerpoint/2010/main" val="2360093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939A955-C772-4404-A1C7-01CF31803827}" type="datetime1">
              <a:rPr lang="en-US" smtClean="0"/>
              <a:t>7/12/2019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ED22C78-C73D-446D-BC89-871BD2A0C319}" type="slidenum">
              <a:rPr lang="en-US"/>
              <a:pPr>
                <a:defRPr/>
              </a:pPr>
              <a:t>‹#›</a:t>
            </a:fld>
            <a:endParaRPr lang="en-US" dirty="0"/>
          </a:p>
        </p:txBody>
      </p:sp>
    </p:spTree>
    <p:extLst>
      <p:ext uri="{BB962C8B-B14F-4D97-AF65-F5344CB8AC3E}">
        <p14:creationId xmlns:p14="http://schemas.microsoft.com/office/powerpoint/2010/main" val="394553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457200" y="1371600"/>
            <a:ext cx="8055864"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6"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7" name="Text Placeholder 6"/>
          <p:cNvSpPr>
            <a:spLocks noGrp="1"/>
          </p:cNvSpPr>
          <p:nvPr>
            <p:ph type="body" sz="quarter" idx="13" hasCustomPrompt="1"/>
          </p:nvPr>
        </p:nvSpPr>
        <p:spPr>
          <a:xfrm>
            <a:off x="0" y="-6824"/>
            <a:ext cx="32766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5"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a:stretch>
            <a:fillRect/>
          </a:stretch>
        </p:blipFill>
        <p:spPr bwMode="auto">
          <a:xfrm>
            <a:off x="0" y="0"/>
            <a:ext cx="9172575" cy="6924675"/>
          </a:xfrm>
          <a:prstGeom prst="rect">
            <a:avLst/>
          </a:prstGeom>
          <a:noFill/>
          <a:ln w="9525">
            <a:noFill/>
            <a:miter lim="800000"/>
            <a:headEnd/>
            <a:tailEnd/>
          </a:ln>
          <a:effectLst/>
        </p:spPr>
      </p:pic>
      <p:sp>
        <p:nvSpPr>
          <p:cNvPr id="4" name="Freeform 43"/>
          <p:cNvSpPr>
            <a:spLocks/>
          </p:cNvSpPr>
          <p:nvPr userDrawn="1"/>
        </p:nvSpPr>
        <p:spPr bwMode="auto">
          <a:xfrm>
            <a:off x="458788" y="-3175"/>
            <a:ext cx="8720137" cy="952500"/>
          </a:xfrm>
          <a:custGeom>
            <a:avLst/>
            <a:gdLst>
              <a:gd name="T0" fmla="*/ 302341 w 5480"/>
              <a:gd name="T1" fmla="*/ 930275 h 600"/>
              <a:gd name="T2" fmla="*/ 8716954 w 5480"/>
              <a:gd name="T3" fmla="*/ 596900 h 600"/>
              <a:gd name="T4" fmla="*/ 8718546 w 5480"/>
              <a:gd name="T5" fmla="*/ 0 h 600"/>
              <a:gd name="T6" fmla="*/ 3183 w 5480"/>
              <a:gd name="T7" fmla="*/ 0 h 600"/>
              <a:gd name="T8" fmla="*/ 33417 w 5480"/>
              <a:gd name="T9" fmla="*/ 650875 h 600"/>
              <a:gd name="T10" fmla="*/ 302341 w 5480"/>
              <a:gd name="T11" fmla="*/ 930275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80" h="600">
                <a:moveTo>
                  <a:pt x="190" y="586"/>
                </a:moveTo>
                <a:cubicBezTo>
                  <a:pt x="5478" y="376"/>
                  <a:pt x="5478" y="376"/>
                  <a:pt x="5478" y="376"/>
                </a:cubicBezTo>
                <a:cubicBezTo>
                  <a:pt x="5479" y="190"/>
                  <a:pt x="5480" y="47"/>
                  <a:pt x="5479" y="0"/>
                </a:cubicBezTo>
                <a:cubicBezTo>
                  <a:pt x="0" y="0"/>
                  <a:pt x="143" y="0"/>
                  <a:pt x="2" y="0"/>
                </a:cubicBezTo>
                <a:cubicBezTo>
                  <a:pt x="24" y="600"/>
                  <a:pt x="21" y="410"/>
                  <a:pt x="21" y="410"/>
                </a:cubicBezTo>
                <a:cubicBezTo>
                  <a:pt x="26" y="548"/>
                  <a:pt x="69" y="592"/>
                  <a:pt x="190" y="586"/>
                </a:cubicBezTo>
                <a:close/>
              </a:path>
            </a:pathLst>
          </a:custGeom>
          <a:solidFill>
            <a:srgbClr val="343434"/>
          </a:solidFill>
          <a:ln w="9525">
            <a:noFill/>
            <a:round/>
            <a:headEnd/>
            <a:tailEnd/>
          </a:ln>
        </p:spPr>
        <p:txBody>
          <a:bodyPr/>
          <a:lstStyle/>
          <a:p>
            <a:endParaRPr lang="en-US" dirty="0"/>
          </a:p>
        </p:txBody>
      </p:sp>
      <p:sp>
        <p:nvSpPr>
          <p:cNvPr id="5" name="Freeform 45"/>
          <p:cNvSpPr>
            <a:spLocks/>
          </p:cNvSpPr>
          <p:nvPr userDrawn="1"/>
        </p:nvSpPr>
        <p:spPr bwMode="auto">
          <a:xfrm>
            <a:off x="-7938" y="6270625"/>
            <a:ext cx="8437563" cy="665163"/>
          </a:xfrm>
          <a:custGeom>
            <a:avLst/>
            <a:gdLst>
              <a:gd name="T0" fmla="*/ 8193088 w 5315"/>
              <a:gd name="T1" fmla="*/ 244475 h 419"/>
              <a:gd name="T2" fmla="*/ 0 w 5315"/>
              <a:gd name="T3" fmla="*/ 0 h 419"/>
              <a:gd name="T4" fmla="*/ 0 w 5315"/>
              <a:gd name="T5" fmla="*/ 663575 h 419"/>
              <a:gd name="T6" fmla="*/ 8428038 w 5315"/>
              <a:gd name="T7" fmla="*/ 658813 h 419"/>
              <a:gd name="T8" fmla="*/ 8429625 w 5315"/>
              <a:gd name="T9" fmla="*/ 579438 h 419"/>
              <a:gd name="T10" fmla="*/ 8193088 w 5315"/>
              <a:gd name="T11" fmla="*/ 244475 h 4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5" h="419">
                <a:moveTo>
                  <a:pt x="5161" y="154"/>
                </a:moveTo>
                <a:cubicBezTo>
                  <a:pt x="0" y="0"/>
                  <a:pt x="0" y="0"/>
                  <a:pt x="0" y="0"/>
                </a:cubicBezTo>
                <a:cubicBezTo>
                  <a:pt x="0" y="418"/>
                  <a:pt x="0" y="418"/>
                  <a:pt x="0" y="418"/>
                </a:cubicBezTo>
                <a:cubicBezTo>
                  <a:pt x="5308" y="418"/>
                  <a:pt x="5267" y="419"/>
                  <a:pt x="5309" y="415"/>
                </a:cubicBezTo>
                <a:cubicBezTo>
                  <a:pt x="5312" y="361"/>
                  <a:pt x="5310" y="365"/>
                  <a:pt x="5310" y="365"/>
                </a:cubicBezTo>
                <a:cubicBezTo>
                  <a:pt x="5315" y="210"/>
                  <a:pt x="5278" y="159"/>
                  <a:pt x="5161" y="154"/>
                </a:cubicBezTo>
                <a:close/>
              </a:path>
            </a:pathLst>
          </a:custGeom>
          <a:solidFill>
            <a:srgbClr val="343434"/>
          </a:solidFill>
          <a:ln w="9525">
            <a:noFill/>
            <a:round/>
            <a:headEnd/>
            <a:tailEnd/>
          </a:ln>
        </p:spPr>
        <p:txBody>
          <a:bodyPr/>
          <a:lstStyle/>
          <a:p>
            <a:endParaRPr lang="en-US" dirty="0"/>
          </a:p>
        </p:txBody>
      </p:sp>
      <p:sp>
        <p:nvSpPr>
          <p:cNvPr id="6" name="Freeform 49"/>
          <p:cNvSpPr>
            <a:spLocks/>
          </p:cNvSpPr>
          <p:nvPr userDrawn="1"/>
        </p:nvSpPr>
        <p:spPr bwMode="auto">
          <a:xfrm>
            <a:off x="-12700" y="1219200"/>
            <a:ext cx="8455134" cy="42672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 name="Text Placeholder 37"/>
          <p:cNvSpPr>
            <a:spLocks noGrp="1"/>
          </p:cNvSpPr>
          <p:nvPr>
            <p:ph type="body" sz="quarter" idx="10" hasCustomPrompt="1"/>
          </p:nvPr>
        </p:nvSpPr>
        <p:spPr>
          <a:xfrm>
            <a:off x="1143000" y="2667000"/>
            <a:ext cx="6858000" cy="685800"/>
          </a:xfrm>
        </p:spPr>
        <p:txBody>
          <a:bodyPr/>
          <a:lstStyle>
            <a:lvl1pPr marL="63500" indent="-63500">
              <a:buNone/>
              <a:defRPr sz="3800" b="1" baseline="0">
                <a:latin typeface="Segoe" pitchFamily="34" charset="0"/>
              </a:defRPr>
            </a:lvl1pPr>
          </a:lstStyle>
          <a:p>
            <a:pPr lvl="0"/>
            <a:r>
              <a:rPr lang="en-US" dirty="0"/>
              <a:t>Section Break Title</a:t>
            </a:r>
          </a:p>
        </p:txBody>
      </p:sp>
      <p:sp>
        <p:nvSpPr>
          <p:cNvPr id="8" name="Text Placeholder 37"/>
          <p:cNvSpPr>
            <a:spLocks noGrp="1"/>
          </p:cNvSpPr>
          <p:nvPr>
            <p:ph type="body" sz="quarter" idx="11" hasCustomPrompt="1"/>
          </p:nvPr>
        </p:nvSpPr>
        <p:spPr>
          <a:xfrm>
            <a:off x="1143000" y="3352800"/>
            <a:ext cx="6858000" cy="990600"/>
          </a:xfrm>
        </p:spPr>
        <p:txBody>
          <a:bodyPr/>
          <a:lstStyle>
            <a:lvl1pPr marL="0" indent="0">
              <a:buNone/>
              <a:defRPr sz="1400" b="0" baseline="0">
                <a:solidFill>
                  <a:srgbClr val="49A0D8"/>
                </a:solidFill>
                <a:latin typeface="+mj-lt"/>
              </a:defRPr>
            </a:lvl1pPr>
          </a:lstStyle>
          <a:p>
            <a:pPr lvl="0"/>
            <a:r>
              <a:rPr lang="en-US" dirty="0"/>
              <a:t>Description about the section</a:t>
            </a:r>
          </a:p>
        </p:txBody>
      </p:sp>
      <p:sp>
        <p:nvSpPr>
          <p:cNvPr id="9" name="Freeform 55"/>
          <p:cNvSpPr>
            <a:spLocks/>
          </p:cNvSpPr>
          <p:nvPr userDrawn="1"/>
        </p:nvSpPr>
        <p:spPr bwMode="auto">
          <a:xfrm>
            <a:off x="-34817" y="1219200"/>
            <a:ext cx="1177818" cy="1093788"/>
          </a:xfrm>
          <a:custGeom>
            <a:avLst/>
            <a:gdLst>
              <a:gd name="T0" fmla="*/ 2147483647 w 455"/>
              <a:gd name="T1" fmla="*/ 2147483647 h 363"/>
              <a:gd name="T2" fmla="*/ 2147483647 w 455"/>
              <a:gd name="T3" fmla="*/ 780819925 h 363"/>
              <a:gd name="T4" fmla="*/ 2147483647 w 455"/>
              <a:gd name="T5" fmla="*/ 18157483 h 363"/>
              <a:gd name="T6" fmla="*/ 0 w 455"/>
              <a:gd name="T7" fmla="*/ 0 h 363"/>
              <a:gd name="T8" fmla="*/ 0 w 455"/>
              <a:gd name="T9" fmla="*/ 2147483647 h 363"/>
              <a:gd name="T10" fmla="*/ 2147483647 w 455"/>
              <a:gd name="T11" fmla="*/ 2147483647 h 363"/>
              <a:gd name="T12" fmla="*/ 2147483647 w 455"/>
              <a:gd name="T13" fmla="*/ 2147483647 h 363"/>
              <a:gd name="T14" fmla="*/ 0 60000 65536"/>
              <a:gd name="T15" fmla="*/ 0 60000 65536"/>
              <a:gd name="T16" fmla="*/ 0 60000 65536"/>
              <a:gd name="T17" fmla="*/ 0 60000 65536"/>
              <a:gd name="T18" fmla="*/ 0 60000 65536"/>
              <a:gd name="T19" fmla="*/ 0 60000 65536"/>
              <a:gd name="T20" fmla="*/ 0 60000 65536"/>
              <a:gd name="T21" fmla="*/ 0 w 455"/>
              <a:gd name="T22" fmla="*/ 0 h 363"/>
              <a:gd name="T23" fmla="*/ 455 w 45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5" h="363">
                <a:moveTo>
                  <a:pt x="455" y="278"/>
                </a:moveTo>
                <a:cubicBezTo>
                  <a:pt x="454" y="86"/>
                  <a:pt x="454" y="86"/>
                  <a:pt x="454" y="86"/>
                </a:cubicBezTo>
                <a:cubicBezTo>
                  <a:pt x="454" y="39"/>
                  <a:pt x="416" y="2"/>
                  <a:pt x="367" y="2"/>
                </a:cubicBezTo>
                <a:cubicBezTo>
                  <a:pt x="0" y="0"/>
                  <a:pt x="0" y="0"/>
                  <a:pt x="0" y="0"/>
                </a:cubicBezTo>
                <a:cubicBezTo>
                  <a:pt x="0" y="362"/>
                  <a:pt x="0" y="362"/>
                  <a:pt x="0" y="362"/>
                </a:cubicBezTo>
                <a:cubicBezTo>
                  <a:pt x="368" y="363"/>
                  <a:pt x="368" y="363"/>
                  <a:pt x="368" y="363"/>
                </a:cubicBezTo>
                <a:cubicBezTo>
                  <a:pt x="417" y="363"/>
                  <a:pt x="455" y="325"/>
                  <a:pt x="455" y="278"/>
                </a:cubicBezTo>
                <a:close/>
              </a:path>
            </a:pathLst>
          </a:custGeom>
          <a:solidFill>
            <a:srgbClr val="3A9BD4"/>
          </a:solidFill>
          <a:ln w="9525" cap="flat" cmpd="sng" algn="ctr">
            <a:noFill/>
            <a:prstDash val="solid"/>
            <a:round/>
            <a:headEnd/>
            <a:tailEnd/>
          </a:ln>
          <a:effectLst>
            <a:outerShdw dist="20000" dir="5400000" rotWithShape="0">
              <a:srgbClr val="000000">
                <a:alpha val="37999"/>
              </a:srgbClr>
            </a:outerShdw>
          </a:effectLst>
        </p:spPr>
        <p:txBody>
          <a:bodyPr/>
          <a:lstStyle/>
          <a:p>
            <a:endParaRPr lang="en-US" dirty="0"/>
          </a:p>
        </p:txBody>
      </p:sp>
      <p:sp>
        <p:nvSpPr>
          <p:cNvPr id="10" name="Text Placeholder 43"/>
          <p:cNvSpPr>
            <a:spLocks noGrp="1"/>
          </p:cNvSpPr>
          <p:nvPr>
            <p:ph type="body" sz="quarter" idx="13" hasCustomPrompt="1"/>
          </p:nvPr>
        </p:nvSpPr>
        <p:spPr>
          <a:xfrm>
            <a:off x="-48904" y="1224888"/>
            <a:ext cx="1191905" cy="1088100"/>
          </a:xfrm>
          <a:noFill/>
        </p:spPr>
        <p:txBody>
          <a:bodyPr anchor="ctr"/>
          <a:lstStyle>
            <a:lvl1pPr algn="ctr">
              <a:buNone/>
              <a:defRPr sz="3800" b="1">
                <a:solidFill>
                  <a:schemeClr val="bg1"/>
                </a:solidFill>
                <a:latin typeface="Hand Of Sean" pitchFamily="2" charset="0"/>
              </a:defRPr>
            </a:lvl1pPr>
          </a:lstStyle>
          <a:p>
            <a:pPr lvl="0"/>
            <a:r>
              <a:rPr lang="en-US" dirty="0"/>
              <a:t>No.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all"/>
            </a:lvl1pPr>
          </a:lstStyle>
          <a:p>
            <a:r>
              <a:rPr lang="en-US" dirty="0"/>
              <a:t>Click to ADD TITLE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6"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
        <p:nvSpPr>
          <p:cNvPr id="8"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vl1pPr>
            <a:lvl2pPr>
              <a:defRPr sz="1800"/>
            </a:lvl2pPr>
            <a:lvl3pPr>
              <a:defRPr sz="1600"/>
            </a:lvl3pPr>
            <a:lvl4pPr>
              <a:defRPr sz="1400"/>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vl1pPr>
            <a:lvl2pPr>
              <a:defRPr sz="1800"/>
            </a:lvl2pPr>
            <a:lvl3pPr>
              <a:defRPr sz="1600"/>
            </a:lvl3pPr>
            <a:lvl4pPr>
              <a:defRPr sz="1400"/>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9"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7"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hasCustomPrompt="1"/>
          </p:nvPr>
        </p:nvSpPr>
        <p:spPr>
          <a:xfrm>
            <a:off x="457200"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5" name="Text Placeholder 4"/>
          <p:cNvSpPr>
            <a:spLocks noGrp="1"/>
          </p:cNvSpPr>
          <p:nvPr>
            <p:ph type="body" sz="quarter" idx="3" hasCustomPrompt="1"/>
          </p:nvPr>
        </p:nvSpPr>
        <p:spPr>
          <a:xfrm>
            <a:off x="4645025"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11"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9" name="Rectangle 96"/>
          <p:cNvSpPr>
            <a:spLocks noGrp="1" noChangeArrowheads="1"/>
          </p:cNvSpPr>
          <p:nvPr>
            <p:ph type="sldNum" sz="quarter" idx="1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304800" y="0"/>
            <a:ext cx="29718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4"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762000"/>
            <a:ext cx="3008313" cy="673100"/>
          </a:xfrm>
        </p:spPr>
        <p:txBody>
          <a:bodyPr anchor="b"/>
          <a:lstStyle>
            <a:lvl1pPr algn="l">
              <a:defRPr sz="2000" b="1"/>
            </a:lvl1pPr>
          </a:lstStyle>
          <a:p>
            <a:r>
              <a:rPr lang="en-US" dirty="0"/>
              <a:t>Click to add title</a:t>
            </a:r>
          </a:p>
        </p:txBody>
      </p:sp>
      <p:sp>
        <p:nvSpPr>
          <p:cNvPr id="3" name="Content Placeholder 2"/>
          <p:cNvSpPr>
            <a:spLocks noGrp="1"/>
          </p:cNvSpPr>
          <p:nvPr>
            <p:ph idx="1" hasCustomPrompt="1"/>
          </p:nvPr>
        </p:nvSpPr>
        <p:spPr>
          <a:xfrm>
            <a:off x="3575050" y="762000"/>
            <a:ext cx="5111750" cy="5364163"/>
          </a:xfrm>
        </p:spPr>
        <p:txBody>
          <a:bodyPr/>
          <a:lstStyle>
            <a:lvl1pPr>
              <a:buFont typeface="Wingdings" pitchFamily="2" charset="2"/>
              <a:buChar char="§"/>
              <a:defRPr sz="2000"/>
            </a:lvl1pPr>
            <a:lvl2pPr>
              <a:defRPr sz="1800"/>
            </a:lvl2pPr>
            <a:lvl3pPr>
              <a:defRPr sz="1600"/>
            </a:lvl3pPr>
            <a:lvl4pPr>
              <a:defRPr sz="1400"/>
            </a:lvl4pPr>
            <a:lvl5pPr>
              <a:defRPr sz="2000"/>
            </a:lvl5pPr>
            <a:lvl6pPr>
              <a:defRPr sz="2000"/>
            </a:lvl6pPr>
            <a:lvl7pPr>
              <a:defRPr sz="2000"/>
            </a:lvl7pPr>
            <a:lvl8pPr>
              <a:defRPr sz="2000"/>
            </a:lvl8pPr>
            <a:lvl9pPr>
              <a:defRPr sz="20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add text</a:t>
            </a:r>
          </a:p>
        </p:txBody>
      </p:sp>
      <p:sp>
        <p:nvSpPr>
          <p:cNvPr id="9"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7"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8055864" cy="530352"/>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457200" y="1371600"/>
            <a:ext cx="8055864" cy="50292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3"/>
            <a:endParaRPr lang="en-US" dirty="0"/>
          </a:p>
          <a:p>
            <a:pPr lvl="5"/>
            <a:endParaRPr lang="en-US" dirty="0"/>
          </a:p>
        </p:txBody>
      </p:sp>
      <p:sp>
        <p:nvSpPr>
          <p:cNvPr id="7" name="Round Same Side Corner Rectangle 6"/>
          <p:cNvSpPr/>
          <p:nvPr/>
        </p:nvSpPr>
        <p:spPr>
          <a:xfrm rot="10800000">
            <a:off x="304800" y="-3177"/>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a:solidFill>
                <a:schemeClr val="tx1"/>
              </a:solidFill>
            </a:endParaRPr>
          </a:p>
        </p:txBody>
      </p:sp>
      <p:sp>
        <p:nvSpPr>
          <p:cNvPr id="8" name="Rectangle 7"/>
          <p:cNvSpPr/>
          <p:nvPr/>
        </p:nvSpPr>
        <p:spPr>
          <a:xfrm>
            <a:off x="0" y="6589712"/>
            <a:ext cx="9178001" cy="306387"/>
          </a:xfrm>
          <a:prstGeom prst="rect">
            <a:avLst/>
          </a:pr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a:solidFill>
                <a:schemeClr val="tx1"/>
              </a:solidFill>
            </a:endParaRPr>
          </a:p>
        </p:txBody>
      </p:sp>
      <p:sp>
        <p:nvSpPr>
          <p:cNvPr id="9" name="Rectangle 83"/>
          <p:cNvSpPr>
            <a:spLocks noChangeArrowheads="1"/>
          </p:cNvSpPr>
          <p:nvPr/>
        </p:nvSpPr>
        <p:spPr bwMode="auto">
          <a:xfrm>
            <a:off x="609600" y="6639148"/>
            <a:ext cx="205505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FFFFFF"/>
                </a:solidFill>
                <a:latin typeface="+mn-lt"/>
              </a:rPr>
              <a:t>UST Global – Confidential &amp; Proprietary</a:t>
            </a:r>
            <a:endParaRPr lang="en-US" sz="1000" dirty="0">
              <a:latin typeface="+mn-lt"/>
            </a:endParaRPr>
          </a:p>
        </p:txBody>
      </p:sp>
      <p:sp>
        <p:nvSpPr>
          <p:cNvPr id="10" name="Line 84"/>
          <p:cNvSpPr>
            <a:spLocks noChangeShapeType="1"/>
          </p:cNvSpPr>
          <p:nvPr/>
        </p:nvSpPr>
        <p:spPr bwMode="auto">
          <a:xfrm flipH="1">
            <a:off x="457200" y="6620049"/>
            <a:ext cx="6350" cy="192087"/>
          </a:xfrm>
          <a:prstGeom prst="line">
            <a:avLst/>
          </a:prstGeom>
          <a:noFill/>
          <a:ln w="6350" cap="rnd">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pic>
        <p:nvPicPr>
          <p:cNvPr id="11" name="Picture 2"/>
          <p:cNvPicPr>
            <a:picLocks noChangeAspect="1" noChangeArrowheads="1"/>
          </p:cNvPicPr>
          <p:nvPr/>
        </p:nvPicPr>
        <p:blipFill>
          <a:blip r:embed="rId15" cstate="print"/>
          <a:srcRect/>
          <a:stretch>
            <a:fillRect/>
          </a:stretch>
        </p:blipFill>
        <p:spPr bwMode="auto">
          <a:xfrm>
            <a:off x="8229600" y="6612419"/>
            <a:ext cx="721664" cy="260972"/>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51" r:id="rId5"/>
    <p:sldLayoutId id="2147483652" r:id="rId6"/>
    <p:sldLayoutId id="2147483653" r:id="rId7"/>
    <p:sldLayoutId id="2147483655" r:id="rId8"/>
    <p:sldLayoutId id="2147483656" r:id="rId9"/>
    <p:sldLayoutId id="2147483658" r:id="rId10"/>
    <p:sldLayoutId id="2147483661" r:id="rId11"/>
    <p:sldLayoutId id="2147483673" r:id="rId12"/>
    <p:sldLayoutId id="2147483674" r:id="rId13"/>
  </p:sldLayoutIdLst>
  <p:hf sldNum="0" hdr="0" ftr="0"/>
  <p:txStyles>
    <p:titleStyle>
      <a:lvl1pPr algn="l" defTabSz="914400" rtl="0" eaLnBrk="1" latinLnBrk="0" hangingPunct="1">
        <a:spcBef>
          <a:spcPct val="0"/>
        </a:spcBef>
        <a:buNone/>
        <a:defRPr sz="3000" b="1" kern="1200">
          <a:solidFill>
            <a:schemeClr val="tx1"/>
          </a:solidFill>
          <a:latin typeface="+mj-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AwesomeDT</a:t>
            </a:r>
          </a:p>
        </p:txBody>
      </p:sp>
      <p:sp>
        <p:nvSpPr>
          <p:cNvPr id="3" name="Text Placeholder 2"/>
          <p:cNvSpPr>
            <a:spLocks noGrp="1"/>
          </p:cNvSpPr>
          <p:nvPr>
            <p:ph type="body" sz="quarter" idx="11"/>
          </p:nvPr>
        </p:nvSpPr>
        <p:spPr/>
        <p:txBody>
          <a:bodyPr>
            <a:normAutofit fontScale="92500" lnSpcReduction="10000"/>
          </a:bodyPr>
          <a:lstStyle/>
          <a:p>
            <a:r>
              <a:rPr lang="en-US" dirty="0"/>
              <a:t>Awesome Query language</a:t>
            </a:r>
          </a:p>
        </p:txBody>
      </p:sp>
      <p:sp>
        <p:nvSpPr>
          <p:cNvPr id="6" name="Date Placeholder 5"/>
          <p:cNvSpPr>
            <a:spLocks noGrp="1"/>
          </p:cNvSpPr>
          <p:nvPr>
            <p:ph type="dt" sz="half" idx="10"/>
          </p:nvPr>
        </p:nvSpPr>
        <p:spPr>
          <a:xfrm>
            <a:off x="6781800" y="0"/>
            <a:ext cx="1866900" cy="685800"/>
          </a:xfrm>
        </p:spPr>
        <p:txBody>
          <a:bodyPr/>
          <a:lstStyle/>
          <a:p>
            <a:fld id="{DD6B74D6-8001-4B4F-9404-23533CC297A3}" type="datetime1">
              <a:rPr lang="en-US" kern="0" smtClean="0"/>
              <a:t>7/12/2019</a:t>
            </a:fld>
            <a:endParaRPr lang="en-US" kern="0" dirty="0"/>
          </a:p>
        </p:txBody>
      </p:sp>
      <p:sp>
        <p:nvSpPr>
          <p:cNvPr id="8" name="Text Placeholder 7">
            <a:extLst>
              <a:ext uri="{FF2B5EF4-FFF2-40B4-BE49-F238E27FC236}">
                <a16:creationId xmlns:a16="http://schemas.microsoft.com/office/drawing/2014/main" id="{3D5580ED-D486-4B62-A35F-3BFAC7017B93}"/>
              </a:ext>
            </a:extLst>
          </p:cNvPr>
          <p:cNvSpPr>
            <a:spLocks noGrp="1"/>
          </p:cNvSpPr>
          <p:nvPr>
            <p:ph type="body" sz="quarter" idx="15"/>
          </p:nvPr>
        </p:nvSpPr>
        <p:spPr/>
        <p:txBody>
          <a:bodyPr>
            <a:normAutofit/>
          </a:bodyPr>
          <a:lstStyle/>
          <a:p>
            <a:r>
              <a:rPr lang="en-US" sz="1600" dirty="0"/>
              <a:t>A new Language for Custom activity on Data table manipulation in simple text using UiPath</a:t>
            </a:r>
            <a:endParaRPr lang="en-IN" sz="1600" dirty="0"/>
          </a:p>
        </p:txBody>
      </p:sp>
      <p:pic>
        <p:nvPicPr>
          <p:cNvPr id="1028" name="Picture 4" descr="Related image">
            <a:extLst>
              <a:ext uri="{FF2B5EF4-FFF2-40B4-BE49-F238E27FC236}">
                <a16:creationId xmlns:a16="http://schemas.microsoft.com/office/drawing/2014/main" id="{64899870-1E5A-443D-A7D1-20A1332858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t="20371" r="10000" b="20371"/>
          <a:stretch/>
        </p:blipFill>
        <p:spPr bwMode="auto">
          <a:xfrm>
            <a:off x="76200" y="2521159"/>
            <a:ext cx="2438400" cy="1219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2514600"/>
            <a:ext cx="8055864" cy="1600200"/>
          </a:xfrm>
        </p:spPr>
        <p:txBody>
          <a:bodyPr>
            <a:normAutofit/>
          </a:bodyPr>
          <a:lstStyle/>
          <a:p>
            <a:pPr algn="ctr" eaLnBrk="1" hangingPunct="1">
              <a:buNone/>
            </a:pPr>
            <a:r>
              <a:rPr lang="en-US" sz="7200" dirty="0"/>
              <a:t>Demo</a:t>
            </a:r>
            <a:endParaRPr lang="en-GB" sz="7200" dirty="0"/>
          </a:p>
        </p:txBody>
      </p:sp>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spTree>
    <p:extLst>
      <p:ext uri="{BB962C8B-B14F-4D97-AF65-F5344CB8AC3E}">
        <p14:creationId xmlns:p14="http://schemas.microsoft.com/office/powerpoint/2010/main" val="407729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2514600"/>
            <a:ext cx="8055864" cy="1600200"/>
          </a:xfrm>
        </p:spPr>
        <p:txBody>
          <a:bodyPr>
            <a:normAutofit/>
          </a:bodyPr>
          <a:lstStyle/>
          <a:p>
            <a:pPr algn="ctr" eaLnBrk="1" hangingPunct="1">
              <a:buNone/>
            </a:pPr>
            <a:r>
              <a:rPr lang="en-US" sz="7200" dirty="0"/>
              <a:t>Thank You</a:t>
            </a:r>
            <a:endParaRPr lang="en-GB" sz="7200" dirty="0"/>
          </a:p>
        </p:txBody>
      </p:sp>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spTree>
    <p:extLst>
      <p:ext uri="{BB962C8B-B14F-4D97-AF65-F5344CB8AC3E}">
        <p14:creationId xmlns:p14="http://schemas.microsoft.com/office/powerpoint/2010/main" val="427510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09600" y="457200"/>
            <a:ext cx="8001000" cy="838200"/>
          </a:xfrm>
        </p:spPr>
        <p:txBody>
          <a:bodyPr/>
          <a:lstStyle/>
          <a:p>
            <a:pPr algn="ctr"/>
            <a:r>
              <a:rPr lang="en-US" sz="3600" dirty="0"/>
              <a:t>Problem Statement</a:t>
            </a:r>
            <a:endParaRPr lang="en-US" sz="2400" dirty="0">
              <a:latin typeface="+mn-lt"/>
            </a:endParaRPr>
          </a:p>
        </p:txBody>
      </p:sp>
      <p:sp>
        <p:nvSpPr>
          <p:cNvPr id="3" name="Subtitle 2"/>
          <p:cNvSpPr>
            <a:spLocks noGrp="1"/>
          </p:cNvSpPr>
          <p:nvPr>
            <p:ph type="subTitle" idx="1"/>
          </p:nvPr>
        </p:nvSpPr>
        <p:spPr>
          <a:xfrm>
            <a:off x="152400" y="1219200"/>
            <a:ext cx="8902148" cy="4876800"/>
          </a:xfrm>
        </p:spPr>
        <p:txBody>
          <a:bodyPr rtlCol="0">
            <a:normAutofit/>
          </a:bodyPr>
          <a:lstStyle/>
          <a:p>
            <a:pPr marL="227013" indent="-227013" algn="l" eaLnBrk="1" fontAlgn="auto" hangingPunct="1">
              <a:spcAft>
                <a:spcPts val="0"/>
              </a:spcAft>
              <a:defRPr/>
            </a:pPr>
            <a:r>
              <a:rPr lang="en-US" sz="1800" dirty="0">
                <a:solidFill>
                  <a:schemeClr val="tx1"/>
                </a:solidFill>
              </a:rPr>
              <a:t>UiPath RPA Developers ,</a:t>
            </a:r>
          </a:p>
          <a:p>
            <a:pPr marL="227013" indent="-227013" algn="l" eaLnBrk="1" fontAlgn="auto" hangingPunct="1">
              <a:spcAft>
                <a:spcPts val="0"/>
              </a:spcAft>
              <a:defRPr/>
            </a:pPr>
            <a:r>
              <a:rPr lang="en-US" sz="1800" dirty="0">
                <a:solidFill>
                  <a:schemeClr val="tx1"/>
                </a:solidFill>
              </a:rPr>
              <a:t> Daily working with Data Tables (Table in Memory ), Data Table might be out put of Excel File (Read Range) or Might be Structure Data From Web or Output of CSV File or Output Of </a:t>
            </a:r>
            <a:r>
              <a:rPr lang="en-US" sz="1800" dirty="0" err="1">
                <a:solidFill>
                  <a:schemeClr val="tx1"/>
                </a:solidFill>
              </a:rPr>
              <a:t>DataBase</a:t>
            </a:r>
            <a:r>
              <a:rPr lang="en-US" sz="1800" dirty="0">
                <a:solidFill>
                  <a:schemeClr val="tx1"/>
                </a:solidFill>
              </a:rPr>
              <a:t>.</a:t>
            </a:r>
          </a:p>
          <a:p>
            <a:pPr marL="227013" indent="-227013" algn="l" eaLnBrk="1" fontAlgn="auto" hangingPunct="1">
              <a:spcAft>
                <a:spcPts val="0"/>
              </a:spcAft>
              <a:defRPr/>
            </a:pPr>
            <a:endParaRPr lang="en-US" sz="1800" dirty="0">
              <a:solidFill>
                <a:schemeClr val="tx1"/>
              </a:solidFill>
            </a:endParaRPr>
          </a:p>
          <a:p>
            <a:pPr marL="227013" indent="-227013" algn="l" eaLnBrk="1" fontAlgn="auto" hangingPunct="1">
              <a:spcAft>
                <a:spcPts val="0"/>
              </a:spcAft>
              <a:defRPr/>
            </a:pPr>
            <a:r>
              <a:rPr lang="en-US" sz="1800" dirty="0">
                <a:solidFill>
                  <a:schemeClr val="tx1"/>
                </a:solidFill>
              </a:rPr>
              <a:t>Developers do data table manipulation's based on business requirement, its like </a:t>
            </a:r>
          </a:p>
          <a:p>
            <a:pPr marL="628650" lvl="1" indent="-171450" algn="l">
              <a:buFont typeface="Wingdings" panose="05000000000000000000" pitchFamily="2" charset="2"/>
              <a:buChar char="§"/>
              <a:defRPr/>
            </a:pPr>
            <a:r>
              <a:rPr lang="en-US" dirty="0">
                <a:solidFill>
                  <a:schemeClr val="tx1"/>
                </a:solidFill>
              </a:rPr>
              <a:t>Remove Duplicates</a:t>
            </a:r>
          </a:p>
          <a:p>
            <a:pPr marL="628650" lvl="1" indent="-171450" algn="l">
              <a:buFont typeface="Wingdings" panose="05000000000000000000" pitchFamily="2" charset="2"/>
              <a:buChar char="§"/>
              <a:defRPr/>
            </a:pPr>
            <a:r>
              <a:rPr lang="en-US" dirty="0">
                <a:solidFill>
                  <a:schemeClr val="tx1"/>
                </a:solidFill>
              </a:rPr>
              <a:t>Sort Order</a:t>
            </a:r>
          </a:p>
          <a:p>
            <a:pPr marL="628650" lvl="1" indent="-171450" algn="l">
              <a:buFont typeface="Wingdings" panose="05000000000000000000" pitchFamily="2" charset="2"/>
              <a:buChar char="§"/>
              <a:defRPr/>
            </a:pPr>
            <a:r>
              <a:rPr lang="en-US" dirty="0">
                <a:solidFill>
                  <a:schemeClr val="tx1"/>
                </a:solidFill>
              </a:rPr>
              <a:t>Merge Multiple Data Tables </a:t>
            </a:r>
          </a:p>
          <a:p>
            <a:pPr marL="628650" lvl="1" indent="-171450" algn="l">
              <a:buFont typeface="Wingdings" panose="05000000000000000000" pitchFamily="2" charset="2"/>
              <a:buChar char="§"/>
              <a:defRPr/>
            </a:pPr>
            <a:r>
              <a:rPr lang="en-US" dirty="0">
                <a:solidFill>
                  <a:schemeClr val="tx1"/>
                </a:solidFill>
              </a:rPr>
              <a:t>Filter Data Table using Criteria </a:t>
            </a:r>
          </a:p>
          <a:p>
            <a:pPr marL="628650" lvl="1" indent="-171450" algn="l">
              <a:buFont typeface="Wingdings" panose="05000000000000000000" pitchFamily="2" charset="2"/>
              <a:buChar char="§"/>
              <a:defRPr/>
            </a:pPr>
            <a:r>
              <a:rPr lang="en-US" dirty="0">
                <a:solidFill>
                  <a:schemeClr val="tx1"/>
                </a:solidFill>
              </a:rPr>
              <a:t>Create New Custom Columns </a:t>
            </a:r>
          </a:p>
          <a:p>
            <a:pPr marL="628650" lvl="1" indent="-171450" algn="l">
              <a:buFont typeface="Wingdings" panose="05000000000000000000" pitchFamily="2" charset="2"/>
              <a:buChar char="§"/>
              <a:defRPr/>
            </a:pPr>
            <a:r>
              <a:rPr lang="en-US" dirty="0">
                <a:solidFill>
                  <a:schemeClr val="tx1"/>
                </a:solidFill>
              </a:rPr>
              <a:t>Select Top N Records</a:t>
            </a:r>
          </a:p>
          <a:p>
            <a:pPr marL="628650" lvl="1" indent="-171450" algn="l">
              <a:buFont typeface="Wingdings" panose="05000000000000000000" pitchFamily="2" charset="2"/>
              <a:buChar char="§"/>
              <a:defRPr/>
            </a:pPr>
            <a:r>
              <a:rPr lang="en-US" dirty="0">
                <a:solidFill>
                  <a:schemeClr val="tx1"/>
                </a:solidFill>
              </a:rPr>
              <a:t>Interduce Serial Number Column …etc. </a:t>
            </a:r>
          </a:p>
          <a:p>
            <a:pPr marL="227013" indent="-227013" algn="l" eaLnBrk="1" fontAlgn="auto" hangingPunct="1">
              <a:spcAft>
                <a:spcPts val="0"/>
              </a:spcAft>
              <a:defRPr/>
            </a:pPr>
            <a:r>
              <a:rPr lang="en-US" sz="1800" dirty="0">
                <a:solidFill>
                  <a:schemeClr val="tx1"/>
                </a:solidFill>
              </a:rPr>
              <a:t> To Satisfy this type of Business Requirement Developers have to use </a:t>
            </a:r>
            <a:r>
              <a:rPr lang="en-US" sz="1800" dirty="0">
                <a:solidFill>
                  <a:schemeClr val="tx1"/>
                </a:solidFill>
                <a:highlight>
                  <a:srgbClr val="FFFF00"/>
                </a:highlight>
              </a:rPr>
              <a:t>Lot Of Code </a:t>
            </a:r>
            <a:r>
              <a:rPr lang="en-US" sz="1800" dirty="0">
                <a:solidFill>
                  <a:schemeClr val="tx1"/>
                </a:solidFill>
              </a:rPr>
              <a:t>and it is </a:t>
            </a:r>
            <a:r>
              <a:rPr lang="en-US" sz="1800" dirty="0">
                <a:solidFill>
                  <a:schemeClr val="tx1"/>
                </a:solidFill>
                <a:highlight>
                  <a:srgbClr val="FFFF00"/>
                </a:highlight>
              </a:rPr>
              <a:t>Time Consuming Process</a:t>
            </a:r>
            <a:r>
              <a:rPr lang="en-US" sz="1800" dirty="0">
                <a:solidFill>
                  <a:schemeClr val="tx1"/>
                </a:solidFill>
              </a:rPr>
              <a:t> and </a:t>
            </a:r>
            <a:r>
              <a:rPr lang="en-US" sz="1800" dirty="0">
                <a:solidFill>
                  <a:schemeClr val="tx1"/>
                </a:solidFill>
                <a:highlight>
                  <a:srgbClr val="FFFF00"/>
                </a:highlight>
              </a:rPr>
              <a:t>not user friendly </a:t>
            </a:r>
          </a:p>
        </p:txBody>
      </p:sp>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spTree>
    <p:extLst>
      <p:ext uri="{BB962C8B-B14F-4D97-AF65-F5344CB8AC3E}">
        <p14:creationId xmlns:p14="http://schemas.microsoft.com/office/powerpoint/2010/main" val="325674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pic>
        <p:nvPicPr>
          <p:cNvPr id="10" name="Picture 9">
            <a:extLst>
              <a:ext uri="{FF2B5EF4-FFF2-40B4-BE49-F238E27FC236}">
                <a16:creationId xmlns:a16="http://schemas.microsoft.com/office/drawing/2014/main" id="{0EB24B9C-36D3-487D-AC43-488B9D6357BE}"/>
              </a:ext>
            </a:extLst>
          </p:cNvPr>
          <p:cNvPicPr/>
          <p:nvPr/>
        </p:nvPicPr>
        <p:blipFill rotWithShape="1">
          <a:blip r:embed="rId2">
            <a:extLst>
              <a:ext uri="{28A0092B-C50C-407E-A947-70E740481C1C}">
                <a14:useLocalDpi xmlns:a14="http://schemas.microsoft.com/office/drawing/2010/main" val="0"/>
              </a:ext>
            </a:extLst>
          </a:blip>
          <a:srcRect b="4204"/>
          <a:stretch/>
        </p:blipFill>
        <p:spPr bwMode="auto">
          <a:xfrm>
            <a:off x="914400" y="1295400"/>
            <a:ext cx="7467600" cy="3048000"/>
          </a:xfrm>
          <a:prstGeom prst="rect">
            <a:avLst/>
          </a:prstGeom>
          <a:noFill/>
          <a:ln>
            <a:noFill/>
          </a:ln>
        </p:spPr>
      </p:pic>
    </p:spTree>
    <p:extLst>
      <p:ext uri="{BB962C8B-B14F-4D97-AF65-F5344CB8AC3E}">
        <p14:creationId xmlns:p14="http://schemas.microsoft.com/office/powerpoint/2010/main" val="232960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09600" y="457200"/>
            <a:ext cx="8001000" cy="838200"/>
          </a:xfrm>
        </p:spPr>
        <p:txBody>
          <a:bodyPr/>
          <a:lstStyle/>
          <a:p>
            <a:pPr algn="ctr"/>
            <a:r>
              <a:rPr lang="en-US" sz="3600" dirty="0"/>
              <a:t>Solution is here</a:t>
            </a:r>
            <a:endParaRPr lang="en-US" sz="2400" dirty="0">
              <a:latin typeface="+mn-lt"/>
            </a:endParaRPr>
          </a:p>
        </p:txBody>
      </p:sp>
      <p:sp>
        <p:nvSpPr>
          <p:cNvPr id="3" name="Subtitle 2"/>
          <p:cNvSpPr>
            <a:spLocks noGrp="1"/>
          </p:cNvSpPr>
          <p:nvPr>
            <p:ph type="subTitle" idx="1"/>
          </p:nvPr>
        </p:nvSpPr>
        <p:spPr>
          <a:xfrm>
            <a:off x="152400" y="1219200"/>
            <a:ext cx="8902148" cy="4876800"/>
          </a:xfrm>
        </p:spPr>
        <p:txBody>
          <a:bodyPr rtlCol="0">
            <a:normAutofit/>
          </a:bodyPr>
          <a:lstStyle/>
          <a:p>
            <a:pPr marL="227013" indent="-227013" algn="l">
              <a:defRPr/>
            </a:pPr>
            <a:r>
              <a:rPr lang="en-US" sz="2800" dirty="0">
                <a:solidFill>
                  <a:schemeClr val="tx1"/>
                </a:solidFill>
              </a:rPr>
              <a:t>Using AwesomeDT Custom Activity, RPA Developers can Perform Series Of Data Table Operations on One Go with very less development time </a:t>
            </a:r>
          </a:p>
          <a:p>
            <a:pPr marL="227013" indent="-227013" algn="l">
              <a:defRPr/>
            </a:pPr>
            <a:endParaRPr lang="en-US" sz="2800" dirty="0">
              <a:solidFill>
                <a:schemeClr val="tx1"/>
              </a:solidFill>
            </a:endParaRPr>
          </a:p>
          <a:p>
            <a:pPr marL="227013" indent="-227013" algn="l">
              <a:defRPr/>
            </a:pPr>
            <a:endParaRPr lang="en-US" sz="2800" dirty="0">
              <a:solidFill>
                <a:schemeClr val="tx1"/>
              </a:solidFill>
            </a:endParaRPr>
          </a:p>
          <a:p>
            <a:pPr marL="227013" indent="-227013" algn="l">
              <a:defRPr/>
            </a:pPr>
            <a:endParaRPr lang="en-US" sz="2800" dirty="0">
              <a:solidFill>
                <a:schemeClr val="tx1"/>
              </a:solidFill>
            </a:endParaRPr>
          </a:p>
        </p:txBody>
      </p:sp>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pic>
        <p:nvPicPr>
          <p:cNvPr id="5" name="Picture 2" descr="Image result for development time">
            <a:extLst>
              <a:ext uri="{FF2B5EF4-FFF2-40B4-BE49-F238E27FC236}">
                <a16:creationId xmlns:a16="http://schemas.microsoft.com/office/drawing/2014/main" id="{22AE9DE0-3D86-4300-B3EF-5C950D684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562" y="2514600"/>
            <a:ext cx="4634593" cy="33994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A1FB304-94A7-4A8C-B2B3-E3FECC7E952F}"/>
              </a:ext>
            </a:extLst>
          </p:cNvPr>
          <p:cNvSpPr/>
          <p:nvPr/>
        </p:nvSpPr>
        <p:spPr>
          <a:xfrm>
            <a:off x="242207" y="3221657"/>
            <a:ext cx="4191355" cy="297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7013" indent="-227013" algn="ctr">
              <a:defRPr/>
            </a:pPr>
            <a:r>
              <a:rPr lang="en-US" sz="2000" dirty="0">
                <a:solidFill>
                  <a:schemeClr val="tx1"/>
                </a:solidFill>
              </a:rPr>
              <a:t>Development Time Reduces from </a:t>
            </a:r>
          </a:p>
          <a:p>
            <a:pPr marL="227013" indent="-227013" algn="ctr">
              <a:defRPr/>
            </a:pPr>
            <a:r>
              <a:rPr lang="en-US" sz="4000" dirty="0">
                <a:solidFill>
                  <a:srgbClr val="FF0000"/>
                </a:solidFill>
              </a:rPr>
              <a:t>Hours</a:t>
            </a:r>
            <a:r>
              <a:rPr lang="en-US" sz="4000" dirty="0">
                <a:solidFill>
                  <a:schemeClr val="tx1"/>
                </a:solidFill>
              </a:rPr>
              <a:t>  -&gt; </a:t>
            </a:r>
            <a:r>
              <a:rPr lang="en-US" sz="4000" dirty="0">
                <a:solidFill>
                  <a:srgbClr val="00B050"/>
                </a:solidFill>
              </a:rPr>
              <a:t>Minutes</a:t>
            </a:r>
          </a:p>
          <a:p>
            <a:pPr algn="ctr"/>
            <a:endParaRPr lang="en-IN" dirty="0"/>
          </a:p>
        </p:txBody>
      </p:sp>
    </p:spTree>
    <p:extLst>
      <p:ext uri="{BB962C8B-B14F-4D97-AF65-F5344CB8AC3E}">
        <p14:creationId xmlns:p14="http://schemas.microsoft.com/office/powerpoint/2010/main" val="308745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09600" y="457200"/>
            <a:ext cx="7924800" cy="1447800"/>
          </a:xfrm>
        </p:spPr>
        <p:txBody>
          <a:bodyPr/>
          <a:lstStyle/>
          <a:p>
            <a:pPr algn="ctr"/>
            <a:r>
              <a:rPr lang="en-US" sz="3600" dirty="0"/>
              <a:t>Awesome Query Language</a:t>
            </a:r>
          </a:p>
        </p:txBody>
      </p:sp>
      <p:sp>
        <p:nvSpPr>
          <p:cNvPr id="3" name="Subtitle 2"/>
          <p:cNvSpPr>
            <a:spLocks noGrp="1"/>
          </p:cNvSpPr>
          <p:nvPr>
            <p:ph type="subTitle" idx="1"/>
          </p:nvPr>
        </p:nvSpPr>
        <p:spPr>
          <a:xfrm>
            <a:off x="152400" y="1905000"/>
            <a:ext cx="9016093" cy="3886200"/>
          </a:xfrm>
        </p:spPr>
        <p:txBody>
          <a:bodyPr rtlCol="0">
            <a:normAutofit/>
          </a:bodyPr>
          <a:lstStyle/>
          <a:p>
            <a:pPr algn="l"/>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Create Consolidated Data Tables merging a list of multiple data tables where we can also </a:t>
            </a:r>
            <a:endParaRPr lang="en-IN"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l">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Dynamically Create new columns on the fly</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l">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Apply filter based on some conditions </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l">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Sort the data table by desc, asc</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l">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Top N Rows</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l">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Apply Excel formula on the fly</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l">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Remove duplicates  </a:t>
            </a:r>
          </a:p>
          <a:p>
            <a:pPr marL="800100" lvl="1" indent="-342900" algn="l">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Create New Serial Number Column</a:t>
            </a:r>
          </a:p>
          <a:p>
            <a:pPr marL="800100" lvl="1" indent="-342900" algn="l">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Etc.… </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spTree>
    <p:extLst>
      <p:ext uri="{BB962C8B-B14F-4D97-AF65-F5344CB8AC3E}">
        <p14:creationId xmlns:p14="http://schemas.microsoft.com/office/powerpoint/2010/main" val="333401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09600" y="437736"/>
            <a:ext cx="7924800" cy="1102416"/>
          </a:xfrm>
        </p:spPr>
        <p:txBody>
          <a:bodyPr/>
          <a:lstStyle/>
          <a:p>
            <a:pPr algn="ctr"/>
            <a:r>
              <a:rPr lang="en-US" sz="4000" u="sng" dirty="0"/>
              <a:t>How to Use</a:t>
            </a:r>
          </a:p>
        </p:txBody>
      </p:sp>
      <p:sp>
        <p:nvSpPr>
          <p:cNvPr id="3" name="Subtitle 2"/>
          <p:cNvSpPr>
            <a:spLocks noGrp="1"/>
          </p:cNvSpPr>
          <p:nvPr>
            <p:ph type="subTitle" idx="1"/>
          </p:nvPr>
        </p:nvSpPr>
        <p:spPr>
          <a:xfrm>
            <a:off x="2895599" y="1709531"/>
            <a:ext cx="5410201" cy="2633869"/>
          </a:xfrm>
        </p:spPr>
        <p:txBody>
          <a:bodyPr rtlCol="0">
            <a:normAutofit/>
          </a:bodyPr>
          <a:lstStyle/>
          <a:p>
            <a:pPr lvl="0" algn="l"/>
            <a:r>
              <a:rPr lang="en-US" sz="2800" dirty="0">
                <a:solidFill>
                  <a:schemeClr val="tx1"/>
                </a:solidFill>
              </a:rPr>
              <a:t>InputDTList : (List&lt;DataTables&gt;)</a:t>
            </a:r>
            <a:endParaRPr lang="en-IN" sz="2800" dirty="0">
              <a:solidFill>
                <a:schemeClr val="tx1"/>
              </a:solidFill>
            </a:endParaRPr>
          </a:p>
          <a:p>
            <a:pPr lvl="0" algn="l"/>
            <a:r>
              <a:rPr lang="en-US" sz="2800" dirty="0">
                <a:solidFill>
                  <a:schemeClr val="tx1"/>
                </a:solidFill>
              </a:rPr>
              <a:t>AQLString (String)</a:t>
            </a:r>
            <a:endParaRPr lang="en-IN" sz="2800" dirty="0">
              <a:solidFill>
                <a:schemeClr val="tx1"/>
              </a:solidFill>
            </a:endParaRPr>
          </a:p>
          <a:p>
            <a:pPr algn="l"/>
            <a:r>
              <a:rPr lang="en-US" sz="2800" dirty="0">
                <a:solidFill>
                  <a:schemeClr val="tx1"/>
                </a:solidFill>
              </a:rPr>
              <a:t> </a:t>
            </a:r>
            <a:endParaRPr lang="en-IN" sz="2800" dirty="0">
              <a:solidFill>
                <a:schemeClr val="tx1"/>
              </a:solidFill>
            </a:endParaRPr>
          </a:p>
          <a:p>
            <a:pPr lvl="0"/>
            <a:r>
              <a:rPr lang="en-US" sz="2800" dirty="0"/>
              <a:t> </a:t>
            </a:r>
            <a:endParaRPr lang="en-IN" sz="2800" dirty="0"/>
          </a:p>
          <a:p>
            <a:pPr algn="l"/>
            <a:endParaRPr lang="en-IN"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pic>
        <p:nvPicPr>
          <p:cNvPr id="2" name="Picture 1">
            <a:extLst>
              <a:ext uri="{FF2B5EF4-FFF2-40B4-BE49-F238E27FC236}">
                <a16:creationId xmlns:a16="http://schemas.microsoft.com/office/drawing/2014/main" id="{16A200C7-1CBF-4C57-9271-F7E1D4AE665F}"/>
              </a:ext>
            </a:extLst>
          </p:cNvPr>
          <p:cNvPicPr>
            <a:picLocks noChangeAspect="1"/>
          </p:cNvPicPr>
          <p:nvPr/>
        </p:nvPicPr>
        <p:blipFill>
          <a:blip r:embed="rId2"/>
          <a:stretch>
            <a:fillRect/>
          </a:stretch>
        </p:blipFill>
        <p:spPr>
          <a:xfrm>
            <a:off x="2514600" y="3120888"/>
            <a:ext cx="4551583" cy="1688823"/>
          </a:xfrm>
          <a:prstGeom prst="rect">
            <a:avLst/>
          </a:prstGeom>
        </p:spPr>
      </p:pic>
      <p:sp>
        <p:nvSpPr>
          <p:cNvPr id="6" name="Subtitle 2">
            <a:extLst>
              <a:ext uri="{FF2B5EF4-FFF2-40B4-BE49-F238E27FC236}">
                <a16:creationId xmlns:a16="http://schemas.microsoft.com/office/drawing/2014/main" id="{CC3F7576-15D9-436D-A4D5-905976C88E42}"/>
              </a:ext>
            </a:extLst>
          </p:cNvPr>
          <p:cNvSpPr txBox="1">
            <a:spLocks/>
          </p:cNvSpPr>
          <p:nvPr/>
        </p:nvSpPr>
        <p:spPr>
          <a:xfrm>
            <a:off x="3101009" y="5148469"/>
            <a:ext cx="3730114" cy="145111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SzPct val="12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Calibri"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Calibri"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a:r>
              <a:rPr lang="en-US" sz="2800" dirty="0">
                <a:solidFill>
                  <a:schemeClr val="tx1"/>
                </a:solidFill>
              </a:rPr>
              <a:t>ResultDT (Data Table)</a:t>
            </a:r>
            <a:endParaRPr lang="en-IN" sz="2800" dirty="0">
              <a:solidFill>
                <a:schemeClr val="tx1"/>
              </a:solidFill>
            </a:endParaRPr>
          </a:p>
        </p:txBody>
      </p:sp>
      <p:sp>
        <p:nvSpPr>
          <p:cNvPr id="5" name="Arrow: Right 4">
            <a:extLst>
              <a:ext uri="{FF2B5EF4-FFF2-40B4-BE49-F238E27FC236}">
                <a16:creationId xmlns:a16="http://schemas.microsoft.com/office/drawing/2014/main" id="{D36959B6-CA3F-4654-8B8A-A26491330FF5}"/>
              </a:ext>
            </a:extLst>
          </p:cNvPr>
          <p:cNvSpPr/>
          <p:nvPr/>
        </p:nvSpPr>
        <p:spPr>
          <a:xfrm>
            <a:off x="380999" y="1540152"/>
            <a:ext cx="1981201" cy="15807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chemeClr val="bg1"/>
                </a:solidFill>
              </a:rPr>
              <a:t>Input Parameters</a:t>
            </a:r>
            <a:endParaRPr lang="en-IN" sz="2000" b="1" dirty="0">
              <a:solidFill>
                <a:schemeClr val="bg1"/>
              </a:solidFill>
            </a:endParaRPr>
          </a:p>
        </p:txBody>
      </p:sp>
      <p:sp>
        <p:nvSpPr>
          <p:cNvPr id="8" name="Arrow: Right 7">
            <a:extLst>
              <a:ext uri="{FF2B5EF4-FFF2-40B4-BE49-F238E27FC236}">
                <a16:creationId xmlns:a16="http://schemas.microsoft.com/office/drawing/2014/main" id="{0E9BA8B0-D64E-4243-BDF7-77FBE660C326}"/>
              </a:ext>
            </a:extLst>
          </p:cNvPr>
          <p:cNvSpPr/>
          <p:nvPr/>
        </p:nvSpPr>
        <p:spPr>
          <a:xfrm>
            <a:off x="7066183" y="4839528"/>
            <a:ext cx="1981201" cy="15807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chemeClr val="bg1"/>
                </a:solidFill>
              </a:rPr>
              <a:t>Output Parameters</a:t>
            </a:r>
            <a:endParaRPr lang="en-IN" sz="2000" b="1" dirty="0">
              <a:solidFill>
                <a:schemeClr val="bg1"/>
              </a:solidFill>
            </a:endParaRPr>
          </a:p>
        </p:txBody>
      </p:sp>
    </p:spTree>
    <p:extLst>
      <p:ext uri="{BB962C8B-B14F-4D97-AF65-F5344CB8AC3E}">
        <p14:creationId xmlns:p14="http://schemas.microsoft.com/office/powerpoint/2010/main" val="10065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81000" y="457200"/>
            <a:ext cx="8001000" cy="968375"/>
          </a:xfrm>
        </p:spPr>
        <p:txBody>
          <a:bodyPr/>
          <a:lstStyle/>
          <a:p>
            <a:pPr algn="ctr"/>
            <a:r>
              <a:rPr lang="en-US" sz="6000" dirty="0"/>
              <a:t>AQLString</a:t>
            </a:r>
            <a:endParaRPr lang="en-US" sz="4400" dirty="0">
              <a:latin typeface="+mn-lt"/>
            </a:endParaRPr>
          </a:p>
        </p:txBody>
      </p:sp>
      <p:sp>
        <p:nvSpPr>
          <p:cNvPr id="3" name="Subtitle 2"/>
          <p:cNvSpPr>
            <a:spLocks noGrp="1"/>
          </p:cNvSpPr>
          <p:nvPr>
            <p:ph type="subTitle" idx="1"/>
          </p:nvPr>
        </p:nvSpPr>
        <p:spPr>
          <a:xfrm>
            <a:off x="76200" y="2819400"/>
            <a:ext cx="8991600" cy="5029200"/>
          </a:xfrm>
        </p:spPr>
        <p:txBody>
          <a:bodyPr rtlCol="0">
            <a:normAutofit/>
          </a:bodyPr>
          <a:lstStyle/>
          <a:p>
            <a:pPr algn="l"/>
            <a:r>
              <a:rPr lang="en-US" sz="2400" dirty="0">
                <a:solidFill>
                  <a:schemeClr val="tx1"/>
                </a:solidFill>
              </a:rPr>
              <a:t> </a:t>
            </a:r>
            <a:endParaRPr lang="en-IN" sz="2400" dirty="0">
              <a:solidFill>
                <a:schemeClr val="tx1"/>
              </a:solidFill>
            </a:endParaRPr>
          </a:p>
          <a:p>
            <a:r>
              <a:rPr lang="en-US" sz="3200" dirty="0">
                <a:solidFill>
                  <a:srgbClr val="FF0000"/>
                </a:solidFill>
              </a:rPr>
              <a:t>1+2+3</a:t>
            </a:r>
            <a:r>
              <a:rPr lang="en-US" sz="3200" dirty="0">
                <a:solidFill>
                  <a:srgbClr val="0070C0"/>
                </a:solidFill>
              </a:rPr>
              <a:t> </a:t>
            </a:r>
            <a:r>
              <a:rPr lang="en-US" sz="3200" dirty="0">
                <a:solidFill>
                  <a:schemeClr val="tx1"/>
                </a:solidFill>
              </a:rPr>
              <a:t>|</a:t>
            </a:r>
            <a:r>
              <a:rPr lang="en-US" sz="3200" dirty="0">
                <a:solidFill>
                  <a:srgbClr val="0070C0"/>
                </a:solidFill>
              </a:rPr>
              <a:t> Remove-Duplicates </a:t>
            </a:r>
            <a:r>
              <a:rPr lang="en-US" sz="3200" dirty="0">
                <a:solidFill>
                  <a:schemeClr val="tx1"/>
                </a:solidFill>
              </a:rPr>
              <a:t>|</a:t>
            </a:r>
            <a:r>
              <a:rPr lang="en-US" sz="3200" dirty="0">
                <a:solidFill>
                  <a:srgbClr val="0070C0"/>
                </a:solidFill>
              </a:rPr>
              <a:t> </a:t>
            </a:r>
            <a:r>
              <a:rPr lang="en-US" sz="3200" dirty="0">
                <a:solidFill>
                  <a:schemeClr val="accent5">
                    <a:lumMod val="75000"/>
                  </a:schemeClr>
                </a:solidFill>
              </a:rPr>
              <a:t>where Salary &gt; 40000  </a:t>
            </a:r>
            <a:endParaRPr lang="en-IN" sz="3200" dirty="0">
              <a:solidFill>
                <a:schemeClr val="accent5">
                  <a:lumMod val="75000"/>
                </a:schemeClr>
              </a:solidFill>
            </a:endParaRPr>
          </a:p>
          <a:p>
            <a:pPr algn="l"/>
            <a:r>
              <a:rPr lang="en-US" sz="3200" dirty="0">
                <a:solidFill>
                  <a:schemeClr val="tx1"/>
                </a:solidFill>
              </a:rPr>
              <a:t> </a:t>
            </a:r>
            <a:endParaRPr lang="en-IN" sz="3200" dirty="0">
              <a:solidFill>
                <a:schemeClr val="tx1"/>
              </a:solidFill>
            </a:endParaRPr>
          </a:p>
        </p:txBody>
      </p:sp>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sp>
        <p:nvSpPr>
          <p:cNvPr id="6" name="Arrow: Curved Right 5">
            <a:extLst>
              <a:ext uri="{FF2B5EF4-FFF2-40B4-BE49-F238E27FC236}">
                <a16:creationId xmlns:a16="http://schemas.microsoft.com/office/drawing/2014/main" id="{E0E1B8FB-7026-49FE-917D-A44D9D40ADA4}"/>
              </a:ext>
            </a:extLst>
          </p:cNvPr>
          <p:cNvSpPr/>
          <p:nvPr/>
        </p:nvSpPr>
        <p:spPr>
          <a:xfrm rot="16200000">
            <a:off x="1028700" y="3162300"/>
            <a:ext cx="1828800" cy="3429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Down 6">
            <a:extLst>
              <a:ext uri="{FF2B5EF4-FFF2-40B4-BE49-F238E27FC236}">
                <a16:creationId xmlns:a16="http://schemas.microsoft.com/office/drawing/2014/main" id="{D800A5E7-13D3-4773-A34D-252BF0810605}"/>
              </a:ext>
            </a:extLst>
          </p:cNvPr>
          <p:cNvSpPr/>
          <p:nvPr/>
        </p:nvSpPr>
        <p:spPr>
          <a:xfrm>
            <a:off x="4114800" y="1654175"/>
            <a:ext cx="3657600" cy="1676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0ADA0370-B3DC-46FA-9715-413EEA434BB2}"/>
              </a:ext>
            </a:extLst>
          </p:cNvPr>
          <p:cNvSpPr txBox="1"/>
          <p:nvPr/>
        </p:nvSpPr>
        <p:spPr>
          <a:xfrm>
            <a:off x="685800" y="3962399"/>
            <a:ext cx="545342" cy="369332"/>
          </a:xfrm>
          <a:prstGeom prst="rect">
            <a:avLst/>
          </a:prstGeom>
          <a:noFill/>
        </p:spPr>
        <p:txBody>
          <a:bodyPr wrap="none" rtlCol="0">
            <a:spAutoFit/>
          </a:bodyPr>
          <a:lstStyle/>
          <a:p>
            <a:r>
              <a:rPr lang="en-US" dirty="0"/>
              <a:t>O/P</a:t>
            </a:r>
            <a:endParaRPr lang="en-IN" dirty="0"/>
          </a:p>
        </p:txBody>
      </p:sp>
      <p:sp>
        <p:nvSpPr>
          <p:cNvPr id="11" name="TextBox 10">
            <a:extLst>
              <a:ext uri="{FF2B5EF4-FFF2-40B4-BE49-F238E27FC236}">
                <a16:creationId xmlns:a16="http://schemas.microsoft.com/office/drawing/2014/main" id="{AF03363E-6F31-42B0-8127-0E0114A2FFFE}"/>
              </a:ext>
            </a:extLst>
          </p:cNvPr>
          <p:cNvSpPr txBox="1"/>
          <p:nvPr/>
        </p:nvSpPr>
        <p:spPr>
          <a:xfrm>
            <a:off x="2362200" y="3949564"/>
            <a:ext cx="450764" cy="369332"/>
          </a:xfrm>
          <a:prstGeom prst="rect">
            <a:avLst/>
          </a:prstGeom>
          <a:noFill/>
        </p:spPr>
        <p:txBody>
          <a:bodyPr wrap="none" rtlCol="0">
            <a:spAutoFit/>
          </a:bodyPr>
          <a:lstStyle/>
          <a:p>
            <a:r>
              <a:rPr lang="en-US" dirty="0"/>
              <a:t>I/P</a:t>
            </a:r>
            <a:endParaRPr lang="en-IN" dirty="0"/>
          </a:p>
        </p:txBody>
      </p:sp>
      <p:sp>
        <p:nvSpPr>
          <p:cNvPr id="12" name="TextBox 11">
            <a:extLst>
              <a:ext uri="{FF2B5EF4-FFF2-40B4-BE49-F238E27FC236}">
                <a16:creationId xmlns:a16="http://schemas.microsoft.com/office/drawing/2014/main" id="{03820BE6-787B-4F36-B965-EE72DF39572A}"/>
              </a:ext>
            </a:extLst>
          </p:cNvPr>
          <p:cNvSpPr txBox="1"/>
          <p:nvPr/>
        </p:nvSpPr>
        <p:spPr>
          <a:xfrm>
            <a:off x="6629400" y="3059668"/>
            <a:ext cx="450764" cy="369332"/>
          </a:xfrm>
          <a:prstGeom prst="rect">
            <a:avLst/>
          </a:prstGeom>
          <a:noFill/>
        </p:spPr>
        <p:txBody>
          <a:bodyPr wrap="none" rtlCol="0">
            <a:spAutoFit/>
          </a:bodyPr>
          <a:lstStyle/>
          <a:p>
            <a:r>
              <a:rPr lang="en-US" dirty="0"/>
              <a:t>I/P</a:t>
            </a:r>
            <a:endParaRPr lang="en-IN" dirty="0"/>
          </a:p>
        </p:txBody>
      </p:sp>
      <p:sp>
        <p:nvSpPr>
          <p:cNvPr id="13" name="TextBox 12">
            <a:extLst>
              <a:ext uri="{FF2B5EF4-FFF2-40B4-BE49-F238E27FC236}">
                <a16:creationId xmlns:a16="http://schemas.microsoft.com/office/drawing/2014/main" id="{7C464BC4-4B73-4073-9BE0-F152B8B4E7D5}"/>
              </a:ext>
            </a:extLst>
          </p:cNvPr>
          <p:cNvSpPr txBox="1"/>
          <p:nvPr/>
        </p:nvSpPr>
        <p:spPr>
          <a:xfrm>
            <a:off x="4527662" y="2961243"/>
            <a:ext cx="545342" cy="369332"/>
          </a:xfrm>
          <a:prstGeom prst="rect">
            <a:avLst/>
          </a:prstGeom>
          <a:noFill/>
        </p:spPr>
        <p:txBody>
          <a:bodyPr wrap="none" rtlCol="0">
            <a:spAutoFit/>
          </a:bodyPr>
          <a:lstStyle/>
          <a:p>
            <a:r>
              <a:rPr lang="en-US" dirty="0"/>
              <a:t>O/P</a:t>
            </a:r>
            <a:endParaRPr lang="en-IN" dirty="0"/>
          </a:p>
        </p:txBody>
      </p:sp>
    </p:spTree>
    <p:extLst>
      <p:ext uri="{BB962C8B-B14F-4D97-AF65-F5344CB8AC3E}">
        <p14:creationId xmlns:p14="http://schemas.microsoft.com/office/powerpoint/2010/main" val="423157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09600" y="457199"/>
            <a:ext cx="7924800" cy="449911"/>
          </a:xfrm>
        </p:spPr>
        <p:txBody>
          <a:bodyPr/>
          <a:lstStyle/>
          <a:p>
            <a:pPr algn="ctr"/>
            <a:r>
              <a:rPr lang="en-US" sz="3600" dirty="0"/>
              <a:t>Awesome Query Language</a:t>
            </a:r>
          </a:p>
        </p:txBody>
      </p:sp>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graphicFrame>
        <p:nvGraphicFramePr>
          <p:cNvPr id="6" name="Table 5">
            <a:extLst>
              <a:ext uri="{FF2B5EF4-FFF2-40B4-BE49-F238E27FC236}">
                <a16:creationId xmlns:a16="http://schemas.microsoft.com/office/drawing/2014/main" id="{4AE3CCF1-D247-4FD6-8A3F-9FBD3F030BBE}"/>
              </a:ext>
            </a:extLst>
          </p:cNvPr>
          <p:cNvGraphicFramePr>
            <a:graphicFrameLocks noGrp="1"/>
          </p:cNvGraphicFramePr>
          <p:nvPr>
            <p:extLst>
              <p:ext uri="{D42A27DB-BD31-4B8C-83A1-F6EECF244321}">
                <p14:modId xmlns:p14="http://schemas.microsoft.com/office/powerpoint/2010/main" val="1484272362"/>
              </p:ext>
            </p:extLst>
          </p:nvPr>
        </p:nvGraphicFramePr>
        <p:xfrm>
          <a:off x="304800" y="907109"/>
          <a:ext cx="8610600" cy="5591163"/>
        </p:xfrm>
        <a:graphic>
          <a:graphicData uri="http://schemas.openxmlformats.org/drawingml/2006/table">
            <a:tbl>
              <a:tblPr firstRow="1" firstCol="1" bandRow="1">
                <a:tableStyleId>{5C22544A-7EE6-4342-B048-85BDC9FD1C3A}</a:tableStyleId>
              </a:tblPr>
              <a:tblGrid>
                <a:gridCol w="1751792">
                  <a:extLst>
                    <a:ext uri="{9D8B030D-6E8A-4147-A177-3AD203B41FA5}">
                      <a16:colId xmlns:a16="http://schemas.microsoft.com/office/drawing/2014/main" val="132949350"/>
                    </a:ext>
                  </a:extLst>
                </a:gridCol>
                <a:gridCol w="1539787">
                  <a:extLst>
                    <a:ext uri="{9D8B030D-6E8A-4147-A177-3AD203B41FA5}">
                      <a16:colId xmlns:a16="http://schemas.microsoft.com/office/drawing/2014/main" val="1015315869"/>
                    </a:ext>
                  </a:extLst>
                </a:gridCol>
                <a:gridCol w="2477319">
                  <a:extLst>
                    <a:ext uri="{9D8B030D-6E8A-4147-A177-3AD203B41FA5}">
                      <a16:colId xmlns:a16="http://schemas.microsoft.com/office/drawing/2014/main" val="3750276909"/>
                    </a:ext>
                  </a:extLst>
                </a:gridCol>
                <a:gridCol w="2841702">
                  <a:extLst>
                    <a:ext uri="{9D8B030D-6E8A-4147-A177-3AD203B41FA5}">
                      <a16:colId xmlns:a16="http://schemas.microsoft.com/office/drawing/2014/main" val="3294655176"/>
                    </a:ext>
                  </a:extLst>
                </a:gridCol>
              </a:tblGrid>
              <a:tr h="171827">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Name</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Syntax</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Example</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Description</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2893840083"/>
                  </a:ext>
                </a:extLst>
              </a:tr>
              <a:tr h="531391">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Merge</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DT1+DT2+DT3+DT4</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1+2+3+4</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Using Mathematical Operators Like (+) Plus Easily Do Merge </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4060818146"/>
                  </a:ext>
                </a:extLst>
              </a:tr>
              <a:tr h="531391">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Remove Duplicate Rows</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Remove-Duplicates</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Remove-Duplicates</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It will remove all duplicate rows from the input data table</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3531883307"/>
                  </a:ext>
                </a:extLst>
              </a:tr>
              <a:tr h="449082">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Select Specific Columns</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Select [Column List]</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Select Employee, Salary, Department </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Select only specific columns from the data table </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201304574"/>
                  </a:ext>
                </a:extLst>
              </a:tr>
              <a:tr h="531391">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On the Fly Columns </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Select [new Column Name] = [Formula]</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Select Price, Qty, Total=Price*Qty</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Can apply any formula or expression using header names</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670475624"/>
                  </a:ext>
                </a:extLst>
              </a:tr>
              <a:tr h="1070736">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Filter</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Where [Column Name] (Operator) [Value/Expression]</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Where Salary &gt;50000</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By using where keyword  can use all kind of filter conditions like &lt;, &gt;, &gt;=, &lt;=, StartsWith, EndsWith, IsEmpty, Contains, Not Contains</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291108706"/>
                  </a:ext>
                </a:extLst>
              </a:tr>
              <a:tr h="351609">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Top N</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Top N</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Top 10</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It will show top 10 rows from the Data Table</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333208905"/>
                  </a:ext>
                </a:extLst>
              </a:tr>
              <a:tr h="531391">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Auto Increment (Row Num)</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[Column Name] =Row ([Column Name])</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Select </a:t>
                      </a:r>
                      <a:r>
                        <a:rPr lang="en-US" sz="1000" dirty="0" err="1">
                          <a:effectLst/>
                          <a:latin typeface="Tahoma" panose="020B0604030504040204" pitchFamily="34" charset="0"/>
                          <a:ea typeface="Tahoma" panose="020B0604030504040204" pitchFamily="34" charset="0"/>
                          <a:cs typeface="Tahoma" panose="020B0604030504040204" pitchFamily="34" charset="0"/>
                        </a:rPr>
                        <a:t>SNo</a:t>
                      </a:r>
                      <a:r>
                        <a:rPr lang="en-US" sz="1000" dirty="0">
                          <a:effectLst/>
                          <a:latin typeface="Tahoma" panose="020B0604030504040204" pitchFamily="34" charset="0"/>
                          <a:ea typeface="Tahoma" panose="020B0604030504040204" pitchFamily="34" charset="0"/>
                          <a:cs typeface="Tahoma" panose="020B0604030504040204" pitchFamily="34" charset="0"/>
                        </a:rPr>
                        <a:t>=Row(</a:t>
                      </a:r>
                      <a:r>
                        <a:rPr lang="en-US" sz="1000" dirty="0" err="1">
                          <a:effectLst/>
                          <a:latin typeface="Tahoma" panose="020B0604030504040204" pitchFamily="34" charset="0"/>
                          <a:ea typeface="Tahoma" panose="020B0604030504040204" pitchFamily="34" charset="0"/>
                          <a:cs typeface="Tahoma" panose="020B0604030504040204" pitchFamily="34" charset="0"/>
                        </a:rPr>
                        <a:t>SNo</a:t>
                      </a:r>
                      <a:r>
                        <a:rPr lang="en-US" sz="1000" dirty="0">
                          <a:effectLst/>
                          <a:latin typeface="Tahoma" panose="020B0604030504040204" pitchFamily="34" charset="0"/>
                          <a:ea typeface="Tahoma" panose="020B0604030504040204" pitchFamily="34" charset="0"/>
                          <a:cs typeface="Tahoma" panose="020B0604030504040204" pitchFamily="34" charset="0"/>
                        </a:rPr>
                        <a:t>)</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On the fly Row Number will generate with auto increment by 1</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3189777958"/>
                  </a:ext>
                </a:extLst>
              </a:tr>
              <a:tr h="531391">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Excel Formulas</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Select [New Column Name] =[Excel Formula]</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Select </a:t>
                      </a:r>
                      <a:r>
                        <a:rPr lang="en-US" sz="1000" dirty="0" err="1">
                          <a:effectLst/>
                          <a:latin typeface="Tahoma" panose="020B0604030504040204" pitchFamily="34" charset="0"/>
                          <a:ea typeface="Tahoma" panose="020B0604030504040204" pitchFamily="34" charset="0"/>
                          <a:cs typeface="Tahoma" panose="020B0604030504040204" pitchFamily="34" charset="0"/>
                        </a:rPr>
                        <a:t>EmployeeLength</a:t>
                      </a:r>
                      <a:r>
                        <a:rPr lang="en-US" sz="1000" dirty="0">
                          <a:effectLst/>
                          <a:latin typeface="Tahoma" panose="020B0604030504040204" pitchFamily="34" charset="0"/>
                          <a:ea typeface="Tahoma" panose="020B0604030504040204" pitchFamily="34" charset="0"/>
                          <a:cs typeface="Tahoma" panose="020B0604030504040204" pitchFamily="34" charset="0"/>
                        </a:rPr>
                        <a:t>=Len(Employee)</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Apply any excel formula with column headers </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125859401"/>
                  </a:ext>
                </a:extLst>
              </a:tr>
              <a:tr h="890954">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Order By</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a:effectLst/>
                          <a:latin typeface="Tahoma" panose="020B0604030504040204" pitchFamily="34" charset="0"/>
                          <a:ea typeface="Tahoma" panose="020B0604030504040204" pitchFamily="34" charset="0"/>
                          <a:cs typeface="Tahoma" panose="020B0604030504040204" pitchFamily="34" charset="0"/>
                        </a:rPr>
                        <a:t>Order By [Column Name] [OrderType]</a:t>
                      </a:r>
                      <a:endParaRPr lang="en-IN" sz="100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Order By Employee Desc</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tc>
                  <a:txBody>
                    <a:bodyPr/>
                    <a:lstStyle/>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Arrange data table using column any order type (Descending / Ascending) </a:t>
                      </a:r>
                      <a:endParaRPr lang="en-IN" sz="1000" dirty="0">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n-US" sz="1000" dirty="0">
                          <a:effectLst/>
                          <a:latin typeface="Tahoma" panose="020B0604030504040204" pitchFamily="34" charset="0"/>
                          <a:ea typeface="Tahoma" panose="020B0604030504040204" pitchFamily="34" charset="0"/>
                          <a:cs typeface="Tahoma" panose="020B0604030504040204" pitchFamily="34" charset="0"/>
                        </a:rPr>
                        <a:t> By Default its Ascending Order)</a:t>
                      </a:r>
                      <a:endParaRPr lang="en-IN" sz="1000" dirty="0">
                        <a:effectLst/>
                        <a:latin typeface="Tahoma" panose="020B0604030504040204" pitchFamily="34" charset="0"/>
                        <a:ea typeface="Tahoma" panose="020B0604030504040204" pitchFamily="34" charset="0"/>
                        <a:cs typeface="Tahoma" panose="020B0604030504040204" pitchFamily="34" charset="0"/>
                      </a:endParaRPr>
                    </a:p>
                  </a:txBody>
                  <a:tcPr marL="62920" marR="62920" marT="0" marB="0"/>
                </a:tc>
                <a:extLst>
                  <a:ext uri="{0D108BD9-81ED-4DB2-BD59-A6C34878D82A}">
                    <a16:rowId xmlns:a16="http://schemas.microsoft.com/office/drawing/2014/main" val="2250433010"/>
                  </a:ext>
                </a:extLst>
              </a:tr>
            </a:tbl>
          </a:graphicData>
        </a:graphic>
      </p:graphicFrame>
    </p:spTree>
    <p:extLst>
      <p:ext uri="{BB962C8B-B14F-4D97-AF65-F5344CB8AC3E}">
        <p14:creationId xmlns:p14="http://schemas.microsoft.com/office/powerpoint/2010/main" val="49760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81000" y="457200"/>
            <a:ext cx="8001000" cy="968375"/>
          </a:xfrm>
        </p:spPr>
        <p:txBody>
          <a:bodyPr/>
          <a:lstStyle/>
          <a:p>
            <a:pPr algn="ctr"/>
            <a:r>
              <a:rPr lang="en-US" sz="6000" dirty="0"/>
              <a:t>AQLString</a:t>
            </a:r>
            <a:endParaRPr lang="en-US" sz="4400" dirty="0">
              <a:latin typeface="+mn-lt"/>
            </a:endParaRPr>
          </a:p>
        </p:txBody>
      </p:sp>
      <p:sp>
        <p:nvSpPr>
          <p:cNvPr id="3" name="Subtitle 2"/>
          <p:cNvSpPr>
            <a:spLocks noGrp="1"/>
          </p:cNvSpPr>
          <p:nvPr>
            <p:ph type="subTitle" idx="1"/>
          </p:nvPr>
        </p:nvSpPr>
        <p:spPr>
          <a:xfrm>
            <a:off x="76200" y="1371600"/>
            <a:ext cx="8991600" cy="5029200"/>
          </a:xfrm>
        </p:spPr>
        <p:txBody>
          <a:bodyPr rtlCol="0">
            <a:normAutofit lnSpcReduction="10000"/>
          </a:bodyPr>
          <a:lstStyle/>
          <a:p>
            <a:pPr algn="l"/>
            <a:r>
              <a:rPr lang="en-US" sz="2400" dirty="0">
                <a:solidFill>
                  <a:schemeClr val="tx1"/>
                </a:solidFill>
              </a:rPr>
              <a:t>Let’s say there are 3 different data tables with same schema then we can apply a series of operations as mentioned below using this custom activity </a:t>
            </a:r>
            <a:endParaRPr lang="en-IN" sz="2400" dirty="0">
              <a:solidFill>
                <a:schemeClr val="tx1"/>
              </a:solidFill>
            </a:endParaRPr>
          </a:p>
          <a:p>
            <a:pPr algn="l"/>
            <a:r>
              <a:rPr lang="en-US" sz="2400" dirty="0">
                <a:solidFill>
                  <a:srgbClr val="0070C0"/>
                </a:solidFill>
              </a:rPr>
              <a:t>1+2+3 | Remove-Duplicates | where Salary &gt; 40000 | Order By Salary Desc | Select </a:t>
            </a:r>
            <a:r>
              <a:rPr lang="en-US" sz="2400" dirty="0" err="1">
                <a:solidFill>
                  <a:srgbClr val="0070C0"/>
                </a:solidFill>
              </a:rPr>
              <a:t>SNo</a:t>
            </a:r>
            <a:r>
              <a:rPr lang="en-US" sz="2400" dirty="0">
                <a:solidFill>
                  <a:srgbClr val="0070C0"/>
                </a:solidFill>
              </a:rPr>
              <a:t>=Row (</a:t>
            </a:r>
            <a:r>
              <a:rPr lang="en-US" sz="2400" dirty="0" err="1">
                <a:solidFill>
                  <a:srgbClr val="0070C0"/>
                </a:solidFill>
              </a:rPr>
              <a:t>SNo</a:t>
            </a:r>
            <a:r>
              <a:rPr lang="en-US" sz="2400" dirty="0">
                <a:solidFill>
                  <a:srgbClr val="0070C0"/>
                </a:solidFill>
              </a:rPr>
              <a:t>),  FirstName, </a:t>
            </a:r>
            <a:r>
              <a:rPr lang="en-US" sz="2400" dirty="0" err="1">
                <a:solidFill>
                  <a:srgbClr val="0070C0"/>
                </a:solidFill>
              </a:rPr>
              <a:t>LastName</a:t>
            </a:r>
            <a:r>
              <a:rPr lang="en-US" sz="2400" dirty="0">
                <a:solidFill>
                  <a:srgbClr val="0070C0"/>
                </a:solidFill>
              </a:rPr>
              <a:t>, </a:t>
            </a:r>
            <a:r>
              <a:rPr lang="en-US" sz="2400" dirty="0" err="1">
                <a:solidFill>
                  <a:srgbClr val="0070C0"/>
                </a:solidFill>
              </a:rPr>
              <a:t>EmployeeName</a:t>
            </a:r>
            <a:r>
              <a:rPr lang="en-US" sz="2400" dirty="0">
                <a:solidFill>
                  <a:srgbClr val="0070C0"/>
                </a:solidFill>
              </a:rPr>
              <a:t>=</a:t>
            </a:r>
            <a:r>
              <a:rPr lang="en-US" sz="2400" dirty="0" err="1">
                <a:solidFill>
                  <a:srgbClr val="0070C0"/>
                </a:solidFill>
              </a:rPr>
              <a:t>FirstName&amp;LastName</a:t>
            </a:r>
            <a:r>
              <a:rPr lang="en-US" sz="2400" dirty="0">
                <a:solidFill>
                  <a:srgbClr val="0070C0"/>
                </a:solidFill>
              </a:rPr>
              <a:t>, Salary, </a:t>
            </a:r>
            <a:r>
              <a:rPr lang="en-US" sz="2400" dirty="0" err="1">
                <a:solidFill>
                  <a:srgbClr val="0070C0"/>
                </a:solidFill>
              </a:rPr>
              <a:t>EmployeeType</a:t>
            </a:r>
            <a:r>
              <a:rPr lang="en-US" sz="2400" dirty="0">
                <a:solidFill>
                  <a:srgbClr val="0070C0"/>
                </a:solidFill>
              </a:rPr>
              <a:t> , </a:t>
            </a:r>
            <a:r>
              <a:rPr lang="en-US" sz="2400" dirty="0" err="1">
                <a:solidFill>
                  <a:srgbClr val="0070C0"/>
                </a:solidFill>
              </a:rPr>
              <a:t>YearlySalary</a:t>
            </a:r>
            <a:r>
              <a:rPr lang="en-US" sz="2400" dirty="0">
                <a:solidFill>
                  <a:srgbClr val="0070C0"/>
                </a:solidFill>
              </a:rPr>
              <a:t> =Salary*12  | Top 5</a:t>
            </a:r>
            <a:endParaRPr lang="en-IN" sz="2400" dirty="0">
              <a:solidFill>
                <a:srgbClr val="0070C0"/>
              </a:solidFill>
            </a:endParaRPr>
          </a:p>
          <a:p>
            <a:pPr algn="l"/>
            <a:r>
              <a:rPr lang="en-US" sz="2400" dirty="0">
                <a:solidFill>
                  <a:schemeClr val="tx1"/>
                </a:solidFill>
              </a:rPr>
              <a:t> </a:t>
            </a:r>
            <a:endParaRPr lang="en-IN" sz="2400" dirty="0">
              <a:solidFill>
                <a:schemeClr val="tx1"/>
              </a:solidFill>
            </a:endParaRPr>
          </a:p>
          <a:p>
            <a:pPr algn="l"/>
            <a:r>
              <a:rPr lang="en-US" sz="2400" b="1" dirty="0">
                <a:solidFill>
                  <a:schemeClr val="tx1"/>
                </a:solidFill>
              </a:rPr>
              <a:t>Note</a:t>
            </a:r>
            <a:r>
              <a:rPr lang="en-US" sz="2400" dirty="0">
                <a:solidFill>
                  <a:schemeClr val="tx1"/>
                </a:solidFill>
              </a:rPr>
              <a:t>: the above use case is just an example to show that we can create any such series of operations on the fly with this custom activity</a:t>
            </a:r>
            <a:endParaRPr lang="en-IN" sz="2400" dirty="0">
              <a:solidFill>
                <a:schemeClr val="tx1"/>
              </a:solidFill>
            </a:endParaRPr>
          </a:p>
          <a:p>
            <a:pPr algn="l"/>
            <a:r>
              <a:rPr lang="en-US" sz="2400" dirty="0">
                <a:solidFill>
                  <a:schemeClr val="tx1"/>
                </a:solidFill>
              </a:rPr>
              <a:t> In general, the same series of operation will take around </a:t>
            </a:r>
            <a:r>
              <a:rPr lang="en-US" sz="2400" b="1" dirty="0">
                <a:solidFill>
                  <a:srgbClr val="FF0000"/>
                </a:solidFill>
              </a:rPr>
              <a:t>8 to 10 hours </a:t>
            </a:r>
            <a:r>
              <a:rPr lang="en-US" sz="2400" dirty="0">
                <a:solidFill>
                  <a:schemeClr val="tx1"/>
                </a:solidFill>
              </a:rPr>
              <a:t>if performed manually. With this custom activity it will take </a:t>
            </a:r>
            <a:r>
              <a:rPr lang="en-US" sz="2400" b="1" dirty="0">
                <a:solidFill>
                  <a:srgbClr val="00B050"/>
                </a:solidFill>
              </a:rPr>
              <a:t>just take few seconds</a:t>
            </a:r>
            <a:r>
              <a:rPr lang="en-US" sz="2400" dirty="0">
                <a:solidFill>
                  <a:srgbClr val="00B050"/>
                </a:solidFill>
              </a:rPr>
              <a:t> </a:t>
            </a:r>
            <a:r>
              <a:rPr lang="en-US" sz="2400" dirty="0">
                <a:solidFill>
                  <a:schemeClr val="tx1"/>
                </a:solidFill>
              </a:rPr>
              <a:t>to form this query using AQL.</a:t>
            </a:r>
            <a:endParaRPr lang="en-IN" sz="2400" dirty="0">
              <a:solidFill>
                <a:schemeClr val="tx1"/>
              </a:solidFill>
            </a:endParaRPr>
          </a:p>
        </p:txBody>
      </p:sp>
      <p:sp>
        <p:nvSpPr>
          <p:cNvPr id="4" name="Text Placeholder 22"/>
          <p:cNvSpPr txBox="1">
            <a:spLocks/>
          </p:cNvSpPr>
          <p:nvPr/>
        </p:nvSpPr>
        <p:spPr>
          <a:xfrm>
            <a:off x="152400" y="7289"/>
            <a:ext cx="2971800" cy="449911"/>
          </a:xfrm>
          <a:prstGeom prst="rect">
            <a:avLst/>
          </a:prstGeom>
        </p:spPr>
        <p:txBody>
          <a:bodyPr vert="horz" lIns="91440" tIns="45720" rIns="91440" bIns="45720" rtlCol="0" anchor="ctr" anchorCtr="1">
            <a:noAutofit/>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mn-cs"/>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mn-cs"/>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dirty="0">
                <a:solidFill>
                  <a:schemeClr val="bg1"/>
                </a:solidFill>
                <a:latin typeface="Hand Of Sean" pitchFamily="2" charset="0"/>
              </a:rPr>
              <a:t>AwesomeDT</a:t>
            </a:r>
          </a:p>
        </p:txBody>
      </p:sp>
      <p:sp>
        <p:nvSpPr>
          <p:cNvPr id="2" name="Date Placeholder 1">
            <a:extLst>
              <a:ext uri="{FF2B5EF4-FFF2-40B4-BE49-F238E27FC236}">
                <a16:creationId xmlns:a16="http://schemas.microsoft.com/office/drawing/2014/main" id="{996C5221-DC6A-4B3D-8039-492DFC04B0C2}"/>
              </a:ext>
            </a:extLst>
          </p:cNvPr>
          <p:cNvSpPr>
            <a:spLocks noGrp="1"/>
          </p:cNvSpPr>
          <p:nvPr>
            <p:ph type="dt" sz="half" idx="10"/>
          </p:nvPr>
        </p:nvSpPr>
        <p:spPr/>
        <p:txBody>
          <a:bodyPr/>
          <a:lstStyle/>
          <a:p>
            <a:pPr>
              <a:defRPr/>
            </a:pPr>
            <a:fld id="{24F1ACAE-E141-451B-8B50-CF329E1AF7A4}" type="datetime1">
              <a:rPr lang="en-US" smtClean="0"/>
              <a:t>7/12/2019</a:t>
            </a:fld>
            <a:endParaRPr lang="en-US" dirty="0"/>
          </a:p>
        </p:txBody>
      </p:sp>
    </p:spTree>
    <p:extLst>
      <p:ext uri="{BB962C8B-B14F-4D97-AF65-F5344CB8AC3E}">
        <p14:creationId xmlns:p14="http://schemas.microsoft.com/office/powerpoint/2010/main" val="845710996"/>
      </p:ext>
    </p:extLst>
  </p:cSld>
  <p:clrMapOvr>
    <a:masterClrMapping/>
  </p:clrMapOvr>
</p:sld>
</file>

<file path=ppt/theme/theme1.xml><?xml version="1.0" encoding="utf-8"?>
<a:theme xmlns:a="http://schemas.openxmlformats.org/drawingml/2006/main" name="UST Global_Master template_July 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cc1bfbe7-d32f-4eb6-9fb6-11ae26f8165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D0D71B33F3324EAABDAD2CDF7780F0" ma:contentTypeVersion="11" ma:contentTypeDescription="Create a new document." ma:contentTypeScope="" ma:versionID="6c2f60cf8279d85a53e7de247af20a50">
  <xsd:schema xmlns:xsd="http://www.w3.org/2001/XMLSchema" xmlns:xs="http://www.w3.org/2001/XMLSchema" xmlns:p="http://schemas.microsoft.com/office/2006/metadata/properties" xmlns:ns2="cc1bfbe7-d32f-4eb6-9fb6-11ae26f81654" xmlns:ns3="ade7fcf9-d34e-4db0-961c-db605e3e88e7" targetNamespace="http://schemas.microsoft.com/office/2006/metadata/properties" ma:root="true" ma:fieldsID="e56bb8b0c51d4b766a3ba6940dc04284" ns2:_="" ns3:_="">
    <xsd:import namespace="cc1bfbe7-d32f-4eb6-9fb6-11ae26f81654"/>
    <xsd:import namespace="ade7fcf9-d34e-4db0-961c-db605e3e88e7"/>
    <xsd:element name="properties">
      <xsd:complexType>
        <xsd:sequence>
          <xsd:element name="documentManagement">
            <xsd:complexType>
              <xsd:all>
                <xsd:element ref="ns2:Comments" minOccurs="0"/>
                <xsd:element ref="ns3:SharedWithUsers" minOccurs="0"/>
                <xsd:element ref="ns3:SharedWithDetails"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1bfbe7-d32f-4eb6-9fb6-11ae26f81654" elementFormDefault="qualified">
    <xsd:import namespace="http://schemas.microsoft.com/office/2006/documentManagement/types"/>
    <xsd:import namespace="http://schemas.microsoft.com/office/infopath/2007/PartnerControls"/>
    <xsd:element name="Comments" ma:index="4" nillable="true" ma:displayName="Comments" ma:internalName="Comments" ma:readOnly="false">
      <xsd:simpleType>
        <xsd:restriction base="dms:Note">
          <xsd:maxLength value="255"/>
        </xsd:restriction>
      </xsd:simpleType>
    </xsd:element>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de7fcf9-d34e-4db0-961c-db605e3e88e7"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110D9C-FEFD-4CCB-AF98-8766BF6B8CF3}">
  <ds:schemaRefs>
    <ds:schemaRef ds:uri="http://purl.org/dc/dcmitype/"/>
    <ds:schemaRef ds:uri="http://schemas.microsoft.com/office/infopath/2007/PartnerControls"/>
    <ds:schemaRef ds:uri="cc1bfbe7-d32f-4eb6-9fb6-11ae26f81654"/>
    <ds:schemaRef ds:uri="ade7fcf9-d34e-4db0-961c-db605e3e88e7"/>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52B5F62-96CD-4482-B672-66A1780A5A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1bfbe7-d32f-4eb6-9fb6-11ae26f81654"/>
    <ds:schemaRef ds:uri="ade7fcf9-d34e-4db0-961c-db605e3e88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08A9DC-4AB3-4D8D-AD7E-B11AB2CD3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6116</TotalTime>
  <Words>607</Words>
  <Application>Microsoft Office PowerPoint</Application>
  <PresentationFormat>On-screen Show (4:3)</PresentationFormat>
  <Paragraphs>111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Hand Of Sean</vt:lpstr>
      <vt:lpstr>Segoe</vt:lpstr>
      <vt:lpstr>Tahoma</vt:lpstr>
      <vt:lpstr>Wingdings</vt:lpstr>
      <vt:lpstr>UST Global_Master template_July 2, 2012</vt:lpstr>
      <vt:lpstr>PowerPoint Presentation</vt:lpstr>
      <vt:lpstr>Problem Statement</vt:lpstr>
      <vt:lpstr>PowerPoint Presentation</vt:lpstr>
      <vt:lpstr>Solution is here</vt:lpstr>
      <vt:lpstr>Awesome Query Language</vt:lpstr>
      <vt:lpstr>How to Use</vt:lpstr>
      <vt:lpstr>AQLString</vt:lpstr>
      <vt:lpstr>Awesome Query Language</vt:lpstr>
      <vt:lpstr>AQLString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Commitment Document</dc:title>
  <dc:creator>Sameer Dalal</dc:creator>
  <cp:lastModifiedBy>Sudheer Nimmagadda(UST,IN)</cp:lastModifiedBy>
  <cp:revision>527</cp:revision>
  <dcterms:created xsi:type="dcterms:W3CDTF">2013-06-14T05:31:00Z</dcterms:created>
  <dcterms:modified xsi:type="dcterms:W3CDTF">2019-07-12T04:02:46Z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0x010100A5D0D71B33F3324EAABDAD2CDF7780F0</vt:lpwstr>
  </property>
  <property fmtid="{D5CDD505-2E9C-101B-9397-08002B2CF9AE}" pid="3" name="Author">
    <vt:lpwstr>4;#;UserInfo</vt:lpwstr>
  </property>
  <property fmtid="{D5CDD505-2E9C-101B-9397-08002B2CF9AE}" pid="4" name="Order">
    <vt:r8>100</vt:r8>
  </property>
  <property fmtid="{D5CDD505-2E9C-101B-9397-08002B2CF9AE}" pid="5" name="_ShortcutWebId">
    <vt:lpwstr/>
  </property>
  <property fmtid="{D5CDD505-2E9C-101B-9397-08002B2CF9AE}" pid="6" name="_ShortcutUniqueId">
    <vt:lpwstr/>
  </property>
  <property fmtid="{D5CDD505-2E9C-101B-9397-08002B2CF9AE}" pid="7" name="Modified">
    <vt:filetime>2013-09-18T00:55:37Z</vt:filetime>
  </property>
  <property fmtid="{D5CDD505-2E9C-101B-9397-08002B2CF9AE}" pid="8" name="Editor">
    <vt:lpwstr>4;#;UserInfo</vt:lpwstr>
  </property>
  <property fmtid="{D5CDD505-2E9C-101B-9397-08002B2CF9AE}" pid="9" name="_ShortcutSiteId">
    <vt:lpwstr/>
  </property>
  <property fmtid="{D5CDD505-2E9C-101B-9397-08002B2CF9AE}" pid="10" name="_ShortcutUrl">
    <vt:lpwstr/>
  </property>
  <property fmtid="{D5CDD505-2E9C-101B-9397-08002B2CF9AE}" pid="11" name="Created">
    <vt:filetime>2013-09-18T00:49:20Z</vt:filetime>
  </property>
</Properties>
</file>