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3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E739"/>
    <a:srgbClr val="97DC44"/>
    <a:srgbClr val="1859FF"/>
    <a:srgbClr val="104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907855-94AC-4F24-8B2E-86C4A3118337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579FE-B4E0-4B10-A3FD-135052E7A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2732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E262F-771E-4259-B3BD-5B0150CB9D3B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8946E-16C1-4F5A-B145-B08EEC4DD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663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A72ECDD-C991-401D-B17C-D2A3247EDFE0}" type="datetime1">
              <a:rPr lang="en-US" smtClean="0"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55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B9DA-5A6C-4F3F-9383-6E87E1EF9A23}" type="datetime1">
              <a:rPr lang="en-US" smtClean="0"/>
              <a:t>11/10/2017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393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1230-8546-44E2-989F-83B2EB59ED2F}" type="datetime1">
              <a:rPr lang="en-US" smtClean="0"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15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C7793-0450-43FD-B1C7-764874FA1C83}" type="datetime1">
              <a:rPr lang="en-US" smtClean="0"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757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1DED-90F9-4F8D-938B-D17A7BCB13BB}" type="datetime1">
              <a:rPr lang="en-US" smtClean="0"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291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7147-2204-47E2-8B58-C7AE012F4369}" type="datetime1">
              <a:rPr lang="en-US" smtClean="0"/>
              <a:t>11/10/2017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473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16B0-DFD8-43E9-8F39-41E5C85C44DD}" type="datetime1">
              <a:rPr lang="en-US" smtClean="0"/>
              <a:t>11/10/2017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121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59CDAB6-BF22-4B0D-BE67-48CBF28FAEBE}" type="datetime1">
              <a:rPr lang="en-US" smtClean="0"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0816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5B4BECC-4407-4460-A36C-8A4EF6447D73}" type="datetime1">
              <a:rPr lang="en-US" smtClean="0"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94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4828C-1271-4274-AB06-3F6DCE35ADA6}" type="datetime1">
              <a:rPr lang="en-US" smtClean="0"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58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F129-8322-4EBB-92A3-6A99073BB181}" type="datetime1">
              <a:rPr lang="en-US" smtClean="0"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224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64B6-0390-42C5-9607-DF3A980909FC}" type="datetime1">
              <a:rPr lang="en-US" smtClean="0"/>
              <a:t>11/10/2017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202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3AAC-69B0-4658-9B27-A87F0222AB5C}" type="datetime1">
              <a:rPr lang="en-US" smtClean="0"/>
              <a:t>11/10/2017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055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81C6-3818-4199-955B-EEB975715093}" type="datetime1">
              <a:rPr lang="en-US" smtClean="0"/>
              <a:t>11/10/2017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7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FD94-FF34-4C14-BE66-0012022506A3}" type="datetime1">
              <a:rPr lang="en-US" smtClean="0"/>
              <a:t>11/10/2017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74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7B57-4C95-4166-96AF-0FB8DA578520}" type="datetime1">
              <a:rPr lang="en-US" smtClean="0"/>
              <a:t>11/10/2017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625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E2918-3B76-4823-B4B5-9D4076D6B0AC}" type="datetime1">
              <a:rPr lang="en-US" smtClean="0"/>
              <a:t>11/10/2017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113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3DF0678-3ACC-465D-B148-D65EDA9E61D8}" type="datetime1">
              <a:rPr lang="en-US" smtClean="0"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805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  <p:sldLayoutId id="2147483896" r:id="rId13"/>
    <p:sldLayoutId id="2147483897" r:id="rId14"/>
    <p:sldLayoutId id="2147483898" r:id="rId15"/>
    <p:sldLayoutId id="2147483899" r:id="rId16"/>
    <p:sldLayoutId id="214748390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54" y="41565"/>
            <a:ext cx="1263536" cy="12635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443" y="3887691"/>
            <a:ext cx="3036571" cy="80975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78647" y="2278678"/>
            <a:ext cx="865216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ACCELERATING THROUGH</a:t>
            </a:r>
            <a:endParaRPr lang="en-US" sz="5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146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54" y="41565"/>
            <a:ext cx="1263536" cy="126353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25594" y="673333"/>
            <a:ext cx="78582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chemeClr val="accent4"/>
                </a:solidFill>
              </a:rPr>
              <a:t>What Language to Use With Angular 2?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5594" y="1579418"/>
            <a:ext cx="1762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chemeClr val="accent4"/>
                </a:solidFill>
              </a:rPr>
              <a:t>JavaScript</a:t>
            </a:r>
            <a:endParaRPr lang="en-US" sz="2000" dirty="0">
              <a:solidFill>
                <a:schemeClr val="accent4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55098" y="2093849"/>
            <a:ext cx="7183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But all browsers don’t support the newest version of JavaScript.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55098" y="2717685"/>
            <a:ext cx="470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There are ways to access these features:</a:t>
            </a:r>
          </a:p>
        </p:txBody>
      </p:sp>
      <p:pic>
        <p:nvPicPr>
          <p:cNvPr id="4" name="Picture 3" descr="Screen Shot 2017-11-09 at 7.40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143" y="3401770"/>
            <a:ext cx="65913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02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/>
      <p:bldP spid="3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54" y="41565"/>
            <a:ext cx="1263536" cy="126353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25594" y="673333"/>
            <a:ext cx="74889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err="1" smtClean="0">
                <a:solidFill>
                  <a:srgbClr val="1859FF"/>
                </a:solidFill>
              </a:rPr>
              <a:t>TypeScript</a:t>
            </a:r>
            <a:r>
              <a:rPr lang="en-US" sz="3200" b="1" u="sng" dirty="0" smtClean="0">
                <a:solidFill>
                  <a:schemeClr val="accent4"/>
                </a:solidFill>
              </a:rPr>
              <a:t>: Our </a:t>
            </a:r>
            <a:r>
              <a:rPr lang="en-US" sz="3200" b="1" u="sng" dirty="0">
                <a:solidFill>
                  <a:schemeClr val="accent4"/>
                </a:solidFill>
              </a:rPr>
              <a:t>Language of Choice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6848" y="1514574"/>
            <a:ext cx="10476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TypeScript</a:t>
            </a:r>
            <a:r>
              <a:rPr lang="en-US" dirty="0">
                <a:solidFill>
                  <a:schemeClr val="bg1"/>
                </a:solidFill>
              </a:rPr>
              <a:t> is Microsoft’s extension of JavaScript that allows the use of all ES2015 features </a:t>
            </a:r>
            <a:r>
              <a:rPr lang="en-US" dirty="0" smtClean="0">
                <a:solidFill>
                  <a:schemeClr val="bg1"/>
                </a:solidFill>
              </a:rPr>
              <a:t>and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adds </a:t>
            </a:r>
            <a:r>
              <a:rPr lang="en-US" dirty="0">
                <a:solidFill>
                  <a:schemeClr val="bg1"/>
                </a:solidFill>
              </a:rPr>
              <a:t>powerful type checking and object-oriented features.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6848" y="2316648"/>
            <a:ext cx="6081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Angular 2 source is programmed with </a:t>
            </a:r>
            <a:r>
              <a:rPr lang="en-US" dirty="0" err="1">
                <a:solidFill>
                  <a:schemeClr val="bg1"/>
                </a:solidFill>
              </a:rPr>
              <a:t>TypeScript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5" name="Picture 4" descr="Screen Shot 2017-11-09 at 7.49.1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266" y="3034592"/>
            <a:ext cx="53086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0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54" y="41565"/>
            <a:ext cx="1263536" cy="126353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25594" y="673333"/>
            <a:ext cx="42717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err="1" smtClean="0">
                <a:solidFill>
                  <a:schemeClr val="accent4"/>
                </a:solidFill>
              </a:rPr>
              <a:t>Transpiling</a:t>
            </a:r>
            <a:r>
              <a:rPr lang="en-US" sz="3200" b="1" u="sng" dirty="0" smtClean="0">
                <a:solidFill>
                  <a:schemeClr val="accent4"/>
                </a:solidFill>
              </a:rPr>
              <a:t> </a:t>
            </a:r>
            <a:r>
              <a:rPr lang="en-US" sz="3200" b="1" u="sng" dirty="0">
                <a:solidFill>
                  <a:schemeClr val="accent4"/>
                </a:solidFill>
              </a:rPr>
              <a:t>Locations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6848" y="1514574"/>
            <a:ext cx="10028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Our browsers don’t know how to read </a:t>
            </a:r>
            <a:r>
              <a:rPr lang="en-US" dirty="0" err="1">
                <a:solidFill>
                  <a:schemeClr val="bg1"/>
                </a:solidFill>
              </a:rPr>
              <a:t>TypeScript</a:t>
            </a:r>
            <a:r>
              <a:rPr lang="en-US" dirty="0">
                <a:solidFill>
                  <a:schemeClr val="bg1"/>
                </a:solidFill>
              </a:rPr>
              <a:t> out of the box, so we have two </a:t>
            </a:r>
            <a:r>
              <a:rPr lang="en-US" dirty="0" smtClean="0">
                <a:solidFill>
                  <a:schemeClr val="bg1"/>
                </a:solidFill>
              </a:rPr>
              <a:t>options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when </a:t>
            </a:r>
            <a:r>
              <a:rPr lang="en-US" dirty="0">
                <a:solidFill>
                  <a:schemeClr val="bg1"/>
                </a:solidFill>
              </a:rPr>
              <a:t>it comes to changing our </a:t>
            </a:r>
            <a:r>
              <a:rPr lang="en-US" dirty="0" err="1">
                <a:solidFill>
                  <a:schemeClr val="bg1"/>
                </a:solidFill>
              </a:rPr>
              <a:t>TypeScript</a:t>
            </a:r>
            <a:r>
              <a:rPr lang="en-US" dirty="0">
                <a:solidFill>
                  <a:schemeClr val="bg1"/>
                </a:solidFill>
              </a:rPr>
              <a:t> code into JavaScript.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5386" y="2330560"/>
            <a:ext cx="428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Transpile</a:t>
            </a:r>
            <a:r>
              <a:rPr lang="en-US" dirty="0">
                <a:solidFill>
                  <a:schemeClr val="bg1"/>
                </a:solidFill>
              </a:rPr>
              <a:t> to JavaScript in the browser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75237" y="2330560"/>
            <a:ext cx="570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Transpile</a:t>
            </a:r>
            <a:r>
              <a:rPr lang="en-US" dirty="0">
                <a:solidFill>
                  <a:schemeClr val="bg1"/>
                </a:solidFill>
              </a:rPr>
              <a:t> to JavaScript before shipping to browser</a:t>
            </a:r>
          </a:p>
        </p:txBody>
      </p:sp>
      <p:pic>
        <p:nvPicPr>
          <p:cNvPr id="2" name="Picture 1" descr="Screen Shot 2017-11-09 at 7.54.0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840" y="2956367"/>
            <a:ext cx="9734671" cy="330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6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" grpId="0"/>
      <p:bldP spid="11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54" y="41565"/>
            <a:ext cx="1263536" cy="126353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25594" y="673333"/>
            <a:ext cx="61338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chemeClr val="accent4"/>
                </a:solidFill>
              </a:rPr>
              <a:t>Writing Our First </a:t>
            </a:r>
            <a:r>
              <a:rPr lang="en-US" sz="3200" b="1" u="sng" dirty="0" err="1">
                <a:solidFill>
                  <a:schemeClr val="accent4"/>
                </a:solidFill>
              </a:rPr>
              <a:t>TypeScript</a:t>
            </a:r>
            <a:r>
              <a:rPr lang="en-US" sz="3200" b="1" u="sng" dirty="0">
                <a:solidFill>
                  <a:schemeClr val="accent4"/>
                </a:solidFill>
              </a:rPr>
              <a:t> File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94" y="1436889"/>
            <a:ext cx="6162675" cy="4762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62604" y="1339575"/>
            <a:ext cx="2085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92D050"/>
                </a:solidFill>
                <a:latin typeface="Gabriola" panose="04040605051002020D02" pitchFamily="82" charset="0"/>
              </a:rPr>
              <a:t>Angular 2 library</a:t>
            </a:r>
          </a:p>
        </p:txBody>
      </p:sp>
      <p:sp>
        <p:nvSpPr>
          <p:cNvPr id="12" name="Left Arrow 11"/>
          <p:cNvSpPr/>
          <p:nvPr/>
        </p:nvSpPr>
        <p:spPr>
          <a:xfrm>
            <a:off x="7107382" y="1544209"/>
            <a:ext cx="1137477" cy="261610"/>
          </a:xfrm>
          <a:prstGeom prst="lef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5" name="Left Arrow 14"/>
          <p:cNvSpPr/>
          <p:nvPr/>
        </p:nvSpPr>
        <p:spPr>
          <a:xfrm rot="16200000">
            <a:off x="949783" y="2305920"/>
            <a:ext cx="867210" cy="261610"/>
          </a:xfrm>
          <a:prstGeom prst="lef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8776" y="2870330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Import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32982" y="2870330"/>
            <a:ext cx="7029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ES2015 feature used to import functions, objects, or primitives.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28775" y="3737540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Component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32982" y="3737540"/>
            <a:ext cx="5852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Function we will use to create our first Component.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00648" y="4556100"/>
            <a:ext cx="65261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92D050"/>
                </a:solidFill>
                <a:latin typeface="Gabriola" panose="04040605051002020D02" pitchFamily="82" charset="0"/>
              </a:rPr>
              <a:t>Components are the basic building blocks of Angular 2</a:t>
            </a:r>
          </a:p>
          <a:p>
            <a:r>
              <a:rPr lang="en-US" sz="2800" b="1" dirty="0">
                <a:solidFill>
                  <a:srgbClr val="92D050"/>
                </a:solidFill>
                <a:latin typeface="Gabriola" panose="04040605051002020D02" pitchFamily="82" charset="0"/>
              </a:rPr>
              <a:t>applications. A component controls a portion of the screen.</a:t>
            </a:r>
          </a:p>
        </p:txBody>
      </p:sp>
    </p:spTree>
    <p:extLst>
      <p:ext uri="{BB962C8B-B14F-4D97-AF65-F5344CB8AC3E}">
        <p14:creationId xmlns:p14="http://schemas.microsoft.com/office/powerpoint/2010/main" val="44869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8" grpId="0"/>
      <p:bldP spid="12" grpId="0" animBg="1"/>
      <p:bldP spid="15" grpId="0" animBg="1"/>
      <p:bldP spid="14" grpId="0"/>
      <p:bldP spid="16" grpId="0"/>
      <p:bldP spid="18" grpId="0"/>
      <p:bldP spid="19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54" y="41565"/>
            <a:ext cx="1263536" cy="126353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25594" y="673333"/>
            <a:ext cx="72779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chemeClr val="accent4"/>
                </a:solidFill>
              </a:rPr>
              <a:t>Component Is a Decorator Function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993" y="1557251"/>
            <a:ext cx="5932838" cy="16280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73988" y="3484402"/>
            <a:ext cx="775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 decorator adds more behavior to our class from outside the class.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73987" y="3968211"/>
            <a:ext cx="5732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It must be declared immediately before the class.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31993" y="4613564"/>
            <a:ext cx="8563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7E739"/>
                </a:solidFill>
                <a:latin typeface="Gabriola" panose="04040605051002020D02" pitchFamily="82" charset="0"/>
              </a:rPr>
              <a:t>The decorator turns our plain old JavaScript class into a component.</a:t>
            </a:r>
            <a:endParaRPr lang="en-US" sz="3200" dirty="0">
              <a:solidFill>
                <a:srgbClr val="77E739"/>
              </a:solidFill>
            </a:endParaRPr>
          </a:p>
        </p:txBody>
      </p:sp>
      <p:sp>
        <p:nvSpPr>
          <p:cNvPr id="9" name="Curved Left Arrow 8"/>
          <p:cNvSpPr/>
          <p:nvPr/>
        </p:nvSpPr>
        <p:spPr>
          <a:xfrm rot="10800000">
            <a:off x="734154" y="2307223"/>
            <a:ext cx="739833" cy="2723690"/>
          </a:xfrm>
          <a:prstGeom prst="curvedLeftArrow">
            <a:avLst/>
          </a:prstGeom>
          <a:solidFill>
            <a:srgbClr val="77E739"/>
          </a:solidFill>
          <a:ln>
            <a:solidFill>
              <a:srgbClr val="97DC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34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" grpId="0"/>
      <p:bldP spid="17" grpId="0"/>
      <p:bldP spid="7" grpId="0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54" y="41565"/>
            <a:ext cx="1263536" cy="126353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25594" y="673333"/>
            <a:ext cx="6585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chemeClr val="accent4"/>
                </a:solidFill>
              </a:rPr>
              <a:t>Decorating Our First Component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148" y="1303272"/>
            <a:ext cx="10761172" cy="23093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28775" y="3737540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@Component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15270" y="3737540"/>
            <a:ext cx="6133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Used to apply our component decorator to our class.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15270" y="4044979"/>
            <a:ext cx="4632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7E739"/>
                </a:solidFill>
                <a:latin typeface="Gabriola" panose="04040605051002020D02" pitchFamily="82" charset="0"/>
              </a:rPr>
              <a:t>Decorators are a </a:t>
            </a:r>
            <a:r>
              <a:rPr lang="en-US" sz="2800" b="1" dirty="0" err="1" smtClean="0">
                <a:solidFill>
                  <a:srgbClr val="77E739"/>
                </a:solidFill>
                <a:latin typeface="Gabriola" panose="04040605051002020D02" pitchFamily="82" charset="0"/>
              </a:rPr>
              <a:t>TypeScript</a:t>
            </a:r>
            <a:r>
              <a:rPr lang="en-US" sz="2800" b="1" dirty="0" smtClean="0">
                <a:solidFill>
                  <a:srgbClr val="77E739"/>
                </a:solidFill>
                <a:latin typeface="Gabriola" panose="04040605051002020D02" pitchFamily="82" charset="0"/>
              </a:rPr>
              <a:t> feature.</a:t>
            </a:r>
            <a:endParaRPr lang="en-US" sz="2800" dirty="0">
              <a:solidFill>
                <a:srgbClr val="77E739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92418" y="4627586"/>
            <a:ext cx="1095172" cy="305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Selector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15270" y="4627586"/>
            <a:ext cx="8074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CSS selector for the HTML element where we want the </a:t>
            </a:r>
            <a:r>
              <a:rPr lang="en-US" dirty="0" smtClean="0">
                <a:solidFill>
                  <a:schemeClr val="bg1"/>
                </a:solidFill>
              </a:rPr>
              <a:t>component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to </a:t>
            </a:r>
            <a:r>
              <a:rPr lang="en-US" dirty="0">
                <a:solidFill>
                  <a:schemeClr val="bg1"/>
                </a:solidFill>
              </a:rPr>
              <a:t>load.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92418" y="5594947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Template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15270" y="5592344"/>
            <a:ext cx="5573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content we want to load inside our selector.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92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1" grpId="0"/>
      <p:bldP spid="12" grpId="0"/>
      <p:bldP spid="13" grpId="0"/>
      <p:bldP spid="14" grpId="0"/>
      <p:bldP spid="15" grpId="0"/>
      <p:bldP spid="16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54" y="41565"/>
            <a:ext cx="1263536" cy="126353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25594" y="673333"/>
            <a:ext cx="7173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chemeClr val="accent4"/>
                </a:solidFill>
              </a:rPr>
              <a:t>Declaring the Root Angular Module</a:t>
            </a:r>
            <a:endParaRPr lang="en-US" sz="3200" b="1" u="sng" dirty="0">
              <a:solidFill>
                <a:schemeClr val="accent4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907" y="2765247"/>
            <a:ext cx="10833651" cy="183168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25594" y="1606016"/>
            <a:ext cx="10145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Modules are how we organize our application in Angular. Every Angular application must</a:t>
            </a:r>
          </a:p>
          <a:p>
            <a:r>
              <a:rPr lang="en-US" dirty="0">
                <a:solidFill>
                  <a:schemeClr val="bg1"/>
                </a:solidFill>
              </a:rPr>
              <a:t>have a “root module,” which we’ll need to launch it.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84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54" y="41565"/>
            <a:ext cx="1263536" cy="126353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25594" y="673333"/>
            <a:ext cx="8300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chemeClr val="accent4"/>
                </a:solidFill>
              </a:rPr>
              <a:t>Dependencies to Render the Application</a:t>
            </a:r>
            <a:endParaRPr lang="en-US" sz="3200" b="1" u="sng" dirty="0">
              <a:solidFill>
                <a:schemeClr val="accent4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410" y="1403380"/>
            <a:ext cx="10222020" cy="14882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41175" y="3230232"/>
            <a:ext cx="1095172" cy="305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Selector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35852" y="3230232"/>
            <a:ext cx="530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Module needed for running Angular websites.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4822" y="4337152"/>
            <a:ext cx="299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platformBrowserDynamic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11900" y="4339266"/>
            <a:ext cx="781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Angular library that </a:t>
            </a:r>
            <a:r>
              <a:rPr lang="en-US" dirty="0" err="1">
                <a:solidFill>
                  <a:schemeClr val="bg1"/>
                </a:solidFill>
              </a:rPr>
              <a:t>platformBrowserDynamic</a:t>
            </a:r>
            <a:r>
              <a:rPr lang="en-US" dirty="0">
                <a:solidFill>
                  <a:schemeClr val="bg1"/>
                </a:solidFill>
              </a:rPr>
              <a:t> will render the website.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11900" y="4790152"/>
            <a:ext cx="63065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7E739"/>
                </a:solidFill>
                <a:latin typeface="Gabriola" panose="04040605051002020D02" pitchFamily="82" charset="0"/>
              </a:rPr>
              <a:t>This will allow us to bootstrap, or launch, the app.</a:t>
            </a:r>
            <a:endParaRPr lang="en-US" sz="3200" dirty="0">
              <a:solidFill>
                <a:srgbClr val="77E7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33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7" grpId="0"/>
      <p:bldP spid="8" grpId="0"/>
      <p:bldP spid="9" grpId="0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54" y="41565"/>
            <a:ext cx="1263536" cy="126353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25594" y="673333"/>
            <a:ext cx="6274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chemeClr val="accent4"/>
                </a:solidFill>
              </a:rPr>
              <a:t>Bootstrapping Our Component</a:t>
            </a:r>
            <a:endParaRPr lang="en-US" sz="3200" b="1" u="sng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5594" y="1388231"/>
            <a:ext cx="3514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Using our new dependencies.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380" y="1887686"/>
            <a:ext cx="9141056" cy="4061717"/>
          </a:xfrm>
          <a:prstGeom prst="rect">
            <a:avLst/>
          </a:prstGeom>
        </p:spPr>
      </p:pic>
      <p:sp>
        <p:nvSpPr>
          <p:cNvPr id="13" name="Curved Left Arrow 12"/>
          <p:cNvSpPr/>
          <p:nvPr/>
        </p:nvSpPr>
        <p:spPr>
          <a:xfrm flipH="1">
            <a:off x="825594" y="2556698"/>
            <a:ext cx="1053082" cy="3112582"/>
          </a:xfrm>
          <a:prstGeom prst="curvedLeftArrow">
            <a:avLst/>
          </a:prstGeom>
          <a:solidFill>
            <a:srgbClr val="77E739"/>
          </a:solidFill>
          <a:ln>
            <a:solidFill>
              <a:srgbClr val="97DC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1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2" grpId="0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54" y="41565"/>
            <a:ext cx="1263536" cy="126353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25594" y="673333"/>
            <a:ext cx="6274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chemeClr val="accent4"/>
                </a:solidFill>
              </a:rPr>
              <a:t>Our App Is Full of Components</a:t>
            </a:r>
            <a:endParaRPr lang="en-US" sz="3200" b="1" u="sng" dirty="0">
              <a:solidFill>
                <a:schemeClr val="accent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5594" y="1388231"/>
            <a:ext cx="7183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Components are the building blocks of Angular 2 applications.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5593" y="1887686"/>
            <a:ext cx="4772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And they easily nest one inside the other.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94" y="2387141"/>
            <a:ext cx="6366578" cy="36562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366739" y="2387141"/>
            <a:ext cx="3954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7E739"/>
                </a:solidFill>
                <a:latin typeface="Gabriola" panose="04040605051002020D02" pitchFamily="82" charset="0"/>
              </a:rPr>
              <a:t>Each component may have its own:</a:t>
            </a:r>
            <a:endParaRPr lang="en-US" sz="2800" dirty="0">
              <a:solidFill>
                <a:srgbClr val="77E739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78233" y="2934469"/>
            <a:ext cx="743503" cy="440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7E739"/>
                </a:solidFill>
                <a:latin typeface="Gabriola" panose="04040605051002020D02" pitchFamily="82" charset="0"/>
              </a:rPr>
              <a:t>class file</a:t>
            </a:r>
            <a:endParaRPr lang="en-US" sz="2000" dirty="0">
              <a:solidFill>
                <a:srgbClr val="77E739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78670" y="3319879"/>
            <a:ext cx="752246" cy="440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7E739"/>
                </a:solidFill>
                <a:latin typeface="Gabriola" panose="04040605051002020D02" pitchFamily="82" charset="0"/>
              </a:rPr>
              <a:t>h</a:t>
            </a:r>
            <a:r>
              <a:rPr lang="en-US" sz="2000" b="1" dirty="0" smtClean="0">
                <a:solidFill>
                  <a:srgbClr val="77E739"/>
                </a:solidFill>
                <a:latin typeface="Gabriola" panose="04040605051002020D02" pitchFamily="82" charset="0"/>
              </a:rPr>
              <a:t>tml file</a:t>
            </a:r>
            <a:endParaRPr lang="en-US" sz="2000" dirty="0">
              <a:solidFill>
                <a:srgbClr val="77E739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71967" y="3705289"/>
            <a:ext cx="618176" cy="440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77E739"/>
                </a:solidFill>
                <a:latin typeface="Gabriola" panose="04040605051002020D02" pitchFamily="82" charset="0"/>
              </a:rPr>
              <a:t>c</a:t>
            </a:r>
            <a:r>
              <a:rPr lang="en-US" sz="2000" b="1" dirty="0" err="1" smtClean="0">
                <a:solidFill>
                  <a:srgbClr val="77E739"/>
                </a:solidFill>
                <a:latin typeface="Gabriola" panose="04040605051002020D02" pitchFamily="82" charset="0"/>
              </a:rPr>
              <a:t>ss</a:t>
            </a:r>
            <a:r>
              <a:rPr lang="en-US" sz="2000" b="1" dirty="0" smtClean="0">
                <a:solidFill>
                  <a:srgbClr val="77E739"/>
                </a:solidFill>
                <a:latin typeface="Gabriola" panose="04040605051002020D02" pitchFamily="82" charset="0"/>
              </a:rPr>
              <a:t> file</a:t>
            </a:r>
            <a:endParaRPr lang="en-US" sz="2000" dirty="0">
              <a:solidFill>
                <a:srgbClr val="77E7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5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7" grpId="0"/>
      <p:bldP spid="8" grpId="0"/>
      <p:bldP spid="10" grpId="0"/>
      <p:bldP spid="11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54" y="41565"/>
            <a:ext cx="1263536" cy="126353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25594" y="673333"/>
            <a:ext cx="2353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>
                <a:solidFill>
                  <a:schemeClr val="accent4"/>
                </a:solidFill>
                <a:latin typeface="+mj-lt"/>
              </a:rPr>
              <a:t>Quick Start</a:t>
            </a:r>
            <a:endParaRPr lang="en-US" sz="3200" b="1" u="sng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36209" y="2335877"/>
            <a:ext cx="8229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The Angular CLI is a command line interface tool that can create a project, add files, and perform a variety of ongoing development tasks such as testing, bundling, and deployment.</a:t>
            </a:r>
          </a:p>
        </p:txBody>
      </p:sp>
    </p:spTree>
    <p:extLst>
      <p:ext uri="{BB962C8B-B14F-4D97-AF65-F5344CB8AC3E}">
        <p14:creationId xmlns:p14="http://schemas.microsoft.com/office/powerpoint/2010/main" val="11438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54" y="41565"/>
            <a:ext cx="1263536" cy="126353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25594" y="673333"/>
            <a:ext cx="4439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chemeClr val="accent4"/>
                </a:solidFill>
              </a:rPr>
              <a:t>Sending Data Around</a:t>
            </a:r>
            <a:endParaRPr lang="en-US" sz="3200" b="1" u="sng" dirty="0">
              <a:solidFill>
                <a:schemeClr val="accent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5594" y="1388231"/>
            <a:ext cx="7983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How do we send a property from our component class into our HTML?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655" y="1887686"/>
            <a:ext cx="4371975" cy="21526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25594" y="4324822"/>
            <a:ext cx="5918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Inside a </a:t>
            </a:r>
            <a:r>
              <a:rPr lang="en-US" dirty="0" err="1">
                <a:solidFill>
                  <a:schemeClr val="bg1"/>
                </a:solidFill>
              </a:rPr>
              <a:t>TypeScript</a:t>
            </a:r>
            <a:r>
              <a:rPr lang="en-US" dirty="0">
                <a:solidFill>
                  <a:schemeClr val="bg1"/>
                </a:solidFill>
              </a:rPr>
              <a:t> class, we don’t use the </a:t>
            </a:r>
            <a:r>
              <a:rPr lang="en-US" dirty="0" err="1">
                <a:solidFill>
                  <a:schemeClr val="bg1"/>
                </a:solidFill>
              </a:rPr>
              <a:t>var</a:t>
            </a:r>
            <a:r>
              <a:rPr lang="en-US" dirty="0">
                <a:solidFill>
                  <a:schemeClr val="bg1"/>
                </a:solidFill>
              </a:rPr>
              <a:t> or let</a:t>
            </a:r>
          </a:p>
          <a:p>
            <a:r>
              <a:rPr lang="en-US" dirty="0">
                <a:solidFill>
                  <a:schemeClr val="bg1"/>
                </a:solidFill>
              </a:rPr>
              <a:t>keywords to declare class properties.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5594" y="5255639"/>
            <a:ext cx="3954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7E739"/>
                </a:solidFill>
                <a:latin typeface="Gabriola" panose="04040605051002020D02" pitchFamily="82" charset="0"/>
              </a:rPr>
              <a:t>Though we do in regular methods.</a:t>
            </a:r>
            <a:endParaRPr lang="en-US" sz="2800" dirty="0">
              <a:solidFill>
                <a:srgbClr val="77E7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75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7" grpId="0"/>
      <p:bldP spid="12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54" y="41565"/>
            <a:ext cx="1263536" cy="126353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25594" y="673333"/>
            <a:ext cx="7388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chemeClr val="accent4"/>
                </a:solidFill>
              </a:rPr>
              <a:t>Using Interpolation to Print Properties</a:t>
            </a:r>
            <a:endParaRPr lang="en-US" sz="3200" b="1" u="sng" dirty="0">
              <a:solidFill>
                <a:schemeClr val="accent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5593" y="1500137"/>
            <a:ext cx="947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Curly braces allow us to load in component properties — this is called interpolation.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654" y="2111498"/>
            <a:ext cx="46767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00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54" y="41565"/>
            <a:ext cx="1263536" cy="126353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25594" y="673333"/>
            <a:ext cx="3906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chemeClr val="accent4"/>
                </a:solidFill>
              </a:rPr>
              <a:t>Loading an Object</a:t>
            </a:r>
            <a:endParaRPr lang="en-US" sz="3200" b="1" u="sng" dirty="0">
              <a:solidFill>
                <a:schemeClr val="accent4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5594" y="1388231"/>
            <a:ext cx="746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if we have an object we want to print out onto the screen?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05" y="1976351"/>
            <a:ext cx="70675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72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54" y="41565"/>
            <a:ext cx="1263536" cy="126353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25594" y="673333"/>
            <a:ext cx="5141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chemeClr val="accent4"/>
                </a:solidFill>
              </a:rPr>
              <a:t>Template with Back Ticks</a:t>
            </a:r>
            <a:endParaRPr lang="en-US" sz="3200" b="1" u="sng" dirty="0">
              <a:solidFill>
                <a:schemeClr val="accent4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347" y="1420351"/>
            <a:ext cx="6323351" cy="46513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6574" y="2688652"/>
            <a:ext cx="789609" cy="7424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6029" y="2688652"/>
            <a:ext cx="782683" cy="7424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728495" y="2275148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Single Quote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851280" y="2272609"/>
            <a:ext cx="1172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OpenSans"/>
              </a:rPr>
              <a:t>Back Tick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433942" y="1424919"/>
            <a:ext cx="39679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Our template now uses back ticks</a:t>
            </a:r>
          </a:p>
          <a:p>
            <a:r>
              <a:rPr lang="en-US" dirty="0">
                <a:solidFill>
                  <a:schemeClr val="bg1"/>
                </a:solidFill>
              </a:rPr>
              <a:t>instead of single quotes.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95475" y="3832723"/>
            <a:ext cx="41175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Using the back ticks allows us to</a:t>
            </a:r>
          </a:p>
          <a:p>
            <a:r>
              <a:rPr lang="en-US" dirty="0">
                <a:solidFill>
                  <a:schemeClr val="bg1"/>
                </a:solidFill>
              </a:rPr>
              <a:t>have template strings, which allows</a:t>
            </a:r>
          </a:p>
          <a:p>
            <a:r>
              <a:rPr lang="en-US" dirty="0">
                <a:solidFill>
                  <a:schemeClr val="bg1"/>
                </a:solidFill>
              </a:rPr>
              <a:t>us to be multiline.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728495" y="4930966"/>
            <a:ext cx="3451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7E739"/>
                </a:solidFill>
                <a:latin typeface="Gabriola" panose="04040605051002020D02" pitchFamily="82" charset="0"/>
              </a:rPr>
              <a:t>This is another ES2015 feature.</a:t>
            </a:r>
            <a:endParaRPr lang="en-US" sz="2800" dirty="0">
              <a:solidFill>
                <a:srgbClr val="77E7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88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9" grpId="0"/>
      <p:bldP spid="7" grpId="0"/>
      <p:bldP spid="10" grpId="0"/>
      <p:bldP spid="11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54" y="41565"/>
            <a:ext cx="1263536" cy="126353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25594" y="673333"/>
            <a:ext cx="37657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chemeClr val="accent4"/>
                </a:solidFill>
              </a:rPr>
              <a:t>What’d We Learn?</a:t>
            </a:r>
            <a:endParaRPr lang="en-US" sz="3200" b="1" u="sng" dirty="0">
              <a:solidFill>
                <a:schemeClr val="accent4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5594" y="1582341"/>
            <a:ext cx="105322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• Angular is a framework for dynamic web applications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We are coding Angular using </a:t>
            </a:r>
            <a:r>
              <a:rPr lang="en-US" dirty="0" err="1">
                <a:solidFill>
                  <a:schemeClr val="bg1"/>
                </a:solidFill>
              </a:rPr>
              <a:t>TypeScript</a:t>
            </a:r>
            <a:r>
              <a:rPr lang="en-US" dirty="0">
                <a:solidFill>
                  <a:schemeClr val="bg1"/>
                </a:solidFill>
              </a:rPr>
              <a:t>, a language that </a:t>
            </a:r>
            <a:r>
              <a:rPr lang="en-US" dirty="0" err="1">
                <a:solidFill>
                  <a:schemeClr val="bg1"/>
                </a:solidFill>
              </a:rPr>
              <a:t>transpiles</a:t>
            </a:r>
            <a:r>
              <a:rPr lang="en-US" dirty="0">
                <a:solidFill>
                  <a:schemeClr val="bg1"/>
                </a:solidFill>
              </a:rPr>
              <a:t> into JavaScript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NgModules</a:t>
            </a:r>
            <a:r>
              <a:rPr lang="en-US" dirty="0">
                <a:solidFill>
                  <a:schemeClr val="bg1"/>
                </a:solidFill>
              </a:rPr>
              <a:t> group Angular code into blocks of functionality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Components are the basic building blocks of any Angular application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We use a custom HTML tag (aka, selector) to show where we want our component to load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inside </a:t>
            </a:r>
            <a:r>
              <a:rPr lang="en-US" dirty="0">
                <a:solidFill>
                  <a:schemeClr val="bg1"/>
                </a:solidFill>
              </a:rPr>
              <a:t>our HTML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Decorators are what turn our plain </a:t>
            </a:r>
            <a:r>
              <a:rPr lang="en-US" dirty="0" err="1">
                <a:solidFill>
                  <a:schemeClr val="bg1"/>
                </a:solidFill>
              </a:rPr>
              <a:t>TypeScript</a:t>
            </a:r>
            <a:r>
              <a:rPr lang="en-US" dirty="0">
                <a:solidFill>
                  <a:schemeClr val="bg1"/>
                </a:solidFill>
              </a:rPr>
              <a:t> classes into Components.</a:t>
            </a:r>
          </a:p>
        </p:txBody>
      </p:sp>
    </p:spTree>
    <p:extLst>
      <p:ext uri="{BB962C8B-B14F-4D97-AF65-F5344CB8AC3E}">
        <p14:creationId xmlns:p14="http://schemas.microsoft.com/office/powerpoint/2010/main" val="69727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54" y="41565"/>
            <a:ext cx="1263536" cy="126353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25594" y="673333"/>
            <a:ext cx="8983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chemeClr val="accent4"/>
                </a:solidFill>
              </a:rPr>
              <a:t>Step 1. Set up the Development Environment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05346" y="1720734"/>
            <a:ext cx="95157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You need to set up your development environment before you can do anything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Install </a:t>
            </a:r>
            <a:r>
              <a:rPr lang="en-US" dirty="0">
                <a:solidFill>
                  <a:srgbClr val="FFC000"/>
                </a:solidFill>
              </a:rPr>
              <a:t>Node.js®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 err="1">
                <a:solidFill>
                  <a:srgbClr val="FFC000"/>
                </a:solidFill>
              </a:rPr>
              <a:t>npm</a:t>
            </a:r>
            <a:r>
              <a:rPr lang="en-US" dirty="0">
                <a:solidFill>
                  <a:schemeClr val="bg1"/>
                </a:solidFill>
              </a:rPr>
              <a:t> if they are not already on your machine.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05346" y="3145503"/>
            <a:ext cx="9451571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Verify that you are running at least node 6.9.x and </a:t>
            </a:r>
            <a:r>
              <a:rPr lang="en-US" sz="1600" dirty="0" err="1">
                <a:solidFill>
                  <a:schemeClr val="bg1"/>
                </a:solidFill>
              </a:rPr>
              <a:t>npm</a:t>
            </a:r>
            <a:r>
              <a:rPr lang="en-US" sz="1600" dirty="0">
                <a:solidFill>
                  <a:schemeClr val="bg1"/>
                </a:solidFill>
              </a:rPr>
              <a:t> 3.x.x by running node -v and </a:t>
            </a:r>
            <a:r>
              <a:rPr lang="en-US" sz="1600" dirty="0" err="1">
                <a:solidFill>
                  <a:schemeClr val="bg1"/>
                </a:solidFill>
              </a:rPr>
              <a:t>npm</a:t>
            </a:r>
            <a:r>
              <a:rPr lang="en-US" sz="1600" dirty="0">
                <a:solidFill>
                  <a:schemeClr val="bg1"/>
                </a:solidFill>
              </a:rPr>
              <a:t> -v in a terminal/console window. Older versions produce errors, but newer versions are fine.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05346" y="4064504"/>
            <a:ext cx="4477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Then install the </a:t>
            </a:r>
            <a:r>
              <a:rPr lang="en-US" dirty="0">
                <a:solidFill>
                  <a:srgbClr val="FFC000"/>
                </a:solidFill>
              </a:rPr>
              <a:t>Angular CLI </a:t>
            </a:r>
            <a:r>
              <a:rPr lang="en-US" dirty="0">
                <a:solidFill>
                  <a:schemeClr val="bg1"/>
                </a:solidFill>
              </a:rPr>
              <a:t>globally.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05346" y="5029200"/>
            <a:ext cx="679149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npm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install -g @angular/cli</a:t>
            </a:r>
          </a:p>
        </p:txBody>
      </p:sp>
    </p:spTree>
    <p:extLst>
      <p:ext uri="{BB962C8B-B14F-4D97-AF65-F5344CB8AC3E}">
        <p14:creationId xmlns:p14="http://schemas.microsoft.com/office/powerpoint/2010/main" val="324579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/>
      <p:bldP spid="3" grpId="0" animBg="1"/>
      <p:bldP spid="4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54" y="41565"/>
            <a:ext cx="1263536" cy="126353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25594" y="673333"/>
            <a:ext cx="5880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chemeClr val="accent4"/>
                </a:solidFill>
              </a:rPr>
              <a:t>Step 2. Create a new project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05346" y="1720734"/>
            <a:ext cx="102194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Open a terminal window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Generate a new project and skeleton application by running the following commands: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05346" y="4051590"/>
            <a:ext cx="9451571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Patience </a:t>
            </a:r>
            <a:r>
              <a:rPr lang="en-US" sz="1600" dirty="0">
                <a:solidFill>
                  <a:schemeClr val="bg1"/>
                </a:solidFill>
              </a:rPr>
              <a:t>please. It takes time to set up a new project, most of it spent installing </a:t>
            </a:r>
            <a:r>
              <a:rPr lang="en-US" sz="1600" dirty="0" err="1">
                <a:solidFill>
                  <a:srgbClr val="FFC000"/>
                </a:solidFill>
              </a:rPr>
              <a:t>npm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packages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05346" y="3301660"/>
            <a:ext cx="679149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ng </a:t>
            </a:r>
            <a:r>
              <a:rPr lang="en-US" dirty="0">
                <a:solidFill>
                  <a:schemeClr val="bg1"/>
                </a:solidFill>
              </a:rPr>
              <a:t>new my-app</a:t>
            </a:r>
          </a:p>
        </p:txBody>
      </p:sp>
    </p:spTree>
    <p:extLst>
      <p:ext uri="{BB962C8B-B14F-4D97-AF65-F5344CB8AC3E}">
        <p14:creationId xmlns:p14="http://schemas.microsoft.com/office/powerpoint/2010/main" val="175520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/>
      <p:bldP spid="3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54" y="41565"/>
            <a:ext cx="1263536" cy="126353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25594" y="673333"/>
            <a:ext cx="5880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chemeClr val="accent4"/>
                </a:solidFill>
              </a:rPr>
              <a:t>Step 3: Serve the application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05346" y="1720734"/>
            <a:ext cx="6059672" cy="5590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Go to the project directory and launch the server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05346" y="2519362"/>
            <a:ext cx="6791498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cd my-app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ng serve --open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05346" y="3406686"/>
            <a:ext cx="10089187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rgbClr val="FFC000"/>
                </a:solidFill>
              </a:rPr>
              <a:t>ng serve</a:t>
            </a:r>
            <a:r>
              <a:rPr lang="en-US" dirty="0">
                <a:solidFill>
                  <a:schemeClr val="bg1"/>
                </a:solidFill>
              </a:rPr>
              <a:t> command launches the server, watches your files, and </a:t>
            </a:r>
            <a:r>
              <a:rPr lang="en-US" dirty="0" smtClean="0">
                <a:solidFill>
                  <a:schemeClr val="bg1"/>
                </a:solidFill>
              </a:rPr>
              <a:t>rebuilds </a:t>
            </a:r>
            <a:r>
              <a:rPr lang="en-US" dirty="0">
                <a:solidFill>
                  <a:schemeClr val="bg1"/>
                </a:solidFill>
              </a:rPr>
              <a:t>the app as you make changes to those files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Using the </a:t>
            </a:r>
            <a:r>
              <a:rPr lang="en-US" dirty="0">
                <a:solidFill>
                  <a:srgbClr val="FFC000"/>
                </a:solidFill>
              </a:rPr>
              <a:t>--open (or just -o) </a:t>
            </a:r>
            <a:r>
              <a:rPr lang="en-US" dirty="0">
                <a:solidFill>
                  <a:schemeClr val="bg1"/>
                </a:solidFill>
              </a:rPr>
              <a:t>option will automatically open your browser on </a:t>
            </a:r>
            <a:r>
              <a:rPr lang="en-US" dirty="0">
                <a:solidFill>
                  <a:srgbClr val="FFC000"/>
                </a:solidFill>
              </a:rPr>
              <a:t>http://localhost:4200/.</a:t>
            </a:r>
          </a:p>
        </p:txBody>
      </p:sp>
    </p:spTree>
    <p:extLst>
      <p:ext uri="{BB962C8B-B14F-4D97-AF65-F5344CB8AC3E}">
        <p14:creationId xmlns:p14="http://schemas.microsoft.com/office/powerpoint/2010/main" val="103686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/>
      <p:bldP spid="5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54" y="41565"/>
            <a:ext cx="1263536" cy="126353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25594" y="673333"/>
            <a:ext cx="3518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chemeClr val="accent4"/>
                </a:solidFill>
              </a:rPr>
              <a:t>What Is Angular?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05347" y="1720734"/>
            <a:ext cx="99253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Angular is a framework for dynamic web </a:t>
            </a:r>
            <a:r>
              <a:rPr lang="en-US" dirty="0" smtClean="0">
                <a:solidFill>
                  <a:schemeClr val="bg1"/>
                </a:solidFill>
              </a:rPr>
              <a:t>applications.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Provides a way to organize your HTML, JavaScript, and CSS to keep your front-end code clean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Released in 2011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Mainly maintained by Google with the help of the open </a:t>
            </a:r>
            <a:r>
              <a:rPr lang="en-US" dirty="0">
                <a:solidFill>
                  <a:schemeClr val="bg1"/>
                </a:solidFill>
              </a:rPr>
              <a:t>source community.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1835" y="1341531"/>
            <a:ext cx="2688908" cy="85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14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54" y="41565"/>
            <a:ext cx="1263536" cy="126353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25594" y="673333"/>
            <a:ext cx="58592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chemeClr val="accent4"/>
                </a:solidFill>
              </a:rPr>
              <a:t>What Will This Course Cover?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4153" y="1496291"/>
            <a:ext cx="87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Level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9528" y="188836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Our First Component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4153" y="2394338"/>
            <a:ext cx="87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Level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9528" y="2817187"/>
            <a:ext cx="436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Structural Directives, Pipes &amp; Methods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4153" y="3408003"/>
            <a:ext cx="87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Level </a:t>
            </a:r>
            <a:r>
              <a:rPr lang="en-US" sz="1600" dirty="0" smtClean="0">
                <a:solidFill>
                  <a:schemeClr val="bg1"/>
                </a:solidFill>
              </a:rPr>
              <a:t>3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49528" y="3816773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 Binding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14153" y="4421668"/>
            <a:ext cx="87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Level 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49528" y="4861216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Services &amp; HTTP</a:t>
            </a:r>
          </a:p>
        </p:txBody>
      </p:sp>
    </p:spTree>
    <p:extLst>
      <p:ext uri="{BB962C8B-B14F-4D97-AF65-F5344CB8AC3E}">
        <p14:creationId xmlns:p14="http://schemas.microsoft.com/office/powerpoint/2010/main" val="359060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" grpId="0"/>
      <p:bldP spid="4" grpId="0"/>
      <p:bldP spid="5" grpId="0"/>
      <p:bldP spid="8" grpId="0"/>
      <p:bldP spid="10" grpId="0"/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54" y="41565"/>
            <a:ext cx="1263536" cy="126353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01700" y="673333"/>
            <a:ext cx="9739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accent4"/>
                </a:solidFill>
              </a:rPr>
              <a:t>What Do You Need to Know to Take This Course?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99" y="1449273"/>
            <a:ext cx="1465377" cy="13327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499" y="2973202"/>
            <a:ext cx="1956782" cy="13789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499" y="4543307"/>
            <a:ext cx="1548332" cy="156329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449782" y="1930989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Basic JavaScript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49781" y="3269341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Basic HTML &amp; CSS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92717" y="3638673"/>
            <a:ext cx="4775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Front-end Foundations &amp; Front-end Formations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49781" y="4674197"/>
            <a:ext cx="1035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</a:rPr>
              <a:t>(optional)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62973" y="5024563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JavaScript: ES2015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92717" y="5417768"/>
            <a:ext cx="4301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ES2015: The Shape of JavaScript to Come</a:t>
            </a:r>
          </a:p>
        </p:txBody>
      </p:sp>
      <p:sp>
        <p:nvSpPr>
          <p:cNvPr id="23" name="TextBox 22"/>
          <p:cNvSpPr txBox="1"/>
          <p:nvPr/>
        </p:nvSpPr>
        <p:spPr>
          <a:xfrm rot="724770">
            <a:off x="6100515" y="1993372"/>
            <a:ext cx="5335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You don’t need any prior experience with Angular 1</a:t>
            </a:r>
          </a:p>
        </p:txBody>
      </p:sp>
    </p:spTree>
    <p:extLst>
      <p:ext uri="{BB962C8B-B14F-4D97-AF65-F5344CB8AC3E}">
        <p14:creationId xmlns:p14="http://schemas.microsoft.com/office/powerpoint/2010/main" val="281501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5" grpId="0"/>
      <p:bldP spid="17" grpId="0"/>
      <p:bldP spid="18" grpId="0"/>
      <p:bldP spid="19" grpId="0"/>
      <p:bldP spid="20" grpId="0"/>
      <p:bldP spid="21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54" y="41565"/>
            <a:ext cx="1263536" cy="126353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25594" y="673333"/>
            <a:ext cx="934342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chemeClr val="accent4"/>
                </a:solidFill>
              </a:rPr>
              <a:t>What Is the Difference Between Angular 1 &amp; 2</a:t>
            </a:r>
            <a:r>
              <a:rPr lang="en-US" sz="3200" b="1" u="sng" dirty="0" smtClean="0">
                <a:solidFill>
                  <a:schemeClr val="accent4"/>
                </a:solidFill>
              </a:rPr>
              <a:t>?</a:t>
            </a:r>
            <a:endParaRPr lang="en-US" sz="3200" b="1" u="sng" dirty="0">
              <a:solidFill>
                <a:schemeClr val="accent4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5594" y="1579418"/>
            <a:ext cx="329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Speed — </a:t>
            </a:r>
            <a:r>
              <a:rPr lang="en-US" dirty="0">
                <a:solidFill>
                  <a:schemeClr val="bg1"/>
                </a:solidFill>
              </a:rPr>
              <a:t>Angular 2 is faster.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5593" y="2085394"/>
            <a:ext cx="1014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Components — </a:t>
            </a:r>
            <a:r>
              <a:rPr lang="en-US" dirty="0">
                <a:solidFill>
                  <a:schemeClr val="bg1"/>
                </a:solidFill>
              </a:rPr>
              <a:t>Instead of controllers and scope, we use components, which feel simpler.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5593" y="2591370"/>
            <a:ext cx="7372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Simpler Directives — </a:t>
            </a:r>
            <a:r>
              <a:rPr lang="en-US" dirty="0">
                <a:solidFill>
                  <a:schemeClr val="bg1"/>
                </a:solidFill>
              </a:rPr>
              <a:t>Creating custom directives is much simpler.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5593" y="3097346"/>
            <a:ext cx="10148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Intuitive Data Binding — </a:t>
            </a:r>
            <a:r>
              <a:rPr lang="en-US" dirty="0">
                <a:solidFill>
                  <a:schemeClr val="bg1"/>
                </a:solidFill>
              </a:rPr>
              <a:t>When we need to link data to </a:t>
            </a:r>
            <a:r>
              <a:rPr lang="en-US" dirty="0" smtClean="0">
                <a:solidFill>
                  <a:schemeClr val="bg1"/>
                </a:solidFill>
              </a:rPr>
              <a:t>an HTML </a:t>
            </a:r>
            <a:r>
              <a:rPr lang="en-US" dirty="0">
                <a:solidFill>
                  <a:schemeClr val="bg1"/>
                </a:solidFill>
              </a:rPr>
              <a:t>element or listen for a button clicking on the page, </a:t>
            </a:r>
            <a:r>
              <a:rPr lang="en-US" dirty="0" smtClean="0">
                <a:solidFill>
                  <a:schemeClr val="bg1"/>
                </a:solidFill>
              </a:rPr>
              <a:t>we have </a:t>
            </a:r>
            <a:r>
              <a:rPr lang="en-US" dirty="0">
                <a:solidFill>
                  <a:schemeClr val="bg1"/>
                </a:solidFill>
              </a:rPr>
              <a:t>an intuitive syntax.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25593" y="4201631"/>
            <a:ext cx="10148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Services are now just a class.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5593" y="4694968"/>
            <a:ext cx="10148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Many more small improvements.</a:t>
            </a:r>
          </a:p>
        </p:txBody>
      </p:sp>
    </p:spTree>
    <p:extLst>
      <p:ext uri="{BB962C8B-B14F-4D97-AF65-F5344CB8AC3E}">
        <p14:creationId xmlns:p14="http://schemas.microsoft.com/office/powerpoint/2010/main" val="26027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/>
      <p:bldP spid="14" grpId="0"/>
      <p:bldP spid="15" grpId="0"/>
      <p:bldP spid="16" grpId="0"/>
      <p:bldP spid="17" grpId="0"/>
      <p:bldP spid="2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376</TotalTime>
  <Words>1026</Words>
  <Application>Microsoft Office PowerPoint</Application>
  <PresentationFormat>Widescreen</PresentationFormat>
  <Paragraphs>133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Century Gothic</vt:lpstr>
      <vt:lpstr>Gabriola</vt:lpstr>
      <vt:lpstr>OpenSans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RaviShankar Kumar</dc:creator>
  <cp:lastModifiedBy>RaviShankar Kumar</cp:lastModifiedBy>
  <cp:revision>170</cp:revision>
  <dcterms:created xsi:type="dcterms:W3CDTF">2017-10-10T09:55:06Z</dcterms:created>
  <dcterms:modified xsi:type="dcterms:W3CDTF">2017-11-10T10:46:04Z</dcterms:modified>
</cp:coreProperties>
</file>