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9FF"/>
    <a:srgbClr val="10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20" y="-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7855-94AC-4F24-8B2E-86C4A3118337}" type="datetimeFigureOut">
              <a:rPr lang="en-US" smtClean="0"/>
              <a:t>09/11/17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9FE-B4E0-4B10-A3FD-135052E7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262F-771E-4259-B3BD-5B0150CB9D3B}" type="datetimeFigureOut">
              <a:rPr lang="en-US" smtClean="0"/>
              <a:t>09/11/17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946E-16C1-4F5A-B145-B08EEC4DD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72ECDD-C991-401D-B17C-D2A3247EDFE0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9DA-5A6C-4F3F-9383-6E87E1EF9A23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230-8546-44E2-989F-83B2EB59ED2F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7793-0450-43FD-B1C7-764874FA1C83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1DED-90F9-4F8D-938B-D17A7BCB13BB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147-2204-47E2-8B58-C7AE012F4369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7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6B0-DFD8-43E9-8F39-41E5C85C44DD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9CDAB6-BF22-4B0D-BE67-48CBF28FAEBE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4BECC-4407-4460-A36C-8A4EF6447D73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828C-1271-4274-AB06-3F6DCE35ADA6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F129-8322-4EBB-92A3-6A99073BB181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4B6-0390-42C5-9607-DF3A980909FC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3AAC-69B0-4658-9B27-A87F0222AB5C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81C6-3818-4199-955B-EEB975715093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FD94-FF34-4C14-BE66-0012022506A3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B57-4C95-4166-96AF-0FB8DA578520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918-3B76-4823-B4B5-9D4076D6B0AC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DF0678-3ACC-465D-B148-D65EDA9E61D8}" type="datetime1">
              <a:rPr lang="en-US" smtClean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43" y="3887691"/>
            <a:ext cx="3036571" cy="809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8647" y="2278678"/>
            <a:ext cx="86521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THROUGH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858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Language to Use With Angular 2?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5594" y="1579418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JavaScript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098" y="2093849"/>
            <a:ext cx="718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all browsers don’t support the newest version of JavaScript.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098" y="2717685"/>
            <a:ext cx="47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ways to access these features:</a:t>
            </a:r>
          </a:p>
        </p:txBody>
      </p:sp>
      <p:pic>
        <p:nvPicPr>
          <p:cNvPr id="4" name="Picture 3" descr="Screen Shot 2017-11-09 at 7.4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43" y="3401770"/>
            <a:ext cx="6591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7488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1859FF"/>
                </a:solidFill>
              </a:rPr>
              <a:t>TypeScript</a:t>
            </a:r>
            <a:r>
              <a:rPr lang="en-US" sz="3200" b="1" u="sng" dirty="0" smtClean="0">
                <a:solidFill>
                  <a:schemeClr val="accent4"/>
                </a:solidFill>
              </a:rPr>
              <a:t>: Our </a:t>
            </a:r>
            <a:r>
              <a:rPr lang="en-US" sz="3200" b="1" u="sng" dirty="0">
                <a:solidFill>
                  <a:schemeClr val="accent4"/>
                </a:solidFill>
              </a:rPr>
              <a:t>Language of Choice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6848" y="1514574"/>
            <a:ext cx="1047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is Microsoft’s extension of JavaScript that allows the use of all ES2015 features </a:t>
            </a:r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adds </a:t>
            </a:r>
            <a:r>
              <a:rPr lang="en-US" dirty="0">
                <a:solidFill>
                  <a:schemeClr val="bg1"/>
                </a:solidFill>
              </a:rPr>
              <a:t>powerful type checking and object-oriented features.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848" y="2316648"/>
            <a:ext cx="60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Angular 2 source is programmed with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 descr="Screen Shot 2017-11-09 at 7.4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66" y="3034592"/>
            <a:ext cx="5308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4271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chemeClr val="accent4"/>
                </a:solidFill>
              </a:rPr>
              <a:t>Transpiling</a:t>
            </a:r>
            <a:r>
              <a:rPr lang="en-US" sz="3200" b="1" u="sng" dirty="0" smtClean="0">
                <a:solidFill>
                  <a:schemeClr val="accent4"/>
                </a:solidFill>
              </a:rPr>
              <a:t> </a:t>
            </a:r>
            <a:r>
              <a:rPr lang="en-US" sz="3200" b="1" u="sng" dirty="0">
                <a:solidFill>
                  <a:schemeClr val="accent4"/>
                </a:solidFill>
              </a:rPr>
              <a:t>Locations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6848" y="1514574"/>
            <a:ext cx="1002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browsers don’t know how to read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out of the box, so we have two </a:t>
            </a:r>
            <a:r>
              <a:rPr lang="en-US" dirty="0" smtClean="0">
                <a:solidFill>
                  <a:schemeClr val="bg1"/>
                </a:solidFill>
              </a:rPr>
              <a:t>options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it comes to changing our 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code into JavaScript.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386" y="2330560"/>
            <a:ext cx="428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Transpile</a:t>
            </a:r>
            <a:r>
              <a:rPr lang="en-US" dirty="0">
                <a:solidFill>
                  <a:schemeClr val="bg1"/>
                </a:solidFill>
              </a:rPr>
              <a:t> to JavaScript in the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237" y="2330560"/>
            <a:ext cx="57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Transpile</a:t>
            </a:r>
            <a:r>
              <a:rPr lang="en-US" dirty="0">
                <a:solidFill>
                  <a:schemeClr val="bg1"/>
                </a:solidFill>
              </a:rPr>
              <a:t> to JavaScript before shipping to browser</a:t>
            </a:r>
          </a:p>
        </p:txBody>
      </p:sp>
      <p:pic>
        <p:nvPicPr>
          <p:cNvPr id="2" name="Picture 1" descr="Screen Shot 2017-11-09 at 7.5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0" y="2956367"/>
            <a:ext cx="9734671" cy="3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6133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Writing Our First </a:t>
            </a:r>
            <a:r>
              <a:rPr lang="en-US" sz="3200" b="1" u="sng" dirty="0" err="1">
                <a:solidFill>
                  <a:schemeClr val="accent4"/>
                </a:solidFill>
              </a:rPr>
              <a:t>TypeScript</a:t>
            </a:r>
            <a:r>
              <a:rPr lang="en-US" sz="3200" b="1" u="sng">
                <a:solidFill>
                  <a:schemeClr val="accent4"/>
                </a:solidFill>
              </a:rPr>
              <a:t> File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9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+mj-lt"/>
              </a:rPr>
              <a:t>Quick Start</a:t>
            </a:r>
            <a:endParaRPr lang="en-US" sz="3200" b="1" u="sng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6209" y="233587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Angular CLI is a command line interface tool that can create a project, add files, and perform a variety of ongoing development tasks such as testing, bundling,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1438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8983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1. Set up the Development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951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need to set up your development environment before you can do anything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>
                <a:solidFill>
                  <a:srgbClr val="FFC000"/>
                </a:solidFill>
              </a:rPr>
              <a:t>Node.js®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if they are not already on your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3145503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Verify that you are running at least node 6.9.x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3.x.x by running node -v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-v in a terminal/console window. Older versions produce errors, but newer versions are fine.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346" y="4064504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install the </a:t>
            </a:r>
            <a:r>
              <a:rPr lang="en-US" dirty="0">
                <a:solidFill>
                  <a:srgbClr val="FFC000"/>
                </a:solidFill>
              </a:rPr>
              <a:t>Angular CLI </a:t>
            </a:r>
            <a:r>
              <a:rPr lang="en-US" dirty="0">
                <a:solidFill>
                  <a:schemeClr val="bg1"/>
                </a:solidFill>
              </a:rPr>
              <a:t>globally.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502920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4579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2. Create a new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1021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a terminal window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 a new project and skeleton application by running the following commands: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4051590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Patience </a:t>
            </a:r>
            <a:r>
              <a:rPr lang="en-US" sz="1600" dirty="0">
                <a:solidFill>
                  <a:schemeClr val="bg1"/>
                </a:solidFill>
              </a:rPr>
              <a:t>please. It takes time to set up a new project, most of it spent installing </a:t>
            </a:r>
            <a:r>
              <a:rPr lang="en-US" sz="1600" dirty="0" err="1">
                <a:solidFill>
                  <a:srgbClr val="FFC000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packages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330166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ng </a:t>
            </a:r>
            <a:r>
              <a:rPr lang="en-US" dirty="0">
                <a:solidFill>
                  <a:schemeClr val="bg1"/>
                </a:solidFill>
              </a:rPr>
              <a:t>new my-app</a:t>
            </a:r>
          </a:p>
        </p:txBody>
      </p:sp>
    </p:spTree>
    <p:extLst>
      <p:ext uri="{BB962C8B-B14F-4D97-AF65-F5344CB8AC3E}">
        <p14:creationId xmlns:p14="http://schemas.microsoft.com/office/powerpoint/2010/main" val="175520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3: Serve the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605967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to the project directory and launch the server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2519362"/>
            <a:ext cx="67914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 my-app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ng serve --open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346" y="3406686"/>
            <a:ext cx="100891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ng serve</a:t>
            </a:r>
            <a:r>
              <a:rPr lang="en-US" dirty="0">
                <a:solidFill>
                  <a:schemeClr val="bg1"/>
                </a:solidFill>
              </a:rPr>
              <a:t> command launches the server, watches your files, and </a:t>
            </a:r>
            <a:r>
              <a:rPr lang="en-US" dirty="0" smtClean="0">
                <a:solidFill>
                  <a:schemeClr val="bg1"/>
                </a:solidFill>
              </a:rPr>
              <a:t>rebuilds </a:t>
            </a:r>
            <a:r>
              <a:rPr lang="en-US" dirty="0">
                <a:solidFill>
                  <a:schemeClr val="bg1"/>
                </a:solidFill>
              </a:rPr>
              <a:t>the app as you make changes to those files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</a:t>
            </a:r>
            <a:r>
              <a:rPr lang="en-US" dirty="0">
                <a:solidFill>
                  <a:srgbClr val="FFC000"/>
                </a:solidFill>
              </a:rPr>
              <a:t>--open (or just -o) </a:t>
            </a:r>
            <a:r>
              <a:rPr lang="en-US" dirty="0">
                <a:solidFill>
                  <a:schemeClr val="bg1"/>
                </a:solidFill>
              </a:rPr>
              <a:t>option will automatically open your browser on </a:t>
            </a:r>
            <a:r>
              <a:rPr lang="en-US" dirty="0">
                <a:solidFill>
                  <a:srgbClr val="FFC000"/>
                </a:solidFill>
              </a:rPr>
              <a:t>http://localhost:4200/.</a:t>
            </a:r>
          </a:p>
        </p:txBody>
      </p:sp>
    </p:spTree>
    <p:extLst>
      <p:ext uri="{BB962C8B-B14F-4D97-AF65-F5344CB8AC3E}">
        <p14:creationId xmlns:p14="http://schemas.microsoft.com/office/powerpoint/2010/main" val="10368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Angular?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7" y="1720734"/>
            <a:ext cx="9925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Angular is a framework for dynamic web </a:t>
            </a:r>
            <a:r>
              <a:rPr lang="en-US" dirty="0" smtClean="0">
                <a:solidFill>
                  <a:schemeClr val="bg1"/>
                </a:solidFill>
              </a:rPr>
              <a:t>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way to organize your HTML, JavaScript, and CSS to keep your front-end code clean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Released in 2011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Mainly maintained by Google with the help of the open </a:t>
            </a:r>
            <a:r>
              <a:rPr lang="en-US" dirty="0">
                <a:solidFill>
                  <a:schemeClr val="bg1"/>
                </a:solidFill>
              </a:rPr>
              <a:t>source community.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35" y="1341531"/>
            <a:ext cx="2688908" cy="8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Will This Course Cover?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4153" y="149629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528" y="18883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First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153" y="239433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9528" y="281718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Structural Directives, Pipes &amp; 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153" y="340800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</a:t>
            </a:r>
            <a:r>
              <a:rPr lang="en-US" sz="1600" dirty="0" smtClean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528" y="381677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Binding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4153" y="44216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9528" y="486121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&amp; HTTP</a:t>
            </a:r>
          </a:p>
        </p:txBody>
      </p:sp>
    </p:spTree>
    <p:extLst>
      <p:ext uri="{BB962C8B-B14F-4D97-AF65-F5344CB8AC3E}">
        <p14:creationId xmlns:p14="http://schemas.microsoft.com/office/powerpoint/2010/main" val="359060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1700" y="673333"/>
            <a:ext cx="9739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Do You Need to Know to Take This Course?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9" y="1449273"/>
            <a:ext cx="1465377" cy="1332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99" y="2973202"/>
            <a:ext cx="1956782" cy="1378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" y="4543307"/>
            <a:ext cx="1548332" cy="15632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49782" y="193098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JavaScript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9781" y="326934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HTML &amp;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2717" y="3638673"/>
            <a:ext cx="4775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Front-end Foundations &amp; Front-end Formations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781" y="4674197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2973" y="502456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JavaScript: ES2015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2717" y="5417768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ES2015: The Shape of JavaScript to Come</a:t>
            </a:r>
          </a:p>
        </p:txBody>
      </p:sp>
      <p:sp>
        <p:nvSpPr>
          <p:cNvPr id="23" name="TextBox 22"/>
          <p:cNvSpPr txBox="1"/>
          <p:nvPr/>
        </p:nvSpPr>
        <p:spPr>
          <a:xfrm rot="724770">
            <a:off x="6100515" y="1993372"/>
            <a:ext cx="5335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You don’t need any prior experience with Angular 1</a:t>
            </a:r>
          </a:p>
        </p:txBody>
      </p:sp>
    </p:spTree>
    <p:extLst>
      <p:ext uri="{BB962C8B-B14F-4D97-AF65-F5344CB8AC3E}">
        <p14:creationId xmlns:p14="http://schemas.microsoft.com/office/powerpoint/2010/main" val="281501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9343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the Difference Between Angular 1 &amp; 2</a:t>
            </a:r>
            <a:r>
              <a:rPr lang="en-US" sz="3200" b="1" u="sng" dirty="0" smtClean="0">
                <a:solidFill>
                  <a:schemeClr val="accent4"/>
                </a:solidFill>
              </a:rPr>
              <a:t>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594" y="157941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Speed — </a:t>
            </a:r>
            <a:r>
              <a:rPr lang="en-US" dirty="0">
                <a:solidFill>
                  <a:schemeClr val="bg1"/>
                </a:solidFill>
              </a:rPr>
              <a:t>Angular 2 is faster.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593" y="2085394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 — </a:t>
            </a:r>
            <a:r>
              <a:rPr lang="en-US" dirty="0">
                <a:solidFill>
                  <a:schemeClr val="bg1"/>
                </a:solidFill>
              </a:rPr>
              <a:t>Instead of controllers and scope, we use components, which feel simpler.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593" y="2591370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Simpler Directives — </a:t>
            </a:r>
            <a:r>
              <a:rPr lang="en-US" dirty="0">
                <a:solidFill>
                  <a:schemeClr val="bg1"/>
                </a:solidFill>
              </a:rPr>
              <a:t>Creating custom directives is much simpler.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93" y="3097346"/>
            <a:ext cx="101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Intuitive Data Binding — </a:t>
            </a:r>
            <a:r>
              <a:rPr lang="en-US" dirty="0">
                <a:solidFill>
                  <a:schemeClr val="bg1"/>
                </a:solidFill>
              </a:rPr>
              <a:t>When we need to link data to </a:t>
            </a:r>
            <a:r>
              <a:rPr lang="en-US" dirty="0" smtClean="0">
                <a:solidFill>
                  <a:schemeClr val="bg1"/>
                </a:solidFill>
              </a:rPr>
              <a:t>an HTML </a:t>
            </a:r>
            <a:r>
              <a:rPr lang="en-US" dirty="0">
                <a:solidFill>
                  <a:schemeClr val="bg1"/>
                </a:solidFill>
              </a:rPr>
              <a:t>element or listen for a button clicking on the page, </a:t>
            </a:r>
            <a:r>
              <a:rPr lang="en-US" dirty="0" smtClean="0">
                <a:solidFill>
                  <a:schemeClr val="bg1"/>
                </a:solidFill>
              </a:rPr>
              <a:t>we have </a:t>
            </a:r>
            <a:r>
              <a:rPr lang="en-US" dirty="0">
                <a:solidFill>
                  <a:schemeClr val="bg1"/>
                </a:solidFill>
              </a:rPr>
              <a:t>an intuitive syntax.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593" y="4201631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are now just a class.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593" y="4694968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more small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60270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14" grpId="0"/>
      <p:bldP spid="15" grpId="0"/>
      <p:bldP spid="16" grpId="0"/>
      <p:bldP spid="17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592</Words>
  <Application>Microsoft Macintosh PowerPoint</Application>
  <PresentationFormat>Custom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Kumar</dc:creator>
  <cp:lastModifiedBy>Ravi</cp:lastModifiedBy>
  <cp:revision>64</cp:revision>
  <dcterms:created xsi:type="dcterms:W3CDTF">2017-10-10T09:55:06Z</dcterms:created>
  <dcterms:modified xsi:type="dcterms:W3CDTF">2017-11-09T14:49:02Z</dcterms:modified>
</cp:coreProperties>
</file>