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5"/>
  </p:notesMasterIdLst>
  <p:sldIdLst>
    <p:sldId id="256" r:id="rId3"/>
    <p:sldId id="364" r:id="rId4"/>
    <p:sldId id="365" r:id="rId5"/>
    <p:sldId id="366" r:id="rId6"/>
    <p:sldId id="367" r:id="rId7"/>
    <p:sldId id="368" r:id="rId8"/>
    <p:sldId id="369" r:id="rId9"/>
    <p:sldId id="373" r:id="rId10"/>
    <p:sldId id="374" r:id="rId11"/>
    <p:sldId id="376" r:id="rId12"/>
    <p:sldId id="377" r:id="rId13"/>
    <p:sldId id="378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50021"/>
    <a:srgbClr val="FFF3FF"/>
    <a:srgbClr val="FFE5FF"/>
    <a:srgbClr val="CCFF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94660"/>
  </p:normalViewPr>
  <p:slideViewPr>
    <p:cSldViewPr>
      <p:cViewPr varScale="1">
        <p:scale>
          <a:sx n="71" d="100"/>
          <a:sy n="71" d="100"/>
        </p:scale>
        <p:origin x="60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59B5FE-EBE7-4793-AA9B-72A9A6776954}" type="datetimeFigureOut">
              <a:rPr lang="es-MX"/>
              <a:pPr>
                <a:defRPr/>
              </a:pPr>
              <a:t>20/01/2022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CA7E59-6176-485D-B83D-565D9D24065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750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E0161-8963-41B7-80A4-E8CBE7110192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F899C-5808-4A55-BDA3-249DD36437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7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2E113-17A5-41CE-B4BB-F761AD8BAA74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D8190-E702-42C0-8524-6B3ED9D031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2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129FC-DED4-4C0F-A5E4-7E4E1ABF04DD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E19E8-331E-4DA9-A210-2B78F4A57E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1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466DB93-0503-4EF1-9B61-71D2AA13518C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AD18F1B-1D83-4344-ABF3-CBA07F45DD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358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48DE61-FE9B-4737-A4EC-9ACC03C57038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8F71AB-C06E-448B-B438-0C4E419CFC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01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7F18BA-0CDB-49D4-A288-30706005FAE8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E2D255A-B2FC-4020-B6BD-0B3F7F81CD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7BCD5C-C90E-4553-B823-2605060A7FE4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0A5F9F-BFF0-4FBE-8A5D-A15208FA4D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70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77E500-1DA9-4AD9-895E-ADBD108FFB60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31766B-BAED-42EF-A2BA-725759418E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76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7F6B4D-2FA5-471A-8A1F-8C9FC652AD22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A71E709-07FD-4FE7-93EC-AB0DB7EEEC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724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50DAC20-149D-47A4-9D5A-35404E7684DC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0B69DE5-8D68-437D-AE20-30D3BCF2BDB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443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FDC208-BB2E-4944-A0A9-7FB53565EF01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BD2538-8BAD-473C-B919-6284624EDD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9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A82B4-1DFE-4228-B34F-92B458FBAF8B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69697-407D-4ADD-ACAD-5BFA4493E6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33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7DAAC06-5970-475F-80CC-54534E107D8F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A51935-E00A-431C-99FD-7C830E9920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370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D34BCC-2B73-4C67-8F1D-9DA12147D879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5E3A5CF-EC74-4DB7-9CDD-529C4CB8C8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738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A31C1AF-A76C-441C-AC38-5DC4CDE4DF43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93C17AD-63CD-4520-8F17-08530C8178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6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3DBDD-E19B-40DD-9A3D-459D23DCE0DB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52C00-88D5-4461-904A-8FD2421EFE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71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11FF8-76E1-4EE6-921C-DCEA6E75E33C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4294A-325A-4FC1-A98F-785B95A847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1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693E6-C62C-4C3E-863D-6FB43EB3F2FA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B22C3-8147-43FD-9177-55C3504417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9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BEFCF-1AE4-4B67-AD50-E9D405E70665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986D6-49DE-4928-A01A-E7A7421BA2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53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34527-91F0-4001-867A-6517B7E8B379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3C5B0-320E-4C43-89FC-2C699B715C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5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7D6E8-5DF3-422D-976F-063F88F51348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DA16F-6073-4299-9CDF-C05D37F03CD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29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FA5B5-CC48-428A-83D8-6663EED3E565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0DDAC-EDDD-48F2-B851-7308B775B11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00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61303C-50BE-46E2-B389-CE4D0AFBAD85}" type="datetimeFigureOut">
              <a:rPr lang="es-ES"/>
              <a:pPr>
                <a:defRPr/>
              </a:pPr>
              <a:t>20/01/2022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4D722C-39D4-4339-97A9-829AFF2918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0" r:id="rId1"/>
    <p:sldLayoutId id="2147485451" r:id="rId2"/>
    <p:sldLayoutId id="2147485452" r:id="rId3"/>
    <p:sldLayoutId id="2147485453" r:id="rId4"/>
    <p:sldLayoutId id="2147485454" r:id="rId5"/>
    <p:sldLayoutId id="2147485455" r:id="rId6"/>
    <p:sldLayoutId id="2147485456" r:id="rId7"/>
    <p:sldLayoutId id="2147485457" r:id="rId8"/>
    <p:sldLayoutId id="2147485458" r:id="rId9"/>
    <p:sldLayoutId id="2147485459" r:id="rId10"/>
    <p:sldLayoutId id="21474854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dirty="0"/>
              <a:t>Haga clic para modificar el estilo de texto del patrón</a:t>
            </a:r>
          </a:p>
          <a:p>
            <a:pPr lvl="1"/>
            <a:r>
              <a:rPr lang="es-ES" altLang="es-MX" dirty="0"/>
              <a:t>Segundo nivel</a:t>
            </a:r>
          </a:p>
          <a:p>
            <a:pPr lvl="2"/>
            <a:r>
              <a:rPr lang="es-ES" altLang="es-MX" dirty="0"/>
              <a:t>Tercer nivel</a:t>
            </a:r>
          </a:p>
          <a:p>
            <a:pPr lvl="3"/>
            <a:r>
              <a:rPr lang="es-ES" altLang="es-MX" dirty="0"/>
              <a:t>Cuarto nivel</a:t>
            </a:r>
          </a:p>
          <a:p>
            <a:pPr lvl="4"/>
            <a:r>
              <a:rPr lang="es-ES" altLang="es-MX" dirty="0"/>
              <a:t>Quinto nivel</a:t>
            </a:r>
          </a:p>
        </p:txBody>
      </p:sp>
      <p:sp>
        <p:nvSpPr>
          <p:cNvPr id="2052" name="Line 11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2053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750"/>
            <a:ext cx="2214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11 CuadroTexto"/>
          <p:cNvSpPr txBox="1">
            <a:spLocks noChangeArrowheads="1"/>
          </p:cNvSpPr>
          <p:nvPr userDrawn="1"/>
        </p:nvSpPr>
        <p:spPr bwMode="auto">
          <a:xfrm>
            <a:off x="468313" y="6453188"/>
            <a:ext cx="219855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sz="1200" dirty="0">
                <a:latin typeface="Calibri" pitchFamily="34" charset="0"/>
              </a:rPr>
              <a:t>FC-CE-1202 Versión 01-feb-2022</a:t>
            </a:r>
          </a:p>
        </p:txBody>
      </p:sp>
      <p:sp>
        <p:nvSpPr>
          <p:cNvPr id="3080" name="12 CuadroTexto"/>
          <p:cNvSpPr txBox="1">
            <a:spLocks noChangeArrowheads="1"/>
          </p:cNvSpPr>
          <p:nvPr userDrawn="1"/>
        </p:nvSpPr>
        <p:spPr bwMode="auto">
          <a:xfrm>
            <a:off x="6588125" y="6453188"/>
            <a:ext cx="2112963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sz="1200">
                <a:latin typeface="Calibri" pitchFamily="34" charset="0"/>
              </a:rPr>
              <a:t>© Grupo UIS, Chihuahua, Chih.</a:t>
            </a:r>
          </a:p>
        </p:txBody>
      </p:sp>
      <p:grpSp>
        <p:nvGrpSpPr>
          <p:cNvPr id="11" name="8 Grupo"/>
          <p:cNvGrpSpPr>
            <a:grpSpLocks/>
          </p:cNvGrpSpPr>
          <p:nvPr userDrawn="1"/>
        </p:nvGrpSpPr>
        <p:grpSpPr bwMode="auto">
          <a:xfrm>
            <a:off x="3491880" y="6153876"/>
            <a:ext cx="1872505" cy="647724"/>
            <a:chOff x="5580112" y="5517232"/>
            <a:chExt cx="3594653" cy="1340768"/>
          </a:xfrm>
        </p:grpSpPr>
        <p:sp>
          <p:nvSpPr>
            <p:cNvPr id="12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b="1" dirty="0">
                  <a:ln w="10160">
                    <a:noFill/>
                    <a:prstDash val="solid"/>
                  </a:ln>
                  <a:latin typeface="Freestyle Script" pitchFamily="66" charset="0"/>
                  <a:cs typeface="+mn-cs"/>
                </a:rPr>
                <a:t>Servicios para la ciencia</a:t>
              </a:r>
              <a:endParaRPr lang="es-MX" b="1" dirty="0">
                <a:ln w="10160">
                  <a:noFill/>
                  <a:prstDash val="solid"/>
                </a:ln>
                <a:latin typeface="Freestyle Script" pitchFamily="66" charset="0"/>
                <a:cs typeface="+mn-cs"/>
              </a:endParaRPr>
            </a:p>
          </p:txBody>
        </p:sp>
        <p:sp>
          <p:nvSpPr>
            <p:cNvPr id="13" name="10 CuadroTexto"/>
            <p:cNvSpPr txBox="1">
              <a:spLocks noChangeArrowheads="1"/>
            </p:cNvSpPr>
            <p:nvPr/>
          </p:nvSpPr>
          <p:spPr bwMode="auto">
            <a:xfrm>
              <a:off x="8703502" y="5517232"/>
              <a:ext cx="471263" cy="64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MX" sz="2800" b="1">
                  <a:latin typeface="Calibri" pitchFamily="34" charset="0"/>
                </a:rPr>
                <a:t>®</a:t>
              </a:r>
            </a:p>
          </p:txBody>
        </p:sp>
      </p:grpSp>
      <p:sp>
        <p:nvSpPr>
          <p:cNvPr id="14" name="CuadroTexto 13"/>
          <p:cNvSpPr txBox="1"/>
          <p:nvPr userDrawn="1"/>
        </p:nvSpPr>
        <p:spPr>
          <a:xfrm>
            <a:off x="5004048" y="545397"/>
            <a:ext cx="368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A50021"/>
                </a:solidFill>
                <a:latin typeface="+mn-lt"/>
              </a:rPr>
              <a:t>Código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1" r:id="rId1"/>
    <p:sldLayoutId id="2147485462" r:id="rId2"/>
    <p:sldLayoutId id="2147485463" r:id="rId3"/>
    <p:sldLayoutId id="2147485464" r:id="rId4"/>
    <p:sldLayoutId id="2147485465" r:id="rId5"/>
    <p:sldLayoutId id="2147485466" r:id="rId6"/>
    <p:sldLayoutId id="2147485467" r:id="rId7"/>
    <p:sldLayoutId id="2147485468" r:id="rId8"/>
    <p:sldLayoutId id="2147485469" r:id="rId9"/>
    <p:sldLayoutId id="2147485470" r:id="rId10"/>
    <p:sldLayoutId id="21474854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4341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12526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2022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3445034" y="2720975"/>
            <a:ext cx="23503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>
                <a:solidFill>
                  <a:srgbClr val="A50021"/>
                </a:solidFill>
              </a:rPr>
              <a:t>Grupo UIS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61456" y="3564305"/>
            <a:ext cx="3682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A50021"/>
                </a:solidFill>
                <a:latin typeface="+mn-lt"/>
              </a:rPr>
              <a:t>Código </a:t>
            </a:r>
            <a:endParaRPr lang="es-MX" sz="3200" b="1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39561"/>
              </p:ext>
            </p:extLst>
          </p:nvPr>
        </p:nvGraphicFramePr>
        <p:xfrm>
          <a:off x="683568" y="1556792"/>
          <a:ext cx="7848872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Parámetros</a:t>
                      </a:r>
                      <a:r>
                        <a:rPr lang="es-MX" sz="3200" baseline="0" dirty="0"/>
                        <a:t> de medición</a:t>
                      </a:r>
                      <a:endParaRPr lang="es-MX" sz="32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9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78937"/>
              </p:ext>
            </p:extLst>
          </p:nvPr>
        </p:nvGraphicFramePr>
        <p:xfrm>
          <a:off x="683568" y="1556792"/>
          <a:ext cx="7848872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Actividades</a:t>
                      </a:r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Número de visitas: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74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ChangeArrowheads="1"/>
          </p:cNvSpPr>
          <p:nvPr/>
        </p:nvSpPr>
        <p:spPr bwMode="auto">
          <a:xfrm>
            <a:off x="0" y="5617020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4341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12526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2022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3386708" y="2720975"/>
            <a:ext cx="2466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>
                <a:solidFill>
                  <a:srgbClr val="A50021"/>
                </a:solidFill>
              </a:rPr>
              <a:t>Grupo UIS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61456" y="3564305"/>
            <a:ext cx="3682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A50021"/>
                </a:solidFill>
                <a:latin typeface="+mn-lt"/>
              </a:rPr>
              <a:t>Código </a:t>
            </a:r>
            <a:endParaRPr lang="es-MX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4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90613"/>
              </p:ext>
            </p:extLst>
          </p:nvPr>
        </p:nvGraphicFramePr>
        <p:xfrm>
          <a:off x="611560" y="1772816"/>
          <a:ext cx="7848872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Contactos</a:t>
                      </a:r>
                    </a:p>
                  </a:txBody>
                  <a:tcPr>
                    <a:solidFill>
                      <a:srgbClr val="A500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s-MX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7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Patrocinador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Sitio Clínico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Investigador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7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96395"/>
              </p:ext>
            </p:extLst>
          </p:nvPr>
        </p:nvGraphicFramePr>
        <p:xfrm>
          <a:off x="683568" y="1769968"/>
          <a:ext cx="784887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Resumen curricular del Investigador</a:t>
                      </a:r>
                    </a:p>
                  </a:txBody>
                  <a:tcPr>
                    <a:solidFill>
                      <a:srgbClr val="A500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60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Nombre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Medicina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Universidad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Especialidad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Nombre / Institución / Ciudad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Especialidad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Nombre / Institución / Ciudad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32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005079"/>
              </p:ext>
            </p:extLst>
          </p:nvPr>
        </p:nvGraphicFramePr>
        <p:xfrm>
          <a:off x="457200" y="2276872"/>
          <a:ext cx="82296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Título</a:t>
                      </a:r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49341"/>
              </p:ext>
            </p:extLst>
          </p:nvPr>
        </p:nvGraphicFramePr>
        <p:xfrm>
          <a:off x="457200" y="1700808"/>
          <a:ext cx="82296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Objetivos</a:t>
                      </a:r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8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>
                <a:solidFill>
                  <a:srgbClr val="A50021"/>
                </a:solidFill>
              </a:rPr>
              <a:t>Diseño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7606916" y="1484784"/>
            <a:ext cx="12855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A50021"/>
                </a:solidFill>
                <a:latin typeface="+mn-lt"/>
              </a:rPr>
              <a:t>Fase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55576" y="1483692"/>
            <a:ext cx="1656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rgbClr val="A50021"/>
                </a:solidFill>
                <a:latin typeface="+mn-lt"/>
              </a:rPr>
              <a:t>Cegado</a:t>
            </a:r>
          </a:p>
        </p:txBody>
      </p:sp>
      <p:sp>
        <p:nvSpPr>
          <p:cNvPr id="5" name="Text Box 103"/>
          <p:cNvSpPr txBox="1">
            <a:spLocks noChangeArrowheads="1"/>
          </p:cNvSpPr>
          <p:nvPr/>
        </p:nvSpPr>
        <p:spPr bwMode="auto">
          <a:xfrm>
            <a:off x="467544" y="1915740"/>
            <a:ext cx="718466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dirty="0">
                <a:latin typeface="+mn-lt"/>
              </a:rPr>
              <a:t>Paciente</a:t>
            </a:r>
            <a:endParaRPr lang="es-ES" sz="1200" dirty="0">
              <a:latin typeface="+mn-lt"/>
            </a:endParaRPr>
          </a:p>
        </p:txBody>
      </p:sp>
      <p:sp>
        <p:nvSpPr>
          <p:cNvPr id="6" name="Text Box 104"/>
          <p:cNvSpPr txBox="1">
            <a:spLocks noChangeArrowheads="1"/>
          </p:cNvSpPr>
          <p:nvPr/>
        </p:nvSpPr>
        <p:spPr bwMode="auto">
          <a:xfrm>
            <a:off x="1907704" y="1915740"/>
            <a:ext cx="654666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dirty="0">
                <a:latin typeface="+mn-lt"/>
              </a:rPr>
              <a:t>Médico</a:t>
            </a:r>
            <a:endParaRPr lang="es-ES" sz="1200" dirty="0">
              <a:latin typeface="+mn-lt"/>
            </a:endParaRPr>
          </a:p>
        </p:txBody>
      </p:sp>
      <p:sp>
        <p:nvSpPr>
          <p:cNvPr id="7" name="AutoShape 63"/>
          <p:cNvSpPr>
            <a:spLocks noChangeArrowheads="1"/>
          </p:cNvSpPr>
          <p:nvPr/>
        </p:nvSpPr>
        <p:spPr bwMode="auto">
          <a:xfrm>
            <a:off x="539056" y="2276103"/>
            <a:ext cx="504825" cy="504825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8" name="AutoShape 169"/>
          <p:cNvSpPr>
            <a:spLocks noChangeArrowheads="1"/>
          </p:cNvSpPr>
          <p:nvPr/>
        </p:nvSpPr>
        <p:spPr bwMode="auto">
          <a:xfrm>
            <a:off x="1978918" y="2276103"/>
            <a:ext cx="504825" cy="504825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9" name="2 Cinta hacia abajo"/>
          <p:cNvSpPr/>
          <p:nvPr/>
        </p:nvSpPr>
        <p:spPr>
          <a:xfrm>
            <a:off x="251521" y="2347788"/>
            <a:ext cx="1080120" cy="216911"/>
          </a:xfrm>
          <a:prstGeom prst="ribb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24 Cinta hacia abajo"/>
          <p:cNvSpPr/>
          <p:nvPr/>
        </p:nvSpPr>
        <p:spPr>
          <a:xfrm>
            <a:off x="1688451" y="2348061"/>
            <a:ext cx="1083349" cy="216638"/>
          </a:xfrm>
          <a:prstGeom prst="ribb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214313" y="5250686"/>
            <a:ext cx="866277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+mn-lt"/>
              </a:rPr>
              <a:t>Tiempo        		2                       36                                                 		8+   </a:t>
            </a:r>
            <a:endParaRPr lang="es-ES" sz="1400" dirty="0">
              <a:latin typeface="+mn-lt"/>
            </a:endParaRPr>
          </a:p>
        </p:txBody>
      </p:sp>
      <p:sp>
        <p:nvSpPr>
          <p:cNvPr id="12" name="Oval 59"/>
          <p:cNvSpPr>
            <a:spLocks noChangeArrowheads="1"/>
          </p:cNvSpPr>
          <p:nvPr/>
        </p:nvSpPr>
        <p:spPr bwMode="auto">
          <a:xfrm>
            <a:off x="214313" y="3214291"/>
            <a:ext cx="1441450" cy="136683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400" dirty="0">
                <a:latin typeface="+mn-lt"/>
              </a:rPr>
              <a:t>Patología</a:t>
            </a:r>
          </a:p>
        </p:txBody>
      </p:sp>
      <p:grpSp>
        <p:nvGrpSpPr>
          <p:cNvPr id="13" name="Group 98"/>
          <p:cNvGrpSpPr>
            <a:grpSpLocks/>
          </p:cNvGrpSpPr>
          <p:nvPr/>
        </p:nvGrpSpPr>
        <p:grpSpPr bwMode="auto">
          <a:xfrm>
            <a:off x="2014538" y="3646091"/>
            <a:ext cx="431800" cy="431800"/>
            <a:chOff x="1338" y="2205"/>
            <a:chExt cx="272" cy="27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AutoShape 94"/>
            <p:cNvSpPr>
              <a:spLocks noChangeArrowheads="1"/>
            </p:cNvSpPr>
            <p:nvPr/>
          </p:nvSpPr>
          <p:spPr bwMode="auto">
            <a:xfrm>
              <a:off x="1338" y="2205"/>
              <a:ext cx="272" cy="272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5" name="Oval 95"/>
            <p:cNvSpPr>
              <a:spLocks noChangeArrowheads="1"/>
            </p:cNvSpPr>
            <p:nvPr/>
          </p:nvSpPr>
          <p:spPr bwMode="auto">
            <a:xfrm flipH="1">
              <a:off x="1361" y="2295"/>
              <a:ext cx="46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 dirty="0"/>
            </a:p>
          </p:txBody>
        </p:sp>
      </p:grpSp>
      <p:sp>
        <p:nvSpPr>
          <p:cNvPr id="16" name="Line 99"/>
          <p:cNvSpPr>
            <a:spLocks noChangeShapeType="1"/>
          </p:cNvSpPr>
          <p:nvPr/>
        </p:nvSpPr>
        <p:spPr bwMode="auto">
          <a:xfrm>
            <a:off x="1654175" y="393342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MX" dirty="0"/>
          </a:p>
        </p:txBody>
      </p:sp>
      <p:sp>
        <p:nvSpPr>
          <p:cNvPr id="17" name="Text Box 159"/>
          <p:cNvSpPr txBox="1">
            <a:spLocks noChangeArrowheads="1"/>
          </p:cNvSpPr>
          <p:nvPr/>
        </p:nvSpPr>
        <p:spPr bwMode="auto">
          <a:xfrm>
            <a:off x="6948264" y="2708920"/>
            <a:ext cx="1928826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latin typeface="+mn-lt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S" sz="1600" dirty="0">
              <a:latin typeface="+mn-lt"/>
              <a:cs typeface="Arial" pitchFamily="34" charset="0"/>
            </a:endParaRPr>
          </a:p>
          <a:p>
            <a:endParaRPr lang="es-MX" sz="1600" b="1" dirty="0">
              <a:latin typeface="+mn-lt"/>
            </a:endParaRPr>
          </a:p>
          <a:p>
            <a:endParaRPr lang="es-MX" sz="1600" b="1" dirty="0">
              <a:latin typeface="+mn-lt"/>
            </a:endParaRPr>
          </a:p>
          <a:p>
            <a:endParaRPr lang="es-MX" sz="1600" b="1" dirty="0">
              <a:latin typeface="+mn-lt"/>
            </a:endParaRPr>
          </a:p>
          <a:p>
            <a:endParaRPr lang="es-MX" sz="1600" b="1" dirty="0">
              <a:latin typeface="+mn-lt"/>
            </a:endParaRPr>
          </a:p>
          <a:p>
            <a:endParaRPr lang="es-MX" sz="1600" b="1" dirty="0">
              <a:latin typeface="+mn-lt"/>
            </a:endParaRPr>
          </a:p>
          <a:p>
            <a:endParaRPr lang="es-MX" sz="1600" b="1" dirty="0">
              <a:latin typeface="+mn-lt"/>
            </a:endParaRPr>
          </a:p>
        </p:txBody>
      </p:sp>
      <p:sp>
        <p:nvSpPr>
          <p:cNvPr id="18" name="Text Box 164"/>
          <p:cNvSpPr txBox="1">
            <a:spLocks noChangeArrowheads="1"/>
          </p:cNvSpPr>
          <p:nvPr/>
        </p:nvSpPr>
        <p:spPr bwMode="auto">
          <a:xfrm>
            <a:off x="214312" y="4869756"/>
            <a:ext cx="866277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+mn-lt"/>
              </a:rPr>
              <a:t>Periodos	        Selección                 Tratamiento                                            Período de retiro		 </a:t>
            </a:r>
            <a:endParaRPr lang="es-ES" sz="800" dirty="0">
              <a:latin typeface="+mn-lt"/>
            </a:endParaRPr>
          </a:p>
        </p:txBody>
      </p:sp>
      <p:sp>
        <p:nvSpPr>
          <p:cNvPr id="19" name="Text Box 161"/>
          <p:cNvSpPr txBox="1">
            <a:spLocks noChangeArrowheads="1"/>
          </p:cNvSpPr>
          <p:nvPr/>
        </p:nvSpPr>
        <p:spPr bwMode="auto">
          <a:xfrm>
            <a:off x="2915816" y="4102178"/>
            <a:ext cx="380553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r>
              <a:rPr lang="es-MX" b="0" dirty="0">
                <a:latin typeface="+mn-lt"/>
              </a:rPr>
              <a:t>Comparador </a:t>
            </a:r>
            <a:endParaRPr lang="es-ES" b="0" dirty="0">
              <a:latin typeface="+mn-lt"/>
            </a:endParaRPr>
          </a:p>
        </p:txBody>
      </p:sp>
      <p:sp>
        <p:nvSpPr>
          <p:cNvPr id="20" name="Line 99"/>
          <p:cNvSpPr>
            <a:spLocks noChangeShapeType="1"/>
          </p:cNvSpPr>
          <p:nvPr/>
        </p:nvSpPr>
        <p:spPr bwMode="auto">
          <a:xfrm flipV="1">
            <a:off x="2446338" y="3240121"/>
            <a:ext cx="480361" cy="488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MX" dirty="0"/>
          </a:p>
        </p:txBody>
      </p:sp>
      <p:sp>
        <p:nvSpPr>
          <p:cNvPr id="21" name="Line 99"/>
          <p:cNvSpPr>
            <a:spLocks noChangeShapeType="1"/>
          </p:cNvSpPr>
          <p:nvPr/>
        </p:nvSpPr>
        <p:spPr bwMode="auto">
          <a:xfrm>
            <a:off x="2465389" y="3985519"/>
            <a:ext cx="461310" cy="313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MX" dirty="0"/>
          </a:p>
        </p:txBody>
      </p:sp>
      <p:sp>
        <p:nvSpPr>
          <p:cNvPr id="22" name="Text Box 161"/>
          <p:cNvSpPr txBox="1">
            <a:spLocks noChangeArrowheads="1"/>
          </p:cNvSpPr>
          <p:nvPr/>
        </p:nvSpPr>
        <p:spPr bwMode="auto">
          <a:xfrm>
            <a:off x="2926700" y="3070845"/>
            <a:ext cx="380553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latin typeface="+mn-lt"/>
              </a:rPr>
              <a:t>En estudio</a:t>
            </a:r>
            <a:endParaRPr lang="es-ES" sz="1600" dirty="0">
              <a:latin typeface="+mn-lt"/>
            </a:endParaRPr>
          </a:p>
        </p:txBody>
      </p:sp>
      <p:sp>
        <p:nvSpPr>
          <p:cNvPr id="23" name="Text Box 142"/>
          <p:cNvSpPr txBox="1">
            <a:spLocks noChangeArrowheads="1"/>
          </p:cNvSpPr>
          <p:nvPr/>
        </p:nvSpPr>
        <p:spPr bwMode="auto">
          <a:xfrm>
            <a:off x="6012160" y="5949280"/>
            <a:ext cx="28083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1600" dirty="0">
                <a:latin typeface="+mn-lt"/>
              </a:rPr>
              <a:t>n = muestra / proporción</a:t>
            </a:r>
            <a:endParaRPr lang="en-US" sz="1600" dirty="0">
              <a:latin typeface="+mn-lt"/>
            </a:endParaRPr>
          </a:p>
        </p:txBody>
      </p:sp>
      <p:sp>
        <p:nvSpPr>
          <p:cNvPr id="24" name="Oval 95"/>
          <p:cNvSpPr>
            <a:spLocks noChangeArrowheads="1"/>
          </p:cNvSpPr>
          <p:nvPr/>
        </p:nvSpPr>
        <p:spPr bwMode="auto">
          <a:xfrm flipH="1">
            <a:off x="2203451" y="3939481"/>
            <a:ext cx="73025" cy="460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807338" y="4128394"/>
            <a:ext cx="7922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+mn-lt"/>
              </a:rPr>
              <a:t>Aleatorio</a:t>
            </a:r>
          </a:p>
        </p:txBody>
      </p:sp>
    </p:spTree>
    <p:extLst>
      <p:ext uri="{BB962C8B-B14F-4D97-AF65-F5344CB8AC3E}">
        <p14:creationId xmlns:p14="http://schemas.microsoft.com/office/powerpoint/2010/main" val="398674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54080"/>
              </p:ext>
            </p:extLst>
          </p:nvPr>
        </p:nvGraphicFramePr>
        <p:xfrm>
          <a:off x="683568" y="1556792"/>
          <a:ext cx="7848872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Criterios de inclusión</a:t>
                      </a:r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5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58233"/>
              </p:ext>
            </p:extLst>
          </p:nvPr>
        </p:nvGraphicFramePr>
        <p:xfrm>
          <a:off x="683568" y="1556792"/>
          <a:ext cx="7848872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Criterios de exclusión</a:t>
                      </a:r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0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48475"/>
              </p:ext>
            </p:extLst>
          </p:nvPr>
        </p:nvGraphicFramePr>
        <p:xfrm>
          <a:off x="683568" y="1769968"/>
          <a:ext cx="7848872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Intervención</a:t>
                      </a:r>
                    </a:p>
                  </a:txBody>
                  <a:tcPr>
                    <a:solidFill>
                      <a:srgbClr val="A500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En</a:t>
                      </a:r>
                      <a:r>
                        <a:rPr lang="es-MX" sz="2400" baseline="0" dirty="0"/>
                        <a:t> estudio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Comparador</a:t>
                      </a:r>
                      <a:r>
                        <a:rPr lang="es-MX" sz="2400" baseline="0" dirty="0"/>
                        <a:t> 1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/>
                        <a:t>Comparador 2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702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8700</TotalTime>
  <Words>125</Words>
  <Application>Microsoft Office PowerPoint</Application>
  <PresentationFormat>Presentación en pantalla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Freestyle Script</vt:lpstr>
      <vt:lpstr>Wingdings</vt:lpstr>
      <vt:lpstr>Tema de Office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ITESM CHIHUAHUA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Dra. Velazquez</dc:creator>
  <cp:lastModifiedBy>Dra Merced Velázquez</cp:lastModifiedBy>
  <cp:revision>290</cp:revision>
  <dcterms:created xsi:type="dcterms:W3CDTF">2011-09-19T17:02:31Z</dcterms:created>
  <dcterms:modified xsi:type="dcterms:W3CDTF">2022-01-21T01:57:45Z</dcterms:modified>
</cp:coreProperties>
</file>