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6" d="100"/>
          <a:sy n="76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 txBox="1">
            <a:spLocks/>
          </p:cNvSpPr>
          <p:nvPr/>
        </p:nvSpPr>
        <p:spPr>
          <a:xfrm>
            <a:off x="808935" y="1186517"/>
            <a:ext cx="7527235" cy="4835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b="1" dirty="0" smtClean="0">
                <a:solidFill>
                  <a:srgbClr val="A50021"/>
                </a:solidFill>
              </a:rPr>
              <a:t>Derechos generales de los pacientes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s-MX" sz="1200" dirty="0" smtClean="0">
              <a:solidFill>
                <a:srgbClr val="A50021"/>
              </a:solidFill>
            </a:endParaRPr>
          </a:p>
          <a:p>
            <a:pPr>
              <a:buFont typeface="+mj-lt"/>
              <a:buAutoNum type="arabicPeriod"/>
            </a:pPr>
            <a:r>
              <a:rPr lang="es-MX" sz="2000" dirty="0" smtClean="0">
                <a:solidFill>
                  <a:srgbClr val="545454"/>
                </a:solidFill>
              </a:rPr>
              <a:t>Recibir atención médica adecuada.</a:t>
            </a:r>
          </a:p>
          <a:p>
            <a:pPr>
              <a:buFont typeface="+mj-lt"/>
              <a:buAutoNum type="arabicPeriod"/>
            </a:pPr>
            <a:r>
              <a:rPr lang="es-MX" sz="2000" dirty="0" smtClean="0">
                <a:solidFill>
                  <a:srgbClr val="545454"/>
                </a:solidFill>
              </a:rPr>
              <a:t>Recibir trato digno y respetuoso.</a:t>
            </a:r>
          </a:p>
          <a:p>
            <a:pPr>
              <a:buFont typeface="+mj-lt"/>
              <a:buAutoNum type="arabicPeriod"/>
            </a:pPr>
            <a:r>
              <a:rPr lang="es-MX" sz="2000" dirty="0" smtClean="0">
                <a:solidFill>
                  <a:srgbClr val="545454"/>
                </a:solidFill>
              </a:rPr>
              <a:t>Recibir información suficiente, clara, oportuna y veraz.</a:t>
            </a:r>
          </a:p>
          <a:p>
            <a:pPr>
              <a:buFont typeface="+mj-lt"/>
              <a:buAutoNum type="arabicPeriod"/>
            </a:pPr>
            <a:r>
              <a:rPr lang="es-MX" sz="2000" dirty="0" smtClean="0">
                <a:solidFill>
                  <a:srgbClr val="545454"/>
                </a:solidFill>
              </a:rPr>
              <a:t>Decidir libremente sobre su atención.</a:t>
            </a:r>
          </a:p>
          <a:p>
            <a:pPr>
              <a:buFont typeface="+mj-lt"/>
              <a:buAutoNum type="arabicPeriod"/>
            </a:pPr>
            <a:r>
              <a:rPr lang="es-MX" sz="2000" dirty="0" smtClean="0">
                <a:solidFill>
                  <a:srgbClr val="545454"/>
                </a:solidFill>
              </a:rPr>
              <a:t>Otorgar o no su consentimiento válidamente informado.</a:t>
            </a:r>
          </a:p>
          <a:p>
            <a:pPr>
              <a:buFont typeface="+mj-lt"/>
              <a:buAutoNum type="arabicPeriod"/>
            </a:pPr>
            <a:r>
              <a:rPr lang="es-MX" sz="2000" dirty="0" smtClean="0">
                <a:solidFill>
                  <a:srgbClr val="545454"/>
                </a:solidFill>
              </a:rPr>
              <a:t>Ser tratado con confidencialidad.</a:t>
            </a:r>
          </a:p>
          <a:p>
            <a:pPr>
              <a:buFont typeface="+mj-lt"/>
              <a:buAutoNum type="arabicPeriod"/>
            </a:pPr>
            <a:r>
              <a:rPr lang="es-MX" sz="2000" dirty="0" smtClean="0">
                <a:solidFill>
                  <a:srgbClr val="545454"/>
                </a:solidFill>
              </a:rPr>
              <a:t>Contar con facilidades para obtener una segunda opinión.</a:t>
            </a:r>
          </a:p>
          <a:p>
            <a:pPr>
              <a:buFont typeface="+mj-lt"/>
              <a:buAutoNum type="arabicPeriod"/>
            </a:pPr>
            <a:r>
              <a:rPr lang="es-MX" sz="2000" dirty="0" smtClean="0">
                <a:solidFill>
                  <a:srgbClr val="545454"/>
                </a:solidFill>
              </a:rPr>
              <a:t>Recibir atención medica en caso de urgencia.</a:t>
            </a:r>
          </a:p>
          <a:p>
            <a:pPr>
              <a:buFont typeface="+mj-lt"/>
              <a:buAutoNum type="arabicPeriod"/>
            </a:pPr>
            <a:r>
              <a:rPr lang="es-MX" sz="2000" dirty="0" smtClean="0">
                <a:solidFill>
                  <a:srgbClr val="545454"/>
                </a:solidFill>
              </a:rPr>
              <a:t>Contar con un expediente clínico.</a:t>
            </a:r>
          </a:p>
          <a:p>
            <a:pPr>
              <a:buFont typeface="+mj-lt"/>
              <a:buAutoNum type="arabicPeriod"/>
            </a:pPr>
            <a:r>
              <a:rPr lang="es-MX" sz="2000" dirty="0">
                <a:solidFill>
                  <a:srgbClr val="545454"/>
                </a:solidFill>
              </a:rPr>
              <a:t>Ser atendido cuando se inconforme por la atención medica recibida.</a:t>
            </a: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4605</TotalTime>
  <Words>80</Words>
  <Application>Microsoft Office PowerPoint</Application>
  <PresentationFormat>Presentación en pantalla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98</cp:revision>
  <dcterms:created xsi:type="dcterms:W3CDTF">2019-05-09T00:23:24Z</dcterms:created>
  <dcterms:modified xsi:type="dcterms:W3CDTF">2020-08-15T03:08:09Z</dcterms:modified>
</cp:coreProperties>
</file>