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5537" r:id="rId2"/>
    <p:sldMasterId id="2147485549" r:id="rId3"/>
    <p:sldMasterId id="2147485562" r:id="rId4"/>
    <p:sldMasterId id="2147485574" r:id="rId5"/>
  </p:sldMasterIdLst>
  <p:notesMasterIdLst>
    <p:notesMasterId r:id="rId25"/>
  </p:notesMasterIdLst>
  <p:sldIdLst>
    <p:sldId id="256" r:id="rId6"/>
    <p:sldId id="692" r:id="rId7"/>
    <p:sldId id="693" r:id="rId8"/>
    <p:sldId id="635" r:id="rId9"/>
    <p:sldId id="619" r:id="rId10"/>
    <p:sldId id="620" r:id="rId11"/>
    <p:sldId id="675" r:id="rId12"/>
    <p:sldId id="621" r:id="rId13"/>
    <p:sldId id="622" r:id="rId14"/>
    <p:sldId id="671" r:id="rId15"/>
    <p:sldId id="673" r:id="rId16"/>
    <p:sldId id="672" r:id="rId17"/>
    <p:sldId id="624" r:id="rId18"/>
    <p:sldId id="625" r:id="rId19"/>
    <p:sldId id="626" r:id="rId20"/>
    <p:sldId id="627" r:id="rId21"/>
    <p:sldId id="628" r:id="rId22"/>
    <p:sldId id="629" r:id="rId23"/>
    <p:sldId id="694" r:id="rId2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A50021"/>
    <a:srgbClr val="008000"/>
    <a:srgbClr val="4F81BD"/>
    <a:srgbClr val="E9EDF4"/>
    <a:srgbClr val="B1CFDF"/>
    <a:srgbClr val="669900"/>
    <a:srgbClr val="BFE8FF"/>
    <a:srgbClr val="B2E2FE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18" autoAdjust="0"/>
    <p:restoredTop sz="94660"/>
  </p:normalViewPr>
  <p:slideViewPr>
    <p:cSldViewPr>
      <p:cViewPr varScale="1">
        <p:scale>
          <a:sx n="106" d="100"/>
          <a:sy n="106" d="100"/>
        </p:scale>
        <p:origin x="130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94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25021A6-E53A-4DD6-9612-3DA1F646E882}" type="datetimeFigureOut">
              <a:rPr lang="es-MX"/>
              <a:pPr>
                <a:defRPr/>
              </a:pPr>
              <a:t>27/10/2020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9491CEF-CA43-4B80-A43A-B296D647AE8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93377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91CEF-CA43-4B80-A43A-B296D647AE88}" type="slidenum">
              <a:rPr lang="es-MX" smtClean="0"/>
              <a:pPr>
                <a:defRPr/>
              </a:pPr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052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91CEF-CA43-4B80-A43A-B296D647AE88}" type="slidenum">
              <a:rPr lang="es-MX" smtClean="0"/>
              <a:pPr>
                <a:defRPr/>
              </a:pPr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652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DF28F2A-1886-4A0B-955D-7DEF1DD01AD1}" type="datetimeFigureOut">
              <a:rPr lang="es-ES"/>
              <a:pPr>
                <a:defRPr/>
              </a:pPr>
              <a:t>27/10/2020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029B0E7-5E68-4AF6-8E5B-B8AAE8F6D09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3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9CC8441-156E-4CF7-9AB4-E70675E092D6}" type="datetimeFigureOut">
              <a:rPr lang="es-ES"/>
              <a:pPr>
                <a:defRPr/>
              </a:pPr>
              <a:t>27/10/2020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F92D1F8-F57F-45B1-89B9-F327E6D2CAF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35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FA57404-9556-4A71-981F-F9FF133C163A}" type="datetimeFigureOut">
              <a:rPr lang="es-ES"/>
              <a:pPr>
                <a:defRPr/>
              </a:pPr>
              <a:t>27/10/2020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3F4F50B-2538-475A-9F80-DA90AE1BE6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943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9473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349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9853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228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1252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8767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1055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730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5D5A67F-83AB-4630-B23A-52422220D447}" type="datetimeFigureOut">
              <a:rPr lang="es-ES"/>
              <a:pPr>
                <a:defRPr/>
              </a:pPr>
              <a:t>27/10/2020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A44B514-D670-48CE-9FE3-85045699CDE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402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4045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599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910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DF28F2A-1886-4A0B-955D-7DEF1DD01AD1}" type="datetimeFigureOut">
              <a:rPr lang="es-ES"/>
              <a:pPr>
                <a:defRPr/>
              </a:pPr>
              <a:t>27/10/2020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029B0E7-5E68-4AF6-8E5B-B8AAE8F6D09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37810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5D5A67F-83AB-4630-B23A-52422220D447}" type="datetimeFigureOut">
              <a:rPr lang="es-ES"/>
              <a:pPr>
                <a:defRPr/>
              </a:pPr>
              <a:t>27/10/2020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A44B514-D670-48CE-9FE3-85045699CDE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87917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E3F08CD-492C-4AE1-9B70-89BD1DA01DC4}" type="datetimeFigureOut">
              <a:rPr lang="es-ES"/>
              <a:pPr>
                <a:defRPr/>
              </a:pPr>
              <a:t>27/10/2020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E83CCCC-672B-4724-8617-0E71C6FE554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1994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44C613C-29F3-4CE4-B99E-6880D7B391EA}" type="datetimeFigureOut">
              <a:rPr lang="es-ES"/>
              <a:pPr>
                <a:defRPr/>
              </a:pPr>
              <a:t>27/10/2020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9974DB4-9BAD-4B20-BCFF-9422D4E505E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19032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C160787-7EAE-4B65-AA69-ACD21DEAA17E}" type="datetimeFigureOut">
              <a:rPr lang="es-ES"/>
              <a:pPr>
                <a:defRPr/>
              </a:pPr>
              <a:t>27/10/2020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61FAA5A-251C-47BE-8695-2CD3301AEF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15417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4E315E0-6C3B-498A-B29E-6C1B8870B84C}" type="datetimeFigureOut">
              <a:rPr lang="es-ES"/>
              <a:pPr>
                <a:defRPr/>
              </a:pPr>
              <a:t>27/10/2020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DE4207-CDB9-4660-9FF0-05BA9A0A415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36440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7CC72BD-CCF7-4580-87AE-F89A002D53B9}" type="datetimeFigureOut">
              <a:rPr lang="es-ES"/>
              <a:pPr>
                <a:defRPr/>
              </a:pPr>
              <a:t>27/10/2020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58B1F90-6756-4577-A09E-F04AC9CB577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08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E3F08CD-492C-4AE1-9B70-89BD1DA01DC4}" type="datetimeFigureOut">
              <a:rPr lang="es-ES"/>
              <a:pPr>
                <a:defRPr/>
              </a:pPr>
              <a:t>27/10/2020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E83CCCC-672B-4724-8617-0E71C6FE554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90803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501F5DE-C728-41B3-86B3-75EAB395C93D}" type="datetimeFigureOut">
              <a:rPr lang="es-ES"/>
              <a:pPr>
                <a:defRPr/>
              </a:pPr>
              <a:t>27/10/2020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5025EF1-1DD9-42E4-972C-E439F15B386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9365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7A68CC1-1B70-403E-9DFB-698D57DB7863}" type="datetimeFigureOut">
              <a:rPr lang="es-ES"/>
              <a:pPr>
                <a:defRPr/>
              </a:pPr>
              <a:t>27/10/2020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CE702EA-AAD5-41A5-8672-FFF337F796C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0875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9CC8441-156E-4CF7-9AB4-E70675E092D6}" type="datetimeFigureOut">
              <a:rPr lang="es-ES"/>
              <a:pPr>
                <a:defRPr/>
              </a:pPr>
              <a:t>27/10/2020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F92D1F8-F57F-45B1-89B9-F327E6D2CAF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6118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FA57404-9556-4A71-981F-F9FF133C163A}" type="datetimeFigureOut">
              <a:rPr lang="es-ES"/>
              <a:pPr>
                <a:defRPr/>
              </a:pPr>
              <a:t>27/10/2020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3F4F50B-2538-475A-9F80-DA90AE1BE6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0005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E425D27-E4D4-45B4-B184-C602A4E24545}" type="datetimeFigureOut">
              <a:rPr lang="es-ES"/>
              <a:pPr>
                <a:defRPr/>
              </a:pPr>
              <a:t>27/10/2020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920BAED-CCC6-47BA-9E57-674DFBCDE77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53912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0C99-4DDB-4482-97A5-D5C4000559D3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DDD1-8EC3-4D49-9EE8-C33E17891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87621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0C99-4DDB-4482-97A5-D5C4000559D3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DDD1-8EC3-4D49-9EE8-C33E17891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95085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0C99-4DDB-4482-97A5-D5C4000559D3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DDD1-8EC3-4D49-9EE8-C33E17891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52023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0C99-4DDB-4482-97A5-D5C4000559D3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DDD1-8EC3-4D49-9EE8-C33E17891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37920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0C99-4DDB-4482-97A5-D5C4000559D3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DDD1-8EC3-4D49-9EE8-C33E17891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10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44C613C-29F3-4CE4-B99E-6880D7B391EA}" type="datetimeFigureOut">
              <a:rPr lang="es-ES"/>
              <a:pPr>
                <a:defRPr/>
              </a:pPr>
              <a:t>27/10/2020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9974DB4-9BAD-4B20-BCFF-9422D4E505E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4875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0C99-4DDB-4482-97A5-D5C4000559D3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DDD1-8EC3-4D49-9EE8-C33E17891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09468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0C99-4DDB-4482-97A5-D5C4000559D3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DDD1-8EC3-4D49-9EE8-C33E17891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16873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0C99-4DDB-4482-97A5-D5C4000559D3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DDD1-8EC3-4D49-9EE8-C33E17891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05424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0C99-4DDB-4482-97A5-D5C4000559D3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DDD1-8EC3-4D49-9EE8-C33E17891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67004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0C99-4DDB-4482-97A5-D5C4000559D3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DDD1-8EC3-4D49-9EE8-C33E17891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15883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0C99-4DDB-4482-97A5-D5C4000559D3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DDD1-8EC3-4D49-9EE8-C33E17891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163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19342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48316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28243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347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C160787-7EAE-4B65-AA69-ACD21DEAA17E}" type="datetimeFigureOut">
              <a:rPr lang="es-ES"/>
              <a:pPr>
                <a:defRPr/>
              </a:pPr>
              <a:t>27/10/2020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61FAA5A-251C-47BE-8695-2CD3301AEF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71911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8748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82242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14244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68933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72936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81415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07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4E315E0-6C3B-498A-B29E-6C1B8870B84C}" type="datetimeFigureOut">
              <a:rPr lang="es-ES"/>
              <a:pPr>
                <a:defRPr/>
              </a:pPr>
              <a:t>27/10/2020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DE4207-CDB9-4660-9FF0-05BA9A0A415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213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7CC72BD-CCF7-4580-87AE-F89A002D53B9}" type="datetimeFigureOut">
              <a:rPr lang="es-ES"/>
              <a:pPr>
                <a:defRPr/>
              </a:pPr>
              <a:t>27/10/2020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58B1F90-6756-4577-A09E-F04AC9CB577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8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501F5DE-C728-41B3-86B3-75EAB395C93D}" type="datetimeFigureOut">
              <a:rPr lang="es-ES"/>
              <a:pPr>
                <a:defRPr/>
              </a:pPr>
              <a:t>27/10/2020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5025EF1-1DD9-42E4-972C-E439F15B386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35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7A68CC1-1B70-403E-9DFB-698D57DB7863}" type="datetimeFigureOut">
              <a:rPr lang="es-ES"/>
              <a:pPr>
                <a:defRPr/>
              </a:pPr>
              <a:t>27/10/2020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CE702EA-AAD5-41A5-8672-FFF337F796C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912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</a:p>
        </p:txBody>
      </p:sp>
      <p:sp>
        <p:nvSpPr>
          <p:cNvPr id="2052" name="Line 11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" name="5 Marcador de número de diapositiva"/>
          <p:cNvSpPr txBox="1">
            <a:spLocks/>
          </p:cNvSpPr>
          <p:nvPr/>
        </p:nvSpPr>
        <p:spPr>
          <a:xfrm>
            <a:off x="3193504" y="6337263"/>
            <a:ext cx="2818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/>
              <a:t>www.uis.com.mx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6516216" y="6285185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latin typeface="Freestyle Script" panose="030804020302050B0404" pitchFamily="66" charset="0"/>
              </a:rPr>
              <a:t>Servicios para la ciencia</a:t>
            </a:r>
            <a:r>
              <a:rPr lang="es-MX" sz="1200" b="1" dirty="0" smtClean="0">
                <a:latin typeface="Freestyle Script" panose="030804020302050B0404" pitchFamily="66" charset="0"/>
              </a:rPr>
              <a:t>®</a:t>
            </a:r>
            <a:endParaRPr lang="es-MX" sz="1200" b="1" dirty="0">
              <a:latin typeface="Freestyle Script" panose="030804020302050B0404" pitchFamily="66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485774" y="6381328"/>
            <a:ext cx="18016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/>
              <a:t>© Grupo UIS, Año 2020</a:t>
            </a:r>
            <a:endParaRPr lang="es-MX" sz="1200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85750"/>
            <a:ext cx="221456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993" y="285750"/>
            <a:ext cx="1360807" cy="7047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525" r:id="rId1"/>
    <p:sldLayoutId id="2147485526" r:id="rId2"/>
    <p:sldLayoutId id="2147485527" r:id="rId3"/>
    <p:sldLayoutId id="2147485528" r:id="rId4"/>
    <p:sldLayoutId id="2147485529" r:id="rId5"/>
    <p:sldLayoutId id="2147485530" r:id="rId6"/>
    <p:sldLayoutId id="2147485531" r:id="rId7"/>
    <p:sldLayoutId id="2147485532" r:id="rId8"/>
    <p:sldLayoutId id="2147485533" r:id="rId9"/>
    <p:sldLayoutId id="2147485534" r:id="rId10"/>
    <p:sldLayoutId id="214748553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A3285-26F5-44E6-892E-56507F1095EA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7843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38" r:id="rId1"/>
    <p:sldLayoutId id="2147485539" r:id="rId2"/>
    <p:sldLayoutId id="2147485540" r:id="rId3"/>
    <p:sldLayoutId id="2147485541" r:id="rId4"/>
    <p:sldLayoutId id="2147485542" r:id="rId5"/>
    <p:sldLayoutId id="2147485543" r:id="rId6"/>
    <p:sldLayoutId id="2147485544" r:id="rId7"/>
    <p:sldLayoutId id="2147485545" r:id="rId8"/>
    <p:sldLayoutId id="2147485546" r:id="rId9"/>
    <p:sldLayoutId id="2147485547" r:id="rId10"/>
    <p:sldLayoutId id="214748554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</a:p>
        </p:txBody>
      </p:sp>
      <p:sp>
        <p:nvSpPr>
          <p:cNvPr id="2052" name="Line 11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" name="5 Marcador de número de diapositiva"/>
          <p:cNvSpPr txBox="1">
            <a:spLocks/>
          </p:cNvSpPr>
          <p:nvPr/>
        </p:nvSpPr>
        <p:spPr>
          <a:xfrm>
            <a:off x="3193504" y="6337263"/>
            <a:ext cx="2818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/>
              <a:t>www.uis.com.mx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6516216" y="6285185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latin typeface="Freestyle Script" panose="030804020302050B0404" pitchFamily="66" charset="0"/>
              </a:rPr>
              <a:t>Servicios para la ciencia</a:t>
            </a:r>
            <a:r>
              <a:rPr lang="es-MX" sz="1200" b="1" dirty="0" smtClean="0">
                <a:latin typeface="Freestyle Script" panose="030804020302050B0404" pitchFamily="66" charset="0"/>
              </a:rPr>
              <a:t>®</a:t>
            </a:r>
            <a:endParaRPr lang="es-MX" sz="1200" b="1" dirty="0">
              <a:latin typeface="Freestyle Script" panose="030804020302050B0404" pitchFamily="66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485774" y="6381328"/>
            <a:ext cx="18016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/>
              <a:t>© Grupo UIS, Año 2020</a:t>
            </a:r>
            <a:endParaRPr lang="es-MX" sz="1200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85750"/>
            <a:ext cx="221456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1 Rectángulo"/>
          <p:cNvSpPr>
            <a:spLocks noChangeArrowheads="1"/>
          </p:cNvSpPr>
          <p:nvPr/>
        </p:nvSpPr>
        <p:spPr bwMode="auto">
          <a:xfrm>
            <a:off x="4932040" y="395953"/>
            <a:ext cx="38017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MX" altLang="es-MX" sz="3200" b="1" dirty="0" smtClean="0">
                <a:solidFill>
                  <a:srgbClr val="A50021"/>
                </a:solidFill>
                <a:latin typeface="+mn-lt"/>
              </a:rPr>
              <a:t>Investigación clínica</a:t>
            </a:r>
            <a:endParaRPr lang="es-MX" altLang="es-MX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525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50" r:id="rId1"/>
    <p:sldLayoutId id="2147485551" r:id="rId2"/>
    <p:sldLayoutId id="2147485552" r:id="rId3"/>
    <p:sldLayoutId id="2147485553" r:id="rId4"/>
    <p:sldLayoutId id="2147485554" r:id="rId5"/>
    <p:sldLayoutId id="2147485555" r:id="rId6"/>
    <p:sldLayoutId id="2147485556" r:id="rId7"/>
    <p:sldLayoutId id="2147485557" r:id="rId8"/>
    <p:sldLayoutId id="2147485558" r:id="rId9"/>
    <p:sldLayoutId id="2147485559" r:id="rId10"/>
    <p:sldLayoutId id="2147485560" r:id="rId11"/>
    <p:sldLayoutId id="2147485561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90C99-4DDB-4482-97A5-D5C4000559D3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FDDD1-8EC3-4D49-9EE8-C33E17891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233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63" r:id="rId1"/>
    <p:sldLayoutId id="2147485564" r:id="rId2"/>
    <p:sldLayoutId id="2147485565" r:id="rId3"/>
    <p:sldLayoutId id="2147485566" r:id="rId4"/>
    <p:sldLayoutId id="2147485567" r:id="rId5"/>
    <p:sldLayoutId id="2147485568" r:id="rId6"/>
    <p:sldLayoutId id="2147485569" r:id="rId7"/>
    <p:sldLayoutId id="2147485570" r:id="rId8"/>
    <p:sldLayoutId id="2147485571" r:id="rId9"/>
    <p:sldLayoutId id="2147485572" r:id="rId10"/>
    <p:sldLayoutId id="21474855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303C9-3B4C-4574-9DDC-1551A08DAF3A}" type="datetimeFigureOut">
              <a:rPr lang="es-MX" smtClean="0"/>
              <a:t>27/10/2020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892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75" r:id="rId1"/>
    <p:sldLayoutId id="2147485576" r:id="rId2"/>
    <p:sldLayoutId id="2147485577" r:id="rId3"/>
    <p:sldLayoutId id="2147485578" r:id="rId4"/>
    <p:sldLayoutId id="2147485579" r:id="rId5"/>
    <p:sldLayoutId id="2147485580" r:id="rId6"/>
    <p:sldLayoutId id="2147485581" r:id="rId7"/>
    <p:sldLayoutId id="2147485582" r:id="rId8"/>
    <p:sldLayoutId id="2147485583" r:id="rId9"/>
    <p:sldLayoutId id="2147485584" r:id="rId10"/>
    <p:sldLayoutId id="214748558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jpe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0" Type="http://schemas.openxmlformats.org/officeDocument/2006/relationships/image" Target="../media/image21.png"/><Relationship Id="rId4" Type="http://schemas.openxmlformats.org/officeDocument/2006/relationships/image" Target="../media/image15.jpe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-24965" y="-12432"/>
            <a:ext cx="9168965" cy="6870432"/>
            <a:chOff x="-24965" y="-12432"/>
            <a:chExt cx="9168965" cy="6870432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4965" y="-12432"/>
              <a:ext cx="1628775" cy="5715000"/>
            </a:xfrm>
            <a:prstGeom prst="rect">
              <a:avLst/>
            </a:prstGeom>
          </p:spPr>
        </p:pic>
        <p:pic>
          <p:nvPicPr>
            <p:cNvPr id="1030" name="Picture 6" descr="Salud rural y urbana: Diálogo en tiempos de aislamiento | PRESENTE RS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-3043"/>
              <a:ext cx="8388424" cy="5592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38" name="Rectangle 13"/>
            <p:cNvSpPr>
              <a:spLocks noChangeArrowheads="1"/>
            </p:cNvSpPr>
            <p:nvPr/>
          </p:nvSpPr>
          <p:spPr bwMode="auto">
            <a:xfrm>
              <a:off x="0" y="5589588"/>
              <a:ext cx="9144000" cy="1268412"/>
            </a:xfrm>
            <a:prstGeom prst="rect">
              <a:avLst/>
            </a:prstGeom>
            <a:solidFill>
              <a:srgbClr val="A50021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pic>
          <p:nvPicPr>
            <p:cNvPr id="14339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517847"/>
              <a:ext cx="3672086" cy="85534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85725" y="5816600"/>
              <a:ext cx="2398713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lang="es-MX" sz="24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cs typeface="+mn-cs"/>
                </a:rPr>
                <a:t>www.uis.com.mx</a:t>
              </a:r>
              <a:endPara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endParaRPr>
            </a:p>
          </p:txBody>
        </p:sp>
        <p:grpSp>
          <p:nvGrpSpPr>
            <p:cNvPr id="14341" name="8 Grupo"/>
            <p:cNvGrpSpPr>
              <a:grpSpLocks/>
            </p:cNvGrpSpPr>
            <p:nvPr/>
          </p:nvGrpSpPr>
          <p:grpSpPr bwMode="auto">
            <a:xfrm>
              <a:off x="5580063" y="5516563"/>
              <a:ext cx="3541712" cy="1341437"/>
              <a:chOff x="5580112" y="5517232"/>
              <a:chExt cx="3541258" cy="1340768"/>
            </a:xfrm>
          </p:grpSpPr>
          <p:sp>
            <p:nvSpPr>
              <p:cNvPr id="6" name="TextBox 6"/>
              <p:cNvSpPr txBox="1"/>
              <p:nvPr/>
            </p:nvSpPr>
            <p:spPr>
              <a:xfrm>
                <a:off x="5580112" y="5643578"/>
                <a:ext cx="3214710" cy="1214422"/>
              </a:xfrm>
              <a:prstGeom prst="rect">
                <a:avLst/>
              </a:prstGeom>
              <a:noFill/>
            </p:spPr>
            <p:txBody>
              <a:bodyPr wrap="none">
                <a:prstTxWarp prst="textSlantUp">
                  <a:avLst/>
                </a:prstTxWarp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s-ES" dirty="0">
                    <a:ln w="10160">
                      <a:solidFill>
                        <a:schemeClr val="bg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Freestyle Script" pitchFamily="66" charset="0"/>
                    <a:cs typeface="+mn-cs"/>
                  </a:rPr>
                  <a:t>Servicios para la ciencia</a:t>
                </a:r>
                <a:endParaRPr lang="es-MX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style Script" pitchFamily="66" charset="0"/>
                  <a:cs typeface="+mn-cs"/>
                </a:endParaRPr>
              </a:p>
            </p:txBody>
          </p:sp>
          <p:sp>
            <p:nvSpPr>
              <p:cNvPr id="8" name="7 CuadroTexto"/>
              <p:cNvSpPr txBox="1"/>
              <p:nvPr/>
            </p:nvSpPr>
            <p:spPr>
              <a:xfrm>
                <a:off x="8702324" y="5517232"/>
                <a:ext cx="419046" cy="6457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ES" sz="3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cs typeface="+mn-cs"/>
                  </a:rPr>
                  <a:t>®</a:t>
                </a:r>
              </a:p>
            </p:txBody>
          </p:sp>
        </p:grp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77788" y="6248400"/>
              <a:ext cx="2046714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lang="es-MX" sz="12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cs typeface="+mn-cs"/>
                </a:rPr>
                <a:t>Copyright © Grupo UIS, </a:t>
              </a:r>
              <a:r>
                <a:rPr lang="es-MX" sz="12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cs typeface="+mn-cs"/>
                </a:rPr>
                <a:t>2020</a:t>
              </a:r>
              <a:endParaRPr 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endParaRPr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789422" y="2845068"/>
              <a:ext cx="2808312" cy="707886"/>
              <a:chOff x="755576" y="1930176"/>
              <a:chExt cx="2808312" cy="707886"/>
            </a:xfrm>
          </p:grpSpPr>
          <p:sp>
            <p:nvSpPr>
              <p:cNvPr id="4" name="Rectángulo redondeado 3"/>
              <p:cNvSpPr/>
              <p:nvPr/>
            </p:nvSpPr>
            <p:spPr>
              <a:xfrm>
                <a:off x="755576" y="1930176"/>
                <a:ext cx="2808312" cy="707886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343" name="11 CuadroTexto"/>
              <p:cNvSpPr txBox="1">
                <a:spLocks noChangeArrowheads="1"/>
              </p:cNvSpPr>
              <p:nvPr/>
            </p:nvSpPr>
            <p:spPr bwMode="auto">
              <a:xfrm>
                <a:off x="856138" y="1930176"/>
                <a:ext cx="2607510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MX" sz="4000" b="1" dirty="0" smtClean="0">
                    <a:solidFill>
                      <a:schemeClr val="accent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Sitio clínico</a:t>
                </a:r>
                <a:endParaRPr lang="es-ES" altLang="es-MX" sz="40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95536" y="2168072"/>
            <a:ext cx="3466728" cy="3528392"/>
          </a:xfrm>
        </p:spPr>
        <p:txBody>
          <a:bodyPr/>
          <a:lstStyle/>
          <a:p>
            <a:pPr marL="0" indent="0">
              <a:buNone/>
            </a:pPr>
            <a:r>
              <a:rPr lang="es-MX" b="1" dirty="0" smtClean="0">
                <a:solidFill>
                  <a:srgbClr val="A50021"/>
                </a:solidFill>
              </a:rPr>
              <a:t>Dispositivo médico</a:t>
            </a:r>
          </a:p>
          <a:p>
            <a:pPr marL="0" indent="0">
              <a:buNone/>
            </a:pPr>
            <a:endParaRPr lang="es-MX" sz="1200" b="1" dirty="0">
              <a:solidFill>
                <a:srgbClr val="A50021"/>
              </a:solidFill>
            </a:endParaRPr>
          </a:p>
          <a:p>
            <a:pPr marL="0" indent="0">
              <a:buNone/>
            </a:pPr>
            <a:r>
              <a:rPr lang="es-MX" sz="2400" dirty="0" smtClean="0"/>
              <a:t>Cualquier instrumento, aparato, implemento, maquinaria, implante, reactivo para uso in vitro, software, material u otro artículo similar o relacionado.</a:t>
            </a:r>
            <a:endParaRPr lang="es-MX" sz="2400" dirty="0"/>
          </a:p>
        </p:txBody>
      </p:sp>
      <p:pic>
        <p:nvPicPr>
          <p:cNvPr id="21506" name="Picture 2" descr="Conoces el proceso para importar dispositivos médico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420888"/>
            <a:ext cx="4531037" cy="302276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66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2550341"/>
            <a:ext cx="3898776" cy="2966891"/>
          </a:xfrm>
        </p:spPr>
        <p:txBody>
          <a:bodyPr/>
          <a:lstStyle/>
          <a:p>
            <a:pPr marL="0" indent="0">
              <a:buNone/>
            </a:pPr>
            <a:r>
              <a:rPr lang="es-MX" b="1" dirty="0" smtClean="0">
                <a:solidFill>
                  <a:srgbClr val="A50021"/>
                </a:solidFill>
              </a:rPr>
              <a:t>Vacuna</a:t>
            </a:r>
          </a:p>
          <a:p>
            <a:pPr marL="0" indent="0">
              <a:buNone/>
            </a:pPr>
            <a:endParaRPr lang="es-MX" sz="1200" b="1" dirty="0">
              <a:solidFill>
                <a:srgbClr val="A50021"/>
              </a:solidFill>
            </a:endParaRPr>
          </a:p>
          <a:p>
            <a:pPr marL="0" indent="0">
              <a:buNone/>
            </a:pPr>
            <a:r>
              <a:rPr lang="es-MX" sz="2400" dirty="0" smtClean="0"/>
              <a:t>Cualquier preparación destinada a generar inmunidad contra una enfermedad, estimulando la producción de anticuerpos.</a:t>
            </a:r>
          </a:p>
          <a:p>
            <a:pPr marL="0" indent="0">
              <a:buNone/>
            </a:pPr>
            <a:endParaRPr lang="es-MX" b="1" dirty="0">
              <a:solidFill>
                <a:srgbClr val="A50021"/>
              </a:solidFill>
            </a:endParaRPr>
          </a:p>
          <a:p>
            <a:pPr marL="0" indent="0">
              <a:buNone/>
            </a:pPr>
            <a:endParaRPr lang="es-MX" sz="2400" b="1" dirty="0">
              <a:solidFill>
                <a:srgbClr val="A50021"/>
              </a:solidFill>
            </a:endParaRPr>
          </a:p>
        </p:txBody>
      </p:sp>
      <p:pic>
        <p:nvPicPr>
          <p:cNvPr id="14338" name="Picture 2" descr="Primer plano de la inyección de la vacuna contra la jeringa y la gripe, el sarampión o la vacuna contra el vph en el fondo médico de época Foto Premium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550341"/>
            <a:ext cx="3941667" cy="262567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1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09327" y="3741646"/>
            <a:ext cx="1075359" cy="1069624"/>
            <a:chOff x="329443" y="3709210"/>
            <a:chExt cx="1075359" cy="1069624"/>
          </a:xfrm>
        </p:grpSpPr>
        <p:pic>
          <p:nvPicPr>
            <p:cNvPr id="22530" name="Picture 2" descr="Seguridad de medicamentos - DEN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42" y="3709210"/>
              <a:ext cx="829690" cy="70062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uadroTexto 4"/>
            <p:cNvSpPr txBox="1"/>
            <p:nvPr/>
          </p:nvSpPr>
          <p:spPr>
            <a:xfrm>
              <a:off x="329443" y="4501835"/>
              <a:ext cx="10753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 smtClean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Medicamento</a:t>
              </a:r>
              <a:endParaRPr lang="es-MX" sz="1200" b="1" dirty="0">
                <a:solidFill>
                  <a:schemeClr val="accent1">
                    <a:lumMod val="5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393767" y="3741646"/>
            <a:ext cx="980881" cy="1251277"/>
            <a:chOff x="1331640" y="3712223"/>
            <a:chExt cx="980881" cy="1251277"/>
          </a:xfrm>
        </p:grpSpPr>
        <p:pic>
          <p:nvPicPr>
            <p:cNvPr id="22532" name="Picture 4" descr="Cómo cambiar la carpeta de inicio del Explorador de Window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3712223"/>
              <a:ext cx="980881" cy="70062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CuadroTexto 15"/>
            <p:cNvSpPr txBox="1"/>
            <p:nvPr/>
          </p:nvSpPr>
          <p:spPr>
            <a:xfrm>
              <a:off x="1387954" y="4501835"/>
              <a:ext cx="8682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b="1" dirty="0" smtClean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Estudios </a:t>
              </a:r>
            </a:p>
            <a:p>
              <a:pPr algn="ctr"/>
              <a:r>
                <a:rPr lang="es-MX" sz="1200" b="1" dirty="0" smtClean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preclínicos</a:t>
              </a:r>
              <a:endParaRPr lang="es-MX" sz="1200" b="1" dirty="0">
                <a:solidFill>
                  <a:schemeClr val="accent1">
                    <a:lumMod val="50000"/>
                  </a:schemeClr>
                </a:solidFill>
                <a:latin typeface="+mn-lt"/>
              </a:endParaRPr>
            </a:p>
          </p:txBody>
        </p:sp>
      </p:grpSp>
      <p:cxnSp>
        <p:nvCxnSpPr>
          <p:cNvPr id="19" name="Conector recto de flecha 18"/>
          <p:cNvCxnSpPr>
            <a:stCxn id="22530" idx="3"/>
          </p:cNvCxnSpPr>
          <p:nvPr/>
        </p:nvCxnSpPr>
        <p:spPr>
          <a:xfrm>
            <a:off x="1039516" y="4091960"/>
            <a:ext cx="364132" cy="14501"/>
          </a:xfrm>
          <a:prstGeom prst="straightConnector1">
            <a:avLst/>
          </a:prstGeom>
          <a:ln w="3810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o 49"/>
          <p:cNvGrpSpPr/>
          <p:nvPr/>
        </p:nvGrpSpPr>
        <p:grpSpPr>
          <a:xfrm>
            <a:off x="2436775" y="3204237"/>
            <a:ext cx="1329481" cy="1040724"/>
            <a:chOff x="2436775" y="3204237"/>
            <a:chExt cx="1329481" cy="1040724"/>
          </a:xfrm>
        </p:grpSpPr>
        <p:grpSp>
          <p:nvGrpSpPr>
            <p:cNvPr id="6" name="Grupo 5"/>
            <p:cNvGrpSpPr/>
            <p:nvPr/>
          </p:nvGrpSpPr>
          <p:grpSpPr>
            <a:xfrm>
              <a:off x="2555776" y="3204237"/>
              <a:ext cx="1210480" cy="1040724"/>
              <a:chOff x="2418935" y="3753353"/>
              <a:chExt cx="1210480" cy="1040724"/>
            </a:xfrm>
          </p:grpSpPr>
          <p:pic>
            <p:nvPicPr>
              <p:cNvPr id="22542" name="Picture 14" descr="Permisos de Turismo Náutico y Transporte de Pasajeros | Unidad de ...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18935" y="3753353"/>
                <a:ext cx="1210480" cy="71371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CuadroTexto 16"/>
              <p:cNvSpPr txBox="1"/>
              <p:nvPr/>
            </p:nvSpPr>
            <p:spPr>
              <a:xfrm>
                <a:off x="2555403" y="4517078"/>
                <a:ext cx="9923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200" b="1" dirty="0" smtClean="0">
                    <a:solidFill>
                      <a:schemeClr val="accent1">
                        <a:lumMod val="50000"/>
                      </a:schemeClr>
                    </a:solidFill>
                    <a:latin typeface="+mn-lt"/>
                  </a:rPr>
                  <a:t>Autorización</a:t>
                </a:r>
                <a:endParaRPr lang="es-MX" sz="1200" b="1" dirty="0">
                  <a:solidFill>
                    <a:schemeClr val="accent1">
                      <a:lumMod val="50000"/>
                    </a:schemeClr>
                  </a:solidFill>
                  <a:latin typeface="+mn-lt"/>
                </a:endParaRPr>
              </a:p>
            </p:txBody>
          </p:sp>
        </p:grpSp>
        <p:cxnSp>
          <p:nvCxnSpPr>
            <p:cNvPr id="38" name="Conector recto de flecha 37"/>
            <p:cNvCxnSpPr/>
            <p:nvPr/>
          </p:nvCxnSpPr>
          <p:spPr>
            <a:xfrm flipV="1">
              <a:off x="2436775" y="3967962"/>
              <a:ext cx="255469" cy="211562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upo 52"/>
          <p:cNvGrpSpPr/>
          <p:nvPr/>
        </p:nvGrpSpPr>
        <p:grpSpPr>
          <a:xfrm>
            <a:off x="2838305" y="1706259"/>
            <a:ext cx="1272941" cy="1497978"/>
            <a:chOff x="2838305" y="1706259"/>
            <a:chExt cx="1272941" cy="1497978"/>
          </a:xfrm>
        </p:grpSpPr>
        <p:grpSp>
          <p:nvGrpSpPr>
            <p:cNvPr id="9" name="Grupo 8"/>
            <p:cNvGrpSpPr/>
            <p:nvPr/>
          </p:nvGrpSpPr>
          <p:grpSpPr>
            <a:xfrm>
              <a:off x="2838305" y="1706259"/>
              <a:ext cx="1272941" cy="1236403"/>
              <a:chOff x="2838305" y="1706259"/>
              <a:chExt cx="1272941" cy="1236403"/>
            </a:xfrm>
          </p:grpSpPr>
          <p:pic>
            <p:nvPicPr>
              <p:cNvPr id="22534" name="Picture 6" descr="Ilustración de estilo de vida saludable | Vector Gratis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8305" y="1993040"/>
                <a:ext cx="1272941" cy="94962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CuadroTexto 20"/>
              <p:cNvSpPr txBox="1"/>
              <p:nvPr/>
            </p:nvSpPr>
            <p:spPr>
              <a:xfrm>
                <a:off x="3185784" y="1706259"/>
                <a:ext cx="577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200" b="1" dirty="0" smtClean="0">
                    <a:solidFill>
                      <a:schemeClr val="accent1">
                        <a:lumMod val="50000"/>
                      </a:schemeClr>
                    </a:solidFill>
                    <a:latin typeface="+mn-lt"/>
                  </a:rPr>
                  <a:t>Fase 1</a:t>
                </a:r>
                <a:endParaRPr lang="es-MX" sz="1200" b="1" dirty="0">
                  <a:solidFill>
                    <a:schemeClr val="accent1">
                      <a:lumMod val="50000"/>
                    </a:schemeClr>
                  </a:solidFill>
                  <a:latin typeface="+mn-lt"/>
                </a:endParaRPr>
              </a:p>
            </p:txBody>
          </p:sp>
        </p:grpSp>
        <p:cxnSp>
          <p:nvCxnSpPr>
            <p:cNvPr id="41" name="Conector recto de flecha 40"/>
            <p:cNvCxnSpPr>
              <a:stCxn id="22542" idx="0"/>
              <a:endCxn id="22534" idx="2"/>
            </p:cNvCxnSpPr>
            <p:nvPr/>
          </p:nvCxnSpPr>
          <p:spPr>
            <a:xfrm flipV="1">
              <a:off x="3161016" y="2942662"/>
              <a:ext cx="313760" cy="261575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o 53"/>
          <p:cNvGrpSpPr/>
          <p:nvPr/>
        </p:nvGrpSpPr>
        <p:grpSpPr>
          <a:xfrm>
            <a:off x="4111246" y="1716041"/>
            <a:ext cx="1703938" cy="1228975"/>
            <a:chOff x="4111246" y="1716041"/>
            <a:chExt cx="1703938" cy="1228975"/>
          </a:xfrm>
        </p:grpSpPr>
        <p:grpSp>
          <p:nvGrpSpPr>
            <p:cNvPr id="10" name="Grupo 9"/>
            <p:cNvGrpSpPr/>
            <p:nvPr/>
          </p:nvGrpSpPr>
          <p:grpSpPr>
            <a:xfrm>
              <a:off x="4390752" y="1716041"/>
              <a:ext cx="1424432" cy="1228975"/>
              <a:chOff x="4390752" y="1716041"/>
              <a:chExt cx="1424432" cy="1228975"/>
            </a:xfrm>
          </p:grpSpPr>
          <p:pic>
            <p:nvPicPr>
              <p:cNvPr id="22536" name="Picture 8" descr="Conjunto de personas enfermas con malestar, frío, dolor de cabeza ...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0752" y="1995394"/>
                <a:ext cx="1424432" cy="94962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CuadroTexto 21"/>
              <p:cNvSpPr txBox="1"/>
              <p:nvPr/>
            </p:nvSpPr>
            <p:spPr>
              <a:xfrm>
                <a:off x="4811499" y="1716041"/>
                <a:ext cx="577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200" b="1" dirty="0" smtClean="0">
                    <a:solidFill>
                      <a:schemeClr val="accent1">
                        <a:lumMod val="50000"/>
                      </a:schemeClr>
                    </a:solidFill>
                    <a:latin typeface="+mn-lt"/>
                  </a:rPr>
                  <a:t>Fase 2</a:t>
                </a:r>
                <a:endParaRPr lang="es-MX" sz="1200" b="1" dirty="0">
                  <a:solidFill>
                    <a:schemeClr val="accent1">
                      <a:lumMod val="50000"/>
                    </a:schemeClr>
                  </a:solidFill>
                  <a:latin typeface="+mn-lt"/>
                </a:endParaRPr>
              </a:p>
            </p:txBody>
          </p:sp>
        </p:grpSp>
        <p:cxnSp>
          <p:nvCxnSpPr>
            <p:cNvPr id="43" name="Conector recto de flecha 42"/>
            <p:cNvCxnSpPr>
              <a:stCxn id="22534" idx="3"/>
              <a:endCxn id="22536" idx="1"/>
            </p:cNvCxnSpPr>
            <p:nvPr/>
          </p:nvCxnSpPr>
          <p:spPr>
            <a:xfrm>
              <a:off x="4111246" y="2467851"/>
              <a:ext cx="279506" cy="2354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o 54"/>
          <p:cNvGrpSpPr/>
          <p:nvPr/>
        </p:nvGrpSpPr>
        <p:grpSpPr>
          <a:xfrm>
            <a:off x="5815184" y="1768030"/>
            <a:ext cx="1335658" cy="1226621"/>
            <a:chOff x="5815184" y="1768030"/>
            <a:chExt cx="1335658" cy="1226621"/>
          </a:xfrm>
        </p:grpSpPr>
        <p:grpSp>
          <p:nvGrpSpPr>
            <p:cNvPr id="11" name="Grupo 10"/>
            <p:cNvGrpSpPr/>
            <p:nvPr/>
          </p:nvGrpSpPr>
          <p:grpSpPr>
            <a:xfrm>
              <a:off x="6094957" y="1768030"/>
              <a:ext cx="1055885" cy="1226621"/>
              <a:chOff x="6094690" y="1716041"/>
              <a:chExt cx="1055885" cy="1226621"/>
            </a:xfrm>
          </p:grpSpPr>
          <p:pic>
            <p:nvPicPr>
              <p:cNvPr id="22538" name="Picture 10" descr="Personas preocupadas por el mundo y el medio ambiente. | Vector Gratis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4690" y="1993040"/>
                <a:ext cx="1055885" cy="94962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CuadroTexto 22"/>
              <p:cNvSpPr txBox="1"/>
              <p:nvPr/>
            </p:nvSpPr>
            <p:spPr>
              <a:xfrm>
                <a:off x="6331204" y="1716041"/>
                <a:ext cx="577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200" b="1" dirty="0" smtClean="0">
                    <a:solidFill>
                      <a:schemeClr val="accent1">
                        <a:lumMod val="50000"/>
                      </a:schemeClr>
                    </a:solidFill>
                    <a:latin typeface="+mn-lt"/>
                  </a:rPr>
                  <a:t>Fase 3</a:t>
                </a:r>
                <a:endParaRPr lang="es-MX" sz="1200" b="1" dirty="0">
                  <a:solidFill>
                    <a:schemeClr val="accent1">
                      <a:lumMod val="50000"/>
                    </a:schemeClr>
                  </a:solidFill>
                  <a:latin typeface="+mn-lt"/>
                </a:endParaRPr>
              </a:p>
            </p:txBody>
          </p:sp>
        </p:grpSp>
        <p:cxnSp>
          <p:nvCxnSpPr>
            <p:cNvPr id="44" name="Conector recto de flecha 43"/>
            <p:cNvCxnSpPr>
              <a:stCxn id="22536" idx="3"/>
            </p:cNvCxnSpPr>
            <p:nvPr/>
          </p:nvCxnSpPr>
          <p:spPr>
            <a:xfrm flipV="1">
              <a:off x="5815184" y="2386486"/>
              <a:ext cx="257721" cy="83719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o 55"/>
          <p:cNvGrpSpPr/>
          <p:nvPr/>
        </p:nvGrpSpPr>
        <p:grpSpPr>
          <a:xfrm>
            <a:off x="3228561" y="3051698"/>
            <a:ext cx="3391633" cy="3099502"/>
            <a:chOff x="3228561" y="3051698"/>
            <a:chExt cx="3391633" cy="3099502"/>
          </a:xfrm>
        </p:grpSpPr>
        <p:grpSp>
          <p:nvGrpSpPr>
            <p:cNvPr id="14" name="Grupo 13"/>
            <p:cNvGrpSpPr/>
            <p:nvPr/>
          </p:nvGrpSpPr>
          <p:grpSpPr>
            <a:xfrm>
              <a:off x="3228561" y="4697067"/>
              <a:ext cx="2298875" cy="1454133"/>
              <a:chOff x="3437734" y="4624946"/>
              <a:chExt cx="2298875" cy="1454133"/>
            </a:xfrm>
          </p:grpSpPr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63241" y="4624946"/>
                <a:ext cx="2273368" cy="1136684"/>
              </a:xfrm>
              <a:prstGeom prst="rect">
                <a:avLst/>
              </a:prstGeom>
            </p:spPr>
          </p:pic>
          <p:sp>
            <p:nvSpPr>
              <p:cNvPr id="30" name="CuadroTexto 29"/>
              <p:cNvSpPr txBox="1"/>
              <p:nvPr/>
            </p:nvSpPr>
            <p:spPr>
              <a:xfrm>
                <a:off x="3437734" y="5802080"/>
                <a:ext cx="22575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200" b="1" dirty="0" smtClean="0">
                    <a:solidFill>
                      <a:schemeClr val="accent1">
                        <a:lumMod val="50000"/>
                      </a:schemeClr>
                    </a:solidFill>
                    <a:latin typeface="+mn-lt"/>
                  </a:rPr>
                  <a:t>Buenas Prácticas de Fabricación</a:t>
                </a:r>
                <a:endParaRPr lang="es-MX" sz="1200" b="1" dirty="0">
                  <a:solidFill>
                    <a:schemeClr val="accent1">
                      <a:lumMod val="50000"/>
                    </a:schemeClr>
                  </a:solidFill>
                  <a:latin typeface="+mn-lt"/>
                </a:endParaRPr>
              </a:p>
            </p:txBody>
          </p:sp>
        </p:grpSp>
        <p:cxnSp>
          <p:nvCxnSpPr>
            <p:cNvPr id="45" name="Conector recto de flecha 44"/>
            <p:cNvCxnSpPr>
              <a:endCxn id="13" idx="0"/>
            </p:cNvCxnSpPr>
            <p:nvPr/>
          </p:nvCxnSpPr>
          <p:spPr>
            <a:xfrm flipH="1">
              <a:off x="4390752" y="3051698"/>
              <a:ext cx="2229442" cy="1645369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o 56"/>
          <p:cNvGrpSpPr/>
          <p:nvPr/>
        </p:nvGrpSpPr>
        <p:grpSpPr>
          <a:xfrm>
            <a:off x="5527436" y="4553456"/>
            <a:ext cx="1984192" cy="1710920"/>
            <a:chOff x="5527436" y="4553456"/>
            <a:chExt cx="1984192" cy="1710920"/>
          </a:xfrm>
        </p:grpSpPr>
        <p:grpSp>
          <p:nvGrpSpPr>
            <p:cNvPr id="15" name="Grupo 14"/>
            <p:cNvGrpSpPr/>
            <p:nvPr/>
          </p:nvGrpSpPr>
          <p:grpSpPr>
            <a:xfrm>
              <a:off x="6306738" y="4553456"/>
              <a:ext cx="1204890" cy="1710920"/>
              <a:chOff x="6094690" y="4624946"/>
              <a:chExt cx="1204890" cy="1710920"/>
            </a:xfrm>
          </p:grpSpPr>
          <p:pic>
            <p:nvPicPr>
              <p:cNvPr id="22548" name="Picture 20" descr="macOS - Firma y devuelve un documento sin gastar papel ni tinta ...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4690" y="4624946"/>
                <a:ext cx="1204890" cy="12048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CuadroTexto 31"/>
              <p:cNvSpPr txBox="1"/>
              <p:nvPr/>
            </p:nvSpPr>
            <p:spPr>
              <a:xfrm>
                <a:off x="6158188" y="5874201"/>
                <a:ext cx="992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200" b="1" dirty="0" smtClean="0">
                    <a:solidFill>
                      <a:schemeClr val="accent1">
                        <a:lumMod val="50000"/>
                      </a:schemeClr>
                    </a:solidFill>
                    <a:latin typeface="+mn-lt"/>
                  </a:rPr>
                  <a:t>Autorización</a:t>
                </a:r>
              </a:p>
              <a:p>
                <a:pPr algn="ctr"/>
                <a:r>
                  <a:rPr lang="es-MX" sz="1200" b="1" dirty="0" smtClean="0">
                    <a:solidFill>
                      <a:schemeClr val="accent1">
                        <a:lumMod val="50000"/>
                      </a:schemeClr>
                    </a:solidFill>
                    <a:latin typeface="+mn-lt"/>
                  </a:rPr>
                  <a:t>Sanitaria</a:t>
                </a:r>
                <a:endParaRPr lang="es-MX" sz="1200" b="1" dirty="0">
                  <a:solidFill>
                    <a:schemeClr val="accent1">
                      <a:lumMod val="50000"/>
                    </a:schemeClr>
                  </a:solidFill>
                  <a:latin typeface="+mn-lt"/>
                </a:endParaRPr>
              </a:p>
            </p:txBody>
          </p:sp>
        </p:grpSp>
        <p:cxnSp>
          <p:nvCxnSpPr>
            <p:cNvPr id="47" name="Conector recto de flecha 46"/>
            <p:cNvCxnSpPr>
              <a:stCxn id="13" idx="3"/>
              <a:endCxn id="22548" idx="1"/>
            </p:cNvCxnSpPr>
            <p:nvPr/>
          </p:nvCxnSpPr>
          <p:spPr>
            <a:xfrm flipV="1">
              <a:off x="5527436" y="5155901"/>
              <a:ext cx="779302" cy="109508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o 57"/>
          <p:cNvGrpSpPr/>
          <p:nvPr/>
        </p:nvGrpSpPr>
        <p:grpSpPr>
          <a:xfrm>
            <a:off x="7308304" y="2386486"/>
            <a:ext cx="1585186" cy="2286284"/>
            <a:chOff x="7308304" y="2386486"/>
            <a:chExt cx="1585186" cy="2286284"/>
          </a:xfrm>
        </p:grpSpPr>
        <p:grpSp>
          <p:nvGrpSpPr>
            <p:cNvPr id="12" name="Grupo 11"/>
            <p:cNvGrpSpPr/>
            <p:nvPr/>
          </p:nvGrpSpPr>
          <p:grpSpPr>
            <a:xfrm>
              <a:off x="7464671" y="2386486"/>
              <a:ext cx="1428819" cy="1174607"/>
              <a:chOff x="7380312" y="1729658"/>
              <a:chExt cx="1428819" cy="1174607"/>
            </a:xfrm>
          </p:grpSpPr>
          <p:pic>
            <p:nvPicPr>
              <p:cNvPr id="22540" name="Picture 12" descr="Ilustración plana de gestión del tiempo de trabajo con reloj ...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0312" y="1952480"/>
                <a:ext cx="1428819" cy="95178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CuadroTexto 23"/>
              <p:cNvSpPr txBox="1"/>
              <p:nvPr/>
            </p:nvSpPr>
            <p:spPr>
              <a:xfrm>
                <a:off x="7850909" y="1729658"/>
                <a:ext cx="577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200" b="1" dirty="0" smtClean="0">
                    <a:solidFill>
                      <a:schemeClr val="accent1">
                        <a:lumMod val="50000"/>
                      </a:schemeClr>
                    </a:solidFill>
                    <a:latin typeface="+mn-lt"/>
                  </a:rPr>
                  <a:t>Fase 4</a:t>
                </a:r>
                <a:endParaRPr lang="es-MX" sz="1200" b="1" dirty="0">
                  <a:solidFill>
                    <a:schemeClr val="accent1">
                      <a:lumMod val="50000"/>
                    </a:schemeClr>
                  </a:solidFill>
                  <a:latin typeface="+mn-lt"/>
                </a:endParaRPr>
              </a:p>
            </p:txBody>
          </p:sp>
        </p:grpSp>
        <p:cxnSp>
          <p:nvCxnSpPr>
            <p:cNvPr id="48" name="Conector recto de flecha 47"/>
            <p:cNvCxnSpPr>
              <a:endCxn id="22540" idx="2"/>
            </p:cNvCxnSpPr>
            <p:nvPr/>
          </p:nvCxnSpPr>
          <p:spPr>
            <a:xfrm flipV="1">
              <a:off x="7308304" y="3561093"/>
              <a:ext cx="870777" cy="1111677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Conector recto de flecha 3"/>
          <p:cNvCxnSpPr>
            <a:stCxn id="37" idx="3"/>
          </p:cNvCxnSpPr>
          <p:nvPr/>
        </p:nvCxnSpPr>
        <p:spPr>
          <a:xfrm>
            <a:off x="1039516" y="3028975"/>
            <a:ext cx="364132" cy="712671"/>
          </a:xfrm>
          <a:prstGeom prst="straightConnector1">
            <a:avLst/>
          </a:prstGeom>
          <a:ln w="3810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V="1">
            <a:off x="1039516" y="4442274"/>
            <a:ext cx="364132" cy="740805"/>
          </a:xfrm>
          <a:prstGeom prst="straightConnector1">
            <a:avLst/>
          </a:prstGeom>
          <a:ln w="3810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177978" y="2752222"/>
            <a:ext cx="893386" cy="814267"/>
            <a:chOff x="177978" y="2752222"/>
            <a:chExt cx="893386" cy="814267"/>
          </a:xfrm>
        </p:grpSpPr>
        <p:pic>
          <p:nvPicPr>
            <p:cNvPr id="37" name="Picture 2" descr="Conoces el proceso para importar dispositivos médicos?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826" y="2752222"/>
              <a:ext cx="829690" cy="55350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CuadroTexto 50"/>
            <p:cNvSpPr txBox="1"/>
            <p:nvPr/>
          </p:nvSpPr>
          <p:spPr>
            <a:xfrm>
              <a:off x="177978" y="3289490"/>
              <a:ext cx="893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 smtClean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Dispositivo</a:t>
              </a:r>
              <a:endParaRPr lang="es-MX" sz="1200" b="1" dirty="0">
                <a:solidFill>
                  <a:schemeClr val="accent1">
                    <a:lumMod val="5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109327" y="5183079"/>
            <a:ext cx="930189" cy="922515"/>
            <a:chOff x="109327" y="5183079"/>
            <a:chExt cx="930189" cy="922515"/>
          </a:xfrm>
        </p:grpSpPr>
        <p:pic>
          <p:nvPicPr>
            <p:cNvPr id="39" name="Picture 2" descr="Primer plano de la inyección de la vacuna contra la jeringa y la gripe, el sarampión o la vacuna contra el vph en el fondo médico de época Foto Premium 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327" y="5183079"/>
              <a:ext cx="930189" cy="6196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CuadroTexto 51"/>
            <p:cNvSpPr txBox="1"/>
            <p:nvPr/>
          </p:nvSpPr>
          <p:spPr>
            <a:xfrm>
              <a:off x="249877" y="5828595"/>
              <a:ext cx="6490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 smtClean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Vacuna</a:t>
              </a:r>
              <a:endParaRPr lang="es-MX" sz="1200" b="1" dirty="0">
                <a:solidFill>
                  <a:schemeClr val="accent1">
                    <a:lumMod val="50000"/>
                  </a:schemeClr>
                </a:solidFill>
                <a:latin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0287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68313" y="1700808"/>
            <a:ext cx="8229600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Esquema organizacional</a:t>
            </a:r>
          </a:p>
          <a:p>
            <a:endParaRPr lang="es-MX" altLang="es-MX" sz="2000" dirty="0" smtClean="0"/>
          </a:p>
          <a:p>
            <a:r>
              <a:rPr lang="es-MX" altLang="es-MX" sz="2400" b="1" dirty="0" smtClean="0">
                <a:solidFill>
                  <a:srgbClr val="A50021"/>
                </a:solidFill>
              </a:rPr>
              <a:t>Patrocinador</a:t>
            </a:r>
            <a:r>
              <a:rPr lang="es-MX" altLang="es-MX" sz="2400" dirty="0" smtClean="0"/>
              <a:t> – dueño de la patente en estudio, diseña la investigación.</a:t>
            </a:r>
          </a:p>
          <a:p>
            <a:endParaRPr lang="es-MX" altLang="es-MX" sz="2000" b="1" dirty="0" smtClean="0">
              <a:solidFill>
                <a:srgbClr val="A50021"/>
              </a:solidFill>
            </a:endParaRPr>
          </a:p>
          <a:p>
            <a:r>
              <a:rPr lang="es-MX" altLang="es-MX" sz="2400" b="1" dirty="0" smtClean="0">
                <a:solidFill>
                  <a:srgbClr val="A50021"/>
                </a:solidFill>
              </a:rPr>
              <a:t>Organización de Investigación por Contrato</a:t>
            </a:r>
            <a:r>
              <a:rPr lang="es-MX" altLang="es-MX" sz="2400" dirty="0" smtClean="0"/>
              <a:t> </a:t>
            </a:r>
            <a:r>
              <a:rPr lang="es-MX" altLang="es-MX" sz="2400" b="1" dirty="0" smtClean="0">
                <a:solidFill>
                  <a:srgbClr val="A50021"/>
                </a:solidFill>
              </a:rPr>
              <a:t>(CRO)</a:t>
            </a:r>
            <a:r>
              <a:rPr lang="es-MX" altLang="es-MX" sz="2400" dirty="0" smtClean="0"/>
              <a:t> – coordinación mundial del desarrollo de la investigación.</a:t>
            </a:r>
          </a:p>
          <a:p>
            <a:endParaRPr lang="es-MX" altLang="es-MX" sz="2000" b="1" dirty="0" smtClean="0">
              <a:solidFill>
                <a:srgbClr val="A50021"/>
              </a:solidFill>
            </a:endParaRPr>
          </a:p>
          <a:p>
            <a:r>
              <a:rPr lang="es-MX" altLang="es-MX" sz="2400" b="1" dirty="0" smtClean="0">
                <a:solidFill>
                  <a:srgbClr val="A50021"/>
                </a:solidFill>
              </a:rPr>
              <a:t>Sitio Clínico (SMO)</a:t>
            </a:r>
            <a:r>
              <a:rPr lang="es-MX" altLang="es-MX" sz="2400" dirty="0" smtClean="0"/>
              <a:t> – lugar donde se atiende al sujeto o persona participante.</a:t>
            </a:r>
            <a:endParaRPr lang="es-MX" altLang="es-MX" sz="2400" dirty="0"/>
          </a:p>
        </p:txBody>
      </p:sp>
    </p:spTree>
    <p:extLst>
      <p:ext uri="{BB962C8B-B14F-4D97-AF65-F5344CB8AC3E}">
        <p14:creationId xmlns:p14="http://schemas.microsoft.com/office/powerpoint/2010/main" val="267529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651500" y="3716338"/>
            <a:ext cx="1008063" cy="360362"/>
          </a:xfrm>
          <a:prstGeom prst="notchedRightArrow">
            <a:avLst>
              <a:gd name="adj1" fmla="val 50000"/>
              <a:gd name="adj2" fmla="val 69934"/>
            </a:avLst>
          </a:prstGeom>
          <a:solidFill>
            <a:srgbClr val="669900"/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627808" y="3793161"/>
            <a:ext cx="1008062" cy="360362"/>
          </a:xfrm>
          <a:prstGeom prst="notchedRightArrow">
            <a:avLst>
              <a:gd name="adj1" fmla="val 50000"/>
              <a:gd name="adj2" fmla="val 69934"/>
            </a:avLst>
          </a:prstGeom>
          <a:solidFill>
            <a:srgbClr val="0070C0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47045" y="4851400"/>
            <a:ext cx="155593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s-MX" altLang="es-MX" sz="2400" b="1" dirty="0" smtClean="0">
                <a:solidFill>
                  <a:srgbClr val="0070C0"/>
                </a:solidFill>
                <a:latin typeface="+mn-lt"/>
              </a:rPr>
              <a:t>Industria</a:t>
            </a:r>
          </a:p>
          <a:p>
            <a:pPr algn="ctr"/>
            <a:r>
              <a:rPr lang="es-MX" altLang="es-MX" sz="2000" b="1" dirty="0" smtClean="0">
                <a:solidFill>
                  <a:srgbClr val="0070C0"/>
                </a:solidFill>
                <a:latin typeface="+mn-lt"/>
              </a:rPr>
              <a:t>Patrocinador</a:t>
            </a:r>
            <a:endParaRPr lang="en-US" altLang="es-MX" sz="2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 rot="7324873">
            <a:off x="3048177" y="5309423"/>
            <a:ext cx="1008063" cy="360363"/>
          </a:xfrm>
          <a:prstGeom prst="notchedRightArrow">
            <a:avLst>
              <a:gd name="adj1" fmla="val 50000"/>
              <a:gd name="adj2" fmla="val 69934"/>
            </a:avLst>
          </a:prstGeom>
          <a:solidFill>
            <a:srgbClr val="669900"/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 rot="2865758">
            <a:off x="5121318" y="5300300"/>
            <a:ext cx="1008063" cy="360362"/>
          </a:xfrm>
          <a:prstGeom prst="notchedRightArrow">
            <a:avLst>
              <a:gd name="adj1" fmla="val 50000"/>
              <a:gd name="adj2" fmla="val 69934"/>
            </a:avLst>
          </a:prstGeom>
          <a:solidFill>
            <a:srgbClr val="669900"/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3213100"/>
            <a:ext cx="1620838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8"/>
          <p:cNvSpPr>
            <a:spLocks noChangeArrowheads="1"/>
          </p:cNvSpPr>
          <p:nvPr/>
        </p:nvSpPr>
        <p:spPr bwMode="auto">
          <a:xfrm>
            <a:off x="1331913" y="1700213"/>
            <a:ext cx="7129462" cy="1295400"/>
          </a:xfrm>
          <a:prstGeom prst="curvedDownArrow">
            <a:avLst>
              <a:gd name="adj1" fmla="val 42857"/>
              <a:gd name="adj2" fmla="val 114252"/>
              <a:gd name="adj3" fmla="val 33333"/>
            </a:avLst>
          </a:prstGeom>
          <a:solidFill>
            <a:srgbClr val="0070C0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521344" y="2109349"/>
            <a:ext cx="231351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s-MX" altLang="es-MX" sz="2400" b="1" dirty="0" smtClean="0">
                <a:solidFill>
                  <a:srgbClr val="006600"/>
                </a:solidFill>
                <a:latin typeface="+mn-lt"/>
              </a:rPr>
              <a:t>Organizaciones </a:t>
            </a:r>
          </a:p>
          <a:p>
            <a:pPr algn="ctr"/>
            <a:r>
              <a:rPr lang="es-MX" altLang="es-MX" sz="2400" b="1" dirty="0" smtClean="0">
                <a:solidFill>
                  <a:srgbClr val="006600"/>
                </a:solidFill>
                <a:latin typeface="+mn-lt"/>
              </a:rPr>
              <a:t>de Investigación </a:t>
            </a:r>
          </a:p>
          <a:p>
            <a:pPr algn="ctr"/>
            <a:r>
              <a:rPr lang="es-MX" altLang="es-MX" sz="2400" b="1" dirty="0" smtClean="0">
                <a:solidFill>
                  <a:srgbClr val="006600"/>
                </a:solidFill>
                <a:latin typeface="+mn-lt"/>
              </a:rPr>
              <a:t>por Contrato</a:t>
            </a:r>
            <a:endParaRPr lang="en-US" altLang="es-MX" sz="2400" b="1" dirty="0">
              <a:solidFill>
                <a:srgbClr val="006600"/>
              </a:solidFill>
              <a:latin typeface="+mn-lt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877198" y="4851400"/>
            <a:ext cx="15972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MX" sz="2000" b="1" dirty="0" smtClean="0">
                <a:solidFill>
                  <a:srgbClr val="A50021"/>
                </a:solidFill>
                <a:latin typeface="+mn-lt"/>
              </a:rPr>
              <a:t>Sitios clínicos</a:t>
            </a:r>
            <a:endParaRPr lang="en-US" altLang="es-MX" sz="2000" b="1" dirty="0">
              <a:solidFill>
                <a:srgbClr val="A50021"/>
              </a:solidFill>
              <a:latin typeface="+mn-lt"/>
            </a:endParaRPr>
          </a:p>
        </p:txBody>
      </p:sp>
      <p:pic>
        <p:nvPicPr>
          <p:cNvPr id="17410" name="Picture 2" descr="Quebrará la industria nacional farmacéutica, advierten | Vanguar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14" y="3431762"/>
            <a:ext cx="1989504" cy="13279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Clinical research organization Archives | George Clinic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107" y="3412703"/>
            <a:ext cx="1327993" cy="132799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00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530303" y="1559068"/>
            <a:ext cx="40575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MX" sz="3200" b="1" dirty="0" smtClean="0">
                <a:solidFill>
                  <a:srgbClr val="A50021"/>
                </a:solidFill>
                <a:latin typeface="+mn-lt"/>
              </a:rPr>
              <a:t>Equipo del Sitio Clínico</a:t>
            </a:r>
            <a:endParaRPr lang="en-US" altLang="es-MX" sz="3200" b="1" dirty="0">
              <a:solidFill>
                <a:srgbClr val="A50021"/>
              </a:solidFill>
              <a:latin typeface="+mn-lt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467544" y="2276873"/>
            <a:ext cx="2352625" cy="1565566"/>
            <a:chOff x="467544" y="2276873"/>
            <a:chExt cx="2352625" cy="1565566"/>
          </a:xfrm>
        </p:grpSpPr>
        <p:pic>
          <p:nvPicPr>
            <p:cNvPr id="15364" name="Picture 4" descr="▷ Cuales son las Funciones de una secretaria y secretaria ejecutiva.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2276873"/>
              <a:ext cx="2352625" cy="1565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uadroTexto 2"/>
            <p:cNvSpPr txBox="1"/>
            <p:nvPr/>
          </p:nvSpPr>
          <p:spPr>
            <a:xfrm>
              <a:off x="1675963" y="3504643"/>
              <a:ext cx="1115434" cy="307777"/>
            </a:xfrm>
            <a:prstGeom prst="rect">
              <a:avLst/>
            </a:prstGeom>
            <a:solidFill>
              <a:srgbClr val="A50021"/>
            </a:solidFill>
          </p:spPr>
          <p:txBody>
            <a:bodyPr wrap="none" rtlCol="0">
              <a:spAutoFit/>
            </a:bodyPr>
            <a:lstStyle/>
            <a:p>
              <a:r>
                <a:rPr lang="es-MX" sz="1400" b="1" dirty="0" smtClean="0">
                  <a:solidFill>
                    <a:schemeClr val="bg1"/>
                  </a:solidFill>
                  <a:latin typeface="+mn-lt"/>
                </a:rPr>
                <a:t>Coordinador</a:t>
              </a:r>
              <a:endParaRPr lang="es-MX" sz="14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2788279" y="2276872"/>
            <a:ext cx="2892080" cy="1926125"/>
            <a:chOff x="2788279" y="2276872"/>
            <a:chExt cx="2892080" cy="1926125"/>
          </a:xfrm>
        </p:grpSpPr>
        <p:pic>
          <p:nvPicPr>
            <p:cNvPr id="13" name="Picture 4" descr="Consulta médica y psicológica de atención al suicidi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8279" y="2276872"/>
              <a:ext cx="2892080" cy="1926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uadroTexto 10"/>
            <p:cNvSpPr txBox="1"/>
            <p:nvPr/>
          </p:nvSpPr>
          <p:spPr>
            <a:xfrm>
              <a:off x="4839329" y="3779284"/>
              <a:ext cx="743217" cy="307777"/>
            </a:xfrm>
            <a:prstGeom prst="rect">
              <a:avLst/>
            </a:prstGeom>
            <a:solidFill>
              <a:srgbClr val="A50021"/>
            </a:solidFill>
          </p:spPr>
          <p:txBody>
            <a:bodyPr wrap="none" rtlCol="0">
              <a:spAutoFit/>
            </a:bodyPr>
            <a:lstStyle/>
            <a:p>
              <a:r>
                <a:rPr lang="es-MX" sz="1400" b="1" dirty="0" smtClean="0">
                  <a:solidFill>
                    <a:schemeClr val="bg1"/>
                  </a:solidFill>
                  <a:latin typeface="+mn-lt"/>
                </a:rPr>
                <a:t>Médico</a:t>
              </a:r>
              <a:endParaRPr lang="es-MX" sz="14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5580112" y="2276872"/>
            <a:ext cx="2874109" cy="1926124"/>
            <a:chOff x="5580112" y="2276873"/>
            <a:chExt cx="2874109" cy="1926124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82546" y="2276873"/>
              <a:ext cx="2871675" cy="1926124"/>
            </a:xfrm>
            <a:prstGeom prst="rect">
              <a:avLst/>
            </a:prstGeom>
          </p:spPr>
        </p:pic>
        <p:sp>
          <p:nvSpPr>
            <p:cNvPr id="12" name="CuadroTexto 11"/>
            <p:cNvSpPr txBox="1"/>
            <p:nvPr/>
          </p:nvSpPr>
          <p:spPr>
            <a:xfrm>
              <a:off x="5580112" y="2276873"/>
              <a:ext cx="1007712" cy="307777"/>
            </a:xfrm>
            <a:prstGeom prst="rect">
              <a:avLst/>
            </a:prstGeom>
            <a:solidFill>
              <a:srgbClr val="A50021"/>
            </a:solidFill>
          </p:spPr>
          <p:txBody>
            <a:bodyPr wrap="none" rtlCol="0">
              <a:spAutoFit/>
            </a:bodyPr>
            <a:lstStyle/>
            <a:p>
              <a:r>
                <a:rPr lang="es-MX" sz="1400" b="1" dirty="0" smtClean="0">
                  <a:solidFill>
                    <a:schemeClr val="bg1"/>
                  </a:solidFill>
                  <a:latin typeface="+mn-lt"/>
                </a:rPr>
                <a:t>Enfermería</a:t>
              </a:r>
              <a:endParaRPr lang="es-MX" sz="14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459619" y="3842439"/>
            <a:ext cx="2328660" cy="2148823"/>
            <a:chOff x="459619" y="3842439"/>
            <a:chExt cx="2328660" cy="2148823"/>
          </a:xfrm>
        </p:grpSpPr>
        <p:pic>
          <p:nvPicPr>
            <p:cNvPr id="15366" name="Picture 6" descr="Nuevas especializaciones para ingenieros químicos | Revista Galileo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619" y="3842439"/>
              <a:ext cx="2328660" cy="2148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uadroTexto 14"/>
            <p:cNvSpPr txBox="1"/>
            <p:nvPr/>
          </p:nvSpPr>
          <p:spPr>
            <a:xfrm>
              <a:off x="465588" y="5676621"/>
              <a:ext cx="810543" cy="307777"/>
            </a:xfrm>
            <a:prstGeom prst="rect">
              <a:avLst/>
            </a:prstGeom>
            <a:solidFill>
              <a:srgbClr val="A50021"/>
            </a:solidFill>
          </p:spPr>
          <p:txBody>
            <a:bodyPr wrap="none" rtlCol="0">
              <a:spAutoFit/>
            </a:bodyPr>
            <a:lstStyle/>
            <a:p>
              <a:r>
                <a:rPr lang="es-MX" sz="1400" b="1" dirty="0" smtClean="0">
                  <a:solidFill>
                    <a:schemeClr val="bg1"/>
                  </a:solidFill>
                  <a:latin typeface="+mn-lt"/>
                </a:rPr>
                <a:t>Químico</a:t>
              </a:r>
              <a:endParaRPr lang="es-MX" sz="14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2788279" y="4108496"/>
            <a:ext cx="2998478" cy="1882766"/>
            <a:chOff x="2788279" y="4108496"/>
            <a:chExt cx="2998478" cy="1882766"/>
          </a:xfrm>
          <a:solidFill>
            <a:srgbClr val="A50021"/>
          </a:solidFill>
        </p:grpSpPr>
        <p:pic>
          <p:nvPicPr>
            <p:cNvPr id="15368" name="Picture 8" descr="Laurea in Tecnico di radiologia medica in Spagna | EuroUniversit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8279" y="4108496"/>
              <a:ext cx="2998478" cy="1882766"/>
            </a:xfrm>
            <a:prstGeom prst="rect">
              <a:avLst/>
            </a:prstGeom>
            <a:grpFill/>
            <a:extLst/>
          </p:spPr>
        </p:pic>
        <p:sp>
          <p:nvSpPr>
            <p:cNvPr id="17" name="CuadroTexto 16"/>
            <p:cNvSpPr txBox="1"/>
            <p:nvPr/>
          </p:nvSpPr>
          <p:spPr>
            <a:xfrm>
              <a:off x="2807094" y="5683485"/>
              <a:ext cx="80624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s-MX" sz="1400" b="1" dirty="0" smtClean="0">
                  <a:solidFill>
                    <a:schemeClr val="bg1"/>
                  </a:solidFill>
                  <a:latin typeface="+mn-lt"/>
                </a:rPr>
                <a:t>Técnicos</a:t>
              </a:r>
              <a:endParaRPr lang="es-MX" sz="14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693980" y="4171638"/>
            <a:ext cx="2760241" cy="1842255"/>
            <a:chOff x="5693980" y="4171638"/>
            <a:chExt cx="2760241" cy="1842255"/>
          </a:xfrm>
        </p:grpSpPr>
        <p:pic>
          <p:nvPicPr>
            <p:cNvPr id="15370" name="Picture 10" descr="Blog - Top 10 things to know about PTCB Certificati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3980" y="4171638"/>
              <a:ext cx="2760241" cy="1841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uadroTexto 18"/>
            <p:cNvSpPr txBox="1"/>
            <p:nvPr/>
          </p:nvSpPr>
          <p:spPr>
            <a:xfrm>
              <a:off x="7467091" y="5706116"/>
              <a:ext cx="987130" cy="307777"/>
            </a:xfrm>
            <a:prstGeom prst="rect">
              <a:avLst/>
            </a:prstGeom>
            <a:solidFill>
              <a:srgbClr val="A50021"/>
            </a:solidFill>
          </p:spPr>
          <p:txBody>
            <a:bodyPr wrap="none" rtlCol="0">
              <a:spAutoFit/>
            </a:bodyPr>
            <a:lstStyle/>
            <a:p>
              <a:r>
                <a:rPr lang="es-MX" sz="1400" b="1" dirty="0" smtClean="0">
                  <a:solidFill>
                    <a:schemeClr val="bg1"/>
                  </a:solidFill>
                  <a:latin typeface="+mn-lt"/>
                </a:rPr>
                <a:t>Farmacista</a:t>
              </a:r>
              <a:endParaRPr lang="es-MX" sz="1400" b="1" dirty="0">
                <a:solidFill>
                  <a:schemeClr val="bg1"/>
                </a:solidFill>
                <a:latin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2047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2060848"/>
            <a:ext cx="8229600" cy="391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Normatividad mexicana</a:t>
            </a:r>
          </a:p>
          <a:p>
            <a:pPr algn="ctr">
              <a:buFontTx/>
              <a:buNone/>
            </a:pPr>
            <a:endParaRPr lang="es-MX" altLang="es-MX" dirty="0" smtClean="0">
              <a:solidFill>
                <a:srgbClr val="A50021"/>
              </a:solidFill>
            </a:endParaRPr>
          </a:p>
          <a:p>
            <a:pPr lvl="1">
              <a:buFontTx/>
              <a:buNone/>
            </a:pPr>
            <a:r>
              <a:rPr lang="es-ES" altLang="es-MX" dirty="0" smtClean="0"/>
              <a:t>Sin restringir la libertad de los investigadores, </a:t>
            </a:r>
          </a:p>
          <a:p>
            <a:pPr lvl="1" algn="ctr">
              <a:buFontTx/>
              <a:buNone/>
            </a:pPr>
            <a:r>
              <a:rPr lang="es-ES" altLang="es-MX" b="1" dirty="0" smtClean="0">
                <a:solidFill>
                  <a:srgbClr val="A50021"/>
                </a:solidFill>
              </a:rPr>
              <a:t>es preciso sujetarse a los principios </a:t>
            </a:r>
          </a:p>
          <a:p>
            <a:pPr lvl="1" algn="ctr">
              <a:buFontTx/>
              <a:buNone/>
            </a:pPr>
            <a:r>
              <a:rPr lang="es-ES" altLang="es-MX" dirty="0" smtClean="0"/>
              <a:t>científicos, éticos </a:t>
            </a:r>
          </a:p>
          <a:p>
            <a:pPr lvl="1" algn="ctr">
              <a:buFontTx/>
              <a:buNone/>
            </a:pPr>
            <a:r>
              <a:rPr lang="es-ES" altLang="es-MX" dirty="0" smtClean="0"/>
              <a:t>y a las normas de seguridad </a:t>
            </a:r>
          </a:p>
          <a:p>
            <a:pPr lvl="1" algn="ctr">
              <a:buFontTx/>
              <a:buNone/>
            </a:pPr>
            <a:r>
              <a:rPr lang="es-ES" altLang="es-MX" dirty="0" smtClean="0"/>
              <a:t>generalmente aceptadas.</a:t>
            </a:r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55079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09600" y="1916832"/>
            <a:ext cx="822960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s-ES" altLang="es-MX" sz="2400" b="1" dirty="0" smtClean="0"/>
              <a:t>ARTICULO 14</a:t>
            </a:r>
            <a:r>
              <a:rPr lang="es-ES" altLang="es-MX" sz="2400" dirty="0" smtClean="0"/>
              <a:t>.- Bases de la investigación en seres humanos:</a:t>
            </a:r>
          </a:p>
          <a:p>
            <a:pPr>
              <a:buFontTx/>
              <a:buNone/>
            </a:pPr>
            <a:endParaRPr lang="es-ES" altLang="es-MX" sz="1200" dirty="0" smtClean="0"/>
          </a:p>
          <a:p>
            <a:pPr>
              <a:buFontTx/>
              <a:buNone/>
            </a:pPr>
            <a:r>
              <a:rPr lang="es-ES" altLang="es-MX" sz="2200" dirty="0" smtClean="0"/>
              <a:t>I. Se ajustará a los </a:t>
            </a:r>
            <a:r>
              <a:rPr lang="es-ES" altLang="es-MX" sz="2200" b="1" dirty="0" smtClean="0">
                <a:solidFill>
                  <a:srgbClr val="A50021"/>
                </a:solidFill>
              </a:rPr>
              <a:t>principios científicos y éticos</a:t>
            </a:r>
            <a:r>
              <a:rPr lang="es-ES" altLang="es-MX" sz="2200" dirty="0" smtClean="0"/>
              <a:t> que la justifiquen.</a:t>
            </a:r>
          </a:p>
          <a:p>
            <a:pPr>
              <a:buFontTx/>
              <a:buNone/>
            </a:pPr>
            <a:endParaRPr lang="es-ES" altLang="es-MX" sz="1200" dirty="0" smtClean="0"/>
          </a:p>
          <a:p>
            <a:pPr>
              <a:buFontTx/>
              <a:buNone/>
            </a:pPr>
            <a:r>
              <a:rPr lang="es-ES" altLang="es-MX" sz="2200" dirty="0" smtClean="0"/>
              <a:t>II.- Se fundamentará en la </a:t>
            </a:r>
            <a:r>
              <a:rPr lang="es-ES" altLang="es-MX" sz="2200" b="1" dirty="0" smtClean="0">
                <a:solidFill>
                  <a:srgbClr val="A50021"/>
                </a:solidFill>
              </a:rPr>
              <a:t>experimentación previa</a:t>
            </a:r>
            <a:r>
              <a:rPr lang="es-ES" altLang="es-MX" sz="2200" dirty="0" smtClean="0"/>
              <a:t> realizada en animales, en laboratorios o en otros hechos científicos.</a:t>
            </a:r>
          </a:p>
          <a:p>
            <a:pPr>
              <a:buFontTx/>
              <a:buNone/>
            </a:pPr>
            <a:endParaRPr lang="es-ES" altLang="es-MX" sz="1200" dirty="0"/>
          </a:p>
          <a:p>
            <a:pPr>
              <a:buNone/>
            </a:pPr>
            <a:r>
              <a:rPr lang="es-ES" altLang="es-MX" sz="2200" dirty="0"/>
              <a:t>III.- Se realiza sólo cuando el conocimiento que se pretenda producir </a:t>
            </a:r>
            <a:r>
              <a:rPr lang="es-ES" altLang="es-MX" sz="2200" b="1" dirty="0">
                <a:solidFill>
                  <a:srgbClr val="A50021"/>
                </a:solidFill>
              </a:rPr>
              <a:t>no pueda obtenerse por otro medio</a:t>
            </a:r>
            <a:r>
              <a:rPr lang="es-ES" altLang="es-MX" sz="2200" dirty="0"/>
              <a:t> idóneo</a:t>
            </a:r>
            <a:r>
              <a:rPr lang="es-ES" altLang="es-MX" sz="2200" dirty="0" smtClean="0"/>
              <a:t>.</a:t>
            </a:r>
          </a:p>
          <a:p>
            <a:pPr>
              <a:buNone/>
            </a:pPr>
            <a:endParaRPr lang="es-ES" altLang="es-MX" sz="1200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ES" altLang="es-MX" sz="2200" dirty="0"/>
              <a:t>IV.- Deberán </a:t>
            </a:r>
            <a:r>
              <a:rPr lang="es-ES" altLang="es-MX" sz="2200" b="1" dirty="0">
                <a:solidFill>
                  <a:srgbClr val="A50021"/>
                </a:solidFill>
              </a:rPr>
              <a:t>prevalecer</a:t>
            </a:r>
            <a:r>
              <a:rPr lang="es-ES" altLang="es-MX" sz="2200" dirty="0"/>
              <a:t> siempre las probabilidades de los </a:t>
            </a:r>
            <a:r>
              <a:rPr lang="es-ES" altLang="es-MX" sz="2200" b="1" dirty="0">
                <a:solidFill>
                  <a:srgbClr val="A50021"/>
                </a:solidFill>
              </a:rPr>
              <a:t>beneficios</a:t>
            </a:r>
            <a:r>
              <a:rPr lang="es-ES" altLang="es-MX" sz="2200" b="1" dirty="0"/>
              <a:t> </a:t>
            </a:r>
            <a:r>
              <a:rPr lang="es-ES" altLang="es-MX" sz="2200" dirty="0"/>
              <a:t>esperados </a:t>
            </a:r>
            <a:r>
              <a:rPr lang="es-ES" altLang="es-MX" sz="2200" b="1" dirty="0">
                <a:solidFill>
                  <a:srgbClr val="A50021"/>
                </a:solidFill>
              </a:rPr>
              <a:t>sobre los riesgos</a:t>
            </a:r>
            <a:r>
              <a:rPr lang="es-ES" altLang="es-MX" sz="2200" dirty="0"/>
              <a:t> predecibles.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s-ES" altLang="es-MX" sz="2400" dirty="0"/>
          </a:p>
          <a:p>
            <a:pPr>
              <a:buNone/>
            </a:pPr>
            <a:endParaRPr lang="es-ES" altLang="es-MX" sz="2400" dirty="0"/>
          </a:p>
          <a:p>
            <a:pPr>
              <a:buFontTx/>
              <a:buNone/>
            </a:pPr>
            <a:endParaRPr lang="es-ES" altLang="es-MX" sz="2400" dirty="0" smtClean="0"/>
          </a:p>
          <a:p>
            <a:pPr>
              <a:buFontTx/>
              <a:buNone/>
            </a:pPr>
            <a:endParaRPr lang="es-ES" altLang="es-MX" sz="2400" dirty="0"/>
          </a:p>
        </p:txBody>
      </p:sp>
    </p:spTree>
    <p:extLst>
      <p:ext uri="{BB962C8B-B14F-4D97-AF65-F5344CB8AC3E}">
        <p14:creationId xmlns:p14="http://schemas.microsoft.com/office/powerpoint/2010/main" val="208692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09600" y="1628800"/>
            <a:ext cx="8229600" cy="4628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s-ES" altLang="es-MX" sz="2200" dirty="0" smtClean="0"/>
              <a:t>V</a:t>
            </a:r>
            <a:r>
              <a:rPr lang="es-ES" altLang="es-MX" sz="2200" dirty="0"/>
              <a:t>.- Contará con el </a:t>
            </a:r>
            <a:r>
              <a:rPr lang="es-ES" altLang="es-MX" sz="2200" b="1" dirty="0">
                <a:solidFill>
                  <a:srgbClr val="A50021"/>
                </a:solidFill>
              </a:rPr>
              <a:t>consentimiento informado</a:t>
            </a:r>
            <a:r>
              <a:rPr lang="es-ES" altLang="es-MX" sz="2200" dirty="0"/>
              <a:t> y por escrito del sujeto o su representante legal.</a:t>
            </a:r>
          </a:p>
          <a:p>
            <a:pPr>
              <a:buFontTx/>
              <a:buNone/>
            </a:pPr>
            <a:endParaRPr lang="es-ES" altLang="es-MX" sz="1200" dirty="0"/>
          </a:p>
          <a:p>
            <a:pPr>
              <a:buFontTx/>
              <a:buNone/>
            </a:pPr>
            <a:r>
              <a:rPr lang="es-ES" altLang="es-MX" sz="2200" dirty="0"/>
              <a:t>VI.- Se realizará </a:t>
            </a:r>
            <a:r>
              <a:rPr lang="es-ES" altLang="es-MX" sz="2200" b="1" dirty="0">
                <a:solidFill>
                  <a:srgbClr val="A50021"/>
                </a:solidFill>
              </a:rPr>
              <a:t>por profesionales de la salud</a:t>
            </a:r>
            <a:r>
              <a:rPr lang="es-ES" altLang="es-MX" sz="2200" dirty="0"/>
              <a:t>, </a:t>
            </a:r>
            <a:r>
              <a:rPr lang="es-ES" altLang="es-MX" sz="2200" b="1" dirty="0">
                <a:solidFill>
                  <a:srgbClr val="A50021"/>
                </a:solidFill>
              </a:rPr>
              <a:t>con conocimiento y experiencia para cuidar la integridad del ser humano</a:t>
            </a:r>
            <a:r>
              <a:rPr lang="es-ES" altLang="es-MX" sz="2200" dirty="0"/>
              <a:t>, bajo la responsabilidad de una </a:t>
            </a:r>
            <a:r>
              <a:rPr lang="es-ES" altLang="es-MX" sz="2200" b="1" dirty="0">
                <a:solidFill>
                  <a:srgbClr val="A50021"/>
                </a:solidFill>
              </a:rPr>
              <a:t>institución</a:t>
            </a:r>
            <a:r>
              <a:rPr lang="es-ES" altLang="es-MX" sz="2200" dirty="0"/>
              <a:t> y la supervisión de las </a:t>
            </a:r>
            <a:r>
              <a:rPr lang="es-ES" altLang="es-MX" sz="2200" b="1" dirty="0">
                <a:solidFill>
                  <a:srgbClr val="A50021"/>
                </a:solidFill>
              </a:rPr>
              <a:t>autoridades</a:t>
            </a:r>
            <a:r>
              <a:rPr lang="es-ES" altLang="es-MX" sz="2200" dirty="0"/>
              <a:t>, con los recursos humanos y materiales necesarios que garanticen el bienestar del sujeto</a:t>
            </a:r>
            <a:r>
              <a:rPr lang="es-ES" altLang="es-MX" sz="2200" dirty="0" smtClean="0"/>
              <a:t>.</a:t>
            </a:r>
          </a:p>
          <a:p>
            <a:pPr>
              <a:buFontTx/>
              <a:buNone/>
            </a:pPr>
            <a:endParaRPr lang="es-ES" altLang="es-MX" sz="1200" dirty="0"/>
          </a:p>
          <a:p>
            <a:pPr>
              <a:buFontTx/>
              <a:buNone/>
            </a:pPr>
            <a:r>
              <a:rPr lang="es-ES" altLang="es-MX" sz="2200" dirty="0"/>
              <a:t>VII. Contará con el </a:t>
            </a:r>
            <a:r>
              <a:rPr lang="es-ES" altLang="es-MX" sz="2200" b="1" dirty="0">
                <a:solidFill>
                  <a:srgbClr val="A50021"/>
                </a:solidFill>
              </a:rPr>
              <a:t>dictamen favorable </a:t>
            </a:r>
            <a:r>
              <a:rPr lang="es-ES" altLang="es-MX" sz="2200" dirty="0"/>
              <a:t>de las Comisiones de Investigación, Ética y Bioseguridad.</a:t>
            </a:r>
          </a:p>
          <a:p>
            <a:pPr>
              <a:buFontTx/>
              <a:buNone/>
            </a:pPr>
            <a:endParaRPr lang="es-ES" altLang="es-MX" sz="1200" dirty="0"/>
          </a:p>
          <a:p>
            <a:pPr>
              <a:buFontTx/>
              <a:buNone/>
            </a:pPr>
            <a:r>
              <a:rPr lang="es-ES" altLang="es-MX" sz="2200" dirty="0"/>
              <a:t>VIII. Se llevará a cabo </a:t>
            </a:r>
            <a:r>
              <a:rPr lang="es-ES" altLang="es-MX" sz="2200" b="1" dirty="0">
                <a:solidFill>
                  <a:srgbClr val="A50021"/>
                </a:solidFill>
              </a:rPr>
              <a:t>cuando se tenga la autorización </a:t>
            </a:r>
            <a:r>
              <a:rPr lang="es-ES" altLang="es-MX" sz="2200" dirty="0"/>
              <a:t>del titular de la institución y de la Secretaría.</a:t>
            </a:r>
          </a:p>
          <a:p>
            <a:pPr>
              <a:buFontTx/>
              <a:buNone/>
            </a:pPr>
            <a:endParaRPr lang="es-ES" altLang="es-MX" sz="2200" dirty="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s-ES" altLang="es-MX" sz="2200" dirty="0"/>
          </a:p>
        </p:txBody>
      </p:sp>
    </p:spTree>
    <p:extLst>
      <p:ext uri="{BB962C8B-B14F-4D97-AF65-F5344CB8AC3E}">
        <p14:creationId xmlns:p14="http://schemas.microsoft.com/office/powerpoint/2010/main" val="185842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/>
          <p:cNvSpPr/>
          <p:nvPr/>
        </p:nvSpPr>
        <p:spPr>
          <a:xfrm>
            <a:off x="1187624" y="1988840"/>
            <a:ext cx="6696744" cy="792088"/>
          </a:xfrm>
          <a:prstGeom prst="round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1. Investigación clínica</a:t>
            </a:r>
            <a:endParaRPr lang="es-MX" sz="28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1196258" y="2980184"/>
            <a:ext cx="6696744" cy="792088"/>
          </a:xfrm>
          <a:prstGeom prst="roundRect">
            <a:avLst/>
          </a:prstGeom>
          <a:solidFill>
            <a:srgbClr val="B1CFDF"/>
          </a:solidFill>
          <a:ln>
            <a:solidFill>
              <a:srgbClr val="B1CFD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>
                <a:solidFill>
                  <a:schemeClr val="accent1">
                    <a:lumMod val="50000"/>
                  </a:schemeClr>
                </a:solidFill>
              </a:rPr>
              <a:t>2. Calidad</a:t>
            </a:r>
            <a:endParaRPr lang="es-MX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1196258" y="3924672"/>
            <a:ext cx="6696744" cy="792088"/>
          </a:xfrm>
          <a:prstGeom prst="round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3. QUIS. Sistema de Gestión de la Calidad</a:t>
            </a:r>
            <a:endParaRPr lang="es-MX" sz="28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1165261" y="4869160"/>
            <a:ext cx="6696744" cy="792088"/>
          </a:xfrm>
          <a:prstGeom prst="round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4. Manual del Sitio Clínico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7296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/>
          <p:cNvSpPr/>
          <p:nvPr/>
        </p:nvSpPr>
        <p:spPr>
          <a:xfrm>
            <a:off x="1187624" y="1988840"/>
            <a:ext cx="6696744" cy="792088"/>
          </a:xfrm>
          <a:prstGeom prst="round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1. Investigación clínica</a:t>
            </a:r>
            <a:endParaRPr lang="es-MX" sz="28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1196258" y="2980184"/>
            <a:ext cx="6696744" cy="792088"/>
          </a:xfrm>
          <a:prstGeom prst="round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2. Calidad</a:t>
            </a:r>
            <a:endParaRPr lang="es-MX" sz="28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1196258" y="3924672"/>
            <a:ext cx="6696744" cy="792088"/>
          </a:xfrm>
          <a:prstGeom prst="round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3. QUIS. Sistema de Gestión de la Calidad</a:t>
            </a:r>
            <a:endParaRPr lang="es-MX" sz="28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1165261" y="4869160"/>
            <a:ext cx="6696744" cy="792088"/>
          </a:xfrm>
          <a:prstGeom prst="round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4. Manual del Sitio Clínico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28390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/>
          <p:cNvSpPr/>
          <p:nvPr/>
        </p:nvSpPr>
        <p:spPr>
          <a:xfrm>
            <a:off x="1187624" y="1988840"/>
            <a:ext cx="6696744" cy="792088"/>
          </a:xfrm>
          <a:prstGeom prst="roundRect">
            <a:avLst/>
          </a:prstGeom>
          <a:solidFill>
            <a:srgbClr val="B1CFDF"/>
          </a:solidFill>
          <a:ln>
            <a:solidFill>
              <a:srgbClr val="B1CFD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>
                <a:solidFill>
                  <a:schemeClr val="accent1">
                    <a:lumMod val="50000"/>
                  </a:schemeClr>
                </a:solidFill>
              </a:rPr>
              <a:t>1. Investigación clínica</a:t>
            </a:r>
            <a:endParaRPr lang="es-MX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1196258" y="2980184"/>
            <a:ext cx="6696744" cy="792088"/>
          </a:xfrm>
          <a:prstGeom prst="round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2. Calidad</a:t>
            </a:r>
            <a:endParaRPr lang="es-MX" sz="28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1196258" y="3924672"/>
            <a:ext cx="6696744" cy="792088"/>
          </a:xfrm>
          <a:prstGeom prst="round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3. QUIS. Sistema de Gestión de la Calidad</a:t>
            </a:r>
            <a:endParaRPr lang="es-MX" sz="28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1165261" y="4869160"/>
            <a:ext cx="6696744" cy="792088"/>
          </a:xfrm>
          <a:prstGeom prst="round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4. Manual del Sitio Clínico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30083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1977" y="4598977"/>
            <a:ext cx="9145977" cy="2259023"/>
          </a:xfrm>
          <a:prstGeom prst="rect">
            <a:avLst/>
          </a:prstGeom>
          <a:solidFill>
            <a:srgbClr val="B1CFDF"/>
          </a:solidFill>
          <a:ln>
            <a:solidFill>
              <a:srgbClr val="C9DD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75"/>
            <a:ext cx="446405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11 CuadroTexto"/>
          <p:cNvSpPr txBox="1">
            <a:spLocks noChangeArrowheads="1"/>
          </p:cNvSpPr>
          <p:nvPr/>
        </p:nvSpPr>
        <p:spPr bwMode="auto">
          <a:xfrm>
            <a:off x="4139952" y="5264279"/>
            <a:ext cx="442304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4000" b="1" dirty="0" smtClean="0">
                <a:solidFill>
                  <a:schemeClr val="tx2">
                    <a:lumMod val="75000"/>
                  </a:schemeClr>
                </a:solidFill>
              </a:rPr>
              <a:t>Investigación clínica</a:t>
            </a:r>
            <a:endParaRPr lang="es-ES" altLang="es-MX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5362" name="Picture 2" descr="Investigación clínica podría generar +US$2 millardos en México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7" y="0"/>
            <a:ext cx="9145977" cy="459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75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rgbClr val="C9DD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19646" y="1772816"/>
            <a:ext cx="3790256" cy="4579684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>
                <a:solidFill>
                  <a:srgbClr val="A50021"/>
                </a:solidFill>
              </a:rPr>
              <a:t>Medicamento</a:t>
            </a:r>
            <a:endParaRPr lang="es-MX" b="1" dirty="0">
              <a:solidFill>
                <a:srgbClr val="A5002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088948" y="2429845"/>
            <a:ext cx="3765873" cy="370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s-MX" altLang="es-MX" sz="2000" dirty="0" smtClean="0"/>
              <a:t>“Toda sustancia o compuesto</a:t>
            </a:r>
          </a:p>
          <a:p>
            <a:pPr algn="ctr">
              <a:buFontTx/>
              <a:buNone/>
            </a:pPr>
            <a:r>
              <a:rPr lang="es-MX" altLang="es-MX" sz="2000" dirty="0" smtClean="0"/>
              <a:t> que posea propiedades </a:t>
            </a:r>
            <a:r>
              <a:rPr lang="es-MX" altLang="es-MX" sz="2000" b="1" dirty="0" smtClean="0">
                <a:solidFill>
                  <a:srgbClr val="A50021"/>
                </a:solidFill>
              </a:rPr>
              <a:t>curativas </a:t>
            </a:r>
          </a:p>
          <a:p>
            <a:pPr algn="ctr">
              <a:buFontTx/>
              <a:buNone/>
            </a:pPr>
            <a:r>
              <a:rPr lang="es-MX" altLang="es-MX" sz="2000" b="1" dirty="0" smtClean="0">
                <a:solidFill>
                  <a:srgbClr val="A50021"/>
                </a:solidFill>
              </a:rPr>
              <a:t>o prevenga</a:t>
            </a:r>
            <a:r>
              <a:rPr lang="es-MX" altLang="es-MX" sz="2000" dirty="0" smtClean="0"/>
              <a:t> enfermedades </a:t>
            </a:r>
          </a:p>
          <a:p>
            <a:pPr algn="ctr">
              <a:buFontTx/>
              <a:buNone/>
            </a:pPr>
            <a:r>
              <a:rPr lang="es-MX" altLang="es-MX" sz="2000" dirty="0" smtClean="0"/>
              <a:t>en humanos o animales.</a:t>
            </a:r>
          </a:p>
          <a:p>
            <a:pPr algn="ctr">
              <a:buFontTx/>
              <a:buNone/>
            </a:pPr>
            <a:r>
              <a:rPr lang="es-MX" altLang="es-MX" sz="1800" dirty="0" smtClean="0"/>
              <a:t>Todo producto </a:t>
            </a:r>
          </a:p>
          <a:p>
            <a:pPr algn="ctr">
              <a:buFontTx/>
              <a:buNone/>
            </a:pPr>
            <a:r>
              <a:rPr lang="es-MX" altLang="es-MX" sz="1800" dirty="0" smtClean="0"/>
              <a:t>que pueda ser administrado</a:t>
            </a:r>
          </a:p>
          <a:p>
            <a:pPr algn="ctr">
              <a:buFontTx/>
              <a:buNone/>
            </a:pPr>
            <a:r>
              <a:rPr lang="es-MX" altLang="es-MX" sz="1800" dirty="0" smtClean="0"/>
              <a:t>con miras a establecer </a:t>
            </a:r>
          </a:p>
          <a:p>
            <a:pPr algn="ctr">
              <a:buFontTx/>
              <a:buNone/>
            </a:pPr>
            <a:r>
              <a:rPr lang="es-MX" altLang="es-MX" sz="1800" dirty="0" smtClean="0"/>
              <a:t>un diagnóstico médico</a:t>
            </a:r>
          </a:p>
          <a:p>
            <a:pPr algn="ctr">
              <a:buFontTx/>
              <a:buNone/>
            </a:pPr>
            <a:r>
              <a:rPr lang="es-MX" altLang="es-MX" sz="1800" dirty="0" smtClean="0"/>
              <a:t>o a restaurar, corregir o modificar</a:t>
            </a:r>
          </a:p>
          <a:p>
            <a:pPr algn="ctr">
              <a:buFontTx/>
              <a:buNone/>
            </a:pPr>
            <a:r>
              <a:rPr lang="es-MX" altLang="es-MX" sz="1800" dirty="0" smtClean="0"/>
              <a:t>sus funciones orgánicas”</a:t>
            </a:r>
            <a:endParaRPr lang="en-US" altLang="es-MX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60" y="2996952"/>
            <a:ext cx="4617116" cy="257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4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ómo saber si un medicamento comprado en Internet es ilegal o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36912"/>
            <a:ext cx="3922137" cy="25202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51520" y="2060848"/>
            <a:ext cx="442900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Desarrollo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s-MX" altLang="es-MX" sz="2000" b="1" dirty="0" smtClean="0">
              <a:solidFill>
                <a:srgbClr val="A50021"/>
              </a:solidFill>
            </a:endParaRPr>
          </a:p>
          <a:p>
            <a:pPr>
              <a:lnSpc>
                <a:spcPct val="80000"/>
              </a:lnSpc>
            </a:pPr>
            <a:r>
              <a:rPr lang="es-MX" altLang="es-MX" sz="2400" dirty="0" smtClean="0"/>
              <a:t>Comprensión de la enfermedad – </a:t>
            </a:r>
            <a:r>
              <a:rPr lang="es-MX" altLang="es-MX" sz="2400" b="1" dirty="0" smtClean="0">
                <a:solidFill>
                  <a:srgbClr val="A50021"/>
                </a:solidFill>
              </a:rPr>
              <a:t>blanco terapéutico</a:t>
            </a:r>
            <a:r>
              <a:rPr lang="es-MX" altLang="es-MX" sz="2400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s-MX" altLang="es-MX" sz="2000" dirty="0" smtClean="0"/>
              <a:t>Diseño del modelo </a:t>
            </a:r>
            <a:r>
              <a:rPr lang="es-MX" altLang="es-MX" sz="2000" i="1" dirty="0" smtClean="0"/>
              <a:t>in vitro</a:t>
            </a:r>
            <a:r>
              <a:rPr lang="es-MX" altLang="es-MX" sz="2000" dirty="0" smtClean="0"/>
              <a:t>.</a:t>
            </a:r>
          </a:p>
          <a:p>
            <a:pPr lvl="1">
              <a:lnSpc>
                <a:spcPct val="80000"/>
              </a:lnSpc>
            </a:pPr>
            <a:endParaRPr lang="es-MX" altLang="es-MX" sz="2400" dirty="0" smtClean="0"/>
          </a:p>
          <a:p>
            <a:pPr>
              <a:lnSpc>
                <a:spcPct val="80000"/>
              </a:lnSpc>
            </a:pPr>
            <a:r>
              <a:rPr lang="es-MX" altLang="es-MX" sz="2400" b="1" dirty="0" smtClean="0">
                <a:solidFill>
                  <a:srgbClr val="A50021"/>
                </a:solidFill>
              </a:rPr>
              <a:t>Síntesis</a:t>
            </a:r>
            <a:r>
              <a:rPr lang="es-MX" altLang="es-MX" sz="2400" dirty="0" smtClean="0"/>
              <a:t> de moléculas – </a:t>
            </a:r>
            <a:r>
              <a:rPr lang="es-MX" altLang="es-MX" sz="2000" dirty="0" smtClean="0"/>
              <a:t>5,000 a 500,000.</a:t>
            </a:r>
          </a:p>
          <a:p>
            <a:pPr lvl="1">
              <a:lnSpc>
                <a:spcPct val="80000"/>
              </a:lnSpc>
            </a:pPr>
            <a:r>
              <a:rPr lang="es-MX" altLang="es-MX" sz="2000" dirty="0" smtClean="0"/>
              <a:t>Selección de las más activas.</a:t>
            </a:r>
          </a:p>
          <a:p>
            <a:pPr lvl="1">
              <a:lnSpc>
                <a:spcPct val="80000"/>
              </a:lnSpc>
            </a:pPr>
            <a:r>
              <a:rPr lang="es-MX" altLang="es-MX" sz="2000" dirty="0" smtClean="0"/>
              <a:t>Optimización de las moléculas elegidas.</a:t>
            </a:r>
          </a:p>
        </p:txBody>
      </p:sp>
    </p:spTree>
    <p:extLst>
      <p:ext uri="{BB962C8B-B14F-4D97-AF65-F5344CB8AC3E}">
        <p14:creationId xmlns:p14="http://schemas.microsoft.com/office/powerpoint/2010/main" val="22706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67544" y="2060848"/>
            <a:ext cx="3888432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Preclínica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s-MX" altLang="es-MX" sz="2000" b="1" dirty="0" smtClean="0">
              <a:solidFill>
                <a:srgbClr val="A50021"/>
              </a:solidFill>
            </a:endParaRPr>
          </a:p>
          <a:p>
            <a:pPr>
              <a:lnSpc>
                <a:spcPct val="80000"/>
              </a:lnSpc>
            </a:pPr>
            <a:r>
              <a:rPr lang="es-MX" altLang="es-MX" sz="2400" b="1" dirty="0" smtClean="0">
                <a:solidFill>
                  <a:srgbClr val="A50021"/>
                </a:solidFill>
              </a:rPr>
              <a:t>Prueba de eficacia</a:t>
            </a:r>
            <a:r>
              <a:rPr lang="es-MX" altLang="es-MX" sz="2400" dirty="0" smtClean="0"/>
              <a:t> </a:t>
            </a:r>
            <a:r>
              <a:rPr lang="es-MX" altLang="es-MX" sz="2000" dirty="0" smtClean="0"/>
              <a:t>en el modelo animal.</a:t>
            </a:r>
          </a:p>
          <a:p>
            <a:pPr>
              <a:lnSpc>
                <a:spcPct val="80000"/>
              </a:lnSpc>
            </a:pPr>
            <a:endParaRPr lang="en-US" altLang="es-MX" sz="1200" dirty="0" smtClean="0"/>
          </a:p>
          <a:p>
            <a:pPr>
              <a:lnSpc>
                <a:spcPct val="80000"/>
              </a:lnSpc>
            </a:pPr>
            <a:r>
              <a:rPr lang="es-MX" altLang="es-MX" sz="2400" dirty="0" smtClean="0"/>
              <a:t>Tres especies de peso progresivo.</a:t>
            </a:r>
          </a:p>
          <a:p>
            <a:pPr>
              <a:lnSpc>
                <a:spcPct val="80000"/>
              </a:lnSpc>
            </a:pPr>
            <a:endParaRPr lang="es-MX" altLang="es-MX" sz="1200" dirty="0"/>
          </a:p>
          <a:p>
            <a:pPr>
              <a:lnSpc>
                <a:spcPct val="80000"/>
              </a:lnSpc>
            </a:pPr>
            <a:r>
              <a:rPr lang="es-MX" altLang="es-MX" sz="2400" dirty="0" smtClean="0"/>
              <a:t>Protección de la </a:t>
            </a:r>
            <a:r>
              <a:rPr lang="es-MX" altLang="es-MX" sz="2400" b="1" dirty="0" smtClean="0">
                <a:solidFill>
                  <a:srgbClr val="A50021"/>
                </a:solidFill>
              </a:rPr>
              <a:t>patente</a:t>
            </a:r>
            <a:r>
              <a:rPr lang="es-MX" altLang="es-MX" sz="2400" dirty="0" smtClean="0"/>
              <a:t> – </a:t>
            </a:r>
            <a:r>
              <a:rPr lang="es-MX" altLang="es-MX" sz="2000" dirty="0" smtClean="0"/>
              <a:t>30 moléculas.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s-MX" altLang="es-MX" sz="1200" dirty="0" smtClean="0"/>
          </a:p>
          <a:p>
            <a:pPr>
              <a:lnSpc>
                <a:spcPct val="80000"/>
              </a:lnSpc>
            </a:pPr>
            <a:r>
              <a:rPr lang="es-MX" altLang="es-MX" sz="2400" dirty="0" smtClean="0"/>
              <a:t>Duración 2 a 4 años.</a:t>
            </a:r>
            <a:endParaRPr lang="en-US" altLang="es-MX" sz="2400" dirty="0"/>
          </a:p>
        </p:txBody>
      </p:sp>
      <p:pic>
        <p:nvPicPr>
          <p:cNvPr id="17412" name="Picture 4" descr="Por qué y para qué se usan cada año 800.000 animales en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636912"/>
            <a:ext cx="4191170" cy="23042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29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5536" y="1700808"/>
            <a:ext cx="8280920" cy="4536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934836" y="1988840"/>
            <a:ext cx="770566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Descripción</a:t>
            </a:r>
          </a:p>
          <a:p>
            <a:pPr algn="ctr">
              <a:buFontTx/>
              <a:buNone/>
            </a:pPr>
            <a:endParaRPr lang="es-MX" altLang="es-MX" sz="1200" b="1" dirty="0" smtClean="0">
              <a:solidFill>
                <a:srgbClr val="A50021"/>
              </a:solidFill>
            </a:endParaRPr>
          </a:p>
          <a:p>
            <a:r>
              <a:rPr lang="es-MX" altLang="es-MX" sz="2000" dirty="0"/>
              <a:t>1 a 2 </a:t>
            </a:r>
            <a:r>
              <a:rPr lang="es-MX" altLang="es-MX" sz="2000" dirty="0" smtClean="0"/>
              <a:t>años</a:t>
            </a:r>
          </a:p>
          <a:p>
            <a:r>
              <a:rPr lang="es-MX" altLang="es-MX" sz="2000" b="1" dirty="0" smtClean="0">
                <a:solidFill>
                  <a:srgbClr val="A50021"/>
                </a:solidFill>
              </a:rPr>
              <a:t>Química </a:t>
            </a:r>
            <a:r>
              <a:rPr lang="es-MX" altLang="es-MX" sz="2000" dirty="0" smtClean="0"/>
              <a:t>analítica.</a:t>
            </a:r>
          </a:p>
          <a:p>
            <a:r>
              <a:rPr lang="es-MX" altLang="es-MX" sz="2000" dirty="0" smtClean="0"/>
              <a:t>Farmacodinamia.</a:t>
            </a:r>
          </a:p>
          <a:p>
            <a:r>
              <a:rPr lang="es-MX" altLang="es-MX" sz="2000" dirty="0" smtClean="0"/>
              <a:t>Farmacocinética.</a:t>
            </a:r>
          </a:p>
          <a:p>
            <a:r>
              <a:rPr lang="es-MX" altLang="es-MX" sz="2000" dirty="0" smtClean="0"/>
              <a:t>Toxicología.</a:t>
            </a:r>
          </a:p>
          <a:p>
            <a:r>
              <a:rPr lang="es-MX" altLang="es-MX" sz="2000" dirty="0" smtClean="0"/>
              <a:t>Galénica.</a:t>
            </a:r>
          </a:p>
          <a:p>
            <a:r>
              <a:rPr lang="es-MX" altLang="es-MX" sz="2000" dirty="0" smtClean="0"/>
              <a:t>Selección de moléculas más activas.</a:t>
            </a:r>
          </a:p>
          <a:p>
            <a:r>
              <a:rPr lang="es-MX" altLang="es-MX" sz="2000" dirty="0" smtClean="0"/>
              <a:t>Selección de moléculas para ensayos en humanos (10 fármacos).</a:t>
            </a:r>
            <a:endParaRPr lang="en-US" altLang="es-MX" sz="2000" dirty="0"/>
          </a:p>
        </p:txBody>
      </p:sp>
      <p:pic>
        <p:nvPicPr>
          <p:cNvPr id="18434" name="Picture 2" descr="La licenciada Estefanía Baigorria defenderá su tesis de Doctorado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20888"/>
            <a:ext cx="3960440" cy="22277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92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rmador de formadores en profesiones sanitari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84785"/>
            <a:ext cx="3976337" cy="255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755402" y="1772816"/>
            <a:ext cx="6192862" cy="424847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Ensayo clínico</a:t>
            </a:r>
          </a:p>
          <a:p>
            <a:pPr>
              <a:buFontTx/>
              <a:buNone/>
            </a:pPr>
            <a:endParaRPr lang="es-MX" altLang="es-MX" sz="1200" b="1" dirty="0" smtClean="0">
              <a:solidFill>
                <a:srgbClr val="A50021"/>
              </a:solidFill>
            </a:endParaRPr>
          </a:p>
          <a:p>
            <a:pPr>
              <a:buFontTx/>
              <a:buNone/>
            </a:pPr>
            <a:r>
              <a:rPr lang="es-MX" altLang="es-MX" sz="2400" dirty="0" smtClean="0"/>
              <a:t>Prueba de seguridad </a:t>
            </a:r>
          </a:p>
          <a:p>
            <a:pPr>
              <a:buFontTx/>
              <a:buNone/>
            </a:pPr>
            <a:r>
              <a:rPr lang="es-MX" altLang="es-MX" sz="2400" dirty="0" smtClean="0"/>
              <a:t>y utilidad terapéutica </a:t>
            </a:r>
          </a:p>
          <a:p>
            <a:pPr>
              <a:buFontTx/>
              <a:buNone/>
            </a:pPr>
            <a:r>
              <a:rPr lang="es-MX" altLang="es-MX" sz="2400" dirty="0" smtClean="0"/>
              <a:t>en seres humanos.</a:t>
            </a:r>
          </a:p>
          <a:p>
            <a:pPr algn="ctr">
              <a:buFontTx/>
              <a:buNone/>
            </a:pPr>
            <a:endParaRPr lang="es-MX" altLang="es-MX" sz="1200" dirty="0" smtClean="0"/>
          </a:p>
          <a:p>
            <a:pPr>
              <a:buFontTx/>
              <a:buNone/>
            </a:pPr>
            <a:r>
              <a:rPr lang="es-MX" altLang="es-MX" sz="2400" b="1" dirty="0" smtClean="0">
                <a:solidFill>
                  <a:srgbClr val="A50021"/>
                </a:solidFill>
              </a:rPr>
              <a:t>Fase I</a:t>
            </a:r>
            <a:r>
              <a:rPr lang="es-MX" altLang="es-MX" sz="2400" b="1" dirty="0" smtClean="0"/>
              <a:t>   </a:t>
            </a:r>
            <a:r>
              <a:rPr lang="es-MX" altLang="es-MX" sz="2400" dirty="0" smtClean="0"/>
              <a:t>– Farmacología en sanos.</a:t>
            </a:r>
          </a:p>
          <a:p>
            <a:pPr>
              <a:buFontTx/>
              <a:buNone/>
            </a:pPr>
            <a:r>
              <a:rPr lang="es-MX" altLang="es-MX" sz="2400" b="1" dirty="0" smtClean="0">
                <a:solidFill>
                  <a:srgbClr val="A50021"/>
                </a:solidFill>
              </a:rPr>
              <a:t>Fase II</a:t>
            </a:r>
            <a:r>
              <a:rPr lang="es-MX" altLang="es-MX" sz="2400" b="1" dirty="0" smtClean="0"/>
              <a:t>  – </a:t>
            </a:r>
            <a:r>
              <a:rPr lang="es-MX" altLang="es-MX" sz="2400" dirty="0" smtClean="0"/>
              <a:t>Eficacia inicial en enfermos.</a:t>
            </a:r>
          </a:p>
          <a:p>
            <a:pPr>
              <a:buFontTx/>
              <a:buNone/>
            </a:pPr>
            <a:r>
              <a:rPr lang="es-MX" altLang="es-MX" sz="2400" b="1" dirty="0" smtClean="0">
                <a:solidFill>
                  <a:srgbClr val="A50021"/>
                </a:solidFill>
              </a:rPr>
              <a:t>Fase III</a:t>
            </a:r>
            <a:r>
              <a:rPr lang="es-MX" altLang="es-MX" sz="2400" b="1" dirty="0" smtClean="0"/>
              <a:t> – </a:t>
            </a:r>
            <a:r>
              <a:rPr lang="es-MX" altLang="es-MX" sz="2400" dirty="0" smtClean="0"/>
              <a:t>Eficacia y seguridad en grandes grupos.</a:t>
            </a:r>
          </a:p>
          <a:p>
            <a:pPr>
              <a:buFontTx/>
              <a:buNone/>
            </a:pPr>
            <a:r>
              <a:rPr lang="es-MX" altLang="es-MX" sz="2400" b="1" dirty="0" smtClean="0">
                <a:solidFill>
                  <a:srgbClr val="A50021"/>
                </a:solidFill>
              </a:rPr>
              <a:t>Fase IV</a:t>
            </a:r>
            <a:r>
              <a:rPr lang="es-MX" altLang="es-MX" sz="2400" b="1" dirty="0" smtClean="0"/>
              <a:t> – </a:t>
            </a:r>
            <a:r>
              <a:rPr lang="es-MX" altLang="es-MX" sz="2400" dirty="0" smtClean="0"/>
              <a:t>Seguridad a largo plazo.</a:t>
            </a:r>
            <a:endParaRPr lang="en-US" altLang="es-MX" sz="2400" dirty="0"/>
          </a:p>
        </p:txBody>
      </p:sp>
    </p:spTree>
    <p:extLst>
      <p:ext uri="{BB962C8B-B14F-4D97-AF65-F5344CB8AC3E}">
        <p14:creationId xmlns:p14="http://schemas.microsoft.com/office/powerpoint/2010/main" val="77860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4|1.4|1.4|1.3|1.4|1.3|1.9|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2|1.5|1.4|1.8|1.6"/>
</p:tagLst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E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18614</TotalTime>
  <Words>618</Words>
  <Application>Microsoft Office PowerPoint</Application>
  <PresentationFormat>Presentación en pantalla (4:3)</PresentationFormat>
  <Paragraphs>132</Paragraphs>
  <Slides>19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Freestyle Script</vt:lpstr>
      <vt:lpstr>Wingdings</vt:lpstr>
      <vt:lpstr>1_Diseño personalizado</vt:lpstr>
      <vt:lpstr>Diseño personalizado</vt:lpstr>
      <vt:lpstr>2_Diseño personalizado</vt:lpstr>
      <vt:lpstr>3_Diseño personalizado</vt:lpstr>
      <vt:lpstr>4_Diseño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ITESM CHIHUAHUA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Dra. Velazquez</dc:creator>
  <cp:lastModifiedBy>Merced Velazquez</cp:lastModifiedBy>
  <cp:revision>596</cp:revision>
  <dcterms:created xsi:type="dcterms:W3CDTF">2011-09-19T17:02:31Z</dcterms:created>
  <dcterms:modified xsi:type="dcterms:W3CDTF">2020-10-27T23:06:42Z</dcterms:modified>
</cp:coreProperties>
</file>