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537" r:id="rId2"/>
    <p:sldMasterId id="2147485549" r:id="rId3"/>
    <p:sldMasterId id="2147485562" r:id="rId4"/>
    <p:sldMasterId id="2147485574" r:id="rId5"/>
  </p:sldMasterIdLst>
  <p:notesMasterIdLst>
    <p:notesMasterId r:id="rId158"/>
  </p:notesMasterIdLst>
  <p:sldIdLst>
    <p:sldId id="256" r:id="rId6"/>
    <p:sldId id="692" r:id="rId7"/>
    <p:sldId id="693" r:id="rId8"/>
    <p:sldId id="635" r:id="rId9"/>
    <p:sldId id="619" r:id="rId10"/>
    <p:sldId id="620" r:id="rId11"/>
    <p:sldId id="675" r:id="rId12"/>
    <p:sldId id="621" r:id="rId13"/>
    <p:sldId id="622" r:id="rId14"/>
    <p:sldId id="671" r:id="rId15"/>
    <p:sldId id="673" r:id="rId16"/>
    <p:sldId id="672" r:id="rId17"/>
    <p:sldId id="624" r:id="rId18"/>
    <p:sldId id="625" r:id="rId19"/>
    <p:sldId id="626" r:id="rId20"/>
    <p:sldId id="627" r:id="rId21"/>
    <p:sldId id="628" r:id="rId22"/>
    <p:sldId id="629" r:id="rId23"/>
    <p:sldId id="703" r:id="rId24"/>
    <p:sldId id="706" r:id="rId25"/>
    <p:sldId id="708" r:id="rId26"/>
    <p:sldId id="719" r:id="rId27"/>
    <p:sldId id="710" r:id="rId28"/>
    <p:sldId id="705" r:id="rId29"/>
    <p:sldId id="711" r:id="rId30"/>
    <p:sldId id="798" r:id="rId31"/>
    <p:sldId id="799" r:id="rId32"/>
    <p:sldId id="800" r:id="rId33"/>
    <p:sldId id="801" r:id="rId34"/>
    <p:sldId id="802" r:id="rId35"/>
    <p:sldId id="803" r:id="rId36"/>
    <p:sldId id="804" r:id="rId37"/>
    <p:sldId id="805" r:id="rId38"/>
    <p:sldId id="806" r:id="rId39"/>
    <p:sldId id="807" r:id="rId40"/>
    <p:sldId id="808" r:id="rId41"/>
    <p:sldId id="809" r:id="rId42"/>
    <p:sldId id="810" r:id="rId43"/>
    <p:sldId id="811" r:id="rId44"/>
    <p:sldId id="812" r:id="rId45"/>
    <p:sldId id="813" r:id="rId46"/>
    <p:sldId id="814" r:id="rId47"/>
    <p:sldId id="815" r:id="rId48"/>
    <p:sldId id="816" r:id="rId49"/>
    <p:sldId id="817" r:id="rId50"/>
    <p:sldId id="712" r:id="rId51"/>
    <p:sldId id="818" r:id="rId52"/>
    <p:sldId id="819" r:id="rId53"/>
    <p:sldId id="820" r:id="rId54"/>
    <p:sldId id="821" r:id="rId55"/>
    <p:sldId id="822" r:id="rId56"/>
    <p:sldId id="823" r:id="rId57"/>
    <p:sldId id="824" r:id="rId58"/>
    <p:sldId id="825" r:id="rId59"/>
    <p:sldId id="826" r:id="rId60"/>
    <p:sldId id="827" r:id="rId61"/>
    <p:sldId id="713" r:id="rId62"/>
    <p:sldId id="754" r:id="rId63"/>
    <p:sldId id="756" r:id="rId64"/>
    <p:sldId id="757" r:id="rId65"/>
    <p:sldId id="758" r:id="rId66"/>
    <p:sldId id="759" r:id="rId67"/>
    <p:sldId id="760" r:id="rId68"/>
    <p:sldId id="761" r:id="rId69"/>
    <p:sldId id="762" r:id="rId70"/>
    <p:sldId id="763" r:id="rId71"/>
    <p:sldId id="764" r:id="rId72"/>
    <p:sldId id="765" r:id="rId73"/>
    <p:sldId id="766" r:id="rId74"/>
    <p:sldId id="768" r:id="rId75"/>
    <p:sldId id="770" r:id="rId76"/>
    <p:sldId id="771" r:id="rId77"/>
    <p:sldId id="774" r:id="rId78"/>
    <p:sldId id="775" r:id="rId79"/>
    <p:sldId id="776" r:id="rId80"/>
    <p:sldId id="777" r:id="rId81"/>
    <p:sldId id="778" r:id="rId82"/>
    <p:sldId id="781" r:id="rId83"/>
    <p:sldId id="782" r:id="rId84"/>
    <p:sldId id="784" r:id="rId85"/>
    <p:sldId id="785" r:id="rId86"/>
    <p:sldId id="786" r:id="rId87"/>
    <p:sldId id="789" r:id="rId88"/>
    <p:sldId id="790" r:id="rId89"/>
    <p:sldId id="791" r:id="rId90"/>
    <p:sldId id="792" r:id="rId91"/>
    <p:sldId id="793" r:id="rId92"/>
    <p:sldId id="694" r:id="rId93"/>
    <p:sldId id="373" r:id="rId94"/>
    <p:sldId id="374" r:id="rId95"/>
    <p:sldId id="375" r:id="rId96"/>
    <p:sldId id="376" r:id="rId97"/>
    <p:sldId id="377" r:id="rId98"/>
    <p:sldId id="378" r:id="rId99"/>
    <p:sldId id="379" r:id="rId100"/>
    <p:sldId id="380" r:id="rId101"/>
    <p:sldId id="381" r:id="rId102"/>
    <p:sldId id="382" r:id="rId103"/>
    <p:sldId id="434" r:id="rId104"/>
    <p:sldId id="433" r:id="rId105"/>
    <p:sldId id="695" r:id="rId106"/>
    <p:sldId id="369" r:id="rId107"/>
    <p:sldId id="370" r:id="rId108"/>
    <p:sldId id="371" r:id="rId109"/>
    <p:sldId id="438" r:id="rId110"/>
    <p:sldId id="439" r:id="rId111"/>
    <p:sldId id="440" r:id="rId112"/>
    <p:sldId id="677" r:id="rId113"/>
    <p:sldId id="451" r:id="rId114"/>
    <p:sldId id="493" r:id="rId115"/>
    <p:sldId id="696" r:id="rId116"/>
    <p:sldId id="607" r:id="rId117"/>
    <p:sldId id="584" r:id="rId118"/>
    <p:sldId id="678" r:id="rId119"/>
    <p:sldId id="500" r:id="rId120"/>
    <p:sldId id="501" r:id="rId121"/>
    <p:sldId id="585" r:id="rId122"/>
    <p:sldId id="618" r:id="rId123"/>
    <p:sldId id="586" r:id="rId124"/>
    <p:sldId id="587" r:id="rId125"/>
    <p:sldId id="590" r:id="rId126"/>
    <p:sldId id="445" r:id="rId127"/>
    <p:sldId id="525" r:id="rId128"/>
    <p:sldId id="510" r:id="rId129"/>
    <p:sldId id="529" r:id="rId130"/>
    <p:sldId id="460" r:id="rId131"/>
    <p:sldId id="532" r:id="rId132"/>
    <p:sldId id="533" r:id="rId133"/>
    <p:sldId id="559" r:id="rId134"/>
    <p:sldId id="561" r:id="rId135"/>
    <p:sldId id="560" r:id="rId136"/>
    <p:sldId id="562" r:id="rId137"/>
    <p:sldId id="563" r:id="rId138"/>
    <p:sldId id="564" r:id="rId139"/>
    <p:sldId id="454" r:id="rId140"/>
    <p:sldId id="462" r:id="rId141"/>
    <p:sldId id="461" r:id="rId142"/>
    <p:sldId id="528" r:id="rId143"/>
    <p:sldId id="463" r:id="rId144"/>
    <p:sldId id="469" r:id="rId145"/>
    <p:sldId id="470" r:id="rId146"/>
    <p:sldId id="471" r:id="rId147"/>
    <p:sldId id="465" r:id="rId148"/>
    <p:sldId id="447" r:id="rId149"/>
    <p:sldId id="676" r:id="rId150"/>
    <p:sldId id="680" r:id="rId151"/>
    <p:sldId id="681" r:id="rId152"/>
    <p:sldId id="682" r:id="rId153"/>
    <p:sldId id="684" r:id="rId154"/>
    <p:sldId id="473" r:id="rId155"/>
    <p:sldId id="697" r:id="rId156"/>
    <p:sldId id="566" r:id="rId15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3300"/>
    <a:srgbClr val="008000"/>
    <a:srgbClr val="4F81BD"/>
    <a:srgbClr val="E9EDF4"/>
    <a:srgbClr val="B1CFDF"/>
    <a:srgbClr val="669900"/>
    <a:srgbClr val="BFE8FF"/>
    <a:srgbClr val="B2E2FE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18" autoAdjust="0"/>
    <p:restoredTop sz="94660"/>
  </p:normalViewPr>
  <p:slideViewPr>
    <p:cSldViewPr>
      <p:cViewPr varScale="1">
        <p:scale>
          <a:sx n="106" d="100"/>
          <a:sy n="106" d="100"/>
        </p:scale>
        <p:origin x="5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94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59" Type="http://schemas.openxmlformats.org/officeDocument/2006/relationships/presProps" Target="presProps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53" Type="http://schemas.openxmlformats.org/officeDocument/2006/relationships/slide" Target="slides/slide48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90.xml"/><Relationship Id="rId160" Type="http://schemas.openxmlformats.org/officeDocument/2006/relationships/viewProps" Target="viewProps.xml"/><Relationship Id="rId22" Type="http://schemas.openxmlformats.org/officeDocument/2006/relationships/slide" Target="slides/slide17.xml"/><Relationship Id="rId43" Type="http://schemas.openxmlformats.org/officeDocument/2006/relationships/slide" Target="slides/slide38.xml"/><Relationship Id="rId64" Type="http://schemas.openxmlformats.org/officeDocument/2006/relationships/slide" Target="slides/slide59.xml"/><Relationship Id="rId118" Type="http://schemas.openxmlformats.org/officeDocument/2006/relationships/slide" Target="slides/slide113.xml"/><Relationship Id="rId139" Type="http://schemas.openxmlformats.org/officeDocument/2006/relationships/slide" Target="slides/slide134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54" Type="http://schemas.openxmlformats.org/officeDocument/2006/relationships/slide" Target="slides/slide149.xml"/><Relationship Id="rId16" Type="http://schemas.openxmlformats.org/officeDocument/2006/relationships/slide" Target="slides/slide11.xml"/><Relationship Id="rId37" Type="http://schemas.openxmlformats.org/officeDocument/2006/relationships/slide" Target="slides/slide32.xml"/><Relationship Id="rId58" Type="http://schemas.openxmlformats.org/officeDocument/2006/relationships/slide" Target="slides/slide53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44" Type="http://schemas.openxmlformats.org/officeDocument/2006/relationships/slide" Target="slides/slide139.xml"/><Relationship Id="rId90" Type="http://schemas.openxmlformats.org/officeDocument/2006/relationships/slide" Target="slides/slide85.xml"/><Relationship Id="rId27" Type="http://schemas.openxmlformats.org/officeDocument/2006/relationships/slide" Target="slides/slide22.xml"/><Relationship Id="rId48" Type="http://schemas.openxmlformats.org/officeDocument/2006/relationships/slide" Target="slides/slide43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34" Type="http://schemas.openxmlformats.org/officeDocument/2006/relationships/slide" Target="slides/slide129.xml"/><Relationship Id="rId80" Type="http://schemas.openxmlformats.org/officeDocument/2006/relationships/slide" Target="slides/slide75.xml"/><Relationship Id="rId155" Type="http://schemas.openxmlformats.org/officeDocument/2006/relationships/slide" Target="slides/slide1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19127-6887-49CB-8691-3B7049F9C573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D0BF6C3-FDC8-42A1-B764-E2CE4AD2140B}">
      <dgm:prSet phldrT="[Texto]"/>
      <dgm:spPr/>
      <dgm:t>
        <a:bodyPr/>
        <a:lstStyle/>
        <a:p>
          <a:r>
            <a:rPr lang="es-ES" dirty="0" smtClean="0"/>
            <a:t>Dirección General</a:t>
          </a:r>
          <a:endParaRPr lang="es-ES" dirty="0"/>
        </a:p>
      </dgm:t>
    </dgm:pt>
    <dgm:pt modelId="{71833DEB-557C-4F72-9820-D7190CA7F748}" type="parTrans" cxnId="{A2F40FBB-6CC5-4356-8CA2-D0193FE70462}">
      <dgm:prSet/>
      <dgm:spPr/>
      <dgm:t>
        <a:bodyPr/>
        <a:lstStyle/>
        <a:p>
          <a:endParaRPr lang="es-ES"/>
        </a:p>
      </dgm:t>
    </dgm:pt>
    <dgm:pt modelId="{6D290BAA-C7CA-4CFA-8E07-7E1A19077906}" type="sibTrans" cxnId="{A2F40FBB-6CC5-4356-8CA2-D0193FE70462}">
      <dgm:prSet/>
      <dgm:spPr/>
      <dgm:t>
        <a:bodyPr/>
        <a:lstStyle/>
        <a:p>
          <a:endParaRPr lang="es-ES"/>
        </a:p>
      </dgm:t>
    </dgm:pt>
    <dgm:pt modelId="{570F6000-5C12-4E15-91D1-5998B0783D80}" type="asst">
      <dgm:prSet phldrT="[Texto]"/>
      <dgm:spPr/>
      <dgm:t>
        <a:bodyPr/>
        <a:lstStyle/>
        <a:p>
          <a:r>
            <a:rPr lang="es-ES" dirty="0" smtClean="0"/>
            <a:t>Comité de Ética</a:t>
          </a:r>
          <a:endParaRPr lang="es-ES" dirty="0"/>
        </a:p>
      </dgm:t>
    </dgm:pt>
    <dgm:pt modelId="{EBDB7FBE-B4FE-40DD-B6D8-B63A71CD480C}" type="parTrans" cxnId="{2CE53A46-2427-4118-BAD7-D4627F95F1A5}">
      <dgm:prSet/>
      <dgm:spPr>
        <a:ln>
          <a:solidFill>
            <a:schemeClr val="tx2">
              <a:lumMod val="60000"/>
              <a:lumOff val="40000"/>
            </a:schemeClr>
          </a:solidFill>
          <a:prstDash val="dash"/>
        </a:ln>
      </dgm:spPr>
      <dgm:t>
        <a:bodyPr/>
        <a:lstStyle/>
        <a:p>
          <a:endParaRPr lang="es-ES"/>
        </a:p>
      </dgm:t>
    </dgm:pt>
    <dgm:pt modelId="{97A375CC-5FDE-4DB9-AAF6-0B770824BEE9}" type="sibTrans" cxnId="{2CE53A46-2427-4118-BAD7-D4627F95F1A5}">
      <dgm:prSet/>
      <dgm:spPr/>
      <dgm:t>
        <a:bodyPr/>
        <a:lstStyle/>
        <a:p>
          <a:endParaRPr lang="es-ES"/>
        </a:p>
      </dgm:t>
    </dgm:pt>
    <dgm:pt modelId="{D82D4C58-0A1D-4516-AB04-1DE78041EC09}">
      <dgm:prSet/>
      <dgm:spPr/>
      <dgm:t>
        <a:bodyPr/>
        <a:lstStyle/>
        <a:p>
          <a:r>
            <a:rPr lang="es-MX" dirty="0" smtClean="0"/>
            <a:t>Administración</a:t>
          </a:r>
          <a:endParaRPr lang="es-MX" dirty="0"/>
        </a:p>
      </dgm:t>
    </dgm:pt>
    <dgm:pt modelId="{1E44BCCB-8E90-4FAD-8B87-68F285CBCD16}" type="parTrans" cxnId="{339F9171-F72F-4C59-BAC3-43452F14FCFB}">
      <dgm:prSet/>
      <dgm:spPr/>
      <dgm:t>
        <a:bodyPr/>
        <a:lstStyle/>
        <a:p>
          <a:endParaRPr lang="es-MX"/>
        </a:p>
      </dgm:t>
    </dgm:pt>
    <dgm:pt modelId="{AFADFA96-5015-477B-A020-B895EDBD1598}" type="sibTrans" cxnId="{339F9171-F72F-4C59-BAC3-43452F14FCFB}">
      <dgm:prSet/>
      <dgm:spPr/>
      <dgm:t>
        <a:bodyPr/>
        <a:lstStyle/>
        <a:p>
          <a:endParaRPr lang="es-MX"/>
        </a:p>
      </dgm:t>
    </dgm:pt>
    <dgm:pt modelId="{150C3D74-BC6D-4678-9BF2-01F9FF4930C4}">
      <dgm:prSet/>
      <dgm:spPr/>
      <dgm:t>
        <a:bodyPr/>
        <a:lstStyle/>
        <a:p>
          <a:r>
            <a:rPr lang="es-MX" dirty="0" smtClean="0"/>
            <a:t>I + D</a:t>
          </a:r>
          <a:endParaRPr lang="es-MX" dirty="0"/>
        </a:p>
      </dgm:t>
    </dgm:pt>
    <dgm:pt modelId="{82198A13-9C38-4465-9DF0-AFA5CC0C9D7C}" type="parTrans" cxnId="{A6588BBF-6C73-43EA-B081-2D5849694D5D}">
      <dgm:prSet/>
      <dgm:spPr/>
      <dgm:t>
        <a:bodyPr/>
        <a:lstStyle/>
        <a:p>
          <a:endParaRPr lang="es-MX"/>
        </a:p>
      </dgm:t>
    </dgm:pt>
    <dgm:pt modelId="{AC20228D-AD07-4509-AB0E-34E7A2088BD6}" type="sibTrans" cxnId="{A6588BBF-6C73-43EA-B081-2D5849694D5D}">
      <dgm:prSet/>
      <dgm:spPr/>
      <dgm:t>
        <a:bodyPr/>
        <a:lstStyle/>
        <a:p>
          <a:endParaRPr lang="es-MX"/>
        </a:p>
      </dgm:t>
    </dgm:pt>
    <dgm:pt modelId="{2464BBA0-FAF3-49F9-B3DB-170DE9E7A60E}">
      <dgm:prSet/>
      <dgm:spPr/>
      <dgm:t>
        <a:bodyPr/>
        <a:lstStyle/>
        <a:p>
          <a:r>
            <a:rPr lang="es-MX" dirty="0" smtClean="0"/>
            <a:t>Investigación</a:t>
          </a:r>
          <a:endParaRPr lang="es-MX" dirty="0"/>
        </a:p>
      </dgm:t>
    </dgm:pt>
    <dgm:pt modelId="{AA8E9DC0-755B-44AB-A775-59EF1101CF45}" type="parTrans" cxnId="{D32E133C-B51C-4BF4-A8F9-334534C06EAF}">
      <dgm:prSet/>
      <dgm:spPr/>
      <dgm:t>
        <a:bodyPr/>
        <a:lstStyle/>
        <a:p>
          <a:endParaRPr lang="es-MX"/>
        </a:p>
      </dgm:t>
    </dgm:pt>
    <dgm:pt modelId="{2F0D55DF-DF5C-47B2-BC43-F46705288EDD}" type="sibTrans" cxnId="{D32E133C-B51C-4BF4-A8F9-334534C06EAF}">
      <dgm:prSet/>
      <dgm:spPr/>
      <dgm:t>
        <a:bodyPr/>
        <a:lstStyle/>
        <a:p>
          <a:endParaRPr lang="es-MX"/>
        </a:p>
      </dgm:t>
    </dgm:pt>
    <dgm:pt modelId="{19FCF3BD-7F16-4EAD-BEF3-EE4BEC51CCDC}">
      <dgm:prSet/>
      <dgm:spPr/>
      <dgm:t>
        <a:bodyPr/>
        <a:lstStyle/>
        <a:p>
          <a:r>
            <a:rPr lang="es-MX" dirty="0" smtClean="0"/>
            <a:t>Sub Dirección</a:t>
          </a:r>
          <a:endParaRPr lang="es-MX" dirty="0"/>
        </a:p>
      </dgm:t>
    </dgm:pt>
    <dgm:pt modelId="{F7AC5ABF-86DF-47B3-BB9D-91DAE9A3F547}" type="sibTrans" cxnId="{A40278BC-4351-4041-9DD3-ADDBBDD23A62}">
      <dgm:prSet/>
      <dgm:spPr/>
      <dgm:t>
        <a:bodyPr/>
        <a:lstStyle/>
        <a:p>
          <a:endParaRPr lang="es-MX"/>
        </a:p>
      </dgm:t>
    </dgm:pt>
    <dgm:pt modelId="{6D945E8A-0560-47E0-9D6D-C5C4C83D51DD}" type="parTrans" cxnId="{A40278BC-4351-4041-9DD3-ADDBBDD23A62}">
      <dgm:prSet/>
      <dgm:spPr/>
      <dgm:t>
        <a:bodyPr/>
        <a:lstStyle/>
        <a:p>
          <a:endParaRPr lang="es-MX"/>
        </a:p>
      </dgm:t>
    </dgm:pt>
    <dgm:pt modelId="{EA536CD8-0AD5-46EF-9A4C-B79BDD85818A}">
      <dgm:prSet/>
      <dgm:spPr/>
      <dgm:t>
        <a:bodyPr/>
        <a:lstStyle/>
        <a:p>
          <a:r>
            <a:rPr lang="es-MX" dirty="0" smtClean="0"/>
            <a:t>Sitios Clínicos</a:t>
          </a:r>
          <a:endParaRPr lang="es-MX" dirty="0"/>
        </a:p>
      </dgm:t>
    </dgm:pt>
    <dgm:pt modelId="{70A90ECA-A614-4253-930F-7E8702C9EF89}" type="parTrans" cxnId="{610BFCF5-B261-4E2B-808E-468BB79D2F3E}">
      <dgm:prSet/>
      <dgm:spPr/>
      <dgm:t>
        <a:bodyPr/>
        <a:lstStyle/>
        <a:p>
          <a:endParaRPr lang="es-MX"/>
        </a:p>
      </dgm:t>
    </dgm:pt>
    <dgm:pt modelId="{A4344C3F-74DD-4E3C-BFE8-B54BDBEBAFE5}" type="sibTrans" cxnId="{610BFCF5-B261-4E2B-808E-468BB79D2F3E}">
      <dgm:prSet/>
      <dgm:spPr/>
      <dgm:t>
        <a:bodyPr/>
        <a:lstStyle/>
        <a:p>
          <a:endParaRPr lang="es-MX"/>
        </a:p>
      </dgm:t>
    </dgm:pt>
    <dgm:pt modelId="{3E56A4BA-7984-4F4C-8465-8743EC18D97F}">
      <dgm:prSet/>
      <dgm:spPr/>
      <dgm:t>
        <a:bodyPr/>
        <a:lstStyle/>
        <a:p>
          <a:r>
            <a:rPr lang="es-MX" dirty="0" smtClean="0"/>
            <a:t>Unidad Clínica</a:t>
          </a:r>
          <a:endParaRPr lang="es-MX" dirty="0"/>
        </a:p>
      </dgm:t>
    </dgm:pt>
    <dgm:pt modelId="{CCEF3011-2FB5-45FF-85FB-13F2ED504F4C}" type="parTrans" cxnId="{3D450243-CB62-4573-8C4E-17A639331C31}">
      <dgm:prSet/>
      <dgm:spPr/>
      <dgm:t>
        <a:bodyPr/>
        <a:lstStyle/>
        <a:p>
          <a:endParaRPr lang="es-MX"/>
        </a:p>
      </dgm:t>
    </dgm:pt>
    <dgm:pt modelId="{CD0417E1-4AFF-484E-BAB6-254E69D6858D}" type="sibTrans" cxnId="{3D450243-CB62-4573-8C4E-17A639331C31}">
      <dgm:prSet/>
      <dgm:spPr/>
      <dgm:t>
        <a:bodyPr/>
        <a:lstStyle/>
        <a:p>
          <a:endParaRPr lang="es-MX"/>
        </a:p>
      </dgm:t>
    </dgm:pt>
    <dgm:pt modelId="{93D4F726-C455-4B16-99A1-2A5C058ED385}" type="pres">
      <dgm:prSet presAssocID="{1A919127-6887-49CB-8691-3B7049F9C5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5A8B03F-9C8D-4A89-BCA9-3A054CBFF537}" type="pres">
      <dgm:prSet presAssocID="{DD0BF6C3-FDC8-42A1-B764-E2CE4AD2140B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553B425-840B-4B02-81A2-877ADE82716F}" type="pres">
      <dgm:prSet presAssocID="{DD0BF6C3-FDC8-42A1-B764-E2CE4AD2140B}" presName="rootComposite1" presStyleCnt="0"/>
      <dgm:spPr/>
      <dgm:t>
        <a:bodyPr/>
        <a:lstStyle/>
        <a:p>
          <a:endParaRPr lang="es-ES"/>
        </a:p>
      </dgm:t>
    </dgm:pt>
    <dgm:pt modelId="{C7296617-7096-4911-9312-7B8B3E1F9738}" type="pres">
      <dgm:prSet presAssocID="{DD0BF6C3-FDC8-42A1-B764-E2CE4AD2140B}" presName="rootText1" presStyleLbl="node0" presStyleIdx="0" presStyleCnt="1" custLinFactNeighborY="-186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14B87DF-D310-43F9-959C-F96C70FDDBC9}" type="pres">
      <dgm:prSet presAssocID="{DD0BF6C3-FDC8-42A1-B764-E2CE4AD2140B}" presName="rootConnector1" presStyleLbl="node1" presStyleIdx="0" presStyleCnt="0"/>
      <dgm:spPr/>
      <dgm:t>
        <a:bodyPr/>
        <a:lstStyle/>
        <a:p>
          <a:endParaRPr lang="es-ES"/>
        </a:p>
      </dgm:t>
    </dgm:pt>
    <dgm:pt modelId="{FCC244DB-3539-49E0-9016-A9E3B6523701}" type="pres">
      <dgm:prSet presAssocID="{DD0BF6C3-FDC8-42A1-B764-E2CE4AD2140B}" presName="hierChild2" presStyleCnt="0"/>
      <dgm:spPr/>
      <dgm:t>
        <a:bodyPr/>
        <a:lstStyle/>
        <a:p>
          <a:endParaRPr lang="es-ES"/>
        </a:p>
      </dgm:t>
    </dgm:pt>
    <dgm:pt modelId="{4646BDC8-FDCD-405D-91AE-B0C5B6F8D25E}" type="pres">
      <dgm:prSet presAssocID="{6D945E8A-0560-47E0-9D6D-C5C4C83D51DD}" presName="Name37" presStyleLbl="parChTrans1D2" presStyleIdx="0" presStyleCnt="2"/>
      <dgm:spPr/>
      <dgm:t>
        <a:bodyPr/>
        <a:lstStyle/>
        <a:p>
          <a:endParaRPr lang="es-MX"/>
        </a:p>
      </dgm:t>
    </dgm:pt>
    <dgm:pt modelId="{E07555D7-3D4A-4458-ADC2-A6B41B161CE8}" type="pres">
      <dgm:prSet presAssocID="{19FCF3BD-7F16-4EAD-BEF3-EE4BEC51CCDC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US"/>
        </a:p>
      </dgm:t>
    </dgm:pt>
    <dgm:pt modelId="{9EC8AB59-75E3-48AF-935A-5D541EFE5785}" type="pres">
      <dgm:prSet presAssocID="{19FCF3BD-7F16-4EAD-BEF3-EE4BEC51CCDC}" presName="rootComposite" presStyleCnt="0"/>
      <dgm:spPr/>
      <dgm:t>
        <a:bodyPr/>
        <a:lstStyle/>
        <a:p>
          <a:endParaRPr lang="es-US"/>
        </a:p>
      </dgm:t>
    </dgm:pt>
    <dgm:pt modelId="{EF83E166-C24B-4781-A36D-A0419364BC56}" type="pres">
      <dgm:prSet presAssocID="{19FCF3BD-7F16-4EAD-BEF3-EE4BEC51CCD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E2095C5-C569-4ACE-B353-CBAAD498995F}" type="pres">
      <dgm:prSet presAssocID="{19FCF3BD-7F16-4EAD-BEF3-EE4BEC51CCDC}" presName="rootConnector" presStyleLbl="node2" presStyleIdx="0" presStyleCnt="1"/>
      <dgm:spPr/>
      <dgm:t>
        <a:bodyPr/>
        <a:lstStyle/>
        <a:p>
          <a:endParaRPr lang="es-MX"/>
        </a:p>
      </dgm:t>
    </dgm:pt>
    <dgm:pt modelId="{2DFFAE0A-3BF3-45AD-B314-A8DFE254E9CF}" type="pres">
      <dgm:prSet presAssocID="{19FCF3BD-7F16-4EAD-BEF3-EE4BEC51CCDC}" presName="hierChild4" presStyleCnt="0"/>
      <dgm:spPr/>
      <dgm:t>
        <a:bodyPr/>
        <a:lstStyle/>
        <a:p>
          <a:endParaRPr lang="es-US"/>
        </a:p>
      </dgm:t>
    </dgm:pt>
    <dgm:pt modelId="{380D4225-1C0E-4A83-AA0F-5ED6158769F2}" type="pres">
      <dgm:prSet presAssocID="{1E44BCCB-8E90-4FAD-8B87-68F285CBCD16}" presName="Name37" presStyleLbl="parChTrans1D3" presStyleIdx="0" presStyleCnt="3"/>
      <dgm:spPr/>
      <dgm:t>
        <a:bodyPr/>
        <a:lstStyle/>
        <a:p>
          <a:endParaRPr lang="es-MX"/>
        </a:p>
      </dgm:t>
    </dgm:pt>
    <dgm:pt modelId="{C1A0B6D4-3E90-49A3-ABB4-7BA02AD30732}" type="pres">
      <dgm:prSet presAssocID="{D82D4C58-0A1D-4516-AB04-1DE78041EC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US"/>
        </a:p>
      </dgm:t>
    </dgm:pt>
    <dgm:pt modelId="{378A05A8-FC1E-4383-BBA7-F08BEEBA0E90}" type="pres">
      <dgm:prSet presAssocID="{D82D4C58-0A1D-4516-AB04-1DE78041EC09}" presName="rootComposite" presStyleCnt="0"/>
      <dgm:spPr/>
      <dgm:t>
        <a:bodyPr/>
        <a:lstStyle/>
        <a:p>
          <a:endParaRPr lang="es-US"/>
        </a:p>
      </dgm:t>
    </dgm:pt>
    <dgm:pt modelId="{E6C4EB13-A0CC-4A9D-ACED-A7BB5356B3A1}" type="pres">
      <dgm:prSet presAssocID="{D82D4C58-0A1D-4516-AB04-1DE78041EC0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0A8E646-7CE1-4174-B292-6117A5E58ACA}" type="pres">
      <dgm:prSet presAssocID="{D82D4C58-0A1D-4516-AB04-1DE78041EC09}" presName="rootConnector" presStyleLbl="node3" presStyleIdx="0" presStyleCnt="3"/>
      <dgm:spPr/>
      <dgm:t>
        <a:bodyPr/>
        <a:lstStyle/>
        <a:p>
          <a:endParaRPr lang="es-MX"/>
        </a:p>
      </dgm:t>
    </dgm:pt>
    <dgm:pt modelId="{A2A00F82-8874-4FFC-AA27-087084380014}" type="pres">
      <dgm:prSet presAssocID="{D82D4C58-0A1D-4516-AB04-1DE78041EC09}" presName="hierChild4" presStyleCnt="0"/>
      <dgm:spPr/>
      <dgm:t>
        <a:bodyPr/>
        <a:lstStyle/>
        <a:p>
          <a:endParaRPr lang="es-US"/>
        </a:p>
      </dgm:t>
    </dgm:pt>
    <dgm:pt modelId="{BCC1E6F9-1647-486C-BC7B-564134608ECC}" type="pres">
      <dgm:prSet presAssocID="{D82D4C58-0A1D-4516-AB04-1DE78041EC09}" presName="hierChild5" presStyleCnt="0"/>
      <dgm:spPr/>
      <dgm:t>
        <a:bodyPr/>
        <a:lstStyle/>
        <a:p>
          <a:endParaRPr lang="es-US"/>
        </a:p>
      </dgm:t>
    </dgm:pt>
    <dgm:pt modelId="{98B6E46A-B882-4518-BDE0-309B706EAB2D}" type="pres">
      <dgm:prSet presAssocID="{AA8E9DC0-755B-44AB-A775-59EF1101CF45}" presName="Name37" presStyleLbl="parChTrans1D3" presStyleIdx="1" presStyleCnt="3"/>
      <dgm:spPr/>
      <dgm:t>
        <a:bodyPr/>
        <a:lstStyle/>
        <a:p>
          <a:endParaRPr lang="es-MX"/>
        </a:p>
      </dgm:t>
    </dgm:pt>
    <dgm:pt modelId="{4582010C-1BA1-4C59-8205-263939BA995B}" type="pres">
      <dgm:prSet presAssocID="{2464BBA0-FAF3-49F9-B3DB-170DE9E7A60E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US"/>
        </a:p>
      </dgm:t>
    </dgm:pt>
    <dgm:pt modelId="{360039A8-0F2E-49C0-B656-7885C2F497D6}" type="pres">
      <dgm:prSet presAssocID="{2464BBA0-FAF3-49F9-B3DB-170DE9E7A60E}" presName="rootComposite" presStyleCnt="0"/>
      <dgm:spPr/>
      <dgm:t>
        <a:bodyPr/>
        <a:lstStyle/>
        <a:p>
          <a:endParaRPr lang="es-US"/>
        </a:p>
      </dgm:t>
    </dgm:pt>
    <dgm:pt modelId="{499CF721-C449-46C3-9C8C-3F4FBBF070DE}" type="pres">
      <dgm:prSet presAssocID="{2464BBA0-FAF3-49F9-B3DB-170DE9E7A60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B25AF55-822A-4042-B3FD-C550B2BE7130}" type="pres">
      <dgm:prSet presAssocID="{2464BBA0-FAF3-49F9-B3DB-170DE9E7A60E}" presName="rootConnector" presStyleLbl="node3" presStyleIdx="1" presStyleCnt="3"/>
      <dgm:spPr/>
      <dgm:t>
        <a:bodyPr/>
        <a:lstStyle/>
        <a:p>
          <a:endParaRPr lang="es-MX"/>
        </a:p>
      </dgm:t>
    </dgm:pt>
    <dgm:pt modelId="{48867929-C9C8-4402-A3E3-6ADF39D428E6}" type="pres">
      <dgm:prSet presAssocID="{2464BBA0-FAF3-49F9-B3DB-170DE9E7A60E}" presName="hierChild4" presStyleCnt="0"/>
      <dgm:spPr/>
      <dgm:t>
        <a:bodyPr/>
        <a:lstStyle/>
        <a:p>
          <a:endParaRPr lang="es-US"/>
        </a:p>
      </dgm:t>
    </dgm:pt>
    <dgm:pt modelId="{C2FC0040-39AD-4877-A228-B9E8CD73293A}" type="pres">
      <dgm:prSet presAssocID="{70A90ECA-A614-4253-930F-7E8702C9EF89}" presName="Name37" presStyleLbl="parChTrans1D4" presStyleIdx="0" presStyleCnt="2"/>
      <dgm:spPr/>
      <dgm:t>
        <a:bodyPr/>
        <a:lstStyle/>
        <a:p>
          <a:endParaRPr lang="es-MX"/>
        </a:p>
      </dgm:t>
    </dgm:pt>
    <dgm:pt modelId="{385E02E6-65B7-48D9-95EE-741AEA52A83F}" type="pres">
      <dgm:prSet presAssocID="{EA536CD8-0AD5-46EF-9A4C-B79BDD85818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US"/>
        </a:p>
      </dgm:t>
    </dgm:pt>
    <dgm:pt modelId="{4DFABBC3-469E-480E-963D-01A670ADD276}" type="pres">
      <dgm:prSet presAssocID="{EA536CD8-0AD5-46EF-9A4C-B79BDD85818A}" presName="rootComposite" presStyleCnt="0"/>
      <dgm:spPr/>
      <dgm:t>
        <a:bodyPr/>
        <a:lstStyle/>
        <a:p>
          <a:endParaRPr lang="es-US"/>
        </a:p>
      </dgm:t>
    </dgm:pt>
    <dgm:pt modelId="{C6ED070B-C92D-4D54-A97C-AE9C5F6B3192}" type="pres">
      <dgm:prSet presAssocID="{EA536CD8-0AD5-46EF-9A4C-B79BDD85818A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71FC720-C328-425D-B079-E2099CA6CB25}" type="pres">
      <dgm:prSet presAssocID="{EA536CD8-0AD5-46EF-9A4C-B79BDD85818A}" presName="rootConnector" presStyleLbl="node4" presStyleIdx="0" presStyleCnt="2"/>
      <dgm:spPr/>
      <dgm:t>
        <a:bodyPr/>
        <a:lstStyle/>
        <a:p>
          <a:endParaRPr lang="es-MX"/>
        </a:p>
      </dgm:t>
    </dgm:pt>
    <dgm:pt modelId="{2680B599-D524-4DD1-81AD-DA324D5FA5EF}" type="pres">
      <dgm:prSet presAssocID="{EA536CD8-0AD5-46EF-9A4C-B79BDD85818A}" presName="hierChild4" presStyleCnt="0"/>
      <dgm:spPr/>
      <dgm:t>
        <a:bodyPr/>
        <a:lstStyle/>
        <a:p>
          <a:endParaRPr lang="es-US"/>
        </a:p>
      </dgm:t>
    </dgm:pt>
    <dgm:pt modelId="{56C3387D-F630-4B1A-9572-048469605833}" type="pres">
      <dgm:prSet presAssocID="{EA536CD8-0AD5-46EF-9A4C-B79BDD85818A}" presName="hierChild5" presStyleCnt="0"/>
      <dgm:spPr/>
      <dgm:t>
        <a:bodyPr/>
        <a:lstStyle/>
        <a:p>
          <a:endParaRPr lang="es-US"/>
        </a:p>
      </dgm:t>
    </dgm:pt>
    <dgm:pt modelId="{0A932FC8-5F29-4381-9672-D6EAA3175757}" type="pres">
      <dgm:prSet presAssocID="{CCEF3011-2FB5-45FF-85FB-13F2ED504F4C}" presName="Name37" presStyleLbl="parChTrans1D4" presStyleIdx="1" presStyleCnt="2"/>
      <dgm:spPr/>
      <dgm:t>
        <a:bodyPr/>
        <a:lstStyle/>
        <a:p>
          <a:endParaRPr lang="es-MX"/>
        </a:p>
      </dgm:t>
    </dgm:pt>
    <dgm:pt modelId="{71750D40-9795-4FCA-9FC0-6EA4EEC541EE}" type="pres">
      <dgm:prSet presAssocID="{3E56A4BA-7984-4F4C-8465-8743EC18D97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US"/>
        </a:p>
      </dgm:t>
    </dgm:pt>
    <dgm:pt modelId="{41815CE8-B534-4DA5-BA7F-0C4FEA725AC0}" type="pres">
      <dgm:prSet presAssocID="{3E56A4BA-7984-4F4C-8465-8743EC18D97F}" presName="rootComposite" presStyleCnt="0"/>
      <dgm:spPr/>
      <dgm:t>
        <a:bodyPr/>
        <a:lstStyle/>
        <a:p>
          <a:endParaRPr lang="es-US"/>
        </a:p>
      </dgm:t>
    </dgm:pt>
    <dgm:pt modelId="{FC79801A-E496-4E4A-8B92-232627D1F268}" type="pres">
      <dgm:prSet presAssocID="{3E56A4BA-7984-4F4C-8465-8743EC18D97F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8929CB9-E934-4835-811E-F25F01017D3D}" type="pres">
      <dgm:prSet presAssocID="{3E56A4BA-7984-4F4C-8465-8743EC18D97F}" presName="rootConnector" presStyleLbl="node4" presStyleIdx="1" presStyleCnt="2"/>
      <dgm:spPr/>
      <dgm:t>
        <a:bodyPr/>
        <a:lstStyle/>
        <a:p>
          <a:endParaRPr lang="es-MX"/>
        </a:p>
      </dgm:t>
    </dgm:pt>
    <dgm:pt modelId="{EE145A28-469B-4A8E-8DEC-CA297661CF9B}" type="pres">
      <dgm:prSet presAssocID="{3E56A4BA-7984-4F4C-8465-8743EC18D97F}" presName="hierChild4" presStyleCnt="0"/>
      <dgm:spPr/>
      <dgm:t>
        <a:bodyPr/>
        <a:lstStyle/>
        <a:p>
          <a:endParaRPr lang="es-US"/>
        </a:p>
      </dgm:t>
    </dgm:pt>
    <dgm:pt modelId="{B894D9F1-496C-4A32-B9C3-108440DEC85C}" type="pres">
      <dgm:prSet presAssocID="{3E56A4BA-7984-4F4C-8465-8743EC18D97F}" presName="hierChild5" presStyleCnt="0"/>
      <dgm:spPr/>
      <dgm:t>
        <a:bodyPr/>
        <a:lstStyle/>
        <a:p>
          <a:endParaRPr lang="es-US"/>
        </a:p>
      </dgm:t>
    </dgm:pt>
    <dgm:pt modelId="{088EE784-AF85-4DA5-A5EA-09E468CABDC2}" type="pres">
      <dgm:prSet presAssocID="{2464BBA0-FAF3-49F9-B3DB-170DE9E7A60E}" presName="hierChild5" presStyleCnt="0"/>
      <dgm:spPr/>
      <dgm:t>
        <a:bodyPr/>
        <a:lstStyle/>
        <a:p>
          <a:endParaRPr lang="es-US"/>
        </a:p>
      </dgm:t>
    </dgm:pt>
    <dgm:pt modelId="{19166F55-2178-48F9-85E6-778CCBE7F128}" type="pres">
      <dgm:prSet presAssocID="{82198A13-9C38-4465-9DF0-AFA5CC0C9D7C}" presName="Name37" presStyleLbl="parChTrans1D3" presStyleIdx="2" presStyleCnt="3"/>
      <dgm:spPr/>
      <dgm:t>
        <a:bodyPr/>
        <a:lstStyle/>
        <a:p>
          <a:endParaRPr lang="es-MX"/>
        </a:p>
      </dgm:t>
    </dgm:pt>
    <dgm:pt modelId="{EB43E3F9-8704-4755-8EE8-D24BD4D6EAA5}" type="pres">
      <dgm:prSet presAssocID="{150C3D74-BC6D-4678-9BF2-01F9FF4930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US"/>
        </a:p>
      </dgm:t>
    </dgm:pt>
    <dgm:pt modelId="{067DFA7F-4CB5-4CB1-9A89-89F5AFA57F4A}" type="pres">
      <dgm:prSet presAssocID="{150C3D74-BC6D-4678-9BF2-01F9FF4930C4}" presName="rootComposite" presStyleCnt="0"/>
      <dgm:spPr/>
      <dgm:t>
        <a:bodyPr/>
        <a:lstStyle/>
        <a:p>
          <a:endParaRPr lang="es-US"/>
        </a:p>
      </dgm:t>
    </dgm:pt>
    <dgm:pt modelId="{153F6AF5-95DC-4D4A-BBF4-C4FE136750A3}" type="pres">
      <dgm:prSet presAssocID="{150C3D74-BC6D-4678-9BF2-01F9FF4930C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E5B8ED8-A40D-4A38-876D-FB951DF3C500}" type="pres">
      <dgm:prSet presAssocID="{150C3D74-BC6D-4678-9BF2-01F9FF4930C4}" presName="rootConnector" presStyleLbl="node3" presStyleIdx="2" presStyleCnt="3"/>
      <dgm:spPr/>
      <dgm:t>
        <a:bodyPr/>
        <a:lstStyle/>
        <a:p>
          <a:endParaRPr lang="es-MX"/>
        </a:p>
      </dgm:t>
    </dgm:pt>
    <dgm:pt modelId="{52F3573E-E218-4AC4-802A-D5E39D7D1378}" type="pres">
      <dgm:prSet presAssocID="{150C3D74-BC6D-4678-9BF2-01F9FF4930C4}" presName="hierChild4" presStyleCnt="0"/>
      <dgm:spPr/>
      <dgm:t>
        <a:bodyPr/>
        <a:lstStyle/>
        <a:p>
          <a:endParaRPr lang="es-US"/>
        </a:p>
      </dgm:t>
    </dgm:pt>
    <dgm:pt modelId="{00EA5474-01B6-41E7-8D7A-8A1F7959570E}" type="pres">
      <dgm:prSet presAssocID="{150C3D74-BC6D-4678-9BF2-01F9FF4930C4}" presName="hierChild5" presStyleCnt="0"/>
      <dgm:spPr/>
      <dgm:t>
        <a:bodyPr/>
        <a:lstStyle/>
        <a:p>
          <a:endParaRPr lang="es-US"/>
        </a:p>
      </dgm:t>
    </dgm:pt>
    <dgm:pt modelId="{A2CE63B2-E464-4DE5-A1BD-CF954621D583}" type="pres">
      <dgm:prSet presAssocID="{19FCF3BD-7F16-4EAD-BEF3-EE4BEC51CCDC}" presName="hierChild5" presStyleCnt="0"/>
      <dgm:spPr/>
      <dgm:t>
        <a:bodyPr/>
        <a:lstStyle/>
        <a:p>
          <a:endParaRPr lang="es-US"/>
        </a:p>
      </dgm:t>
    </dgm:pt>
    <dgm:pt modelId="{B1E3FB21-7669-4A5E-A308-DDF1F2D05584}" type="pres">
      <dgm:prSet presAssocID="{DD0BF6C3-FDC8-42A1-B764-E2CE4AD2140B}" presName="hierChild3" presStyleCnt="0"/>
      <dgm:spPr/>
      <dgm:t>
        <a:bodyPr/>
        <a:lstStyle/>
        <a:p>
          <a:endParaRPr lang="es-ES"/>
        </a:p>
      </dgm:t>
    </dgm:pt>
    <dgm:pt modelId="{D0984369-8EAD-4811-B5E7-F71159FB0369}" type="pres">
      <dgm:prSet presAssocID="{EBDB7FBE-B4FE-40DD-B6D8-B63A71CD480C}" presName="Name111" presStyleLbl="parChTrans1D2" presStyleIdx="1" presStyleCnt="2"/>
      <dgm:spPr/>
      <dgm:t>
        <a:bodyPr/>
        <a:lstStyle/>
        <a:p>
          <a:endParaRPr lang="es-ES"/>
        </a:p>
      </dgm:t>
    </dgm:pt>
    <dgm:pt modelId="{D6DA84CA-68E1-4FEF-B244-F8F6963AD0AE}" type="pres">
      <dgm:prSet presAssocID="{570F6000-5C12-4E15-91D1-5998B0783D80}" presName="hierRoot3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10114907-FBAC-41F8-848C-C48068467ECE}" type="pres">
      <dgm:prSet presAssocID="{570F6000-5C12-4E15-91D1-5998B0783D80}" presName="rootComposite3" presStyleCnt="0"/>
      <dgm:spPr/>
      <dgm:t>
        <a:bodyPr/>
        <a:lstStyle/>
        <a:p>
          <a:endParaRPr lang="es-ES"/>
        </a:p>
      </dgm:t>
    </dgm:pt>
    <dgm:pt modelId="{53E9126E-011F-40C2-884B-17C78531AE4C}" type="pres">
      <dgm:prSet presAssocID="{570F6000-5C12-4E15-91D1-5998B0783D80}" presName="rootText3" presStyleLbl="asst1" presStyleIdx="0" presStyleCnt="1" custLinFactNeighborX="-1879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2934326-0818-4926-A2BB-5B469B8C254A}" type="pres">
      <dgm:prSet presAssocID="{570F6000-5C12-4E15-91D1-5998B0783D80}" presName="rootConnector3" presStyleLbl="asst1" presStyleIdx="0" presStyleCnt="1"/>
      <dgm:spPr/>
      <dgm:t>
        <a:bodyPr/>
        <a:lstStyle/>
        <a:p>
          <a:endParaRPr lang="es-ES"/>
        </a:p>
      </dgm:t>
    </dgm:pt>
    <dgm:pt modelId="{05475DE1-E100-4D24-ABA9-5E9800560DC7}" type="pres">
      <dgm:prSet presAssocID="{570F6000-5C12-4E15-91D1-5998B0783D80}" presName="hierChild6" presStyleCnt="0"/>
      <dgm:spPr/>
      <dgm:t>
        <a:bodyPr/>
        <a:lstStyle/>
        <a:p>
          <a:endParaRPr lang="es-ES"/>
        </a:p>
      </dgm:t>
    </dgm:pt>
    <dgm:pt modelId="{81883954-B84B-41CE-A5B5-6EA21E38FCA7}" type="pres">
      <dgm:prSet presAssocID="{570F6000-5C12-4E15-91D1-5998B0783D80}" presName="hierChild7" presStyleCnt="0"/>
      <dgm:spPr/>
      <dgm:t>
        <a:bodyPr/>
        <a:lstStyle/>
        <a:p>
          <a:endParaRPr lang="es-ES"/>
        </a:p>
      </dgm:t>
    </dgm:pt>
  </dgm:ptLst>
  <dgm:cxnLst>
    <dgm:cxn modelId="{37ED8F74-7815-41B4-8891-5D8F64DDBF78}" type="presOf" srcId="{D82D4C58-0A1D-4516-AB04-1DE78041EC09}" destId="{E6C4EB13-A0CC-4A9D-ACED-A7BB5356B3A1}" srcOrd="0" destOrd="0" presId="urn:microsoft.com/office/officeart/2005/8/layout/orgChart1"/>
    <dgm:cxn modelId="{3D450243-CB62-4573-8C4E-17A639331C31}" srcId="{2464BBA0-FAF3-49F9-B3DB-170DE9E7A60E}" destId="{3E56A4BA-7984-4F4C-8465-8743EC18D97F}" srcOrd="1" destOrd="0" parTransId="{CCEF3011-2FB5-45FF-85FB-13F2ED504F4C}" sibTransId="{CD0417E1-4AFF-484E-BAB6-254E69D6858D}"/>
    <dgm:cxn modelId="{3BF0A66D-50FD-4214-8D77-0F4E47BB0E30}" type="presOf" srcId="{EBDB7FBE-B4FE-40DD-B6D8-B63A71CD480C}" destId="{D0984369-8EAD-4811-B5E7-F71159FB0369}" srcOrd="0" destOrd="0" presId="urn:microsoft.com/office/officeart/2005/8/layout/orgChart1"/>
    <dgm:cxn modelId="{1C91C5BF-7EC9-4F43-BE93-32D6076C5B74}" type="presOf" srcId="{DD0BF6C3-FDC8-42A1-B764-E2CE4AD2140B}" destId="{014B87DF-D310-43F9-959C-F96C70FDDBC9}" srcOrd="1" destOrd="0" presId="urn:microsoft.com/office/officeart/2005/8/layout/orgChart1"/>
    <dgm:cxn modelId="{D32E133C-B51C-4BF4-A8F9-334534C06EAF}" srcId="{19FCF3BD-7F16-4EAD-BEF3-EE4BEC51CCDC}" destId="{2464BBA0-FAF3-49F9-B3DB-170DE9E7A60E}" srcOrd="1" destOrd="0" parTransId="{AA8E9DC0-755B-44AB-A775-59EF1101CF45}" sibTransId="{2F0D55DF-DF5C-47B2-BC43-F46705288EDD}"/>
    <dgm:cxn modelId="{7DC63F54-403E-4121-A33A-1D8CE4BE85A4}" type="presOf" srcId="{AA8E9DC0-755B-44AB-A775-59EF1101CF45}" destId="{98B6E46A-B882-4518-BDE0-309B706EAB2D}" srcOrd="0" destOrd="0" presId="urn:microsoft.com/office/officeart/2005/8/layout/orgChart1"/>
    <dgm:cxn modelId="{339F9171-F72F-4C59-BAC3-43452F14FCFB}" srcId="{19FCF3BD-7F16-4EAD-BEF3-EE4BEC51CCDC}" destId="{D82D4C58-0A1D-4516-AB04-1DE78041EC09}" srcOrd="0" destOrd="0" parTransId="{1E44BCCB-8E90-4FAD-8B87-68F285CBCD16}" sibTransId="{AFADFA96-5015-477B-A020-B895EDBD1598}"/>
    <dgm:cxn modelId="{A42E29FC-F8F6-46CA-B741-0E093FF40D16}" type="presOf" srcId="{2464BBA0-FAF3-49F9-B3DB-170DE9E7A60E}" destId="{DB25AF55-822A-4042-B3FD-C550B2BE7130}" srcOrd="1" destOrd="0" presId="urn:microsoft.com/office/officeart/2005/8/layout/orgChart1"/>
    <dgm:cxn modelId="{DF2441A5-14A0-4F65-B6EB-04E47E17CF88}" type="presOf" srcId="{D82D4C58-0A1D-4516-AB04-1DE78041EC09}" destId="{C0A8E646-7CE1-4174-B292-6117A5E58ACA}" srcOrd="1" destOrd="0" presId="urn:microsoft.com/office/officeart/2005/8/layout/orgChart1"/>
    <dgm:cxn modelId="{A40278BC-4351-4041-9DD3-ADDBBDD23A62}" srcId="{DD0BF6C3-FDC8-42A1-B764-E2CE4AD2140B}" destId="{19FCF3BD-7F16-4EAD-BEF3-EE4BEC51CCDC}" srcOrd="1" destOrd="0" parTransId="{6D945E8A-0560-47E0-9D6D-C5C4C83D51DD}" sibTransId="{F7AC5ABF-86DF-47B3-BB9D-91DAE9A3F547}"/>
    <dgm:cxn modelId="{871193C3-FCB4-4910-97A4-E7BCD4DF4482}" type="presOf" srcId="{CCEF3011-2FB5-45FF-85FB-13F2ED504F4C}" destId="{0A932FC8-5F29-4381-9672-D6EAA3175757}" srcOrd="0" destOrd="0" presId="urn:microsoft.com/office/officeart/2005/8/layout/orgChart1"/>
    <dgm:cxn modelId="{E0E4676A-892F-433B-B0AE-6BD7DC6375CF}" type="presOf" srcId="{2464BBA0-FAF3-49F9-B3DB-170DE9E7A60E}" destId="{499CF721-C449-46C3-9C8C-3F4FBBF070DE}" srcOrd="0" destOrd="0" presId="urn:microsoft.com/office/officeart/2005/8/layout/orgChart1"/>
    <dgm:cxn modelId="{7F311936-E5D1-453A-B4C4-060C2F636C5B}" type="presOf" srcId="{6D945E8A-0560-47E0-9D6D-C5C4C83D51DD}" destId="{4646BDC8-FDCD-405D-91AE-B0C5B6F8D25E}" srcOrd="0" destOrd="0" presId="urn:microsoft.com/office/officeart/2005/8/layout/orgChart1"/>
    <dgm:cxn modelId="{A6588BBF-6C73-43EA-B081-2D5849694D5D}" srcId="{19FCF3BD-7F16-4EAD-BEF3-EE4BEC51CCDC}" destId="{150C3D74-BC6D-4678-9BF2-01F9FF4930C4}" srcOrd="2" destOrd="0" parTransId="{82198A13-9C38-4465-9DF0-AFA5CC0C9D7C}" sibTransId="{AC20228D-AD07-4509-AB0E-34E7A2088BD6}"/>
    <dgm:cxn modelId="{959E5DC8-1509-4F5C-9A90-B3D29A620488}" type="presOf" srcId="{EA536CD8-0AD5-46EF-9A4C-B79BDD85818A}" destId="{071FC720-C328-425D-B079-E2099CA6CB25}" srcOrd="1" destOrd="0" presId="urn:microsoft.com/office/officeart/2005/8/layout/orgChart1"/>
    <dgm:cxn modelId="{610BFCF5-B261-4E2B-808E-468BB79D2F3E}" srcId="{2464BBA0-FAF3-49F9-B3DB-170DE9E7A60E}" destId="{EA536CD8-0AD5-46EF-9A4C-B79BDD85818A}" srcOrd="0" destOrd="0" parTransId="{70A90ECA-A614-4253-930F-7E8702C9EF89}" sibTransId="{A4344C3F-74DD-4E3C-BFE8-B54BDBEBAFE5}"/>
    <dgm:cxn modelId="{CF32C9EB-F4B6-4ECD-8CED-7400D1465872}" type="presOf" srcId="{3E56A4BA-7984-4F4C-8465-8743EC18D97F}" destId="{F8929CB9-E934-4835-811E-F25F01017D3D}" srcOrd="1" destOrd="0" presId="urn:microsoft.com/office/officeart/2005/8/layout/orgChart1"/>
    <dgm:cxn modelId="{A81C839A-4236-472A-8966-A5A5CAF88E06}" type="presOf" srcId="{570F6000-5C12-4E15-91D1-5998B0783D80}" destId="{72934326-0818-4926-A2BB-5B469B8C254A}" srcOrd="1" destOrd="0" presId="urn:microsoft.com/office/officeart/2005/8/layout/orgChart1"/>
    <dgm:cxn modelId="{60574268-8C58-4D47-B679-E3FE777896B6}" type="presOf" srcId="{EA536CD8-0AD5-46EF-9A4C-B79BDD85818A}" destId="{C6ED070B-C92D-4D54-A97C-AE9C5F6B3192}" srcOrd="0" destOrd="0" presId="urn:microsoft.com/office/officeart/2005/8/layout/orgChart1"/>
    <dgm:cxn modelId="{624649B3-4B47-4B8D-9119-D2BCF635A9B6}" type="presOf" srcId="{3E56A4BA-7984-4F4C-8465-8743EC18D97F}" destId="{FC79801A-E496-4E4A-8B92-232627D1F268}" srcOrd="0" destOrd="0" presId="urn:microsoft.com/office/officeart/2005/8/layout/orgChart1"/>
    <dgm:cxn modelId="{6BF017D7-2E60-4041-8290-D0554A65B593}" type="presOf" srcId="{1A919127-6887-49CB-8691-3B7049F9C573}" destId="{93D4F726-C455-4B16-99A1-2A5C058ED385}" srcOrd="0" destOrd="0" presId="urn:microsoft.com/office/officeart/2005/8/layout/orgChart1"/>
    <dgm:cxn modelId="{B2058A60-B4AA-4159-AC3F-39281DEDA1DB}" type="presOf" srcId="{150C3D74-BC6D-4678-9BF2-01F9FF4930C4}" destId="{8E5B8ED8-A40D-4A38-876D-FB951DF3C500}" srcOrd="1" destOrd="0" presId="urn:microsoft.com/office/officeart/2005/8/layout/orgChart1"/>
    <dgm:cxn modelId="{6EC42E16-1BA7-486D-9470-2DB78E62843A}" type="presOf" srcId="{19FCF3BD-7F16-4EAD-BEF3-EE4BEC51CCDC}" destId="{EF83E166-C24B-4781-A36D-A0419364BC56}" srcOrd="0" destOrd="0" presId="urn:microsoft.com/office/officeart/2005/8/layout/orgChart1"/>
    <dgm:cxn modelId="{4BDD2F75-4B2B-4EFC-8B5B-6911C35F8E1D}" type="presOf" srcId="{1E44BCCB-8E90-4FAD-8B87-68F285CBCD16}" destId="{380D4225-1C0E-4A83-AA0F-5ED6158769F2}" srcOrd="0" destOrd="0" presId="urn:microsoft.com/office/officeart/2005/8/layout/orgChart1"/>
    <dgm:cxn modelId="{2CE53A46-2427-4118-BAD7-D4627F95F1A5}" srcId="{DD0BF6C3-FDC8-42A1-B764-E2CE4AD2140B}" destId="{570F6000-5C12-4E15-91D1-5998B0783D80}" srcOrd="0" destOrd="0" parTransId="{EBDB7FBE-B4FE-40DD-B6D8-B63A71CD480C}" sibTransId="{97A375CC-5FDE-4DB9-AAF6-0B770824BEE9}"/>
    <dgm:cxn modelId="{34E85663-596F-461C-9BDF-015D6CF1AAAC}" type="presOf" srcId="{19FCF3BD-7F16-4EAD-BEF3-EE4BEC51CCDC}" destId="{1E2095C5-C569-4ACE-B353-CBAAD498995F}" srcOrd="1" destOrd="0" presId="urn:microsoft.com/office/officeart/2005/8/layout/orgChart1"/>
    <dgm:cxn modelId="{A2F40FBB-6CC5-4356-8CA2-D0193FE70462}" srcId="{1A919127-6887-49CB-8691-3B7049F9C573}" destId="{DD0BF6C3-FDC8-42A1-B764-E2CE4AD2140B}" srcOrd="0" destOrd="0" parTransId="{71833DEB-557C-4F72-9820-D7190CA7F748}" sibTransId="{6D290BAA-C7CA-4CFA-8E07-7E1A19077906}"/>
    <dgm:cxn modelId="{74AB5474-901D-4FFB-A2C0-7ED69A4AF243}" type="presOf" srcId="{82198A13-9C38-4465-9DF0-AFA5CC0C9D7C}" destId="{19166F55-2178-48F9-85E6-778CCBE7F128}" srcOrd="0" destOrd="0" presId="urn:microsoft.com/office/officeart/2005/8/layout/orgChart1"/>
    <dgm:cxn modelId="{D42F10AA-8DE3-4B54-B0A4-8521C64CE315}" type="presOf" srcId="{570F6000-5C12-4E15-91D1-5998B0783D80}" destId="{53E9126E-011F-40C2-884B-17C78531AE4C}" srcOrd="0" destOrd="0" presId="urn:microsoft.com/office/officeart/2005/8/layout/orgChart1"/>
    <dgm:cxn modelId="{499B9007-76F3-4809-9E02-025986C2D87B}" type="presOf" srcId="{150C3D74-BC6D-4678-9BF2-01F9FF4930C4}" destId="{153F6AF5-95DC-4D4A-BBF4-C4FE136750A3}" srcOrd="0" destOrd="0" presId="urn:microsoft.com/office/officeart/2005/8/layout/orgChart1"/>
    <dgm:cxn modelId="{2DE5AD1C-5030-4545-8F25-8A5902820F12}" type="presOf" srcId="{70A90ECA-A614-4253-930F-7E8702C9EF89}" destId="{C2FC0040-39AD-4877-A228-B9E8CD73293A}" srcOrd="0" destOrd="0" presId="urn:microsoft.com/office/officeart/2005/8/layout/orgChart1"/>
    <dgm:cxn modelId="{D9CDD31F-3ACB-45B0-8AEB-87D710E3F585}" type="presOf" srcId="{DD0BF6C3-FDC8-42A1-B764-E2CE4AD2140B}" destId="{C7296617-7096-4911-9312-7B8B3E1F9738}" srcOrd="0" destOrd="0" presId="urn:microsoft.com/office/officeart/2005/8/layout/orgChart1"/>
    <dgm:cxn modelId="{6778E56F-EFFE-47ED-A152-843C204C3867}" type="presParOf" srcId="{93D4F726-C455-4B16-99A1-2A5C058ED385}" destId="{75A8B03F-9C8D-4A89-BCA9-3A054CBFF537}" srcOrd="0" destOrd="0" presId="urn:microsoft.com/office/officeart/2005/8/layout/orgChart1"/>
    <dgm:cxn modelId="{85FD12EA-B8A0-4E2D-8CD3-0DF55CE0E512}" type="presParOf" srcId="{75A8B03F-9C8D-4A89-BCA9-3A054CBFF537}" destId="{0553B425-840B-4B02-81A2-877ADE82716F}" srcOrd="0" destOrd="0" presId="urn:microsoft.com/office/officeart/2005/8/layout/orgChart1"/>
    <dgm:cxn modelId="{F99CA4D4-BD43-4264-8CFF-14258A516C3E}" type="presParOf" srcId="{0553B425-840B-4B02-81A2-877ADE82716F}" destId="{C7296617-7096-4911-9312-7B8B3E1F9738}" srcOrd="0" destOrd="0" presId="urn:microsoft.com/office/officeart/2005/8/layout/orgChart1"/>
    <dgm:cxn modelId="{8CED290B-18D2-4D19-AB01-600EE3A33171}" type="presParOf" srcId="{0553B425-840B-4B02-81A2-877ADE82716F}" destId="{014B87DF-D310-43F9-959C-F96C70FDDBC9}" srcOrd="1" destOrd="0" presId="urn:microsoft.com/office/officeart/2005/8/layout/orgChart1"/>
    <dgm:cxn modelId="{59542861-CA17-4C5B-BEF6-F866C5A0E924}" type="presParOf" srcId="{75A8B03F-9C8D-4A89-BCA9-3A054CBFF537}" destId="{FCC244DB-3539-49E0-9016-A9E3B6523701}" srcOrd="1" destOrd="0" presId="urn:microsoft.com/office/officeart/2005/8/layout/orgChart1"/>
    <dgm:cxn modelId="{A6260FEE-198C-4C2E-97AF-FBAA8F7D378C}" type="presParOf" srcId="{FCC244DB-3539-49E0-9016-A9E3B6523701}" destId="{4646BDC8-FDCD-405D-91AE-B0C5B6F8D25E}" srcOrd="0" destOrd="0" presId="urn:microsoft.com/office/officeart/2005/8/layout/orgChart1"/>
    <dgm:cxn modelId="{804B0512-3817-47D2-8AA9-B2BCED365E7B}" type="presParOf" srcId="{FCC244DB-3539-49E0-9016-A9E3B6523701}" destId="{E07555D7-3D4A-4458-ADC2-A6B41B161CE8}" srcOrd="1" destOrd="0" presId="urn:microsoft.com/office/officeart/2005/8/layout/orgChart1"/>
    <dgm:cxn modelId="{45148701-DBDA-45F2-A676-52A8A955F009}" type="presParOf" srcId="{E07555D7-3D4A-4458-ADC2-A6B41B161CE8}" destId="{9EC8AB59-75E3-48AF-935A-5D541EFE5785}" srcOrd="0" destOrd="0" presId="urn:microsoft.com/office/officeart/2005/8/layout/orgChart1"/>
    <dgm:cxn modelId="{35144FD1-3B75-49D0-8E48-1E3E38CC9543}" type="presParOf" srcId="{9EC8AB59-75E3-48AF-935A-5D541EFE5785}" destId="{EF83E166-C24B-4781-A36D-A0419364BC56}" srcOrd="0" destOrd="0" presId="urn:microsoft.com/office/officeart/2005/8/layout/orgChart1"/>
    <dgm:cxn modelId="{F5B27C3B-5AE3-4CAF-AAE3-C798AAA20613}" type="presParOf" srcId="{9EC8AB59-75E3-48AF-935A-5D541EFE5785}" destId="{1E2095C5-C569-4ACE-B353-CBAAD498995F}" srcOrd="1" destOrd="0" presId="urn:microsoft.com/office/officeart/2005/8/layout/orgChart1"/>
    <dgm:cxn modelId="{D8978352-012B-437C-9F80-DCA94EC1452E}" type="presParOf" srcId="{E07555D7-3D4A-4458-ADC2-A6B41B161CE8}" destId="{2DFFAE0A-3BF3-45AD-B314-A8DFE254E9CF}" srcOrd="1" destOrd="0" presId="urn:microsoft.com/office/officeart/2005/8/layout/orgChart1"/>
    <dgm:cxn modelId="{26B2C40F-C94B-4FA2-9248-D2829D558EEE}" type="presParOf" srcId="{2DFFAE0A-3BF3-45AD-B314-A8DFE254E9CF}" destId="{380D4225-1C0E-4A83-AA0F-5ED6158769F2}" srcOrd="0" destOrd="0" presId="urn:microsoft.com/office/officeart/2005/8/layout/orgChart1"/>
    <dgm:cxn modelId="{66503B29-1C87-42B5-9B10-A7877DC024A6}" type="presParOf" srcId="{2DFFAE0A-3BF3-45AD-B314-A8DFE254E9CF}" destId="{C1A0B6D4-3E90-49A3-ABB4-7BA02AD30732}" srcOrd="1" destOrd="0" presId="urn:microsoft.com/office/officeart/2005/8/layout/orgChart1"/>
    <dgm:cxn modelId="{DCE7A83B-687E-4299-A672-6D82A1E27870}" type="presParOf" srcId="{C1A0B6D4-3E90-49A3-ABB4-7BA02AD30732}" destId="{378A05A8-FC1E-4383-BBA7-F08BEEBA0E90}" srcOrd="0" destOrd="0" presId="urn:microsoft.com/office/officeart/2005/8/layout/orgChart1"/>
    <dgm:cxn modelId="{54690D30-1688-45AD-B009-E614AEA0505F}" type="presParOf" srcId="{378A05A8-FC1E-4383-BBA7-F08BEEBA0E90}" destId="{E6C4EB13-A0CC-4A9D-ACED-A7BB5356B3A1}" srcOrd="0" destOrd="0" presId="urn:microsoft.com/office/officeart/2005/8/layout/orgChart1"/>
    <dgm:cxn modelId="{2A37DB3E-B434-4222-B779-E69CBD4B569D}" type="presParOf" srcId="{378A05A8-FC1E-4383-BBA7-F08BEEBA0E90}" destId="{C0A8E646-7CE1-4174-B292-6117A5E58ACA}" srcOrd="1" destOrd="0" presId="urn:microsoft.com/office/officeart/2005/8/layout/orgChart1"/>
    <dgm:cxn modelId="{8D9F8617-7F67-4868-8BB2-A34EDE09C887}" type="presParOf" srcId="{C1A0B6D4-3E90-49A3-ABB4-7BA02AD30732}" destId="{A2A00F82-8874-4FFC-AA27-087084380014}" srcOrd="1" destOrd="0" presId="urn:microsoft.com/office/officeart/2005/8/layout/orgChart1"/>
    <dgm:cxn modelId="{CD24DB7B-90E3-430A-9324-60C23B026969}" type="presParOf" srcId="{C1A0B6D4-3E90-49A3-ABB4-7BA02AD30732}" destId="{BCC1E6F9-1647-486C-BC7B-564134608ECC}" srcOrd="2" destOrd="0" presId="urn:microsoft.com/office/officeart/2005/8/layout/orgChart1"/>
    <dgm:cxn modelId="{5D4C9B2F-3DF3-4B73-BE00-0D92223FAA82}" type="presParOf" srcId="{2DFFAE0A-3BF3-45AD-B314-A8DFE254E9CF}" destId="{98B6E46A-B882-4518-BDE0-309B706EAB2D}" srcOrd="2" destOrd="0" presId="urn:microsoft.com/office/officeart/2005/8/layout/orgChart1"/>
    <dgm:cxn modelId="{A4D263DC-D16D-410B-AAF0-9A85E995AC0C}" type="presParOf" srcId="{2DFFAE0A-3BF3-45AD-B314-A8DFE254E9CF}" destId="{4582010C-1BA1-4C59-8205-263939BA995B}" srcOrd="3" destOrd="0" presId="urn:microsoft.com/office/officeart/2005/8/layout/orgChart1"/>
    <dgm:cxn modelId="{F00FF17A-651D-44E6-9556-C5DEBC7C3885}" type="presParOf" srcId="{4582010C-1BA1-4C59-8205-263939BA995B}" destId="{360039A8-0F2E-49C0-B656-7885C2F497D6}" srcOrd="0" destOrd="0" presId="urn:microsoft.com/office/officeart/2005/8/layout/orgChart1"/>
    <dgm:cxn modelId="{F0CEDACC-7F3C-4078-9BD5-A0CD7C61FF36}" type="presParOf" srcId="{360039A8-0F2E-49C0-B656-7885C2F497D6}" destId="{499CF721-C449-46C3-9C8C-3F4FBBF070DE}" srcOrd="0" destOrd="0" presId="urn:microsoft.com/office/officeart/2005/8/layout/orgChart1"/>
    <dgm:cxn modelId="{4BCDCA11-2CAF-4B83-98D4-B71475C492C3}" type="presParOf" srcId="{360039A8-0F2E-49C0-B656-7885C2F497D6}" destId="{DB25AF55-822A-4042-B3FD-C550B2BE7130}" srcOrd="1" destOrd="0" presId="urn:microsoft.com/office/officeart/2005/8/layout/orgChart1"/>
    <dgm:cxn modelId="{984639A1-9BB2-4FB5-90C0-F1F22BC4F8FD}" type="presParOf" srcId="{4582010C-1BA1-4C59-8205-263939BA995B}" destId="{48867929-C9C8-4402-A3E3-6ADF39D428E6}" srcOrd="1" destOrd="0" presId="urn:microsoft.com/office/officeart/2005/8/layout/orgChart1"/>
    <dgm:cxn modelId="{EE746B17-C128-4AA1-B3E9-8C271C1A0641}" type="presParOf" srcId="{48867929-C9C8-4402-A3E3-6ADF39D428E6}" destId="{C2FC0040-39AD-4877-A228-B9E8CD73293A}" srcOrd="0" destOrd="0" presId="urn:microsoft.com/office/officeart/2005/8/layout/orgChart1"/>
    <dgm:cxn modelId="{FF49F596-676D-4308-9A54-D0990B7AC235}" type="presParOf" srcId="{48867929-C9C8-4402-A3E3-6ADF39D428E6}" destId="{385E02E6-65B7-48D9-95EE-741AEA52A83F}" srcOrd="1" destOrd="0" presId="urn:microsoft.com/office/officeart/2005/8/layout/orgChart1"/>
    <dgm:cxn modelId="{E227F513-3F1D-4A80-A4C2-BA19E018FC44}" type="presParOf" srcId="{385E02E6-65B7-48D9-95EE-741AEA52A83F}" destId="{4DFABBC3-469E-480E-963D-01A670ADD276}" srcOrd="0" destOrd="0" presId="urn:microsoft.com/office/officeart/2005/8/layout/orgChart1"/>
    <dgm:cxn modelId="{176315C1-F399-4566-968F-061293354895}" type="presParOf" srcId="{4DFABBC3-469E-480E-963D-01A670ADD276}" destId="{C6ED070B-C92D-4D54-A97C-AE9C5F6B3192}" srcOrd="0" destOrd="0" presId="urn:microsoft.com/office/officeart/2005/8/layout/orgChart1"/>
    <dgm:cxn modelId="{9BA2579E-C71F-46A4-BA22-6E2B4E1174BE}" type="presParOf" srcId="{4DFABBC3-469E-480E-963D-01A670ADD276}" destId="{071FC720-C328-425D-B079-E2099CA6CB25}" srcOrd="1" destOrd="0" presId="urn:microsoft.com/office/officeart/2005/8/layout/orgChart1"/>
    <dgm:cxn modelId="{EA25757F-4E6E-4FA5-92D2-16D11F96BC8B}" type="presParOf" srcId="{385E02E6-65B7-48D9-95EE-741AEA52A83F}" destId="{2680B599-D524-4DD1-81AD-DA324D5FA5EF}" srcOrd="1" destOrd="0" presId="urn:microsoft.com/office/officeart/2005/8/layout/orgChart1"/>
    <dgm:cxn modelId="{FF53DC53-750C-45E0-B407-4EECA3C5CEE0}" type="presParOf" srcId="{385E02E6-65B7-48D9-95EE-741AEA52A83F}" destId="{56C3387D-F630-4B1A-9572-048469605833}" srcOrd="2" destOrd="0" presId="urn:microsoft.com/office/officeart/2005/8/layout/orgChart1"/>
    <dgm:cxn modelId="{7DE73913-036B-43F1-BC60-82FACBB7566C}" type="presParOf" srcId="{48867929-C9C8-4402-A3E3-6ADF39D428E6}" destId="{0A932FC8-5F29-4381-9672-D6EAA3175757}" srcOrd="2" destOrd="0" presId="urn:microsoft.com/office/officeart/2005/8/layout/orgChart1"/>
    <dgm:cxn modelId="{D17A64FB-0A46-4E4C-A4A9-A4DD907D3C4A}" type="presParOf" srcId="{48867929-C9C8-4402-A3E3-6ADF39D428E6}" destId="{71750D40-9795-4FCA-9FC0-6EA4EEC541EE}" srcOrd="3" destOrd="0" presId="urn:microsoft.com/office/officeart/2005/8/layout/orgChart1"/>
    <dgm:cxn modelId="{30A60488-D3B3-4468-BB76-8079192CD4F2}" type="presParOf" srcId="{71750D40-9795-4FCA-9FC0-6EA4EEC541EE}" destId="{41815CE8-B534-4DA5-BA7F-0C4FEA725AC0}" srcOrd="0" destOrd="0" presId="urn:microsoft.com/office/officeart/2005/8/layout/orgChart1"/>
    <dgm:cxn modelId="{7CD66A4D-A034-43EC-B6E5-8F3F5C218BA5}" type="presParOf" srcId="{41815CE8-B534-4DA5-BA7F-0C4FEA725AC0}" destId="{FC79801A-E496-4E4A-8B92-232627D1F268}" srcOrd="0" destOrd="0" presId="urn:microsoft.com/office/officeart/2005/8/layout/orgChart1"/>
    <dgm:cxn modelId="{2586DC50-5951-4DD5-ADE3-A2CC91B9CDD9}" type="presParOf" srcId="{41815CE8-B534-4DA5-BA7F-0C4FEA725AC0}" destId="{F8929CB9-E934-4835-811E-F25F01017D3D}" srcOrd="1" destOrd="0" presId="urn:microsoft.com/office/officeart/2005/8/layout/orgChart1"/>
    <dgm:cxn modelId="{45A1EE5A-AB8F-4A0D-A0FA-13E1A33D6E08}" type="presParOf" srcId="{71750D40-9795-4FCA-9FC0-6EA4EEC541EE}" destId="{EE145A28-469B-4A8E-8DEC-CA297661CF9B}" srcOrd="1" destOrd="0" presId="urn:microsoft.com/office/officeart/2005/8/layout/orgChart1"/>
    <dgm:cxn modelId="{52FDB4FF-FE75-460A-A380-3A9044B03B1B}" type="presParOf" srcId="{71750D40-9795-4FCA-9FC0-6EA4EEC541EE}" destId="{B894D9F1-496C-4A32-B9C3-108440DEC85C}" srcOrd="2" destOrd="0" presId="urn:microsoft.com/office/officeart/2005/8/layout/orgChart1"/>
    <dgm:cxn modelId="{8AA58CDB-4946-42E2-8D0A-3FD6DDA3441A}" type="presParOf" srcId="{4582010C-1BA1-4C59-8205-263939BA995B}" destId="{088EE784-AF85-4DA5-A5EA-09E468CABDC2}" srcOrd="2" destOrd="0" presId="urn:microsoft.com/office/officeart/2005/8/layout/orgChart1"/>
    <dgm:cxn modelId="{8AE3F9F4-E2B5-4327-8FBD-FFE5FC257549}" type="presParOf" srcId="{2DFFAE0A-3BF3-45AD-B314-A8DFE254E9CF}" destId="{19166F55-2178-48F9-85E6-778CCBE7F128}" srcOrd="4" destOrd="0" presId="urn:microsoft.com/office/officeart/2005/8/layout/orgChart1"/>
    <dgm:cxn modelId="{3578CE2D-1B67-41F6-8CF8-3762B1B9C9FE}" type="presParOf" srcId="{2DFFAE0A-3BF3-45AD-B314-A8DFE254E9CF}" destId="{EB43E3F9-8704-4755-8EE8-D24BD4D6EAA5}" srcOrd="5" destOrd="0" presId="urn:microsoft.com/office/officeart/2005/8/layout/orgChart1"/>
    <dgm:cxn modelId="{2C1A50A7-CF9B-497B-B9B1-D1FEEF992792}" type="presParOf" srcId="{EB43E3F9-8704-4755-8EE8-D24BD4D6EAA5}" destId="{067DFA7F-4CB5-4CB1-9A89-89F5AFA57F4A}" srcOrd="0" destOrd="0" presId="urn:microsoft.com/office/officeart/2005/8/layout/orgChart1"/>
    <dgm:cxn modelId="{9BFDA8CC-096A-472F-9569-2A27B67FDF71}" type="presParOf" srcId="{067DFA7F-4CB5-4CB1-9A89-89F5AFA57F4A}" destId="{153F6AF5-95DC-4D4A-BBF4-C4FE136750A3}" srcOrd="0" destOrd="0" presId="urn:microsoft.com/office/officeart/2005/8/layout/orgChart1"/>
    <dgm:cxn modelId="{87103D21-86E0-4A5C-90BE-385E7C5E770A}" type="presParOf" srcId="{067DFA7F-4CB5-4CB1-9A89-89F5AFA57F4A}" destId="{8E5B8ED8-A40D-4A38-876D-FB951DF3C500}" srcOrd="1" destOrd="0" presId="urn:microsoft.com/office/officeart/2005/8/layout/orgChart1"/>
    <dgm:cxn modelId="{3BA26F01-F5F7-457B-BF90-266FE0A771C1}" type="presParOf" srcId="{EB43E3F9-8704-4755-8EE8-D24BD4D6EAA5}" destId="{52F3573E-E218-4AC4-802A-D5E39D7D1378}" srcOrd="1" destOrd="0" presId="urn:microsoft.com/office/officeart/2005/8/layout/orgChart1"/>
    <dgm:cxn modelId="{754F6B7D-1A23-4216-9958-4D1577A4785F}" type="presParOf" srcId="{EB43E3F9-8704-4755-8EE8-D24BD4D6EAA5}" destId="{00EA5474-01B6-41E7-8D7A-8A1F7959570E}" srcOrd="2" destOrd="0" presId="urn:microsoft.com/office/officeart/2005/8/layout/orgChart1"/>
    <dgm:cxn modelId="{DA8E57CA-5DEF-47FD-91D5-E7C05094877E}" type="presParOf" srcId="{E07555D7-3D4A-4458-ADC2-A6B41B161CE8}" destId="{A2CE63B2-E464-4DE5-A1BD-CF954621D583}" srcOrd="2" destOrd="0" presId="urn:microsoft.com/office/officeart/2005/8/layout/orgChart1"/>
    <dgm:cxn modelId="{C4A376C4-914E-4EB8-80F7-A1D19B7899F1}" type="presParOf" srcId="{75A8B03F-9C8D-4A89-BCA9-3A054CBFF537}" destId="{B1E3FB21-7669-4A5E-A308-DDF1F2D05584}" srcOrd="2" destOrd="0" presId="urn:microsoft.com/office/officeart/2005/8/layout/orgChart1"/>
    <dgm:cxn modelId="{58AC74AC-5AD2-4AD1-92E0-F85B093CDDD2}" type="presParOf" srcId="{B1E3FB21-7669-4A5E-A308-DDF1F2D05584}" destId="{D0984369-8EAD-4811-B5E7-F71159FB0369}" srcOrd="0" destOrd="0" presId="urn:microsoft.com/office/officeart/2005/8/layout/orgChart1"/>
    <dgm:cxn modelId="{51CE93DF-E335-4722-93CD-B7AEEBEC10DB}" type="presParOf" srcId="{B1E3FB21-7669-4A5E-A308-DDF1F2D05584}" destId="{D6DA84CA-68E1-4FEF-B244-F8F6963AD0AE}" srcOrd="1" destOrd="0" presId="urn:microsoft.com/office/officeart/2005/8/layout/orgChart1"/>
    <dgm:cxn modelId="{AC3D8986-74D9-45B1-BCC9-7998DB76C9BA}" type="presParOf" srcId="{D6DA84CA-68E1-4FEF-B244-F8F6963AD0AE}" destId="{10114907-FBAC-41F8-848C-C48068467ECE}" srcOrd="0" destOrd="0" presId="urn:microsoft.com/office/officeart/2005/8/layout/orgChart1"/>
    <dgm:cxn modelId="{819EB7D4-4DFF-470A-9ACC-3CBAC1A5D806}" type="presParOf" srcId="{10114907-FBAC-41F8-848C-C48068467ECE}" destId="{53E9126E-011F-40C2-884B-17C78531AE4C}" srcOrd="0" destOrd="0" presId="urn:microsoft.com/office/officeart/2005/8/layout/orgChart1"/>
    <dgm:cxn modelId="{0C0CF7FB-3A63-4C8D-B241-727736C87F13}" type="presParOf" srcId="{10114907-FBAC-41F8-848C-C48068467ECE}" destId="{72934326-0818-4926-A2BB-5B469B8C254A}" srcOrd="1" destOrd="0" presId="urn:microsoft.com/office/officeart/2005/8/layout/orgChart1"/>
    <dgm:cxn modelId="{8EBA925E-80AF-44F6-A786-AEEED9603204}" type="presParOf" srcId="{D6DA84CA-68E1-4FEF-B244-F8F6963AD0AE}" destId="{05475DE1-E100-4D24-ABA9-5E9800560DC7}" srcOrd="1" destOrd="0" presId="urn:microsoft.com/office/officeart/2005/8/layout/orgChart1"/>
    <dgm:cxn modelId="{DA3E785F-7488-478E-83D8-917DCC87E96A}" type="presParOf" srcId="{D6DA84CA-68E1-4FEF-B244-F8F6963AD0AE}" destId="{81883954-B84B-41CE-A5B5-6EA21E38FC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1D790D-FEB0-4DAF-A6A6-7EDBFD04280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AE71CD8-2C87-47A4-B363-5044FC42F489}">
      <dgm:prSet phldrT="[Texto]" custT="1"/>
      <dgm:spPr/>
      <dgm:t>
        <a:bodyPr/>
        <a:lstStyle/>
        <a:p>
          <a:r>
            <a:rPr lang="es-MX" sz="1200" dirty="0" smtClean="0"/>
            <a:t>Coordinador de estudios</a:t>
          </a:r>
        </a:p>
        <a:p>
          <a:r>
            <a:rPr lang="es-MX" sz="1200" dirty="0" smtClean="0"/>
            <a:t>Farmacista, Químico</a:t>
          </a:r>
          <a:endParaRPr lang="es-MX" sz="1200" dirty="0"/>
        </a:p>
      </dgm:t>
    </dgm:pt>
    <dgm:pt modelId="{48E2ED4D-9E98-491C-ADC6-95EA6D179756}" type="parTrans" cxnId="{D7FDEA24-D7DF-4215-8579-0C93E5F6CD1E}">
      <dgm:prSet/>
      <dgm:spPr/>
      <dgm:t>
        <a:bodyPr/>
        <a:lstStyle/>
        <a:p>
          <a:endParaRPr lang="es-MX" sz="1200"/>
        </a:p>
      </dgm:t>
    </dgm:pt>
    <dgm:pt modelId="{DF3E7409-AC18-440F-BC58-8BA9C2AEA32E}" type="sibTrans" cxnId="{D7FDEA24-D7DF-4215-8579-0C93E5F6CD1E}">
      <dgm:prSet/>
      <dgm:spPr/>
      <dgm:t>
        <a:bodyPr/>
        <a:lstStyle/>
        <a:p>
          <a:endParaRPr lang="es-MX" sz="1200"/>
        </a:p>
      </dgm:t>
    </dgm:pt>
    <dgm:pt modelId="{A0478C36-FAF2-4B93-B935-E4B5CDAA4FA0}" type="asst">
      <dgm:prSet phldrT="[Texto]" custT="1"/>
      <dgm:spPr/>
      <dgm:t>
        <a:bodyPr/>
        <a:lstStyle/>
        <a:p>
          <a:r>
            <a:rPr lang="es-MX" sz="1200" dirty="0" smtClean="0"/>
            <a:t>Investigadores</a:t>
          </a:r>
          <a:endParaRPr lang="es-MX" sz="1200" dirty="0"/>
        </a:p>
      </dgm:t>
    </dgm:pt>
    <dgm:pt modelId="{AF1CF41A-13BA-4FD6-BFE3-8C39F4D9913D}" type="parTrans" cxnId="{8BFCD0AF-3C84-491F-9241-6F8CE4EE5186}">
      <dgm:prSet/>
      <dgm:spPr>
        <a:ln>
          <a:solidFill>
            <a:schemeClr val="accent1">
              <a:lumMod val="75000"/>
            </a:schemeClr>
          </a:solidFill>
          <a:prstDash val="dash"/>
        </a:ln>
      </dgm:spPr>
      <dgm:t>
        <a:bodyPr/>
        <a:lstStyle/>
        <a:p>
          <a:endParaRPr lang="es-MX" sz="1200"/>
        </a:p>
      </dgm:t>
    </dgm:pt>
    <dgm:pt modelId="{016233EF-4572-464C-9AB9-133C329223FF}" type="sibTrans" cxnId="{8BFCD0AF-3C84-491F-9241-6F8CE4EE5186}">
      <dgm:prSet/>
      <dgm:spPr/>
      <dgm:t>
        <a:bodyPr/>
        <a:lstStyle/>
        <a:p>
          <a:endParaRPr lang="es-MX" sz="1200"/>
        </a:p>
      </dgm:t>
    </dgm:pt>
    <dgm:pt modelId="{89F0655D-1244-4C9D-9C68-014CD1C1BFF1}" type="asst">
      <dgm:prSet custT="1"/>
      <dgm:spPr/>
      <dgm:t>
        <a:bodyPr/>
        <a:lstStyle/>
        <a:p>
          <a:r>
            <a:rPr lang="es-MX" sz="1200" dirty="0" smtClean="0"/>
            <a:t>Enfermeras</a:t>
          </a:r>
          <a:endParaRPr lang="es-MX" sz="1200" dirty="0"/>
        </a:p>
      </dgm:t>
    </dgm:pt>
    <dgm:pt modelId="{BFB8A1C7-EFD9-483B-951D-0B3D9E8D4148}" type="parTrans" cxnId="{18E0C03F-CA8B-43E4-9F27-0971A19DB7F8}">
      <dgm:prSet/>
      <dgm:spPr>
        <a:ln>
          <a:solidFill>
            <a:schemeClr val="accent1">
              <a:lumMod val="75000"/>
            </a:schemeClr>
          </a:solidFill>
          <a:prstDash val="sysDash"/>
        </a:ln>
      </dgm:spPr>
      <dgm:t>
        <a:bodyPr/>
        <a:lstStyle/>
        <a:p>
          <a:endParaRPr lang="es-MX"/>
        </a:p>
      </dgm:t>
    </dgm:pt>
    <dgm:pt modelId="{F68E7170-00F6-4E03-8E3F-71E4E6ABD5EC}" type="sibTrans" cxnId="{18E0C03F-CA8B-43E4-9F27-0971A19DB7F8}">
      <dgm:prSet/>
      <dgm:spPr/>
      <dgm:t>
        <a:bodyPr/>
        <a:lstStyle/>
        <a:p>
          <a:endParaRPr lang="es-MX"/>
        </a:p>
      </dgm:t>
    </dgm:pt>
    <dgm:pt modelId="{5E59049C-A0C3-454D-8289-014912B8125E}" type="asst">
      <dgm:prSet custT="1"/>
      <dgm:spPr/>
      <dgm:t>
        <a:bodyPr/>
        <a:lstStyle/>
        <a:p>
          <a:r>
            <a:rPr lang="es-MX" sz="1200" dirty="0" smtClean="0"/>
            <a:t>Técnicos</a:t>
          </a:r>
          <a:endParaRPr lang="es-MX" sz="1200" dirty="0"/>
        </a:p>
      </dgm:t>
    </dgm:pt>
    <dgm:pt modelId="{9D00FE18-7D9B-4E23-9514-5B8A7BDE0BFA}" type="parTrans" cxnId="{FB270CBB-B0E0-4914-827A-C1A4C8B8553D}">
      <dgm:prSet/>
      <dgm:spPr>
        <a:ln>
          <a:solidFill>
            <a:schemeClr val="accent1">
              <a:lumMod val="75000"/>
            </a:schemeClr>
          </a:solidFill>
          <a:prstDash val="sysDash"/>
        </a:ln>
      </dgm:spPr>
      <dgm:t>
        <a:bodyPr/>
        <a:lstStyle/>
        <a:p>
          <a:endParaRPr lang="es-MX"/>
        </a:p>
      </dgm:t>
    </dgm:pt>
    <dgm:pt modelId="{A6086562-23E1-4544-92FC-F35B84DD111B}" type="sibTrans" cxnId="{FB270CBB-B0E0-4914-827A-C1A4C8B8553D}">
      <dgm:prSet/>
      <dgm:spPr/>
      <dgm:t>
        <a:bodyPr/>
        <a:lstStyle/>
        <a:p>
          <a:endParaRPr lang="es-MX"/>
        </a:p>
      </dgm:t>
    </dgm:pt>
    <dgm:pt modelId="{30BDABCE-9D03-40A9-8AB2-A701E2300DF8}">
      <dgm:prSet custT="1"/>
      <dgm:spPr/>
      <dgm:t>
        <a:bodyPr/>
        <a:lstStyle/>
        <a:p>
          <a:r>
            <a:rPr lang="es-MX" sz="1200" dirty="0" smtClean="0"/>
            <a:t>Gerente</a:t>
          </a:r>
          <a:endParaRPr lang="es-MX" sz="1200" dirty="0"/>
        </a:p>
      </dgm:t>
    </dgm:pt>
    <dgm:pt modelId="{26CEB335-6FCB-4FEE-BE9B-087A6FC18D82}" type="parTrans" cxnId="{EC5DB453-CB17-46C0-AF9E-0BE4467315FB}">
      <dgm:prSet/>
      <dgm:spPr/>
      <dgm:t>
        <a:bodyPr/>
        <a:lstStyle/>
        <a:p>
          <a:endParaRPr lang="es-MX"/>
        </a:p>
      </dgm:t>
    </dgm:pt>
    <dgm:pt modelId="{47A60906-5CD3-4073-9640-F0A3D98807E8}" type="sibTrans" cxnId="{EC5DB453-CB17-46C0-AF9E-0BE4467315FB}">
      <dgm:prSet/>
      <dgm:spPr/>
      <dgm:t>
        <a:bodyPr/>
        <a:lstStyle/>
        <a:p>
          <a:endParaRPr lang="es-MX"/>
        </a:p>
      </dgm:t>
    </dgm:pt>
    <dgm:pt modelId="{AF2FBD24-5772-4AD2-94DE-97AAB814813D}" type="pres">
      <dgm:prSet presAssocID="{A91D790D-FEB0-4DAF-A6A6-7EDBFD0428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5E093522-544D-4A95-8E1A-368328BACF70}" type="pres">
      <dgm:prSet presAssocID="{30BDABCE-9D03-40A9-8AB2-A701E2300DF8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FAF1799E-86FD-4685-BC3D-05DE7AB2D846}" type="pres">
      <dgm:prSet presAssocID="{30BDABCE-9D03-40A9-8AB2-A701E2300DF8}" presName="rootComposite1" presStyleCnt="0"/>
      <dgm:spPr/>
      <dgm:t>
        <a:bodyPr/>
        <a:lstStyle/>
        <a:p>
          <a:endParaRPr lang="es-MX"/>
        </a:p>
      </dgm:t>
    </dgm:pt>
    <dgm:pt modelId="{F5D71627-F261-47A4-A701-8C2C8FF64D7C}" type="pres">
      <dgm:prSet presAssocID="{30BDABCE-9D03-40A9-8AB2-A701E2300DF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3A921C4-F528-47F7-BFF1-193EC673E154}" type="pres">
      <dgm:prSet presAssocID="{30BDABCE-9D03-40A9-8AB2-A701E2300DF8}" presName="rootConnector1" presStyleLbl="node1" presStyleIdx="0" presStyleCnt="0"/>
      <dgm:spPr/>
      <dgm:t>
        <a:bodyPr/>
        <a:lstStyle/>
        <a:p>
          <a:endParaRPr lang="es-MX"/>
        </a:p>
      </dgm:t>
    </dgm:pt>
    <dgm:pt modelId="{99562852-4130-484C-AC01-899994AD1916}" type="pres">
      <dgm:prSet presAssocID="{30BDABCE-9D03-40A9-8AB2-A701E2300DF8}" presName="hierChild2" presStyleCnt="0"/>
      <dgm:spPr/>
      <dgm:t>
        <a:bodyPr/>
        <a:lstStyle/>
        <a:p>
          <a:endParaRPr lang="es-MX"/>
        </a:p>
      </dgm:t>
    </dgm:pt>
    <dgm:pt modelId="{FF7F8F39-A357-4185-80E9-60724BCEE370}" type="pres">
      <dgm:prSet presAssocID="{48E2ED4D-9E98-491C-ADC6-95EA6D179756}" presName="Name37" presStyleLbl="parChTrans1D2" presStyleIdx="0" presStyleCnt="1"/>
      <dgm:spPr/>
      <dgm:t>
        <a:bodyPr/>
        <a:lstStyle/>
        <a:p>
          <a:endParaRPr lang="es-MX"/>
        </a:p>
      </dgm:t>
    </dgm:pt>
    <dgm:pt modelId="{9B522F93-9F61-44EE-967D-B599D048F99A}" type="pres">
      <dgm:prSet presAssocID="{8AE71CD8-2C87-47A4-B363-5044FC42F48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2BD77A97-B7E8-4520-A068-E3981BFA6FA0}" type="pres">
      <dgm:prSet presAssocID="{8AE71CD8-2C87-47A4-B363-5044FC42F489}" presName="rootComposite" presStyleCnt="0"/>
      <dgm:spPr/>
      <dgm:t>
        <a:bodyPr/>
        <a:lstStyle/>
        <a:p>
          <a:endParaRPr lang="es-MX"/>
        </a:p>
      </dgm:t>
    </dgm:pt>
    <dgm:pt modelId="{1C61C0CE-3F80-42B8-AC97-DC6CBE90562E}" type="pres">
      <dgm:prSet presAssocID="{8AE71CD8-2C87-47A4-B363-5044FC42F489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59B4141-EAAB-4F7C-A0DB-98B2229D61C4}" type="pres">
      <dgm:prSet presAssocID="{8AE71CD8-2C87-47A4-B363-5044FC42F489}" presName="rootConnector" presStyleLbl="node2" presStyleIdx="0" presStyleCnt="1"/>
      <dgm:spPr/>
      <dgm:t>
        <a:bodyPr/>
        <a:lstStyle/>
        <a:p>
          <a:endParaRPr lang="es-MX"/>
        </a:p>
      </dgm:t>
    </dgm:pt>
    <dgm:pt modelId="{13B8A892-5DC5-4DC9-B92E-2F84727855CE}" type="pres">
      <dgm:prSet presAssocID="{8AE71CD8-2C87-47A4-B363-5044FC42F489}" presName="hierChild4" presStyleCnt="0"/>
      <dgm:spPr/>
      <dgm:t>
        <a:bodyPr/>
        <a:lstStyle/>
        <a:p>
          <a:endParaRPr lang="es-MX"/>
        </a:p>
      </dgm:t>
    </dgm:pt>
    <dgm:pt modelId="{20CE254D-D99B-4418-9FFC-4072C0300BA4}" type="pres">
      <dgm:prSet presAssocID="{8AE71CD8-2C87-47A4-B363-5044FC42F489}" presName="hierChild5" presStyleCnt="0"/>
      <dgm:spPr/>
      <dgm:t>
        <a:bodyPr/>
        <a:lstStyle/>
        <a:p>
          <a:endParaRPr lang="es-MX"/>
        </a:p>
      </dgm:t>
    </dgm:pt>
    <dgm:pt modelId="{60E338BE-D3EF-4857-A8EF-341865E98D8D}" type="pres">
      <dgm:prSet presAssocID="{AF1CF41A-13BA-4FD6-BFE3-8C39F4D9913D}" presName="Name111" presStyleLbl="parChTrans1D3" presStyleIdx="0" presStyleCnt="3"/>
      <dgm:spPr/>
      <dgm:t>
        <a:bodyPr/>
        <a:lstStyle/>
        <a:p>
          <a:endParaRPr lang="es-MX"/>
        </a:p>
      </dgm:t>
    </dgm:pt>
    <dgm:pt modelId="{080A7F14-3777-4654-AA68-6C337D37F588}" type="pres">
      <dgm:prSet presAssocID="{A0478C36-FAF2-4B93-B935-E4B5CDAA4FA0}" presName="hierRoot3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4A8E52DB-C6F5-4672-AB00-BF1CAFFD6461}" type="pres">
      <dgm:prSet presAssocID="{A0478C36-FAF2-4B93-B935-E4B5CDAA4FA0}" presName="rootComposite3" presStyleCnt="0"/>
      <dgm:spPr/>
      <dgm:t>
        <a:bodyPr/>
        <a:lstStyle/>
        <a:p>
          <a:endParaRPr lang="es-MX"/>
        </a:p>
      </dgm:t>
    </dgm:pt>
    <dgm:pt modelId="{108AC9F0-C214-4C22-A6D7-C8E87DE91396}" type="pres">
      <dgm:prSet presAssocID="{A0478C36-FAF2-4B93-B935-E4B5CDAA4FA0}" presName="rootText3" presStyleLbl="asst2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4DCF3B5-4D39-4C6A-A024-F9FB3C3858BD}" type="pres">
      <dgm:prSet presAssocID="{A0478C36-FAF2-4B93-B935-E4B5CDAA4FA0}" presName="rootConnector3" presStyleLbl="asst2" presStyleIdx="0" presStyleCnt="3"/>
      <dgm:spPr/>
      <dgm:t>
        <a:bodyPr/>
        <a:lstStyle/>
        <a:p>
          <a:endParaRPr lang="es-MX"/>
        </a:p>
      </dgm:t>
    </dgm:pt>
    <dgm:pt modelId="{867FF8AE-D9A0-4AAE-B3A1-7B8C95DA64E6}" type="pres">
      <dgm:prSet presAssocID="{A0478C36-FAF2-4B93-B935-E4B5CDAA4FA0}" presName="hierChild6" presStyleCnt="0"/>
      <dgm:spPr/>
      <dgm:t>
        <a:bodyPr/>
        <a:lstStyle/>
        <a:p>
          <a:endParaRPr lang="es-MX"/>
        </a:p>
      </dgm:t>
    </dgm:pt>
    <dgm:pt modelId="{705ED241-4957-4643-AB58-FB2F416B0ED6}" type="pres">
      <dgm:prSet presAssocID="{A0478C36-FAF2-4B93-B935-E4B5CDAA4FA0}" presName="hierChild7" presStyleCnt="0"/>
      <dgm:spPr/>
      <dgm:t>
        <a:bodyPr/>
        <a:lstStyle/>
        <a:p>
          <a:endParaRPr lang="es-MX"/>
        </a:p>
      </dgm:t>
    </dgm:pt>
    <dgm:pt modelId="{30DC5070-81E8-44EC-B32B-D83846735674}" type="pres">
      <dgm:prSet presAssocID="{BFB8A1C7-EFD9-483B-951D-0B3D9E8D4148}" presName="Name111" presStyleLbl="parChTrans1D3" presStyleIdx="1" presStyleCnt="3"/>
      <dgm:spPr/>
      <dgm:t>
        <a:bodyPr/>
        <a:lstStyle/>
        <a:p>
          <a:endParaRPr lang="es-MX"/>
        </a:p>
      </dgm:t>
    </dgm:pt>
    <dgm:pt modelId="{489BA405-3C53-4030-9C2F-4BDB9D02C700}" type="pres">
      <dgm:prSet presAssocID="{89F0655D-1244-4C9D-9C68-014CD1C1BFF1}" presName="hierRoot3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A0B16699-8415-4A46-81EC-07147F9C0D33}" type="pres">
      <dgm:prSet presAssocID="{89F0655D-1244-4C9D-9C68-014CD1C1BFF1}" presName="rootComposite3" presStyleCnt="0"/>
      <dgm:spPr/>
      <dgm:t>
        <a:bodyPr/>
        <a:lstStyle/>
        <a:p>
          <a:endParaRPr lang="es-MX"/>
        </a:p>
      </dgm:t>
    </dgm:pt>
    <dgm:pt modelId="{3F50DC4A-358C-45AE-A9E8-ABBF2ADD98AB}" type="pres">
      <dgm:prSet presAssocID="{89F0655D-1244-4C9D-9C68-014CD1C1BFF1}" presName="rootText3" presStyleLbl="asst2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5925A8E-6B32-4EBB-B3D4-EE6FB3D63630}" type="pres">
      <dgm:prSet presAssocID="{89F0655D-1244-4C9D-9C68-014CD1C1BFF1}" presName="rootConnector3" presStyleLbl="asst2" presStyleIdx="1" presStyleCnt="3"/>
      <dgm:spPr/>
      <dgm:t>
        <a:bodyPr/>
        <a:lstStyle/>
        <a:p>
          <a:endParaRPr lang="es-MX"/>
        </a:p>
      </dgm:t>
    </dgm:pt>
    <dgm:pt modelId="{7B0096E0-B3CF-4A3D-B039-439F0D6DFA9E}" type="pres">
      <dgm:prSet presAssocID="{89F0655D-1244-4C9D-9C68-014CD1C1BFF1}" presName="hierChild6" presStyleCnt="0"/>
      <dgm:spPr/>
      <dgm:t>
        <a:bodyPr/>
        <a:lstStyle/>
        <a:p>
          <a:endParaRPr lang="es-MX"/>
        </a:p>
      </dgm:t>
    </dgm:pt>
    <dgm:pt modelId="{90353E09-0838-4970-B4C9-B0292F3FFB32}" type="pres">
      <dgm:prSet presAssocID="{89F0655D-1244-4C9D-9C68-014CD1C1BFF1}" presName="hierChild7" presStyleCnt="0"/>
      <dgm:spPr/>
      <dgm:t>
        <a:bodyPr/>
        <a:lstStyle/>
        <a:p>
          <a:endParaRPr lang="es-MX"/>
        </a:p>
      </dgm:t>
    </dgm:pt>
    <dgm:pt modelId="{353614B3-B914-4303-A150-CA4BA3FD56C4}" type="pres">
      <dgm:prSet presAssocID="{9D00FE18-7D9B-4E23-9514-5B8A7BDE0BFA}" presName="Name111" presStyleLbl="parChTrans1D3" presStyleIdx="2" presStyleCnt="3"/>
      <dgm:spPr/>
      <dgm:t>
        <a:bodyPr/>
        <a:lstStyle/>
        <a:p>
          <a:endParaRPr lang="es-MX"/>
        </a:p>
      </dgm:t>
    </dgm:pt>
    <dgm:pt modelId="{9CFBDA7C-361B-4379-8ACC-DBD253FE1D0F}" type="pres">
      <dgm:prSet presAssocID="{5E59049C-A0C3-454D-8289-014912B8125E}" presName="hierRoot3" presStyleCnt="0">
        <dgm:presLayoutVars>
          <dgm:hierBranch val="init"/>
        </dgm:presLayoutVars>
      </dgm:prSet>
      <dgm:spPr/>
      <dgm:t>
        <a:bodyPr/>
        <a:lstStyle/>
        <a:p>
          <a:endParaRPr lang="es-MX"/>
        </a:p>
      </dgm:t>
    </dgm:pt>
    <dgm:pt modelId="{9AE389B0-CE1C-4325-A4E5-7F4DF414432B}" type="pres">
      <dgm:prSet presAssocID="{5E59049C-A0C3-454D-8289-014912B8125E}" presName="rootComposite3" presStyleCnt="0"/>
      <dgm:spPr/>
      <dgm:t>
        <a:bodyPr/>
        <a:lstStyle/>
        <a:p>
          <a:endParaRPr lang="es-MX"/>
        </a:p>
      </dgm:t>
    </dgm:pt>
    <dgm:pt modelId="{4AA73F17-86C5-4A3A-9C90-760C0834F6C7}" type="pres">
      <dgm:prSet presAssocID="{5E59049C-A0C3-454D-8289-014912B8125E}" presName="rootText3" presStyleLbl="asst2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8860542-85A7-44CC-BBDC-3CE8BC0822B8}" type="pres">
      <dgm:prSet presAssocID="{5E59049C-A0C3-454D-8289-014912B8125E}" presName="rootConnector3" presStyleLbl="asst2" presStyleIdx="2" presStyleCnt="3"/>
      <dgm:spPr/>
      <dgm:t>
        <a:bodyPr/>
        <a:lstStyle/>
        <a:p>
          <a:endParaRPr lang="es-MX"/>
        </a:p>
      </dgm:t>
    </dgm:pt>
    <dgm:pt modelId="{A48AC47C-A8DC-472F-BF93-A6F16236C1E1}" type="pres">
      <dgm:prSet presAssocID="{5E59049C-A0C3-454D-8289-014912B8125E}" presName="hierChild6" presStyleCnt="0"/>
      <dgm:spPr/>
      <dgm:t>
        <a:bodyPr/>
        <a:lstStyle/>
        <a:p>
          <a:endParaRPr lang="es-MX"/>
        </a:p>
      </dgm:t>
    </dgm:pt>
    <dgm:pt modelId="{1FE7A081-5DCD-4DBC-979D-1D921133B6EE}" type="pres">
      <dgm:prSet presAssocID="{5E59049C-A0C3-454D-8289-014912B8125E}" presName="hierChild7" presStyleCnt="0"/>
      <dgm:spPr/>
      <dgm:t>
        <a:bodyPr/>
        <a:lstStyle/>
        <a:p>
          <a:endParaRPr lang="es-MX"/>
        </a:p>
      </dgm:t>
    </dgm:pt>
    <dgm:pt modelId="{F2153265-7CA1-4197-961F-E8587B313CEA}" type="pres">
      <dgm:prSet presAssocID="{30BDABCE-9D03-40A9-8AB2-A701E2300DF8}" presName="hierChild3" presStyleCnt="0"/>
      <dgm:spPr/>
      <dgm:t>
        <a:bodyPr/>
        <a:lstStyle/>
        <a:p>
          <a:endParaRPr lang="es-MX"/>
        </a:p>
      </dgm:t>
    </dgm:pt>
  </dgm:ptLst>
  <dgm:cxnLst>
    <dgm:cxn modelId="{39B973A3-5536-4B7D-83B4-F796C75310DD}" type="presOf" srcId="{AF1CF41A-13BA-4FD6-BFE3-8C39F4D9913D}" destId="{60E338BE-D3EF-4857-A8EF-341865E98D8D}" srcOrd="0" destOrd="0" presId="urn:microsoft.com/office/officeart/2005/8/layout/orgChart1"/>
    <dgm:cxn modelId="{2E1ACA3E-F446-4A44-93DA-A743A558F63B}" type="presOf" srcId="{A0478C36-FAF2-4B93-B935-E4B5CDAA4FA0}" destId="{B4DCF3B5-4D39-4C6A-A024-F9FB3C3858BD}" srcOrd="1" destOrd="0" presId="urn:microsoft.com/office/officeart/2005/8/layout/orgChart1"/>
    <dgm:cxn modelId="{6D27C8F0-1BA4-45E0-88F3-CA57D50BD2A7}" type="presOf" srcId="{A91D790D-FEB0-4DAF-A6A6-7EDBFD042809}" destId="{AF2FBD24-5772-4AD2-94DE-97AAB814813D}" srcOrd="0" destOrd="0" presId="urn:microsoft.com/office/officeart/2005/8/layout/orgChart1"/>
    <dgm:cxn modelId="{1493D1CD-FEB8-4DC1-80E4-A925BB815B62}" type="presOf" srcId="{5E59049C-A0C3-454D-8289-014912B8125E}" destId="{88860542-85A7-44CC-BBDC-3CE8BC0822B8}" srcOrd="1" destOrd="0" presId="urn:microsoft.com/office/officeart/2005/8/layout/orgChart1"/>
    <dgm:cxn modelId="{38B1C857-23BD-41A3-8DCD-02BBB62C473C}" type="presOf" srcId="{89F0655D-1244-4C9D-9C68-014CD1C1BFF1}" destId="{3F50DC4A-358C-45AE-A9E8-ABBF2ADD98AB}" srcOrd="0" destOrd="0" presId="urn:microsoft.com/office/officeart/2005/8/layout/orgChart1"/>
    <dgm:cxn modelId="{8BFCD0AF-3C84-491F-9241-6F8CE4EE5186}" srcId="{8AE71CD8-2C87-47A4-B363-5044FC42F489}" destId="{A0478C36-FAF2-4B93-B935-E4B5CDAA4FA0}" srcOrd="0" destOrd="0" parTransId="{AF1CF41A-13BA-4FD6-BFE3-8C39F4D9913D}" sibTransId="{016233EF-4572-464C-9AB9-133C329223FF}"/>
    <dgm:cxn modelId="{7202790B-CC31-4797-B4C8-C6AFAA5D6301}" type="presOf" srcId="{5E59049C-A0C3-454D-8289-014912B8125E}" destId="{4AA73F17-86C5-4A3A-9C90-760C0834F6C7}" srcOrd="0" destOrd="0" presId="urn:microsoft.com/office/officeart/2005/8/layout/orgChart1"/>
    <dgm:cxn modelId="{094765A1-EC0E-46B5-954B-66C526059A50}" type="presOf" srcId="{30BDABCE-9D03-40A9-8AB2-A701E2300DF8}" destId="{33A921C4-F528-47F7-BFF1-193EC673E154}" srcOrd="1" destOrd="0" presId="urn:microsoft.com/office/officeart/2005/8/layout/orgChart1"/>
    <dgm:cxn modelId="{24A2ECCD-0D5E-4372-93D1-9A34E8D5EC84}" type="presOf" srcId="{BFB8A1C7-EFD9-483B-951D-0B3D9E8D4148}" destId="{30DC5070-81E8-44EC-B32B-D83846735674}" srcOrd="0" destOrd="0" presId="urn:microsoft.com/office/officeart/2005/8/layout/orgChart1"/>
    <dgm:cxn modelId="{18E0C03F-CA8B-43E4-9F27-0971A19DB7F8}" srcId="{8AE71CD8-2C87-47A4-B363-5044FC42F489}" destId="{89F0655D-1244-4C9D-9C68-014CD1C1BFF1}" srcOrd="1" destOrd="0" parTransId="{BFB8A1C7-EFD9-483B-951D-0B3D9E8D4148}" sibTransId="{F68E7170-00F6-4E03-8E3F-71E4E6ABD5EC}"/>
    <dgm:cxn modelId="{EB142D43-9590-4894-8F27-7B56BA9A4BB4}" type="presOf" srcId="{8AE71CD8-2C87-47A4-B363-5044FC42F489}" destId="{E59B4141-EAAB-4F7C-A0DB-98B2229D61C4}" srcOrd="1" destOrd="0" presId="urn:microsoft.com/office/officeart/2005/8/layout/orgChart1"/>
    <dgm:cxn modelId="{EC5DB453-CB17-46C0-AF9E-0BE4467315FB}" srcId="{A91D790D-FEB0-4DAF-A6A6-7EDBFD042809}" destId="{30BDABCE-9D03-40A9-8AB2-A701E2300DF8}" srcOrd="0" destOrd="0" parTransId="{26CEB335-6FCB-4FEE-BE9B-087A6FC18D82}" sibTransId="{47A60906-5CD3-4073-9640-F0A3D98807E8}"/>
    <dgm:cxn modelId="{6088EC66-8265-4CB0-832C-55682B05DE40}" type="presOf" srcId="{A0478C36-FAF2-4B93-B935-E4B5CDAA4FA0}" destId="{108AC9F0-C214-4C22-A6D7-C8E87DE91396}" srcOrd="0" destOrd="0" presId="urn:microsoft.com/office/officeart/2005/8/layout/orgChart1"/>
    <dgm:cxn modelId="{17969E0F-C4DF-4AD1-963A-FA7FF4A77630}" type="presOf" srcId="{30BDABCE-9D03-40A9-8AB2-A701E2300DF8}" destId="{F5D71627-F261-47A4-A701-8C2C8FF64D7C}" srcOrd="0" destOrd="0" presId="urn:microsoft.com/office/officeart/2005/8/layout/orgChart1"/>
    <dgm:cxn modelId="{856ABDC1-955E-4BB6-BE5B-C7C32AF0095E}" type="presOf" srcId="{89F0655D-1244-4C9D-9C68-014CD1C1BFF1}" destId="{E5925A8E-6B32-4EBB-B3D4-EE6FB3D63630}" srcOrd="1" destOrd="0" presId="urn:microsoft.com/office/officeart/2005/8/layout/orgChart1"/>
    <dgm:cxn modelId="{D7FDEA24-D7DF-4215-8579-0C93E5F6CD1E}" srcId="{30BDABCE-9D03-40A9-8AB2-A701E2300DF8}" destId="{8AE71CD8-2C87-47A4-B363-5044FC42F489}" srcOrd="0" destOrd="0" parTransId="{48E2ED4D-9E98-491C-ADC6-95EA6D179756}" sibTransId="{DF3E7409-AC18-440F-BC58-8BA9C2AEA32E}"/>
    <dgm:cxn modelId="{0A5A3EB9-DFFF-4C09-A761-A57E0F30BD16}" type="presOf" srcId="{9D00FE18-7D9B-4E23-9514-5B8A7BDE0BFA}" destId="{353614B3-B914-4303-A150-CA4BA3FD56C4}" srcOrd="0" destOrd="0" presId="urn:microsoft.com/office/officeart/2005/8/layout/orgChart1"/>
    <dgm:cxn modelId="{130B41B4-B55F-4034-9011-8D1BAE4AC438}" type="presOf" srcId="{48E2ED4D-9E98-491C-ADC6-95EA6D179756}" destId="{FF7F8F39-A357-4185-80E9-60724BCEE370}" srcOrd="0" destOrd="0" presId="urn:microsoft.com/office/officeart/2005/8/layout/orgChart1"/>
    <dgm:cxn modelId="{27362E49-A1E3-4F2E-A4E5-052F17A152F0}" type="presOf" srcId="{8AE71CD8-2C87-47A4-B363-5044FC42F489}" destId="{1C61C0CE-3F80-42B8-AC97-DC6CBE90562E}" srcOrd="0" destOrd="0" presId="urn:microsoft.com/office/officeart/2005/8/layout/orgChart1"/>
    <dgm:cxn modelId="{FB270CBB-B0E0-4914-827A-C1A4C8B8553D}" srcId="{8AE71CD8-2C87-47A4-B363-5044FC42F489}" destId="{5E59049C-A0C3-454D-8289-014912B8125E}" srcOrd="2" destOrd="0" parTransId="{9D00FE18-7D9B-4E23-9514-5B8A7BDE0BFA}" sibTransId="{A6086562-23E1-4544-92FC-F35B84DD111B}"/>
    <dgm:cxn modelId="{FFBC4D79-FDDF-415D-B4A5-36B95561BAD6}" type="presParOf" srcId="{AF2FBD24-5772-4AD2-94DE-97AAB814813D}" destId="{5E093522-544D-4A95-8E1A-368328BACF70}" srcOrd="0" destOrd="0" presId="urn:microsoft.com/office/officeart/2005/8/layout/orgChart1"/>
    <dgm:cxn modelId="{AFDA4454-12A6-497D-9397-004F5393369E}" type="presParOf" srcId="{5E093522-544D-4A95-8E1A-368328BACF70}" destId="{FAF1799E-86FD-4685-BC3D-05DE7AB2D846}" srcOrd="0" destOrd="0" presId="urn:microsoft.com/office/officeart/2005/8/layout/orgChart1"/>
    <dgm:cxn modelId="{500D0B2B-52CC-42EB-B0BF-0AC75B4383F2}" type="presParOf" srcId="{FAF1799E-86FD-4685-BC3D-05DE7AB2D846}" destId="{F5D71627-F261-47A4-A701-8C2C8FF64D7C}" srcOrd="0" destOrd="0" presId="urn:microsoft.com/office/officeart/2005/8/layout/orgChart1"/>
    <dgm:cxn modelId="{5734C51B-6045-4724-821E-812508D55534}" type="presParOf" srcId="{FAF1799E-86FD-4685-BC3D-05DE7AB2D846}" destId="{33A921C4-F528-47F7-BFF1-193EC673E154}" srcOrd="1" destOrd="0" presId="urn:microsoft.com/office/officeart/2005/8/layout/orgChart1"/>
    <dgm:cxn modelId="{467025F7-2CF3-4B64-92A2-1D35F02B188E}" type="presParOf" srcId="{5E093522-544D-4A95-8E1A-368328BACF70}" destId="{99562852-4130-484C-AC01-899994AD1916}" srcOrd="1" destOrd="0" presId="urn:microsoft.com/office/officeart/2005/8/layout/orgChart1"/>
    <dgm:cxn modelId="{D25D0721-FB0E-4D1A-ADE9-0EAD9BF2304A}" type="presParOf" srcId="{99562852-4130-484C-AC01-899994AD1916}" destId="{FF7F8F39-A357-4185-80E9-60724BCEE370}" srcOrd="0" destOrd="0" presId="urn:microsoft.com/office/officeart/2005/8/layout/orgChart1"/>
    <dgm:cxn modelId="{0465D9DB-AA5F-4506-B66C-EF6EB269B126}" type="presParOf" srcId="{99562852-4130-484C-AC01-899994AD1916}" destId="{9B522F93-9F61-44EE-967D-B599D048F99A}" srcOrd="1" destOrd="0" presId="urn:microsoft.com/office/officeart/2005/8/layout/orgChart1"/>
    <dgm:cxn modelId="{FAD41F2F-0265-49B6-845E-7EC97CF11DF1}" type="presParOf" srcId="{9B522F93-9F61-44EE-967D-B599D048F99A}" destId="{2BD77A97-B7E8-4520-A068-E3981BFA6FA0}" srcOrd="0" destOrd="0" presId="urn:microsoft.com/office/officeart/2005/8/layout/orgChart1"/>
    <dgm:cxn modelId="{4FF26EAF-1523-4A65-91D4-089B7FC77FF3}" type="presParOf" srcId="{2BD77A97-B7E8-4520-A068-E3981BFA6FA0}" destId="{1C61C0CE-3F80-42B8-AC97-DC6CBE90562E}" srcOrd="0" destOrd="0" presId="urn:microsoft.com/office/officeart/2005/8/layout/orgChart1"/>
    <dgm:cxn modelId="{7AEA617F-E6DD-43B4-8E84-FBF5B0D3D56E}" type="presParOf" srcId="{2BD77A97-B7E8-4520-A068-E3981BFA6FA0}" destId="{E59B4141-EAAB-4F7C-A0DB-98B2229D61C4}" srcOrd="1" destOrd="0" presId="urn:microsoft.com/office/officeart/2005/8/layout/orgChart1"/>
    <dgm:cxn modelId="{9B83294C-3A3E-4119-B699-4C8C11702689}" type="presParOf" srcId="{9B522F93-9F61-44EE-967D-B599D048F99A}" destId="{13B8A892-5DC5-4DC9-B92E-2F84727855CE}" srcOrd="1" destOrd="0" presId="urn:microsoft.com/office/officeart/2005/8/layout/orgChart1"/>
    <dgm:cxn modelId="{18AA46C7-BB94-479E-905C-17FE067CB4B3}" type="presParOf" srcId="{9B522F93-9F61-44EE-967D-B599D048F99A}" destId="{20CE254D-D99B-4418-9FFC-4072C0300BA4}" srcOrd="2" destOrd="0" presId="urn:microsoft.com/office/officeart/2005/8/layout/orgChart1"/>
    <dgm:cxn modelId="{1C9DEB95-2517-463F-BFAF-C4B8D95EEC89}" type="presParOf" srcId="{20CE254D-D99B-4418-9FFC-4072C0300BA4}" destId="{60E338BE-D3EF-4857-A8EF-341865E98D8D}" srcOrd="0" destOrd="0" presId="urn:microsoft.com/office/officeart/2005/8/layout/orgChart1"/>
    <dgm:cxn modelId="{754C9E8F-DE24-453B-830E-F30ABB8C79CD}" type="presParOf" srcId="{20CE254D-D99B-4418-9FFC-4072C0300BA4}" destId="{080A7F14-3777-4654-AA68-6C337D37F588}" srcOrd="1" destOrd="0" presId="urn:microsoft.com/office/officeart/2005/8/layout/orgChart1"/>
    <dgm:cxn modelId="{81E0F485-334B-417C-AE41-18715C4141D5}" type="presParOf" srcId="{080A7F14-3777-4654-AA68-6C337D37F588}" destId="{4A8E52DB-C6F5-4672-AB00-BF1CAFFD6461}" srcOrd="0" destOrd="0" presId="urn:microsoft.com/office/officeart/2005/8/layout/orgChart1"/>
    <dgm:cxn modelId="{902CD352-BADA-4B35-A9BE-E8DC96869733}" type="presParOf" srcId="{4A8E52DB-C6F5-4672-AB00-BF1CAFFD6461}" destId="{108AC9F0-C214-4C22-A6D7-C8E87DE91396}" srcOrd="0" destOrd="0" presId="urn:microsoft.com/office/officeart/2005/8/layout/orgChart1"/>
    <dgm:cxn modelId="{ED637F90-6170-4DFF-AD33-F60D195A6AC3}" type="presParOf" srcId="{4A8E52DB-C6F5-4672-AB00-BF1CAFFD6461}" destId="{B4DCF3B5-4D39-4C6A-A024-F9FB3C3858BD}" srcOrd="1" destOrd="0" presId="urn:microsoft.com/office/officeart/2005/8/layout/orgChart1"/>
    <dgm:cxn modelId="{FD46CDD9-6184-4CD2-949E-FD466E5788E4}" type="presParOf" srcId="{080A7F14-3777-4654-AA68-6C337D37F588}" destId="{867FF8AE-D9A0-4AAE-B3A1-7B8C95DA64E6}" srcOrd="1" destOrd="0" presId="urn:microsoft.com/office/officeart/2005/8/layout/orgChart1"/>
    <dgm:cxn modelId="{70665A40-9A15-40D0-98B7-ADE1CA133F59}" type="presParOf" srcId="{080A7F14-3777-4654-AA68-6C337D37F588}" destId="{705ED241-4957-4643-AB58-FB2F416B0ED6}" srcOrd="2" destOrd="0" presId="urn:microsoft.com/office/officeart/2005/8/layout/orgChart1"/>
    <dgm:cxn modelId="{3F9DD19B-8666-4FDC-BBD9-5FEAE4F13022}" type="presParOf" srcId="{20CE254D-D99B-4418-9FFC-4072C0300BA4}" destId="{30DC5070-81E8-44EC-B32B-D83846735674}" srcOrd="2" destOrd="0" presId="urn:microsoft.com/office/officeart/2005/8/layout/orgChart1"/>
    <dgm:cxn modelId="{4AE10146-9395-44DF-8825-369681B52E1F}" type="presParOf" srcId="{20CE254D-D99B-4418-9FFC-4072C0300BA4}" destId="{489BA405-3C53-4030-9C2F-4BDB9D02C700}" srcOrd="3" destOrd="0" presId="urn:microsoft.com/office/officeart/2005/8/layout/orgChart1"/>
    <dgm:cxn modelId="{B7FEC23F-FD51-4760-9270-92F6B4717063}" type="presParOf" srcId="{489BA405-3C53-4030-9C2F-4BDB9D02C700}" destId="{A0B16699-8415-4A46-81EC-07147F9C0D33}" srcOrd="0" destOrd="0" presId="urn:microsoft.com/office/officeart/2005/8/layout/orgChart1"/>
    <dgm:cxn modelId="{0104C71D-0AD3-4A46-857D-BED57CDD862D}" type="presParOf" srcId="{A0B16699-8415-4A46-81EC-07147F9C0D33}" destId="{3F50DC4A-358C-45AE-A9E8-ABBF2ADD98AB}" srcOrd="0" destOrd="0" presId="urn:microsoft.com/office/officeart/2005/8/layout/orgChart1"/>
    <dgm:cxn modelId="{6B563EE8-C876-4ABF-8451-47A4FD70C6EB}" type="presParOf" srcId="{A0B16699-8415-4A46-81EC-07147F9C0D33}" destId="{E5925A8E-6B32-4EBB-B3D4-EE6FB3D63630}" srcOrd="1" destOrd="0" presId="urn:microsoft.com/office/officeart/2005/8/layout/orgChart1"/>
    <dgm:cxn modelId="{D7F41179-8D2F-4883-8783-56AC06A0748F}" type="presParOf" srcId="{489BA405-3C53-4030-9C2F-4BDB9D02C700}" destId="{7B0096E0-B3CF-4A3D-B039-439F0D6DFA9E}" srcOrd="1" destOrd="0" presId="urn:microsoft.com/office/officeart/2005/8/layout/orgChart1"/>
    <dgm:cxn modelId="{5F29A94D-83B2-44EF-A207-9C39B9077414}" type="presParOf" srcId="{489BA405-3C53-4030-9C2F-4BDB9D02C700}" destId="{90353E09-0838-4970-B4C9-B0292F3FFB32}" srcOrd="2" destOrd="0" presId="urn:microsoft.com/office/officeart/2005/8/layout/orgChart1"/>
    <dgm:cxn modelId="{FF761347-4B9F-40D8-A262-1EA7EE12875E}" type="presParOf" srcId="{20CE254D-D99B-4418-9FFC-4072C0300BA4}" destId="{353614B3-B914-4303-A150-CA4BA3FD56C4}" srcOrd="4" destOrd="0" presId="urn:microsoft.com/office/officeart/2005/8/layout/orgChart1"/>
    <dgm:cxn modelId="{C64588FD-BABA-4357-8686-96A1203D4AE5}" type="presParOf" srcId="{20CE254D-D99B-4418-9FFC-4072C0300BA4}" destId="{9CFBDA7C-361B-4379-8ACC-DBD253FE1D0F}" srcOrd="5" destOrd="0" presId="urn:microsoft.com/office/officeart/2005/8/layout/orgChart1"/>
    <dgm:cxn modelId="{53669C1A-239B-455C-8372-1F4C5DFA600A}" type="presParOf" srcId="{9CFBDA7C-361B-4379-8ACC-DBD253FE1D0F}" destId="{9AE389B0-CE1C-4325-A4E5-7F4DF414432B}" srcOrd="0" destOrd="0" presId="urn:microsoft.com/office/officeart/2005/8/layout/orgChart1"/>
    <dgm:cxn modelId="{F5825824-2E9E-42B6-B1EF-AAD26869221E}" type="presParOf" srcId="{9AE389B0-CE1C-4325-A4E5-7F4DF414432B}" destId="{4AA73F17-86C5-4A3A-9C90-760C0834F6C7}" srcOrd="0" destOrd="0" presId="urn:microsoft.com/office/officeart/2005/8/layout/orgChart1"/>
    <dgm:cxn modelId="{C8D19FB6-C3CE-422C-87D9-4B4BA0F22F97}" type="presParOf" srcId="{9AE389B0-CE1C-4325-A4E5-7F4DF414432B}" destId="{88860542-85A7-44CC-BBDC-3CE8BC0822B8}" srcOrd="1" destOrd="0" presId="urn:microsoft.com/office/officeart/2005/8/layout/orgChart1"/>
    <dgm:cxn modelId="{776620B3-DB83-4E91-9F07-812550066DFF}" type="presParOf" srcId="{9CFBDA7C-361B-4379-8ACC-DBD253FE1D0F}" destId="{A48AC47C-A8DC-472F-BF93-A6F16236C1E1}" srcOrd="1" destOrd="0" presId="urn:microsoft.com/office/officeart/2005/8/layout/orgChart1"/>
    <dgm:cxn modelId="{528A04F5-7039-4E1F-B0F2-865EA0BEF6AC}" type="presParOf" srcId="{9CFBDA7C-361B-4379-8ACC-DBD253FE1D0F}" destId="{1FE7A081-5DCD-4DBC-979D-1D921133B6EE}" srcOrd="2" destOrd="0" presId="urn:microsoft.com/office/officeart/2005/8/layout/orgChart1"/>
    <dgm:cxn modelId="{7EAADCBA-B904-4C43-A61E-CAB7664D562B}" type="presParOf" srcId="{5E093522-544D-4A95-8E1A-368328BACF70}" destId="{F2153265-7CA1-4197-961F-E8587B313C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84369-8EAD-4811-B5E7-F71159FB0369}">
      <dsp:nvSpPr>
        <dsp:cNvPr id="0" name=""/>
        <dsp:cNvSpPr/>
      </dsp:nvSpPr>
      <dsp:spPr>
        <a:xfrm>
          <a:off x="2753679" y="584911"/>
          <a:ext cx="342664" cy="538959"/>
        </a:xfrm>
        <a:custGeom>
          <a:avLst/>
          <a:gdLst/>
          <a:ahLst/>
          <a:cxnLst/>
          <a:rect l="0" t="0" r="0" b="0"/>
          <a:pathLst>
            <a:path>
              <a:moveTo>
                <a:pt x="342664" y="0"/>
              </a:moveTo>
              <a:lnTo>
                <a:pt x="342664" y="538959"/>
              </a:lnTo>
              <a:lnTo>
                <a:pt x="0" y="538959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66F55-2178-48F9-85E6-778CCBE7F128}">
      <dsp:nvSpPr>
        <dsp:cNvPr id="0" name=""/>
        <dsp:cNvSpPr/>
      </dsp:nvSpPr>
      <dsp:spPr>
        <a:xfrm>
          <a:off x="3096344" y="2246899"/>
          <a:ext cx="1415485" cy="24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31"/>
              </a:lnTo>
              <a:lnTo>
                <a:pt x="1415485" y="122831"/>
              </a:lnTo>
              <a:lnTo>
                <a:pt x="1415485" y="245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32FC8-5F29-4381-9672-D6EAA3175757}">
      <dsp:nvSpPr>
        <dsp:cNvPr id="0" name=""/>
        <dsp:cNvSpPr/>
      </dsp:nvSpPr>
      <dsp:spPr>
        <a:xfrm>
          <a:off x="2628415" y="3077473"/>
          <a:ext cx="175473" cy="1368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692"/>
              </a:lnTo>
              <a:lnTo>
                <a:pt x="175473" y="13686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C0040-39AD-4877-A228-B9E8CD73293A}">
      <dsp:nvSpPr>
        <dsp:cNvPr id="0" name=""/>
        <dsp:cNvSpPr/>
      </dsp:nvSpPr>
      <dsp:spPr>
        <a:xfrm>
          <a:off x="2628415" y="3077473"/>
          <a:ext cx="175473" cy="538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118"/>
              </a:lnTo>
              <a:lnTo>
                <a:pt x="175473" y="538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6E46A-B882-4518-BDE0-309B706EAB2D}">
      <dsp:nvSpPr>
        <dsp:cNvPr id="0" name=""/>
        <dsp:cNvSpPr/>
      </dsp:nvSpPr>
      <dsp:spPr>
        <a:xfrm>
          <a:off x="3050624" y="2246899"/>
          <a:ext cx="91440" cy="245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D4225-1C0E-4A83-AA0F-5ED6158769F2}">
      <dsp:nvSpPr>
        <dsp:cNvPr id="0" name=""/>
        <dsp:cNvSpPr/>
      </dsp:nvSpPr>
      <dsp:spPr>
        <a:xfrm>
          <a:off x="1680858" y="2246899"/>
          <a:ext cx="1415485" cy="245662"/>
        </a:xfrm>
        <a:custGeom>
          <a:avLst/>
          <a:gdLst/>
          <a:ahLst/>
          <a:cxnLst/>
          <a:rect l="0" t="0" r="0" b="0"/>
          <a:pathLst>
            <a:path>
              <a:moveTo>
                <a:pt x="1415485" y="0"/>
              </a:moveTo>
              <a:lnTo>
                <a:pt x="1415485" y="122831"/>
              </a:lnTo>
              <a:lnTo>
                <a:pt x="0" y="122831"/>
              </a:lnTo>
              <a:lnTo>
                <a:pt x="0" y="245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6BDC8-FDCD-405D-91AE-B0C5B6F8D25E}">
      <dsp:nvSpPr>
        <dsp:cNvPr id="0" name=""/>
        <dsp:cNvSpPr/>
      </dsp:nvSpPr>
      <dsp:spPr>
        <a:xfrm>
          <a:off x="3050624" y="584911"/>
          <a:ext cx="91440" cy="10770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70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96617-7096-4911-9312-7B8B3E1F9738}">
      <dsp:nvSpPr>
        <dsp:cNvPr id="0" name=""/>
        <dsp:cNvSpPr/>
      </dsp:nvSpPr>
      <dsp:spPr>
        <a:xfrm>
          <a:off x="2511432" y="0"/>
          <a:ext cx="1169822" cy="584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Dirección General</a:t>
          </a:r>
          <a:endParaRPr lang="es-ES" sz="1400" kern="1200" dirty="0"/>
        </a:p>
      </dsp:txBody>
      <dsp:txXfrm>
        <a:off x="2511432" y="0"/>
        <a:ext cx="1169822" cy="584911"/>
      </dsp:txXfrm>
    </dsp:sp>
    <dsp:sp modelId="{EF83E166-C24B-4781-A36D-A0419364BC56}">
      <dsp:nvSpPr>
        <dsp:cNvPr id="0" name=""/>
        <dsp:cNvSpPr/>
      </dsp:nvSpPr>
      <dsp:spPr>
        <a:xfrm>
          <a:off x="2511432" y="1661988"/>
          <a:ext cx="1169822" cy="584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Sub Dirección</a:t>
          </a:r>
          <a:endParaRPr lang="es-MX" sz="1400" kern="1200" dirty="0"/>
        </a:p>
      </dsp:txBody>
      <dsp:txXfrm>
        <a:off x="2511432" y="1661988"/>
        <a:ext cx="1169822" cy="584911"/>
      </dsp:txXfrm>
    </dsp:sp>
    <dsp:sp modelId="{E6C4EB13-A0CC-4A9D-ACED-A7BB5356B3A1}">
      <dsp:nvSpPr>
        <dsp:cNvPr id="0" name=""/>
        <dsp:cNvSpPr/>
      </dsp:nvSpPr>
      <dsp:spPr>
        <a:xfrm>
          <a:off x="1095947" y="2492562"/>
          <a:ext cx="1169822" cy="584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Administración</a:t>
          </a:r>
          <a:endParaRPr lang="es-MX" sz="1400" kern="1200" dirty="0"/>
        </a:p>
      </dsp:txBody>
      <dsp:txXfrm>
        <a:off x="1095947" y="2492562"/>
        <a:ext cx="1169822" cy="584911"/>
      </dsp:txXfrm>
    </dsp:sp>
    <dsp:sp modelId="{499CF721-C449-46C3-9C8C-3F4FBBF070DE}">
      <dsp:nvSpPr>
        <dsp:cNvPr id="0" name=""/>
        <dsp:cNvSpPr/>
      </dsp:nvSpPr>
      <dsp:spPr>
        <a:xfrm>
          <a:off x="2511432" y="2492562"/>
          <a:ext cx="1169822" cy="584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Investigación</a:t>
          </a:r>
          <a:endParaRPr lang="es-MX" sz="1400" kern="1200" dirty="0"/>
        </a:p>
      </dsp:txBody>
      <dsp:txXfrm>
        <a:off x="2511432" y="2492562"/>
        <a:ext cx="1169822" cy="584911"/>
      </dsp:txXfrm>
    </dsp:sp>
    <dsp:sp modelId="{C6ED070B-C92D-4D54-A97C-AE9C5F6B3192}">
      <dsp:nvSpPr>
        <dsp:cNvPr id="0" name=""/>
        <dsp:cNvSpPr/>
      </dsp:nvSpPr>
      <dsp:spPr>
        <a:xfrm>
          <a:off x="2803888" y="3323136"/>
          <a:ext cx="1169822" cy="584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Sitios Clínicos</a:t>
          </a:r>
          <a:endParaRPr lang="es-MX" sz="1400" kern="1200" dirty="0"/>
        </a:p>
      </dsp:txBody>
      <dsp:txXfrm>
        <a:off x="2803888" y="3323136"/>
        <a:ext cx="1169822" cy="584911"/>
      </dsp:txXfrm>
    </dsp:sp>
    <dsp:sp modelId="{FC79801A-E496-4E4A-8B92-232627D1F268}">
      <dsp:nvSpPr>
        <dsp:cNvPr id="0" name=""/>
        <dsp:cNvSpPr/>
      </dsp:nvSpPr>
      <dsp:spPr>
        <a:xfrm>
          <a:off x="2803888" y="4153710"/>
          <a:ext cx="1169822" cy="584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Unidad Clínica</a:t>
          </a:r>
          <a:endParaRPr lang="es-MX" sz="1400" kern="1200" dirty="0"/>
        </a:p>
      </dsp:txBody>
      <dsp:txXfrm>
        <a:off x="2803888" y="4153710"/>
        <a:ext cx="1169822" cy="584911"/>
      </dsp:txXfrm>
    </dsp:sp>
    <dsp:sp modelId="{153F6AF5-95DC-4D4A-BBF4-C4FE136750A3}">
      <dsp:nvSpPr>
        <dsp:cNvPr id="0" name=""/>
        <dsp:cNvSpPr/>
      </dsp:nvSpPr>
      <dsp:spPr>
        <a:xfrm>
          <a:off x="3926917" y="2492562"/>
          <a:ext cx="1169822" cy="584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I + D</a:t>
          </a:r>
          <a:endParaRPr lang="es-MX" sz="1400" kern="1200" dirty="0"/>
        </a:p>
      </dsp:txBody>
      <dsp:txXfrm>
        <a:off x="3926917" y="2492562"/>
        <a:ext cx="1169822" cy="584911"/>
      </dsp:txXfrm>
    </dsp:sp>
    <dsp:sp modelId="{53E9126E-011F-40C2-884B-17C78531AE4C}">
      <dsp:nvSpPr>
        <dsp:cNvPr id="0" name=""/>
        <dsp:cNvSpPr/>
      </dsp:nvSpPr>
      <dsp:spPr>
        <a:xfrm>
          <a:off x="1583857" y="831414"/>
          <a:ext cx="1169822" cy="584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Comité de Ética</a:t>
          </a:r>
          <a:endParaRPr lang="es-ES" sz="1400" kern="1200" dirty="0"/>
        </a:p>
      </dsp:txBody>
      <dsp:txXfrm>
        <a:off x="1583857" y="831414"/>
        <a:ext cx="1169822" cy="584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614B3-B914-4303-A150-CA4BA3FD56C4}">
      <dsp:nvSpPr>
        <dsp:cNvPr id="0" name=""/>
        <dsp:cNvSpPr/>
      </dsp:nvSpPr>
      <dsp:spPr>
        <a:xfrm>
          <a:off x="2885870" y="1869870"/>
          <a:ext cx="162129" cy="1806587"/>
        </a:xfrm>
        <a:custGeom>
          <a:avLst/>
          <a:gdLst/>
          <a:ahLst/>
          <a:cxnLst/>
          <a:rect l="0" t="0" r="0" b="0"/>
          <a:pathLst>
            <a:path>
              <a:moveTo>
                <a:pt x="162129" y="0"/>
              </a:moveTo>
              <a:lnTo>
                <a:pt x="162129" y="1806587"/>
              </a:lnTo>
              <a:lnTo>
                <a:pt x="0" y="1806587"/>
              </a:lnTo>
            </a:path>
          </a:pathLst>
        </a:custGeom>
        <a:noFill/>
        <a:ln w="25400" cap="flat" cmpd="sng" algn="ctr">
          <a:solidFill>
            <a:schemeClr val="accent1">
              <a:lumMod val="7500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C5070-81E8-44EC-B32B-D83846735674}">
      <dsp:nvSpPr>
        <dsp:cNvPr id="0" name=""/>
        <dsp:cNvSpPr/>
      </dsp:nvSpPr>
      <dsp:spPr>
        <a:xfrm>
          <a:off x="3048000" y="1869870"/>
          <a:ext cx="162129" cy="71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282"/>
              </a:lnTo>
              <a:lnTo>
                <a:pt x="162129" y="710282"/>
              </a:lnTo>
            </a:path>
          </a:pathLst>
        </a:custGeom>
        <a:noFill/>
        <a:ln w="25400" cap="flat" cmpd="sng" algn="ctr">
          <a:solidFill>
            <a:schemeClr val="accent1">
              <a:lumMod val="7500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338BE-D3EF-4857-A8EF-341865E98D8D}">
      <dsp:nvSpPr>
        <dsp:cNvPr id="0" name=""/>
        <dsp:cNvSpPr/>
      </dsp:nvSpPr>
      <dsp:spPr>
        <a:xfrm>
          <a:off x="2885870" y="1869870"/>
          <a:ext cx="162129" cy="710282"/>
        </a:xfrm>
        <a:custGeom>
          <a:avLst/>
          <a:gdLst/>
          <a:ahLst/>
          <a:cxnLst/>
          <a:rect l="0" t="0" r="0" b="0"/>
          <a:pathLst>
            <a:path>
              <a:moveTo>
                <a:pt x="162129" y="0"/>
              </a:moveTo>
              <a:lnTo>
                <a:pt x="162129" y="710282"/>
              </a:lnTo>
              <a:lnTo>
                <a:pt x="0" y="710282"/>
              </a:lnTo>
            </a:path>
          </a:pathLst>
        </a:custGeom>
        <a:noFill/>
        <a:ln w="25400" cap="flat" cmpd="sng" algn="ctr">
          <a:solidFill>
            <a:schemeClr val="accent1">
              <a:lumMod val="75000"/>
            </a:schemeClr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F8F39-A357-4185-80E9-60724BCEE370}">
      <dsp:nvSpPr>
        <dsp:cNvPr id="0" name=""/>
        <dsp:cNvSpPr/>
      </dsp:nvSpPr>
      <dsp:spPr>
        <a:xfrm>
          <a:off x="3002280" y="773565"/>
          <a:ext cx="91440" cy="324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71627-F261-47A4-A701-8C2C8FF64D7C}">
      <dsp:nvSpPr>
        <dsp:cNvPr id="0" name=""/>
        <dsp:cNvSpPr/>
      </dsp:nvSpPr>
      <dsp:spPr>
        <a:xfrm>
          <a:off x="2275954" y="1519"/>
          <a:ext cx="1544091" cy="7720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Gerente</a:t>
          </a:r>
          <a:endParaRPr lang="es-MX" sz="1200" kern="1200" dirty="0"/>
        </a:p>
      </dsp:txBody>
      <dsp:txXfrm>
        <a:off x="2275954" y="1519"/>
        <a:ext cx="1544091" cy="772045"/>
      </dsp:txXfrm>
    </dsp:sp>
    <dsp:sp modelId="{1C61C0CE-3F80-42B8-AC97-DC6CBE90562E}">
      <dsp:nvSpPr>
        <dsp:cNvPr id="0" name=""/>
        <dsp:cNvSpPr/>
      </dsp:nvSpPr>
      <dsp:spPr>
        <a:xfrm>
          <a:off x="2275954" y="1097824"/>
          <a:ext cx="1544091" cy="7720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Coordinador de estudios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Farmacista, Químico</a:t>
          </a:r>
          <a:endParaRPr lang="es-MX" sz="1200" kern="1200" dirty="0"/>
        </a:p>
      </dsp:txBody>
      <dsp:txXfrm>
        <a:off x="2275954" y="1097824"/>
        <a:ext cx="1544091" cy="772045"/>
      </dsp:txXfrm>
    </dsp:sp>
    <dsp:sp modelId="{108AC9F0-C214-4C22-A6D7-C8E87DE91396}">
      <dsp:nvSpPr>
        <dsp:cNvPr id="0" name=""/>
        <dsp:cNvSpPr/>
      </dsp:nvSpPr>
      <dsp:spPr>
        <a:xfrm>
          <a:off x="1341778" y="2194129"/>
          <a:ext cx="1544091" cy="7720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Investigadores</a:t>
          </a:r>
          <a:endParaRPr lang="es-MX" sz="1200" kern="1200" dirty="0"/>
        </a:p>
      </dsp:txBody>
      <dsp:txXfrm>
        <a:off x="1341778" y="2194129"/>
        <a:ext cx="1544091" cy="772045"/>
      </dsp:txXfrm>
    </dsp:sp>
    <dsp:sp modelId="{3F50DC4A-358C-45AE-A9E8-ABBF2ADD98AB}">
      <dsp:nvSpPr>
        <dsp:cNvPr id="0" name=""/>
        <dsp:cNvSpPr/>
      </dsp:nvSpPr>
      <dsp:spPr>
        <a:xfrm>
          <a:off x="3210129" y="2194129"/>
          <a:ext cx="1544091" cy="7720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Enfermeras</a:t>
          </a:r>
          <a:endParaRPr lang="es-MX" sz="1200" kern="1200" dirty="0"/>
        </a:p>
      </dsp:txBody>
      <dsp:txXfrm>
        <a:off x="3210129" y="2194129"/>
        <a:ext cx="1544091" cy="772045"/>
      </dsp:txXfrm>
    </dsp:sp>
    <dsp:sp modelId="{4AA73F17-86C5-4A3A-9C90-760C0834F6C7}">
      <dsp:nvSpPr>
        <dsp:cNvPr id="0" name=""/>
        <dsp:cNvSpPr/>
      </dsp:nvSpPr>
      <dsp:spPr>
        <a:xfrm>
          <a:off x="1341778" y="3290434"/>
          <a:ext cx="1544091" cy="7720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Técnicos</a:t>
          </a:r>
          <a:endParaRPr lang="es-MX" sz="1200" kern="1200" dirty="0"/>
        </a:p>
      </dsp:txBody>
      <dsp:txXfrm>
        <a:off x="1341778" y="3290434"/>
        <a:ext cx="1544091" cy="77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5021A6-E53A-4DD6-9612-3DA1F646E882}" type="datetimeFigureOut">
              <a:rPr lang="es-MX"/>
              <a:pPr>
                <a:defRPr/>
              </a:pPr>
              <a:t>20/07/2021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491CEF-CA43-4B80-A43A-B296D647AE8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337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91CEF-CA43-4B80-A43A-B296D647AE88}" type="slidenum">
              <a:rPr lang="es-MX" smtClean="0"/>
              <a:pPr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5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91CEF-CA43-4B80-A43A-B296D647AE88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52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F28F2A-1886-4A0B-955D-7DEF1DD01AD1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29B0E7-5E68-4AF6-8E5B-B8AAE8F6D0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3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9CC8441-156E-4CF7-9AB4-E70675E092D6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92D1F8-F57F-45B1-89B9-F327E6D2CA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3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A57404-9556-4A71-981F-F9FF133C163A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F4F50B-2538-475A-9F80-DA90AE1BE6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94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425D27-E4D4-45B4-B184-C602A4E24545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20BAED-CCC6-47BA-9E57-674DFBCDE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44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47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491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853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28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252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767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0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D5A67F-83AB-4630-B23A-52422220D447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A44B514-D670-48CE-9FE3-85045699CD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402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309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045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599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10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F28F2A-1886-4A0B-955D-7DEF1DD01AD1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29B0E7-5E68-4AF6-8E5B-B8AAE8F6D0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781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D5A67F-83AB-4630-B23A-52422220D447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A44B514-D670-48CE-9FE3-85045699CD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791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E3F08CD-492C-4AE1-9B70-89BD1DA01DC4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83CCCC-672B-4724-8617-0E71C6FE55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199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44C613C-29F3-4CE4-B99E-6880D7B391EA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9974DB4-9BAD-4B20-BCFF-9422D4E505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90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160787-7EAE-4B65-AA69-ACD21DEAA17E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1FAA5A-251C-47BE-8695-2CD3301AEF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541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4E315E0-6C3B-498A-B29E-6C1B8870B84C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E4207-CDB9-4660-9FF0-05BA9A0A41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E3F08CD-492C-4AE1-9B70-89BD1DA01DC4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83CCCC-672B-4724-8617-0E71C6FE55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080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7CC72BD-CCF7-4580-87AE-F89A002D53B9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8B1F90-6756-4577-A09E-F04AC9CB57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0895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501F5DE-C728-41B3-86B3-75EAB395C93D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025EF1-1DD9-42E4-972C-E439F15B38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936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7A68CC1-1B70-403E-9DFB-698D57DB7863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E702EA-AAD5-41A5-8672-FFF337F796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875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9CC8441-156E-4CF7-9AB4-E70675E092D6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92D1F8-F57F-45B1-89B9-F327E6D2CA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611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A57404-9556-4A71-981F-F9FF133C163A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F4F50B-2538-475A-9F80-DA90AE1BE6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000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425D27-E4D4-45B4-B184-C602A4E24545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20BAED-CCC6-47BA-9E57-674DFBCDE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3912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8479A-E959-49F0-A93B-9F126BC27DE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49019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457200" y="365125"/>
            <a:ext cx="8229600" cy="57610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C0C-8888-47C9-822A-0FB24059E6EE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675745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7621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50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44C613C-29F3-4CE4-B99E-6880D7B391EA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9974DB4-9BAD-4B20-BCFF-9422D4E505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4875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202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792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1037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946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6873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5424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700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5883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6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93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160787-7EAE-4B65-AA69-ACD21DEAA17E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1FAA5A-251C-47BE-8695-2CD3301AEF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1911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8316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8243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769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748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224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4244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8933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2936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1415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07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4E315E0-6C3B-498A-B29E-6C1B8870B84C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E4207-CDB9-4660-9FF0-05BA9A0A41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13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7CC72BD-CCF7-4580-87AE-F89A002D53B9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8B1F90-6756-4577-A09E-F04AC9CB57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501F5DE-C728-41B3-86B3-75EAB395C93D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025EF1-1DD9-42E4-972C-E439F15B38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3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7A68CC1-1B70-403E-9DFB-698D57DB7863}" type="datetimeFigureOut">
              <a:rPr lang="es-ES"/>
              <a:pPr>
                <a:defRPr/>
              </a:pPr>
              <a:t>20/07/2021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E702EA-AAD5-41A5-8672-FFF337F796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1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2052" name="Line 11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5 Marcador de número de diapositiva"/>
          <p:cNvSpPr txBox="1">
            <a:spLocks/>
          </p:cNvSpPr>
          <p:nvPr/>
        </p:nvSpPr>
        <p:spPr>
          <a:xfrm>
            <a:off x="3193504" y="6337263"/>
            <a:ext cx="2818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www.uis.com.mx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516216" y="628518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Freestyle Script" panose="030804020302050B0404" pitchFamily="66" charset="0"/>
              </a:rPr>
              <a:t>Servicios para la ciencia</a:t>
            </a:r>
            <a:r>
              <a:rPr lang="es-MX" sz="1200" b="1" dirty="0" smtClean="0">
                <a:latin typeface="Freestyle Script" panose="030804020302050B0404" pitchFamily="66" charset="0"/>
              </a:rPr>
              <a:t>®</a:t>
            </a:r>
            <a:endParaRPr lang="es-MX" sz="1200" b="1" dirty="0">
              <a:latin typeface="Freestyle Script" panose="030804020302050B0404" pitchFamily="66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85774" y="6381328"/>
            <a:ext cx="1801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© Grupo UIS, Año 2021</a:t>
            </a:r>
            <a:endParaRPr lang="es-MX" sz="12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750"/>
            <a:ext cx="2214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93" y="285750"/>
            <a:ext cx="1360807" cy="7047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  <p:sldLayoutId id="2147485528" r:id="rId4"/>
    <p:sldLayoutId id="2147485529" r:id="rId5"/>
    <p:sldLayoutId id="2147485530" r:id="rId6"/>
    <p:sldLayoutId id="2147485531" r:id="rId7"/>
    <p:sldLayoutId id="2147485532" r:id="rId8"/>
    <p:sldLayoutId id="2147485533" r:id="rId9"/>
    <p:sldLayoutId id="2147485534" r:id="rId10"/>
    <p:sldLayoutId id="2147485535" r:id="rId11"/>
    <p:sldLayoutId id="214748553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3285-26F5-44E6-892E-56507F1095E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843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38" r:id="rId1"/>
    <p:sldLayoutId id="2147485539" r:id="rId2"/>
    <p:sldLayoutId id="2147485540" r:id="rId3"/>
    <p:sldLayoutId id="2147485541" r:id="rId4"/>
    <p:sldLayoutId id="2147485542" r:id="rId5"/>
    <p:sldLayoutId id="2147485543" r:id="rId6"/>
    <p:sldLayoutId id="2147485544" r:id="rId7"/>
    <p:sldLayoutId id="2147485545" r:id="rId8"/>
    <p:sldLayoutId id="2147485546" r:id="rId9"/>
    <p:sldLayoutId id="2147485547" r:id="rId10"/>
    <p:sldLayoutId id="21474855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2052" name="Line 11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5 Marcador de número de diapositiva"/>
          <p:cNvSpPr txBox="1">
            <a:spLocks/>
          </p:cNvSpPr>
          <p:nvPr/>
        </p:nvSpPr>
        <p:spPr>
          <a:xfrm>
            <a:off x="3193504" y="6337263"/>
            <a:ext cx="2818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www.uis.com.mx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516216" y="628518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Freestyle Script" panose="030804020302050B0404" pitchFamily="66" charset="0"/>
              </a:rPr>
              <a:t>Servicios para la ciencia</a:t>
            </a:r>
            <a:r>
              <a:rPr lang="es-MX" sz="1200" b="1" dirty="0" smtClean="0">
                <a:latin typeface="Freestyle Script" panose="030804020302050B0404" pitchFamily="66" charset="0"/>
              </a:rPr>
              <a:t>®</a:t>
            </a:r>
            <a:endParaRPr lang="es-MX" sz="1200" b="1" dirty="0">
              <a:latin typeface="Freestyle Script" panose="030804020302050B0404" pitchFamily="66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485774" y="6381328"/>
            <a:ext cx="1801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© Grupo UIS, Año </a:t>
            </a:r>
            <a:r>
              <a:rPr lang="es-MX" sz="1200" dirty="0" smtClean="0"/>
              <a:t>2021</a:t>
            </a:r>
            <a:endParaRPr lang="es-MX" sz="12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750"/>
            <a:ext cx="2214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 Rectángulo"/>
          <p:cNvSpPr>
            <a:spLocks noChangeArrowheads="1"/>
          </p:cNvSpPr>
          <p:nvPr/>
        </p:nvSpPr>
        <p:spPr bwMode="auto">
          <a:xfrm>
            <a:off x="4932040" y="395953"/>
            <a:ext cx="3801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3200" b="1" dirty="0" smtClean="0">
                <a:solidFill>
                  <a:srgbClr val="A50021"/>
                </a:solidFill>
                <a:latin typeface="+mn-lt"/>
              </a:rPr>
              <a:t>Investigación clínica</a:t>
            </a:r>
            <a:endParaRPr lang="es-MX" altLang="es-MX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25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0" r:id="rId1"/>
    <p:sldLayoutId id="2147485551" r:id="rId2"/>
    <p:sldLayoutId id="2147485552" r:id="rId3"/>
    <p:sldLayoutId id="2147485553" r:id="rId4"/>
    <p:sldLayoutId id="2147485554" r:id="rId5"/>
    <p:sldLayoutId id="2147485555" r:id="rId6"/>
    <p:sldLayoutId id="2147485556" r:id="rId7"/>
    <p:sldLayoutId id="2147485557" r:id="rId8"/>
    <p:sldLayoutId id="2147485558" r:id="rId9"/>
    <p:sldLayoutId id="2147485559" r:id="rId10"/>
    <p:sldLayoutId id="2147485560" r:id="rId11"/>
    <p:sldLayoutId id="2147485561" r:id="rId12"/>
    <p:sldLayoutId id="2147485587" r:id="rId13"/>
    <p:sldLayoutId id="2147485588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90C99-4DDB-4482-97A5-D5C4000559D3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DDD1-8EC3-4D49-9EE8-C33E17891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33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3" r:id="rId1"/>
    <p:sldLayoutId id="2147485564" r:id="rId2"/>
    <p:sldLayoutId id="2147485565" r:id="rId3"/>
    <p:sldLayoutId id="2147485566" r:id="rId4"/>
    <p:sldLayoutId id="2147485567" r:id="rId5"/>
    <p:sldLayoutId id="2147485568" r:id="rId6"/>
    <p:sldLayoutId id="2147485569" r:id="rId7"/>
    <p:sldLayoutId id="2147485570" r:id="rId8"/>
    <p:sldLayoutId id="2147485571" r:id="rId9"/>
    <p:sldLayoutId id="2147485572" r:id="rId10"/>
    <p:sldLayoutId id="21474855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03C9-3B4C-4574-9DDC-1551A08DAF3A}" type="datetimeFigureOut">
              <a:rPr lang="es-MX" smtClean="0"/>
              <a:t>20/07/2021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9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5" r:id="rId1"/>
    <p:sldLayoutId id="2147485576" r:id="rId2"/>
    <p:sldLayoutId id="2147485577" r:id="rId3"/>
    <p:sldLayoutId id="2147485578" r:id="rId4"/>
    <p:sldLayoutId id="2147485579" r:id="rId5"/>
    <p:sldLayoutId id="2147485580" r:id="rId6"/>
    <p:sldLayoutId id="2147485581" r:id="rId7"/>
    <p:sldLayoutId id="2147485582" r:id="rId8"/>
    <p:sldLayoutId id="2147485583" r:id="rId9"/>
    <p:sldLayoutId id="2147485584" r:id="rId10"/>
    <p:sldLayoutId id="21474855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7.jpe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0.emf"/><Relationship Id="rId4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3.emf"/><Relationship Id="rId5" Type="http://schemas.openxmlformats.org/officeDocument/2006/relationships/image" Target="../media/image39.jpeg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9.jpeg"/><Relationship Id="rId4" Type="http://schemas.openxmlformats.org/officeDocument/2006/relationships/image" Target="../media/image48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50.jpeg"/><Relationship Id="rId7" Type="http://schemas.openxmlformats.org/officeDocument/2006/relationships/image" Target="../media/image51.jpe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Relationship Id="rId9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7.jpeg"/><Relationship Id="rId5" Type="http://schemas.openxmlformats.org/officeDocument/2006/relationships/image" Target="../media/image54.jpeg"/><Relationship Id="rId4" Type="http://schemas.openxmlformats.org/officeDocument/2006/relationships/image" Target="../media/image56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4.jpeg"/><Relationship Id="rId4" Type="http://schemas.openxmlformats.org/officeDocument/2006/relationships/image" Target="../media/image57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54.jpeg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7.jpeg"/><Relationship Id="rId5" Type="http://schemas.openxmlformats.org/officeDocument/2006/relationships/image" Target="../media/image66.wmf"/><Relationship Id="rId4" Type="http://schemas.openxmlformats.org/officeDocument/2006/relationships/image" Target="../media/image6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57.jpeg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-24965" y="-12432"/>
            <a:ext cx="9168965" cy="6870432"/>
            <a:chOff x="-24965" y="-12432"/>
            <a:chExt cx="9168965" cy="6870432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4965" y="-12432"/>
              <a:ext cx="1628775" cy="5715000"/>
            </a:xfrm>
            <a:prstGeom prst="rect">
              <a:avLst/>
            </a:prstGeom>
          </p:spPr>
        </p:pic>
        <p:pic>
          <p:nvPicPr>
            <p:cNvPr id="1030" name="Picture 6" descr="Salud rural y urbana: Diálogo en tiempos de aislamiento | PRESENTE RS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-3043"/>
              <a:ext cx="8388424" cy="5592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8" name="Rectangle 13"/>
            <p:cNvSpPr>
              <a:spLocks noChangeArrowheads="1"/>
            </p:cNvSpPr>
            <p:nvPr/>
          </p:nvSpPr>
          <p:spPr bwMode="auto">
            <a:xfrm>
              <a:off x="0" y="5589588"/>
              <a:ext cx="9144000" cy="1268412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MX" sz="1800"/>
            </a:p>
          </p:txBody>
        </p:sp>
        <p:pic>
          <p:nvPicPr>
            <p:cNvPr id="1433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517847"/>
              <a:ext cx="3672086" cy="85534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85725" y="5816600"/>
              <a:ext cx="2398713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MX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+mn-cs"/>
                </a:rPr>
                <a:t>www.uis.com.mx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endParaRPr>
            </a:p>
          </p:txBody>
        </p:sp>
        <p:grpSp>
          <p:nvGrpSpPr>
            <p:cNvPr id="14341" name="8 Grupo"/>
            <p:cNvGrpSpPr>
              <a:grpSpLocks/>
            </p:cNvGrpSpPr>
            <p:nvPr/>
          </p:nvGrpSpPr>
          <p:grpSpPr bwMode="auto">
            <a:xfrm>
              <a:off x="5580063" y="5516563"/>
              <a:ext cx="3541712" cy="1341437"/>
              <a:chOff x="5580112" y="5517232"/>
              <a:chExt cx="3541258" cy="1340768"/>
            </a:xfrm>
          </p:grpSpPr>
          <p:sp>
            <p:nvSpPr>
              <p:cNvPr id="6" name="TextBox 6"/>
              <p:cNvSpPr txBox="1"/>
              <p:nvPr/>
            </p:nvSpPr>
            <p:spPr>
              <a:xfrm>
                <a:off x="5580112" y="5643578"/>
                <a:ext cx="3214710" cy="1214422"/>
              </a:xfrm>
              <a:prstGeom prst="rect">
                <a:avLst/>
              </a:prstGeom>
              <a:noFill/>
            </p:spPr>
            <p:txBody>
              <a:bodyPr wrap="none">
                <a:prstTxWarp prst="textSlantUp">
                  <a:avLst/>
                </a:prstTxWarp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s-ES" dirty="0">
                    <a:ln w="10160">
                      <a:solidFill>
                        <a:schemeClr val="bg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Freestyle Script" pitchFamily="66" charset="0"/>
                    <a:cs typeface="+mn-cs"/>
                  </a:rPr>
                  <a:t>Servicios para la ciencia</a:t>
                </a:r>
                <a:endParaRPr lang="es-MX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endParaRPr>
              </a:p>
            </p:txBody>
          </p:sp>
          <p:sp>
            <p:nvSpPr>
              <p:cNvPr id="8" name="7 CuadroTexto"/>
              <p:cNvSpPr txBox="1"/>
              <p:nvPr/>
            </p:nvSpPr>
            <p:spPr>
              <a:xfrm>
                <a:off x="8702324" y="5517232"/>
                <a:ext cx="419046" cy="6457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cs typeface="+mn-cs"/>
                  </a:rPr>
                  <a:t>®</a:t>
                </a:r>
              </a:p>
            </p:txBody>
          </p:sp>
        </p:grp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77788" y="6248400"/>
              <a:ext cx="212526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MX" sz="1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+mn-cs"/>
                </a:rPr>
                <a:t>Copyright © Grupo UIS, </a:t>
              </a:r>
              <a:r>
                <a:rPr lang="es-MX" sz="12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+mn-cs"/>
                </a:rPr>
                <a:t>2021</a:t>
              </a:r>
              <a:endParaRPr lang="en-US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789422" y="2845068"/>
              <a:ext cx="2808312" cy="707886"/>
              <a:chOff x="755576" y="1930176"/>
              <a:chExt cx="2808312" cy="707886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755576" y="1930176"/>
                <a:ext cx="2808312" cy="707886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343" name="11 CuadroTexto"/>
              <p:cNvSpPr txBox="1">
                <a:spLocks noChangeArrowheads="1"/>
              </p:cNvSpPr>
              <p:nvPr/>
            </p:nvSpPr>
            <p:spPr bwMode="auto">
              <a:xfrm>
                <a:off x="856138" y="1930176"/>
                <a:ext cx="260751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4000" b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Sitio clínico</a:t>
                </a:r>
                <a:endParaRPr lang="es-ES" altLang="es-MX" sz="4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95536" y="2168072"/>
            <a:ext cx="3466728" cy="3528392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>
                <a:solidFill>
                  <a:srgbClr val="A50021"/>
                </a:solidFill>
              </a:rPr>
              <a:t>Dispositivo médico</a:t>
            </a:r>
          </a:p>
          <a:p>
            <a:pPr marL="0" indent="0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s-MX" sz="2400" dirty="0" smtClean="0"/>
              <a:t>Cualquier instrumento, aparato, implemento, maquinaria, implante, reactivo para uso in vitro, software, material u otro artículo similar o relacionado.</a:t>
            </a:r>
            <a:endParaRPr lang="es-MX" sz="2400" dirty="0"/>
          </a:p>
        </p:txBody>
      </p:sp>
      <p:pic>
        <p:nvPicPr>
          <p:cNvPr id="21506" name="Picture 2" descr="Conoces el proceso para importar dispositivos médico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4531037" cy="30227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457200" y="2464296"/>
            <a:ext cx="8229600" cy="26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  <a:defRPr/>
            </a:pPr>
            <a:r>
              <a:rPr lang="es-MX" b="1" dirty="0" smtClean="0">
                <a:solidFill>
                  <a:srgbClr val="A50021"/>
                </a:solidFill>
              </a:rPr>
              <a:t>Objetivos UIS</a:t>
            </a:r>
          </a:p>
          <a:p>
            <a:pPr marL="0" indent="0" algn="ctr">
              <a:buFont typeface="Arial" charset="0"/>
              <a:buNone/>
              <a:defRPr/>
            </a:pPr>
            <a:endParaRPr lang="es-MX" sz="1200" dirty="0" smtClean="0"/>
          </a:p>
          <a:p>
            <a:pPr algn="ctr">
              <a:defRPr/>
            </a:pPr>
            <a:r>
              <a:rPr lang="es-MX" sz="2400" dirty="0" smtClean="0"/>
              <a:t>Trazar la operación de la empresa mediante estandarización de procesos y registro de actividades.</a:t>
            </a:r>
          </a:p>
          <a:p>
            <a:pPr algn="ctr">
              <a:defRPr/>
            </a:pPr>
            <a:endParaRPr lang="es-MX" sz="1300" dirty="0" smtClean="0"/>
          </a:p>
          <a:p>
            <a:pPr algn="ctr">
              <a:defRPr/>
            </a:pPr>
            <a:r>
              <a:rPr lang="es-MX" sz="2400" dirty="0" smtClean="0"/>
              <a:t>Facilitar la mejora continua.</a:t>
            </a:r>
          </a:p>
          <a:p>
            <a:pPr algn="ctr">
              <a:defRPr/>
            </a:pPr>
            <a:endParaRPr lang="es-MX" sz="1300" dirty="0" smtClean="0"/>
          </a:p>
          <a:p>
            <a:pPr algn="ctr">
              <a:defRPr/>
            </a:pPr>
            <a:r>
              <a:rPr lang="es-MX" sz="2400" dirty="0" smtClean="0"/>
              <a:t>Obtener la certificación de calidad </a:t>
            </a:r>
            <a:r>
              <a:rPr lang="es-MX" b="1" dirty="0" smtClean="0">
                <a:solidFill>
                  <a:srgbClr val="A50021"/>
                </a:solidFill>
              </a:rPr>
              <a:t>ISO 9001-2015</a:t>
            </a:r>
          </a:p>
          <a:p>
            <a:pPr marL="0" indent="0" algn="ctr">
              <a:buFont typeface="Arial" charset="0"/>
              <a:buNone/>
              <a:defRPr/>
            </a:pPr>
            <a:endParaRPr lang="es-MX" sz="1200" b="1" dirty="0" smtClean="0">
              <a:solidFill>
                <a:srgbClr val="A50021"/>
              </a:solidFill>
            </a:endParaRPr>
          </a:p>
          <a:p>
            <a:pPr marL="0" indent="0" algn="ctr">
              <a:buFont typeface="Arial" charset="0"/>
              <a:buNone/>
              <a:defRPr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7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187624" y="198884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1. Investigación clínica</a:t>
            </a:r>
            <a:endParaRPr lang="es-MX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96258" y="2980184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2. Calidad</a:t>
            </a:r>
            <a:endParaRPr lang="es-MX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96258" y="3924672"/>
            <a:ext cx="6696744" cy="792088"/>
          </a:xfrm>
          <a:prstGeom prst="roundRect">
            <a:avLst/>
          </a:prstGeom>
          <a:solidFill>
            <a:srgbClr val="B1CFDF"/>
          </a:solidFill>
          <a:ln>
            <a:solidFill>
              <a:srgbClr val="B1CFD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accent1">
                    <a:lumMod val="50000"/>
                  </a:schemeClr>
                </a:solidFill>
              </a:rPr>
              <a:t>3. QUIS. Sistema de Gestión de la Calidad</a:t>
            </a:r>
            <a:endParaRPr lang="es-MX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65261" y="486916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4. Manual del Sitio Clínico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718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/>
          <p:cNvSpPr>
            <a:spLocks noChangeArrowheads="1"/>
          </p:cNvSpPr>
          <p:nvPr/>
        </p:nvSpPr>
        <p:spPr bwMode="auto">
          <a:xfrm>
            <a:off x="1922346" y="1762357"/>
            <a:ext cx="596202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20000" dirty="0" smtClean="0">
                <a:solidFill>
                  <a:srgbClr val="A50021"/>
                </a:solidFill>
                <a:latin typeface="Monotype Corsiva" pitchFamily="66" charset="0"/>
              </a:rPr>
              <a:t>Q</a:t>
            </a:r>
            <a:r>
              <a:rPr lang="es-MX" altLang="es-MX" sz="3200" dirty="0" smtClean="0">
                <a:solidFill>
                  <a:srgbClr val="A50021"/>
                </a:solidFill>
                <a:latin typeface="+mn-lt"/>
              </a:rPr>
              <a:t> </a:t>
            </a:r>
            <a:r>
              <a:rPr lang="es-MX" altLang="es-MX" sz="8000" dirty="0" smtClean="0">
                <a:solidFill>
                  <a:srgbClr val="A50021"/>
                </a:solidFill>
                <a:latin typeface="+mn-lt"/>
              </a:rPr>
              <a:t>= Calidad</a:t>
            </a:r>
            <a:endParaRPr lang="es-MX" altLang="es-MX" sz="8000" dirty="0"/>
          </a:p>
        </p:txBody>
      </p:sp>
    </p:spTree>
    <p:extLst>
      <p:ext uri="{BB962C8B-B14F-4D97-AF65-F5344CB8AC3E}">
        <p14:creationId xmlns:p14="http://schemas.microsoft.com/office/powerpoint/2010/main" val="37473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/>
          <p:cNvSpPr>
            <a:spLocks noChangeArrowheads="1"/>
          </p:cNvSpPr>
          <p:nvPr/>
        </p:nvSpPr>
        <p:spPr bwMode="auto">
          <a:xfrm>
            <a:off x="1922346" y="1762357"/>
            <a:ext cx="5203899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20000" dirty="0" smtClean="0">
                <a:solidFill>
                  <a:srgbClr val="A50021"/>
                </a:solidFill>
                <a:latin typeface="Monotype Corsiva" pitchFamily="66" charset="0"/>
              </a:rPr>
              <a:t>Q</a:t>
            </a:r>
            <a:r>
              <a:rPr lang="es-MX" altLang="es-MX" sz="14000" dirty="0" smtClean="0"/>
              <a:t>UIS</a:t>
            </a:r>
            <a:endParaRPr lang="es-MX" altLang="es-MX" sz="14000" dirty="0"/>
          </a:p>
        </p:txBody>
      </p:sp>
    </p:spTree>
    <p:extLst>
      <p:ext uri="{BB962C8B-B14F-4D97-AF65-F5344CB8AC3E}">
        <p14:creationId xmlns:p14="http://schemas.microsoft.com/office/powerpoint/2010/main" val="2642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514526" y="1762357"/>
            <a:ext cx="8116837" cy="3979610"/>
            <a:chOff x="514526" y="1762357"/>
            <a:chExt cx="8116837" cy="3979610"/>
          </a:xfrm>
        </p:grpSpPr>
        <p:sp>
          <p:nvSpPr>
            <p:cNvPr id="4" name="1 Rectángulo"/>
            <p:cNvSpPr>
              <a:spLocks noChangeArrowheads="1"/>
            </p:cNvSpPr>
            <p:nvPr/>
          </p:nvSpPr>
          <p:spPr bwMode="auto">
            <a:xfrm>
              <a:off x="1922346" y="1762357"/>
              <a:ext cx="5203899" cy="317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MX" altLang="es-MX" sz="20000" dirty="0" smtClean="0">
                  <a:solidFill>
                    <a:srgbClr val="A50021"/>
                  </a:solidFill>
                  <a:latin typeface="Monotype Corsiva" pitchFamily="66" charset="0"/>
                </a:rPr>
                <a:t>Q</a:t>
              </a:r>
              <a:r>
                <a:rPr lang="es-MX" altLang="es-MX" sz="14000" dirty="0" smtClean="0"/>
                <a:t>UIS</a:t>
              </a:r>
              <a:endParaRPr lang="es-MX" altLang="es-MX" sz="14000" dirty="0"/>
            </a:p>
          </p:txBody>
        </p:sp>
        <p:sp>
          <p:nvSpPr>
            <p:cNvPr id="5" name="2 CuadroTexto"/>
            <p:cNvSpPr txBox="1">
              <a:spLocks noChangeArrowheads="1"/>
            </p:cNvSpPr>
            <p:nvPr/>
          </p:nvSpPr>
          <p:spPr bwMode="auto">
            <a:xfrm>
              <a:off x="925055" y="4114888"/>
              <a:ext cx="11320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MX" altLang="es-MX" sz="3200" dirty="0" smtClean="0">
                  <a:latin typeface="+mn-lt"/>
                </a:rPr>
                <a:t>quién</a:t>
              </a:r>
              <a:endParaRPr lang="es-MX" altLang="es-MX" sz="3200" dirty="0">
                <a:latin typeface="+mn-lt"/>
              </a:endParaRPr>
            </a:p>
          </p:txBody>
        </p:sp>
        <p:sp>
          <p:nvSpPr>
            <p:cNvPr id="6" name="5 CuadroTexto"/>
            <p:cNvSpPr txBox="1">
              <a:spLocks noChangeArrowheads="1"/>
            </p:cNvSpPr>
            <p:nvPr/>
          </p:nvSpPr>
          <p:spPr bwMode="auto">
            <a:xfrm>
              <a:off x="4139952" y="5157192"/>
              <a:ext cx="865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MX" altLang="es-MX" sz="3200" dirty="0" smtClean="0">
                  <a:latin typeface="+mn-lt"/>
                </a:rPr>
                <a:t>cuál</a:t>
              </a:r>
              <a:endParaRPr lang="es-MX" altLang="es-MX" sz="3200" dirty="0">
                <a:latin typeface="+mn-lt"/>
              </a:endParaRPr>
            </a:p>
          </p:txBody>
        </p:sp>
        <p:sp>
          <p:nvSpPr>
            <p:cNvPr id="7" name="6 CuadroTexto"/>
            <p:cNvSpPr txBox="1">
              <a:spLocks noChangeArrowheads="1"/>
            </p:cNvSpPr>
            <p:nvPr/>
          </p:nvSpPr>
          <p:spPr bwMode="auto">
            <a:xfrm>
              <a:off x="514526" y="2564822"/>
              <a:ext cx="82105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MX" altLang="es-MX" sz="3200" dirty="0">
                  <a:latin typeface="+mn-lt"/>
                </a:rPr>
                <a:t>q</a:t>
              </a:r>
              <a:r>
                <a:rPr lang="es-MX" altLang="es-MX" sz="3200" dirty="0" smtClean="0">
                  <a:latin typeface="+mn-lt"/>
                </a:rPr>
                <a:t>ué</a:t>
              </a:r>
            </a:p>
          </p:txBody>
        </p:sp>
        <p:sp>
          <p:nvSpPr>
            <p:cNvPr id="8" name="7 CuadroTexto"/>
            <p:cNvSpPr txBox="1">
              <a:spLocks noChangeArrowheads="1"/>
            </p:cNvSpPr>
            <p:nvPr/>
          </p:nvSpPr>
          <p:spPr bwMode="auto">
            <a:xfrm>
              <a:off x="6633621" y="4114887"/>
              <a:ext cx="14013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MX" altLang="es-MX" sz="3200" dirty="0">
                  <a:latin typeface="+mn-lt"/>
                </a:rPr>
                <a:t>alguien</a:t>
              </a:r>
            </a:p>
          </p:txBody>
        </p:sp>
        <p:sp>
          <p:nvSpPr>
            <p:cNvPr id="9" name="8 CuadroTexto"/>
            <p:cNvSpPr txBox="1">
              <a:spLocks noChangeArrowheads="1"/>
            </p:cNvSpPr>
            <p:nvPr/>
          </p:nvSpPr>
          <p:spPr bwMode="auto">
            <a:xfrm>
              <a:off x="7311771" y="2420888"/>
              <a:ext cx="13195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MX" altLang="es-MX" sz="3200" dirty="0">
                  <a:latin typeface="+mn-lt"/>
                </a:rPr>
                <a:t>alguno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8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165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63" y="631151"/>
            <a:ext cx="6145474" cy="5462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7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60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70" y="807121"/>
            <a:ext cx="4135257" cy="53882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lipse 7"/>
          <p:cNvSpPr/>
          <p:nvPr/>
        </p:nvSpPr>
        <p:spPr>
          <a:xfrm>
            <a:off x="3131839" y="3933056"/>
            <a:ext cx="2880320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318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333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836712"/>
            <a:ext cx="5448231" cy="51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66" y="530485"/>
            <a:ext cx="4602667" cy="57970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5292080" y="4797152"/>
            <a:ext cx="1368152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2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2204864"/>
            <a:ext cx="7355160" cy="331236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Objetivos del QUIS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Disminuir al máximo los tiempos de respuesta</a:t>
            </a:r>
            <a:r>
              <a:rPr lang="es-MX" sz="2400" dirty="0" smtClean="0"/>
              <a:t>.</a:t>
            </a:r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Optimizar el tiempo</a:t>
            </a:r>
            <a:r>
              <a:rPr lang="es-MX" sz="2400" dirty="0" smtClean="0"/>
              <a:t>.</a:t>
            </a:r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Cumplir las metas establecidas</a:t>
            </a:r>
            <a:r>
              <a:rPr lang="es-MX" sz="2400" dirty="0" smtClean="0"/>
              <a:t>.</a:t>
            </a:r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 smtClean="0"/>
              <a:t>Evitar desviaciones en la conducción de los estudios</a:t>
            </a:r>
            <a:endParaRPr lang="es-MX" sz="2400" dirty="0"/>
          </a:p>
          <a:p>
            <a:pPr marL="0" indent="0" algn="ctr">
              <a:buNone/>
            </a:pPr>
            <a:endParaRPr lang="es-MX" sz="24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550341"/>
            <a:ext cx="3898776" cy="2966891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>
                <a:solidFill>
                  <a:srgbClr val="A50021"/>
                </a:solidFill>
              </a:rPr>
              <a:t>Vacuna</a:t>
            </a:r>
          </a:p>
          <a:p>
            <a:pPr marL="0" indent="0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s-MX" sz="2400" dirty="0" smtClean="0"/>
              <a:t>Cualquier preparación destinada a generar inmunidad contra una enfermedad, estimulando la producción de anticuerpos.</a:t>
            </a:r>
          </a:p>
          <a:p>
            <a:pPr marL="0" indent="0">
              <a:buNone/>
            </a:pPr>
            <a:endParaRPr lang="es-MX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endParaRPr lang="es-MX" sz="2400" b="1" dirty="0">
              <a:solidFill>
                <a:srgbClr val="A50021"/>
              </a:solidFill>
            </a:endParaRPr>
          </a:p>
        </p:txBody>
      </p:sp>
      <p:pic>
        <p:nvPicPr>
          <p:cNvPr id="14338" name="Picture 2" descr="Primer plano de la inyección de la vacuna contra la jeringa y la gripe, el sarampión o la vacuna contra el vph en el fondo médico de época Foto Premiu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50341"/>
            <a:ext cx="3941667" cy="26256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92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Instrucciones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Realice </a:t>
            </a:r>
            <a:r>
              <a:rPr lang="es-MX" sz="2400" dirty="0"/>
              <a:t>las actividades de acuerdo al </a:t>
            </a:r>
            <a:r>
              <a:rPr lang="es-MX" sz="2400" dirty="0" smtClean="0"/>
              <a:t>Procedimiento normalizado y </a:t>
            </a:r>
            <a:r>
              <a:rPr lang="es-MX" sz="2400" dirty="0"/>
              <a:t>al </a:t>
            </a:r>
            <a:r>
              <a:rPr lang="es-MX" sz="2400" dirty="0" smtClean="0"/>
              <a:t>Instructivo de trabajo correspondiente.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Documente</a:t>
            </a:r>
            <a:r>
              <a:rPr lang="es-MX" sz="2400" dirty="0"/>
              <a:t> cada </a:t>
            </a:r>
            <a:r>
              <a:rPr lang="es-MX" sz="2400" dirty="0" smtClean="0"/>
              <a:t>actividad en el Software QUIS.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En comunicación escrita, utilice</a:t>
            </a:r>
            <a:r>
              <a:rPr lang="es-MX" sz="2400" b="1" dirty="0">
                <a:solidFill>
                  <a:srgbClr val="A50021"/>
                </a:solidFill>
              </a:rPr>
              <a:t> solamente Formatos Controlados </a:t>
            </a:r>
            <a:r>
              <a:rPr lang="es-MX" sz="2400" b="1" dirty="0" smtClean="0">
                <a:solidFill>
                  <a:srgbClr val="A50021"/>
                </a:solidFill>
              </a:rPr>
              <a:t>autorizados</a:t>
            </a:r>
            <a:r>
              <a:rPr lang="es-MX" sz="2400" dirty="0"/>
              <a:t>. </a:t>
            </a:r>
            <a:endParaRPr lang="es-MX" sz="2400" dirty="0" smtClean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Comunique </a:t>
            </a:r>
            <a:r>
              <a:rPr lang="es-MX" sz="2400" dirty="0"/>
              <a:t>a </a:t>
            </a:r>
            <a:r>
              <a:rPr lang="es-MX" sz="2400" dirty="0" smtClean="0"/>
              <a:t>Dirección General cualquier observación, </a:t>
            </a:r>
            <a:r>
              <a:rPr lang="es-MX" sz="2400" dirty="0"/>
              <a:t>o solicitud expresa del cliente. </a:t>
            </a:r>
          </a:p>
        </p:txBody>
      </p:sp>
    </p:spTree>
    <p:extLst>
      <p:ext uri="{BB962C8B-B14F-4D97-AF65-F5344CB8AC3E}">
        <p14:creationId xmlns:p14="http://schemas.microsoft.com/office/powerpoint/2010/main" val="31666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187624" y="198884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1. Investigación clínica</a:t>
            </a:r>
            <a:endParaRPr lang="es-MX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96258" y="2980184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2. Calidad</a:t>
            </a:r>
            <a:endParaRPr lang="es-MX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96258" y="3924672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3. QUIS. Sistema de Gestión de la Calidad</a:t>
            </a:r>
            <a:endParaRPr lang="es-MX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65261" y="4869160"/>
            <a:ext cx="6696744" cy="792088"/>
          </a:xfrm>
          <a:prstGeom prst="roundRect">
            <a:avLst/>
          </a:prstGeom>
          <a:solidFill>
            <a:srgbClr val="B1CFDF"/>
          </a:solidFill>
          <a:ln>
            <a:solidFill>
              <a:srgbClr val="B1CFD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accent1">
                    <a:lumMod val="50000"/>
                  </a:schemeClr>
                </a:solidFill>
              </a:rPr>
              <a:t>4. Manual del Sitio Clínico</a:t>
            </a:r>
            <a:endParaRPr lang="es-MX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55" y="1790637"/>
            <a:ext cx="4963505" cy="4428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95536" y="2780928"/>
            <a:ext cx="3178696" cy="2448272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>
                <a:solidFill>
                  <a:srgbClr val="A50021"/>
                </a:solidFill>
              </a:rPr>
              <a:t>Alcance</a:t>
            </a:r>
          </a:p>
          <a:p>
            <a:pPr marL="0" indent="0" algn="ctr">
              <a:buFont typeface="Arial" charset="0"/>
              <a:buNone/>
            </a:pPr>
            <a:endParaRPr lang="es-MX" altLang="es-MX" sz="1300" dirty="0" smtClean="0"/>
          </a:p>
          <a:p>
            <a:pPr marL="0" indent="0" algn="ctr">
              <a:buFont typeface="Arial" charset="0"/>
              <a:buNone/>
            </a:pPr>
            <a:r>
              <a:rPr lang="es-MX" altLang="es-MX" sz="2400" dirty="0" smtClean="0"/>
              <a:t>El Sitio Clínico es una unidad operativa de la  UIS.</a:t>
            </a:r>
            <a:endParaRPr lang="es-MX" altLang="es-MX" sz="2400" dirty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6444208" y="4005064"/>
            <a:ext cx="1436915" cy="13681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92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91" y="476672"/>
            <a:ext cx="5567217" cy="5760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60102"/>
              </p:ext>
            </p:extLst>
          </p:nvPr>
        </p:nvGraphicFramePr>
        <p:xfrm>
          <a:off x="488504" y="1052736"/>
          <a:ext cx="8136903" cy="554179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7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3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4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</a:t>
                      </a: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4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Agencia Internacional para el transporte aéreo (IATA).</a:t>
                      </a:r>
                      <a:endParaRPr lang="es-MX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Lineamientos para biotecnológicos biocomparables.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7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Buenas prácticas de negocio.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Manual de etiqueta UIS.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2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200" u="none" strike="noStrike" dirty="0">
                          <a:effectLst/>
                        </a:rPr>
                        <a:t>Código de ética médica de </a:t>
                      </a:r>
                      <a:r>
                        <a:rPr lang="pt-BR" sz="1200" u="none" strike="noStrike" dirty="0" err="1">
                          <a:effectLst/>
                        </a:rPr>
                        <a:t>Núremberg</a:t>
                      </a:r>
                      <a:r>
                        <a:rPr lang="pt-BR" sz="1200" u="none" strike="noStrike" dirty="0">
                          <a:effectLst/>
                        </a:rPr>
                        <a:t>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NOM-001-STPS-2008 Seguridad en centros de trabajo.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2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Código de ética UIS.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NOM-002-STPSS-2000 Incendios en centros de trabajo.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9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Código fiscal de la Federación.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NOM-004-SSA3-2012 Expediente clínico.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Compromiso por la transparencia en la relación entre los médicos e instituciones de atención a la salud y la industria farmacéutica.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NOM-012-SSA3-2012 Investigación en seres humanos.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Declaración de Helsinki, de la Asociación Médica Mundial.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NOM-016-SSA3-2012 Infraestructura y equipamiento de hospitales y consultorios de atención especializada.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2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Guía Nacional para Comités de Ética en Investigación.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NOM-017-STPS-2008 Equipo de protección personal.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4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Guía para las Buenas Prácticas Clínicas (GCP), de la Conferencia Internacional de Armonización.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NOM-019 STPS-2004 Comisiones de seguridad e higiene.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4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Guía para las Buenas Prácticas Sanitarias en farmacias y consultorios.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NOM-029-STPS-2005 Instalaciones eléctricas.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9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Informe Belmont.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NOM-030-STPS-2006 Salud en el trabajo.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89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Ley de Derechos de autor.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NOM-087-ECOL-SSA1-2002 Manejo de residuos.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89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Ley de Hacienda.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NOM-177-SSA1-1998 Bioequivalencia.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34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Ley de la Propiedad Industrial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NOM-197-SSA1-2000 Infraestructura en consultorios y hospitales.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89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Ley del INFONAVIT.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NOM-220-SSA1-2016 Farmacovigilancia.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44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Ley del Seguro social.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s-MX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Pauta CIOMS.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2224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Ley Federal del Trabajo, Capítulo IV, Artículo 47 y artículos 47, fracción XII; 88; 134; 424, Fracción I y 434, Fracción X.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Reglamento de la Ley General de Salud en materia de investigación para la salud.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557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Ley Federal de Protección de Datos personales en posesión de los particulares.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Reglamento Interior de Trabajo (RIT) UIS.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44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s-MX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u="none" strike="noStrike" dirty="0">
                          <a:effectLst/>
                        </a:rPr>
                        <a:t>Ley General de Salud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" marR="880" marT="880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88504" y="260648"/>
            <a:ext cx="8229600" cy="452596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Marco legal</a:t>
            </a:r>
          </a:p>
        </p:txBody>
      </p:sp>
    </p:spTree>
    <p:extLst>
      <p:ext uri="{BB962C8B-B14F-4D97-AF65-F5344CB8AC3E}">
        <p14:creationId xmlns:p14="http://schemas.microsoft.com/office/powerpoint/2010/main" val="15260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Organigrama Grupo UIS</a:t>
            </a:r>
          </a:p>
        </p:txBody>
      </p:sp>
      <p:graphicFrame>
        <p:nvGraphicFramePr>
          <p:cNvPr id="6" name="3 Diagrama"/>
          <p:cNvGraphicFramePr/>
          <p:nvPr>
            <p:extLst>
              <p:ext uri="{D42A27DB-BD31-4B8C-83A1-F6EECF244321}">
                <p14:modId xmlns:p14="http://schemas.microsoft.com/office/powerpoint/2010/main" val="3604677521"/>
              </p:ext>
            </p:extLst>
          </p:nvPr>
        </p:nvGraphicFramePr>
        <p:xfrm>
          <a:off x="1547664" y="1929898"/>
          <a:ext cx="6192688" cy="473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6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Organigrama de Sitio clínico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863312224"/>
              </p:ext>
            </p:extLst>
          </p:nvPr>
        </p:nvGraphicFramePr>
        <p:xfrm>
          <a:off x="157234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2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816424"/>
          </a:xfrm>
          <a:blipFill>
            <a:blip r:embed="rId2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es-MX" b="1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Misión del Sitio Clínico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sz="2400" dirty="0" smtClean="0"/>
              <a:t>Realizamos pruebas de medicamentos en personas, </a:t>
            </a:r>
          </a:p>
          <a:p>
            <a:pPr marL="0" indent="0" algn="ctr">
              <a:buNone/>
            </a:pPr>
            <a:r>
              <a:rPr lang="es-MX" sz="2400" dirty="0" smtClean="0"/>
              <a:t>para entregar al cliente datos confiables sobre sus productos, </a:t>
            </a:r>
          </a:p>
          <a:p>
            <a:pPr marL="0" indent="0" algn="ctr">
              <a:buNone/>
            </a:pPr>
            <a:r>
              <a:rPr lang="es-MX" sz="2400" dirty="0" smtClean="0"/>
              <a:t>atendiendo los requisitos </a:t>
            </a:r>
          </a:p>
          <a:p>
            <a:pPr marL="0" indent="0" algn="ctr">
              <a:buNone/>
            </a:pPr>
            <a:r>
              <a:rPr lang="es-MX" sz="2400" dirty="0" smtClean="0"/>
              <a:t>y las disposiciones regulatorias establecidas. </a:t>
            </a:r>
            <a:endParaRPr lang="es-MX" sz="2400" dirty="0"/>
          </a:p>
          <a:p>
            <a:pPr marL="0" indent="0" algn="ctr">
              <a:buNone/>
            </a:pPr>
            <a:endParaRPr lang="es-MX" sz="2400" b="1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endParaRPr lang="es-MX" sz="24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88233"/>
            <a:ext cx="8229600" cy="3845023"/>
          </a:xfrm>
          <a:blipFill>
            <a:blip r:embed="rId2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es-MX" b="1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Política de Comunicación</a:t>
            </a:r>
            <a:endParaRPr lang="es-MX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endParaRPr lang="es-MX" sz="2400" dirty="0" smtClean="0"/>
          </a:p>
          <a:p>
            <a:pPr marL="0" indent="0" algn="just">
              <a:buNone/>
            </a:pPr>
            <a:r>
              <a:rPr lang="es-MX" sz="2400" dirty="0"/>
              <a:t>Mantenemos comunicación continua con el personal, colaboradores, clientes, autoridades y participantes, para asegurar el cumplimiento de los requisitos y el apego a los </a:t>
            </a:r>
            <a:r>
              <a:rPr lang="es-MX" sz="2400" dirty="0" smtClean="0"/>
              <a:t>protocolos.</a:t>
            </a:r>
            <a:endParaRPr lang="es-MX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556991"/>
          </a:xfrm>
          <a:blipFill>
            <a:blip r:embed="rId2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es-MX" b="1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Política de Atención médica</a:t>
            </a:r>
            <a:endParaRPr lang="es-MX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endParaRPr lang="es-MX" sz="2400" dirty="0" smtClean="0"/>
          </a:p>
          <a:p>
            <a:pPr marL="0" indent="0" algn="just">
              <a:buNone/>
            </a:pPr>
            <a:r>
              <a:rPr lang="es-MX" sz="2400" dirty="0"/>
              <a:t>La atención médica que ofrecemos está relacionada </a:t>
            </a:r>
            <a:r>
              <a:rPr lang="es-MX" sz="2400" dirty="0" smtClean="0"/>
              <a:t>con </a:t>
            </a:r>
            <a:r>
              <a:rPr lang="es-MX" sz="2400" dirty="0"/>
              <a:t>la investigación en salud. </a:t>
            </a:r>
            <a:r>
              <a:rPr lang="es-MX" sz="2400" dirty="0" smtClean="0"/>
              <a:t>Verificamos </a:t>
            </a:r>
            <a:r>
              <a:rPr lang="es-MX" sz="2400" dirty="0"/>
              <a:t>la cédula profesional </a:t>
            </a:r>
            <a:r>
              <a:rPr lang="es-MX" sz="2400" dirty="0" smtClean="0"/>
              <a:t>y el entrenamiento de todo el personal que participa en los estudios.</a:t>
            </a:r>
            <a:endParaRPr lang="es-MX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9327" y="3741646"/>
            <a:ext cx="1075359" cy="1069624"/>
            <a:chOff x="329443" y="3709210"/>
            <a:chExt cx="1075359" cy="1069624"/>
          </a:xfrm>
        </p:grpSpPr>
        <p:pic>
          <p:nvPicPr>
            <p:cNvPr id="22530" name="Picture 2" descr="Seguridad de medicamentos - DEN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42" y="3709210"/>
              <a:ext cx="829690" cy="7006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329443" y="4501835"/>
              <a:ext cx="1075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Medicamento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393767" y="3741646"/>
            <a:ext cx="980881" cy="1251277"/>
            <a:chOff x="1331640" y="3712223"/>
            <a:chExt cx="980881" cy="1251277"/>
          </a:xfrm>
        </p:grpSpPr>
        <p:pic>
          <p:nvPicPr>
            <p:cNvPr id="22532" name="Picture 4" descr="Cómo cambiar la carpeta de inicio del Explorador de Window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712223"/>
              <a:ext cx="980881" cy="7006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/>
            <p:cNvSpPr txBox="1"/>
            <p:nvPr/>
          </p:nvSpPr>
          <p:spPr>
            <a:xfrm>
              <a:off x="1387954" y="4501835"/>
              <a:ext cx="868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Estudios </a:t>
              </a:r>
            </a:p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preclínicos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19" name="Conector recto de flecha 18"/>
          <p:cNvCxnSpPr>
            <a:stCxn id="22530" idx="3"/>
          </p:cNvCxnSpPr>
          <p:nvPr/>
        </p:nvCxnSpPr>
        <p:spPr>
          <a:xfrm>
            <a:off x="1039516" y="4091960"/>
            <a:ext cx="364132" cy="14501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2555776" y="3204237"/>
            <a:ext cx="1210480" cy="1040724"/>
            <a:chOff x="2418935" y="3753353"/>
            <a:chExt cx="1210480" cy="1040724"/>
          </a:xfrm>
        </p:grpSpPr>
        <p:pic>
          <p:nvPicPr>
            <p:cNvPr id="22542" name="Picture 14" descr="Permisos de Turismo Náutico y Transporte de Pasajeros | Unidad de ...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8935" y="3753353"/>
              <a:ext cx="1210480" cy="7137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/>
            <p:cNvSpPr txBox="1"/>
            <p:nvPr/>
          </p:nvSpPr>
          <p:spPr>
            <a:xfrm>
              <a:off x="2555403" y="4517078"/>
              <a:ext cx="992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Autorización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38" name="Conector recto de flecha 37"/>
          <p:cNvCxnSpPr/>
          <p:nvPr/>
        </p:nvCxnSpPr>
        <p:spPr>
          <a:xfrm flipV="1">
            <a:off x="2436775" y="3967962"/>
            <a:ext cx="255469" cy="211562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2838305" y="1706259"/>
            <a:ext cx="1272941" cy="1236403"/>
            <a:chOff x="2838305" y="1706259"/>
            <a:chExt cx="1272941" cy="1236403"/>
          </a:xfrm>
        </p:grpSpPr>
        <p:pic>
          <p:nvPicPr>
            <p:cNvPr id="22534" name="Picture 6" descr="Ilustración de estilo de vida saludable | Vector Grati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305" y="1993040"/>
              <a:ext cx="1272941" cy="9496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20"/>
            <p:cNvSpPr txBox="1"/>
            <p:nvPr/>
          </p:nvSpPr>
          <p:spPr>
            <a:xfrm>
              <a:off x="3185784" y="1706259"/>
              <a:ext cx="577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Fase 1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41" name="Conector recto de flecha 40"/>
          <p:cNvCxnSpPr>
            <a:stCxn id="22542" idx="0"/>
            <a:endCxn id="22534" idx="2"/>
          </p:cNvCxnSpPr>
          <p:nvPr/>
        </p:nvCxnSpPr>
        <p:spPr>
          <a:xfrm flipV="1">
            <a:off x="3161016" y="2942662"/>
            <a:ext cx="313760" cy="261575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>
            <a:off x="4390752" y="1716041"/>
            <a:ext cx="1424432" cy="1228975"/>
            <a:chOff x="4390752" y="1716041"/>
            <a:chExt cx="1424432" cy="1228975"/>
          </a:xfrm>
        </p:grpSpPr>
        <p:pic>
          <p:nvPicPr>
            <p:cNvPr id="22536" name="Picture 8" descr="Conjunto de personas enfermas con malestar, frío, dolor de cabeza ...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752" y="1995394"/>
              <a:ext cx="1424432" cy="9496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uadroTexto 21"/>
            <p:cNvSpPr txBox="1"/>
            <p:nvPr/>
          </p:nvSpPr>
          <p:spPr>
            <a:xfrm>
              <a:off x="4811499" y="1716041"/>
              <a:ext cx="577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Fase 2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43" name="Conector recto de flecha 42"/>
          <p:cNvCxnSpPr>
            <a:stCxn id="22534" idx="3"/>
            <a:endCxn id="22536" idx="1"/>
          </p:cNvCxnSpPr>
          <p:nvPr/>
        </p:nvCxnSpPr>
        <p:spPr>
          <a:xfrm>
            <a:off x="4111246" y="2467851"/>
            <a:ext cx="279506" cy="2354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>
            <a:off x="6094957" y="1768030"/>
            <a:ext cx="1055885" cy="1226621"/>
            <a:chOff x="6094690" y="1716041"/>
            <a:chExt cx="1055885" cy="1226621"/>
          </a:xfrm>
        </p:grpSpPr>
        <p:pic>
          <p:nvPicPr>
            <p:cNvPr id="22538" name="Picture 10" descr="Personas preocupadas por el mundo y el medio ambiente. | Vector Grati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690" y="1993040"/>
              <a:ext cx="1055885" cy="9496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uadroTexto 22"/>
            <p:cNvSpPr txBox="1"/>
            <p:nvPr/>
          </p:nvSpPr>
          <p:spPr>
            <a:xfrm>
              <a:off x="6331204" y="1716041"/>
              <a:ext cx="577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Fase 3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44" name="Conector recto de flecha 43"/>
          <p:cNvCxnSpPr>
            <a:stCxn id="22536" idx="3"/>
          </p:cNvCxnSpPr>
          <p:nvPr/>
        </p:nvCxnSpPr>
        <p:spPr>
          <a:xfrm flipV="1">
            <a:off x="5815184" y="2386486"/>
            <a:ext cx="257721" cy="83719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228561" y="5874201"/>
            <a:ext cx="2257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Buenas Prácticas de Fabricación</a:t>
            </a:r>
            <a:endParaRPr lang="es-MX" sz="1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5" name="Conector recto de flecha 44"/>
          <p:cNvCxnSpPr/>
          <p:nvPr/>
        </p:nvCxnSpPr>
        <p:spPr>
          <a:xfrm flipH="1">
            <a:off x="4390752" y="3051698"/>
            <a:ext cx="2229442" cy="1645369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306738" y="4553456"/>
            <a:ext cx="1204890" cy="1710920"/>
            <a:chOff x="6094690" y="4624946"/>
            <a:chExt cx="1204890" cy="1710920"/>
          </a:xfrm>
        </p:grpSpPr>
        <p:pic>
          <p:nvPicPr>
            <p:cNvPr id="22548" name="Picture 20" descr="macOS - Firma y devuelve un documento sin gastar papel ni tinta ...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690" y="4624946"/>
              <a:ext cx="1204890" cy="1204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CuadroTexto 31"/>
            <p:cNvSpPr txBox="1"/>
            <p:nvPr/>
          </p:nvSpPr>
          <p:spPr>
            <a:xfrm>
              <a:off x="6158188" y="5874201"/>
              <a:ext cx="992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Autorización</a:t>
              </a:r>
            </a:p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Sanitaria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47" name="Conector recto de flecha 46"/>
          <p:cNvCxnSpPr>
            <a:endCxn id="22548" idx="1"/>
          </p:cNvCxnSpPr>
          <p:nvPr/>
        </p:nvCxnSpPr>
        <p:spPr>
          <a:xfrm flipV="1">
            <a:off x="5527436" y="5155901"/>
            <a:ext cx="779302" cy="109508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7464671" y="2386486"/>
            <a:ext cx="1428819" cy="1174607"/>
            <a:chOff x="7380312" y="1729658"/>
            <a:chExt cx="1428819" cy="1174607"/>
          </a:xfrm>
        </p:grpSpPr>
        <p:pic>
          <p:nvPicPr>
            <p:cNvPr id="22540" name="Picture 12" descr="Ilustración plana de gestión del tiempo de trabajo con reloj ...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952480"/>
              <a:ext cx="1428819" cy="95178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/>
            <p:cNvSpPr txBox="1"/>
            <p:nvPr/>
          </p:nvSpPr>
          <p:spPr>
            <a:xfrm>
              <a:off x="7850909" y="1729658"/>
              <a:ext cx="577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Fase 4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48" name="Conector recto de flecha 47"/>
          <p:cNvCxnSpPr>
            <a:endCxn id="22540" idx="2"/>
          </p:cNvCxnSpPr>
          <p:nvPr/>
        </p:nvCxnSpPr>
        <p:spPr>
          <a:xfrm flipV="1">
            <a:off x="7020272" y="3561093"/>
            <a:ext cx="1158809" cy="970165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37" idx="3"/>
          </p:cNvCxnSpPr>
          <p:nvPr/>
        </p:nvCxnSpPr>
        <p:spPr>
          <a:xfrm>
            <a:off x="1039516" y="3028975"/>
            <a:ext cx="364132" cy="712671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1039516" y="4442274"/>
            <a:ext cx="364132" cy="740805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177978" y="2752222"/>
            <a:ext cx="893386" cy="814267"/>
            <a:chOff x="177978" y="2752222"/>
            <a:chExt cx="893386" cy="814267"/>
          </a:xfrm>
        </p:grpSpPr>
        <p:pic>
          <p:nvPicPr>
            <p:cNvPr id="37" name="Picture 2" descr="Conoces el proceso para importar dispositivos médicos?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26" y="2752222"/>
              <a:ext cx="829690" cy="55350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uadroTexto 50"/>
            <p:cNvSpPr txBox="1"/>
            <p:nvPr/>
          </p:nvSpPr>
          <p:spPr>
            <a:xfrm>
              <a:off x="177978" y="3289490"/>
              <a:ext cx="893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Dispositivo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09327" y="5183079"/>
            <a:ext cx="930189" cy="922515"/>
            <a:chOff x="109327" y="5183079"/>
            <a:chExt cx="930189" cy="922515"/>
          </a:xfrm>
        </p:grpSpPr>
        <p:pic>
          <p:nvPicPr>
            <p:cNvPr id="39" name="Picture 2" descr="Primer plano de la inyección de la vacuna contra la jeringa y la gripe, el sarampión o la vacuna contra el vph en el fondo médico de época Foto Premium 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27" y="5183079"/>
              <a:ext cx="930189" cy="6196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uadroTexto 51"/>
            <p:cNvSpPr txBox="1"/>
            <p:nvPr/>
          </p:nvSpPr>
          <p:spPr>
            <a:xfrm>
              <a:off x="249877" y="5828595"/>
              <a:ext cx="6490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Vacuna</a:t>
              </a:r>
              <a:endParaRPr lang="es-MX" sz="1200" b="1" dirty="0">
                <a:solidFill>
                  <a:schemeClr val="accent1">
                    <a:lumMod val="50000"/>
                  </a:schemeClr>
                </a:solidFill>
                <a:latin typeface="+mn-lt"/>
              </a:endParaRPr>
            </a:p>
          </p:txBody>
        </p:sp>
      </p:grpSp>
      <p:pic>
        <p:nvPicPr>
          <p:cNvPr id="59" name="Imagen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4064" y="4747080"/>
            <a:ext cx="1746533" cy="11577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28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600400"/>
          </a:xfrm>
          <a:blipFill>
            <a:blip r:embed="rId2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es-MX" b="1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Política del Expediente</a:t>
            </a:r>
            <a:endParaRPr lang="es-MX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endParaRPr lang="es-MX" sz="1200" dirty="0" smtClean="0"/>
          </a:p>
          <a:p>
            <a:pPr marL="0" indent="0" algn="just">
              <a:buNone/>
            </a:pPr>
            <a:r>
              <a:rPr lang="es-MX" sz="2400" dirty="0"/>
              <a:t>El expediente clínico </a:t>
            </a:r>
            <a:r>
              <a:rPr lang="es-MX" sz="2400" dirty="0" smtClean="0"/>
              <a:t>es </a:t>
            </a:r>
            <a:r>
              <a:rPr lang="es-MX" sz="2400" dirty="0"/>
              <a:t>un documento </a:t>
            </a:r>
            <a:r>
              <a:rPr lang="es-MX" sz="2400" dirty="0" smtClean="0"/>
              <a:t>que </a:t>
            </a:r>
            <a:r>
              <a:rPr lang="es-MX" sz="2400" dirty="0"/>
              <a:t>contiene datos </a:t>
            </a:r>
            <a:r>
              <a:rPr lang="es-MX" sz="2400" dirty="0" smtClean="0"/>
              <a:t>personales. Su acceso debe ser restringido. Quienes lo utilizan tienen la responsabilidad de tratarlo en forma confidencial </a:t>
            </a:r>
            <a:r>
              <a:rPr lang="es-MX" sz="2400" dirty="0"/>
              <a:t>y </a:t>
            </a:r>
            <a:r>
              <a:rPr lang="es-MX" sz="2400" dirty="0" smtClean="0"/>
              <a:t>cumplir </a:t>
            </a:r>
            <a:r>
              <a:rPr lang="es-MX" sz="2400" dirty="0"/>
              <a:t>las disposiciones legales relacionadas a su integración.</a:t>
            </a:r>
            <a:endParaRPr lang="es-MX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67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320280"/>
            <a:ext cx="8229600" cy="2980928"/>
          </a:xfrm>
          <a:blipFill>
            <a:blip r:embed="rId2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es-MX" b="1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Política de Atención a quejas</a:t>
            </a:r>
            <a:endParaRPr lang="es-MX" b="1" dirty="0">
              <a:solidFill>
                <a:srgbClr val="A50021"/>
              </a:solidFill>
            </a:endParaRPr>
          </a:p>
          <a:p>
            <a:pPr marL="0" indent="0">
              <a:buNone/>
            </a:pPr>
            <a:endParaRPr lang="es-MX" sz="1200" dirty="0" smtClean="0"/>
          </a:p>
          <a:p>
            <a:pPr marL="0" indent="0" algn="just">
              <a:buNone/>
            </a:pPr>
            <a:r>
              <a:rPr lang="es-MX" sz="2400" dirty="0" smtClean="0"/>
              <a:t>Todas las personas involucradas en la atención de una queja, deberán darle seguimiento hasta su resolución.</a:t>
            </a:r>
            <a:endParaRPr lang="es-MX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51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0480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Objetivos de SC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MX" sz="2400" b="1" dirty="0" smtClean="0">
                <a:solidFill>
                  <a:srgbClr val="A50021"/>
                </a:solidFill>
              </a:rPr>
              <a:t>Definir los proyectos </a:t>
            </a:r>
            <a:r>
              <a:rPr lang="es-MX" sz="2400" dirty="0" smtClean="0"/>
              <a:t>que el Sitio clínico tiene capacidad de atender. 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MX" sz="12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s-MX" sz="2400" dirty="0" smtClean="0"/>
              <a:t>Asegurar la conveniencia económica de los estudios.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MX" sz="12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es-MX" sz="2400" dirty="0" smtClean="0"/>
              <a:t>Solicitar la autorización de cada proyecto por el Comité de Ética y la COFEPRIS.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MX" sz="12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es-MX" sz="2400" dirty="0" smtClean="0"/>
              <a:t>Conservar y utilizar adecuadamente el producto en investigación y el quipo propiedad del cliente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MX" sz="1200" dirty="0" smtClean="0"/>
          </a:p>
          <a:p>
            <a:pPr marL="0" indent="0" algn="ctr">
              <a:buNone/>
            </a:pPr>
            <a:endParaRPr lang="es-MX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45638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Objetivos de SC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MX" sz="2400" dirty="0" smtClean="0"/>
              <a:t>Realizar las actividades de reclutamiento y atención, vigilando la seguridad del sujeto y en apego a las disposiciones legales y al proyecto aprobado, para transmitir al cliente datos confiables.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MX" sz="12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es-MX" sz="2400" dirty="0" smtClean="0"/>
              <a:t>Resguardar la información del proyecto durante el tiempo necesario y en condiciones óptimas.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MX" sz="2400" dirty="0"/>
          </a:p>
          <a:p>
            <a:pPr marL="0" indent="0">
              <a:buNone/>
            </a:pPr>
            <a:r>
              <a:rPr lang="es-MX" sz="1200" dirty="0"/>
              <a:t> </a:t>
            </a:r>
          </a:p>
          <a:p>
            <a:pPr marL="0" indent="0" algn="ctr">
              <a:buNone/>
            </a:pPr>
            <a:endParaRPr lang="es-MX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35249" y="2363175"/>
            <a:ext cx="1202573" cy="1529680"/>
            <a:chOff x="3962951" y="2317998"/>
            <a:chExt cx="1202573" cy="1529680"/>
          </a:xfrm>
        </p:grpSpPr>
        <p:pic>
          <p:nvPicPr>
            <p:cNvPr id="10" name="Picture 8" descr="http://www.mitosis.biz/images/martill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158" y="2317998"/>
              <a:ext cx="1134555" cy="1276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3962951" y="3570679"/>
              <a:ext cx="1202573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Sometimiento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29764" y="1675039"/>
            <a:ext cx="1346845" cy="1463451"/>
            <a:chOff x="329764" y="1675039"/>
            <a:chExt cx="1346845" cy="1463451"/>
          </a:xfrm>
        </p:grpSpPr>
        <p:sp>
          <p:nvSpPr>
            <p:cNvPr id="12" name="11 CuadroTexto"/>
            <p:cNvSpPr txBox="1"/>
            <p:nvPr/>
          </p:nvSpPr>
          <p:spPr>
            <a:xfrm>
              <a:off x="329765" y="2676825"/>
              <a:ext cx="1346844" cy="461665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Aseguramiento </a:t>
              </a:r>
            </a:p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de calidad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64" y="1675039"/>
              <a:ext cx="1346845" cy="100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2 Marcador de contenido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Actividades del Sitio clínico</a:t>
            </a:r>
            <a:endParaRPr lang="es-MX" b="1" dirty="0">
              <a:solidFill>
                <a:srgbClr val="A5002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834637" y="5769853"/>
            <a:ext cx="1244251" cy="276999"/>
          </a:xfrm>
          <a:prstGeom prst="rect">
            <a:avLst/>
          </a:prstGeom>
          <a:solidFill>
            <a:srgbClr val="A5002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Reclutamiento</a:t>
            </a:r>
            <a:endParaRPr lang="es-MX" sz="1200" b="1" dirty="0">
              <a:solidFill>
                <a:schemeClr val="bg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394691" y="4489288"/>
            <a:ext cx="1340416" cy="1583534"/>
            <a:chOff x="7330859" y="2552780"/>
            <a:chExt cx="1340416" cy="1583534"/>
          </a:xfrm>
        </p:grpSpPr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859" y="2552780"/>
              <a:ext cx="1340416" cy="1306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31 CuadroTexto"/>
            <p:cNvSpPr txBox="1"/>
            <p:nvPr/>
          </p:nvSpPr>
          <p:spPr>
            <a:xfrm>
              <a:off x="7463099" y="3859315"/>
              <a:ext cx="1075936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Conducción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34 Flecha derecha"/>
          <p:cNvSpPr/>
          <p:nvPr/>
        </p:nvSpPr>
        <p:spPr>
          <a:xfrm>
            <a:off x="4516106" y="2734883"/>
            <a:ext cx="677738" cy="255534"/>
          </a:xfrm>
          <a:prstGeom prst="rightArrow">
            <a:avLst/>
          </a:prstGeom>
          <a:solidFill>
            <a:srgbClr val="A5002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Flecha derecha"/>
          <p:cNvSpPr/>
          <p:nvPr/>
        </p:nvSpPr>
        <p:spPr>
          <a:xfrm>
            <a:off x="5434833" y="5292716"/>
            <a:ext cx="677738" cy="255534"/>
          </a:xfrm>
          <a:prstGeom prst="rightArrow">
            <a:avLst/>
          </a:prstGeom>
          <a:solidFill>
            <a:srgbClr val="A5002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Flecha derecha"/>
          <p:cNvSpPr/>
          <p:nvPr/>
        </p:nvSpPr>
        <p:spPr>
          <a:xfrm>
            <a:off x="2726129" y="5281055"/>
            <a:ext cx="677738" cy="255534"/>
          </a:xfrm>
          <a:prstGeom prst="rightArrow">
            <a:avLst/>
          </a:prstGeom>
          <a:solidFill>
            <a:srgbClr val="A5002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342" name="Picture 6" descr="El arte de reclutar talento sin tener dinero - Método Consoli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14" y="4686955"/>
            <a:ext cx="1391899" cy="10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2626386" y="2229719"/>
            <a:ext cx="1385664" cy="1645624"/>
            <a:chOff x="954088" y="1958736"/>
            <a:chExt cx="1385664" cy="1645624"/>
          </a:xfrm>
        </p:grpSpPr>
        <p:sp>
          <p:nvSpPr>
            <p:cNvPr id="14" name="13 CuadroTexto"/>
            <p:cNvSpPr txBox="1"/>
            <p:nvPr/>
          </p:nvSpPr>
          <p:spPr>
            <a:xfrm>
              <a:off x="1088946" y="3327361"/>
              <a:ext cx="1042273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Factibilidad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Estudio De Viabilidad, Iconos De Equipo, Negocio imagen png - imagen  transparente descarga gratuit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88" y="1958736"/>
              <a:ext cx="1385664" cy="138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o 4"/>
          <p:cNvGrpSpPr/>
          <p:nvPr/>
        </p:nvGrpSpPr>
        <p:grpSpPr>
          <a:xfrm>
            <a:off x="1398783" y="4745663"/>
            <a:ext cx="970399" cy="1349640"/>
            <a:chOff x="896129" y="4898510"/>
            <a:chExt cx="970399" cy="1349640"/>
          </a:xfrm>
        </p:grpSpPr>
        <p:sp>
          <p:nvSpPr>
            <p:cNvPr id="27" name="26 CuadroTexto"/>
            <p:cNvSpPr txBox="1"/>
            <p:nvPr/>
          </p:nvSpPr>
          <p:spPr>
            <a:xfrm>
              <a:off x="945842" y="5971151"/>
              <a:ext cx="857927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Farmacia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Secretos de los rótulos de farmacia - Rótulos Matesanz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129" y="4898510"/>
              <a:ext cx="970399" cy="107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3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19544"/>
            <a:ext cx="9144000" cy="6858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68" y="797800"/>
            <a:ext cx="6165263" cy="5262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0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37543"/>
              </p:ext>
            </p:extLst>
          </p:nvPr>
        </p:nvGraphicFramePr>
        <p:xfrm>
          <a:off x="539552" y="1484784"/>
          <a:ext cx="8064896" cy="493776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Parte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Responsabilidades</a:t>
                      </a:r>
                      <a:endParaRPr lang="es-MX" sz="2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effectLst/>
                        </a:rPr>
                        <a:t>Dirección General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dirty="0">
                          <a:effectLst/>
                        </a:rPr>
                        <a:t>Nombrar al Gerente de </a:t>
                      </a:r>
                      <a:r>
                        <a:rPr lang="es-MX" sz="2400" dirty="0" smtClean="0">
                          <a:effectLst/>
                        </a:rPr>
                        <a:t>Sitio Clínico.</a:t>
                      </a:r>
                      <a:endParaRPr lang="es-MX" sz="2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dirty="0">
                          <a:effectLst/>
                        </a:rPr>
                        <a:t>Asegurar el soporte interno y externo.</a:t>
                      </a:r>
                      <a:endParaRPr lang="es-MX" sz="24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Gerente de </a:t>
                      </a:r>
                      <a:r>
                        <a:rPr lang="es-MX" sz="2400" dirty="0" smtClean="0">
                          <a:effectLst/>
                        </a:rPr>
                        <a:t>Sitio Clínico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dirty="0" smtClean="0">
                          <a:effectLst/>
                        </a:rPr>
                        <a:t>Capacitar y supervisar a los Coordinadores de estudio.</a:t>
                      </a:r>
                      <a:endParaRPr lang="es-MX" sz="2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Factibilidad.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Sometimiento.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Reclutamiento.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Cierre.</a:t>
                      </a:r>
                      <a:endParaRPr lang="es-MX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55063"/>
              </p:ext>
            </p:extLst>
          </p:nvPr>
        </p:nvGraphicFramePr>
        <p:xfrm>
          <a:off x="539552" y="2006186"/>
          <a:ext cx="8064896" cy="38404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Parte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Responsabilidades</a:t>
                      </a:r>
                      <a:endParaRPr lang="es-MX" sz="2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effectLst/>
                        </a:rPr>
                        <a:t>Coordinador de estudios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dirty="0" smtClean="0">
                          <a:effectLst/>
                        </a:rPr>
                        <a:t>Capacitación del equipo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dirty="0" smtClean="0">
                          <a:effectLst/>
                        </a:rPr>
                        <a:t>Reclutamiento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dirty="0" smtClean="0">
                          <a:effectLst/>
                        </a:rPr>
                        <a:t>Atención médica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dirty="0" smtClean="0">
                          <a:effectLst/>
                        </a:rPr>
                        <a:t>Envío de datos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Investigador médico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Reclutamiento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Atención médica</a:t>
                      </a:r>
                      <a:endParaRPr lang="es-MX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6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29469"/>
              </p:ext>
            </p:extLst>
          </p:nvPr>
        </p:nvGraphicFramePr>
        <p:xfrm>
          <a:off x="539552" y="1844824"/>
          <a:ext cx="8064896" cy="38404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Parte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Responsabilidades</a:t>
                      </a:r>
                      <a:endParaRPr lang="es-MX" sz="2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 smtClean="0">
                          <a:effectLst/>
                        </a:rPr>
                        <a:t>Químico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dirty="0" smtClean="0">
                          <a:effectLst/>
                        </a:rPr>
                        <a:t>Obtención y tratamiento de muestras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dirty="0" smtClean="0">
                          <a:effectLst/>
                        </a:rPr>
                        <a:t>Empaquetado acorde IATA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Farmacista</a:t>
                      </a:r>
                      <a:endParaRPr lang="es-MX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productos de investigación</a:t>
                      </a:r>
                      <a:endParaRPr lang="es-MX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Enfermería</a:t>
                      </a:r>
                      <a:endParaRPr lang="es-MX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Estudios</a:t>
                      </a:r>
                      <a:r>
                        <a:rPr lang="es-MX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gabinete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Tratamiento</a:t>
                      </a:r>
                      <a:endParaRPr lang="es-MX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Técnico</a:t>
                      </a:r>
                      <a:endParaRPr lang="es-MX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MX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Estudios especiales</a:t>
                      </a:r>
                      <a:endParaRPr lang="es-MX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6238"/>
            <a:ext cx="436245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4495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8313" y="1700808"/>
            <a:ext cx="82296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Esquema organizacional</a:t>
            </a:r>
          </a:p>
          <a:p>
            <a:endParaRPr lang="es-MX" altLang="es-MX" sz="2000" dirty="0" smtClean="0"/>
          </a:p>
          <a:p>
            <a:r>
              <a:rPr lang="es-MX" altLang="es-MX" sz="2400" b="1" dirty="0" smtClean="0">
                <a:solidFill>
                  <a:srgbClr val="A50021"/>
                </a:solidFill>
              </a:rPr>
              <a:t>Patrocinador</a:t>
            </a:r>
            <a:r>
              <a:rPr lang="es-MX" altLang="es-MX" sz="2400" dirty="0" smtClean="0"/>
              <a:t> – dueño de la patente en estudio, diseña la investigación.</a:t>
            </a:r>
          </a:p>
          <a:p>
            <a:endParaRPr lang="es-MX" altLang="es-MX" sz="2000" b="1" dirty="0" smtClean="0">
              <a:solidFill>
                <a:srgbClr val="A50021"/>
              </a:solidFill>
            </a:endParaRPr>
          </a:p>
          <a:p>
            <a:r>
              <a:rPr lang="es-MX" altLang="es-MX" sz="2400" b="1" dirty="0" smtClean="0">
                <a:solidFill>
                  <a:srgbClr val="A50021"/>
                </a:solidFill>
              </a:rPr>
              <a:t>Organización de Investigación por Contrato</a:t>
            </a:r>
            <a:r>
              <a:rPr lang="es-MX" altLang="es-MX" sz="2400" dirty="0" smtClean="0"/>
              <a:t>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(CRO)</a:t>
            </a:r>
            <a:r>
              <a:rPr lang="es-MX" altLang="es-MX" sz="2400" dirty="0" smtClean="0"/>
              <a:t> – coordinación mundial del desarrollo de la investigación.</a:t>
            </a:r>
          </a:p>
          <a:p>
            <a:endParaRPr lang="es-MX" altLang="es-MX" sz="2000" b="1" dirty="0" smtClean="0">
              <a:solidFill>
                <a:srgbClr val="A50021"/>
              </a:solidFill>
            </a:endParaRPr>
          </a:p>
          <a:p>
            <a:r>
              <a:rPr lang="es-MX" altLang="es-MX" sz="2400" b="1" dirty="0" smtClean="0">
                <a:solidFill>
                  <a:srgbClr val="A50021"/>
                </a:solidFill>
              </a:rPr>
              <a:t>Sitio Clínico (SMO)</a:t>
            </a:r>
            <a:r>
              <a:rPr lang="es-MX" altLang="es-MX" sz="2400" dirty="0" smtClean="0"/>
              <a:t> – lugar donde se atiende al sujeto o persona participante.</a:t>
            </a:r>
            <a:endParaRPr lang="es-MX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6752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08720"/>
            <a:ext cx="43624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34057"/>
            <a:ext cx="4022664" cy="57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3759"/>
            <a:ext cx="441960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79" y="2420888"/>
            <a:ext cx="43529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3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66737"/>
            <a:ext cx="44196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552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"/>
            <a:ext cx="44291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44386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0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9600"/>
            <a:ext cx="4410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2" y="1375048"/>
            <a:ext cx="4391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9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745232" y="2464296"/>
            <a:ext cx="7715200" cy="3412976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Planificación / Riesgos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algn="just"/>
            <a:r>
              <a:rPr lang="es-MX" sz="2400" dirty="0" smtClean="0"/>
              <a:t>Cambios regulatorios – vigilancia.</a:t>
            </a:r>
          </a:p>
          <a:p>
            <a:pPr algn="just"/>
            <a:endParaRPr lang="es-MX" sz="1200" dirty="0"/>
          </a:p>
          <a:p>
            <a:pPr algn="just"/>
            <a:r>
              <a:rPr lang="es-MX" sz="2400" dirty="0" smtClean="0"/>
              <a:t>Falta de preparación – currículum y capacitación.</a:t>
            </a:r>
          </a:p>
          <a:p>
            <a:pPr algn="just"/>
            <a:endParaRPr lang="es-MX" sz="1200" dirty="0"/>
          </a:p>
          <a:p>
            <a:pPr algn="just"/>
            <a:r>
              <a:rPr lang="es-MX" sz="2400" dirty="0" smtClean="0"/>
              <a:t>Servicio a distancia – sistematizar </a:t>
            </a:r>
            <a:r>
              <a:rPr lang="es-MX" sz="2400" dirty="0"/>
              <a:t>con base en tecnología</a:t>
            </a:r>
            <a:r>
              <a:rPr lang="es-MX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2833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Control de cambios al QUIS-SC</a:t>
            </a:r>
            <a:endParaRPr lang="es-MX" b="1" dirty="0">
              <a:solidFill>
                <a:srgbClr val="A50021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62767"/>
              </p:ext>
            </p:extLst>
          </p:nvPr>
        </p:nvGraphicFramePr>
        <p:xfrm>
          <a:off x="899592" y="2990056"/>
          <a:ext cx="74639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Rol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Responsable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Usuario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Gerente, Coordinador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Control de cambios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Calidad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Diseño de cambios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Dirección y Sistemas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Implementación 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Gerente, Coordinador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Verificación de resultados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Calidad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7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38" y="548680"/>
            <a:ext cx="4255523" cy="6005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 Marcador de contenido"/>
          <p:cNvSpPr>
            <a:spLocks noGrp="1"/>
          </p:cNvSpPr>
          <p:nvPr>
            <p:ph idx="1"/>
          </p:nvPr>
        </p:nvSpPr>
        <p:spPr>
          <a:xfrm>
            <a:off x="446856" y="1988840"/>
            <a:ext cx="8229600" cy="3960440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Proveedores internos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algn="ctr"/>
            <a:r>
              <a:rPr lang="es-MX" sz="2400" dirty="0" smtClean="0"/>
              <a:t>Finanzas</a:t>
            </a:r>
          </a:p>
          <a:p>
            <a:pPr algn="ctr"/>
            <a:endParaRPr lang="es-MX" sz="1200" dirty="0" smtClean="0"/>
          </a:p>
          <a:p>
            <a:pPr algn="ctr"/>
            <a:r>
              <a:rPr lang="es-MX" sz="2400" dirty="0" smtClean="0"/>
              <a:t>Recursos Humanos</a:t>
            </a:r>
          </a:p>
          <a:p>
            <a:pPr algn="ctr"/>
            <a:endParaRPr lang="es-MX" sz="1200" dirty="0" smtClean="0"/>
          </a:p>
          <a:p>
            <a:pPr algn="ctr"/>
            <a:r>
              <a:rPr lang="es-MX" sz="2400" dirty="0" smtClean="0"/>
              <a:t>Sistemas</a:t>
            </a:r>
          </a:p>
          <a:p>
            <a:pPr algn="ctr"/>
            <a:endParaRPr lang="es-MX" sz="1200" dirty="0" smtClean="0"/>
          </a:p>
          <a:p>
            <a:pPr algn="ctr"/>
            <a:r>
              <a:rPr lang="es-MX" sz="2400" dirty="0" smtClean="0"/>
              <a:t>Calidad</a:t>
            </a:r>
          </a:p>
          <a:p>
            <a:pPr algn="ctr"/>
            <a:endParaRPr lang="es-MX" sz="1200" dirty="0" smtClean="0"/>
          </a:p>
          <a:p>
            <a:pPr algn="ctr"/>
            <a:r>
              <a:rPr lang="es-MX" sz="2400" dirty="0" smtClean="0"/>
              <a:t>Comité de Ética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19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530139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Compras</a:t>
            </a:r>
          </a:p>
          <a:p>
            <a:endParaRPr lang="es-MX" sz="1200" dirty="0" smtClean="0"/>
          </a:p>
          <a:p>
            <a:pPr marL="0" indent="0" algn="ctr">
              <a:buNone/>
            </a:pPr>
            <a:r>
              <a:rPr lang="es-MX" sz="2400" dirty="0" smtClean="0"/>
              <a:t>Selección, evaluación y desarrollo de proveedores</a:t>
            </a:r>
            <a:endParaRPr lang="es-MX" sz="2400" dirty="0"/>
          </a:p>
          <a:p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1691680" y="3789040"/>
            <a:ext cx="288032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/>
              <a:t>Agua</a:t>
            </a:r>
          </a:p>
          <a:p>
            <a:pPr>
              <a:lnSpc>
                <a:spcPct val="150000"/>
              </a:lnSpc>
            </a:pPr>
            <a:r>
              <a:rPr lang="es-MX" sz="2000" dirty="0" smtClean="0"/>
              <a:t>Alimentos</a:t>
            </a:r>
          </a:p>
          <a:p>
            <a:pPr lvl="0">
              <a:lnSpc>
                <a:spcPct val="150000"/>
              </a:lnSpc>
            </a:pPr>
            <a:r>
              <a:rPr lang="es-MX" sz="2000" dirty="0" smtClean="0"/>
              <a:t>Gasolina</a:t>
            </a:r>
          </a:p>
          <a:p>
            <a:pPr lvl="0">
              <a:lnSpc>
                <a:spcPct val="150000"/>
              </a:lnSpc>
            </a:pPr>
            <a:r>
              <a:rPr lang="es-MX" sz="2000" dirty="0" smtClean="0"/>
              <a:t>Material de oficina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932040" y="3789040"/>
            <a:ext cx="2880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/>
              <a:t>Mensajería</a:t>
            </a:r>
          </a:p>
          <a:p>
            <a:pPr lvl="0">
              <a:lnSpc>
                <a:spcPct val="150000"/>
              </a:lnSpc>
            </a:pPr>
            <a:r>
              <a:rPr lang="es-MX" sz="2000" dirty="0" smtClean="0"/>
              <a:t>Monitoreo de seguridad</a:t>
            </a:r>
          </a:p>
          <a:p>
            <a:pPr lvl="0">
              <a:lnSpc>
                <a:spcPct val="150000"/>
              </a:lnSpc>
            </a:pPr>
            <a:r>
              <a:rPr lang="es-MX" sz="2000" dirty="0" smtClean="0"/>
              <a:t>Servidor</a:t>
            </a:r>
          </a:p>
          <a:p>
            <a:pPr>
              <a:lnSpc>
                <a:spcPct val="150000"/>
              </a:lnSpc>
            </a:pPr>
            <a:r>
              <a:rPr lang="es-MX" sz="2000" dirty="0" smtClean="0"/>
              <a:t>Teléfono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319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651500" y="3716338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27808" y="3793161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7045" y="4851400"/>
            <a:ext cx="15559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MX" altLang="es-MX" sz="2400" b="1" dirty="0" smtClean="0">
                <a:solidFill>
                  <a:srgbClr val="0070C0"/>
                </a:solidFill>
                <a:latin typeface="+mn-lt"/>
              </a:rPr>
              <a:t>Industria</a:t>
            </a:r>
          </a:p>
          <a:p>
            <a:pPr algn="ctr"/>
            <a:r>
              <a:rPr lang="es-MX" altLang="es-MX" sz="2000" b="1" dirty="0" smtClean="0">
                <a:solidFill>
                  <a:srgbClr val="0070C0"/>
                </a:solidFill>
                <a:latin typeface="+mn-lt"/>
              </a:rPr>
              <a:t>Patrocinador</a:t>
            </a:r>
            <a:endParaRPr lang="en-US" altLang="es-MX" sz="2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7324873">
            <a:off x="3048177" y="5309423"/>
            <a:ext cx="1008063" cy="360363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2865758">
            <a:off x="5121318" y="5300300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/>
          <a:lstStyle/>
          <a:p>
            <a:endParaRPr lang="es-MX"/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213100"/>
            <a:ext cx="1620838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1331913" y="1700213"/>
            <a:ext cx="7129462" cy="1295400"/>
          </a:xfrm>
          <a:prstGeom prst="curvedDownArrow">
            <a:avLst>
              <a:gd name="adj1" fmla="val 42857"/>
              <a:gd name="adj2" fmla="val 114252"/>
              <a:gd name="adj3" fmla="val 33333"/>
            </a:avLst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521344" y="2109349"/>
            <a:ext cx="23135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MX" altLang="es-MX" sz="2400" b="1" dirty="0" smtClean="0">
                <a:solidFill>
                  <a:srgbClr val="006600"/>
                </a:solidFill>
                <a:latin typeface="+mn-lt"/>
              </a:rPr>
              <a:t>Organizaciones </a:t>
            </a:r>
          </a:p>
          <a:p>
            <a:pPr algn="ctr"/>
            <a:r>
              <a:rPr lang="es-MX" altLang="es-MX" sz="2400" b="1" dirty="0" smtClean="0">
                <a:solidFill>
                  <a:srgbClr val="006600"/>
                </a:solidFill>
                <a:latin typeface="+mn-lt"/>
              </a:rPr>
              <a:t>de Investigación </a:t>
            </a:r>
          </a:p>
          <a:p>
            <a:pPr algn="ctr"/>
            <a:r>
              <a:rPr lang="es-MX" altLang="es-MX" sz="2400" b="1" dirty="0" smtClean="0">
                <a:solidFill>
                  <a:srgbClr val="006600"/>
                </a:solidFill>
                <a:latin typeface="+mn-lt"/>
              </a:rPr>
              <a:t>por Contrato</a:t>
            </a:r>
            <a:endParaRPr lang="en-US" altLang="es-MX" sz="2400" b="1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017301" y="4851400"/>
            <a:ext cx="1626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MX" sz="2000" b="1" dirty="0" smtClean="0">
                <a:solidFill>
                  <a:srgbClr val="A50021"/>
                </a:solidFill>
                <a:latin typeface="+mn-lt"/>
              </a:rPr>
              <a:t>Sitios Clínicos</a:t>
            </a:r>
            <a:endParaRPr lang="en-US" altLang="es-MX" sz="2000" b="1" dirty="0">
              <a:solidFill>
                <a:srgbClr val="A50021"/>
              </a:solidFill>
              <a:latin typeface="+mn-lt"/>
            </a:endParaRPr>
          </a:p>
        </p:txBody>
      </p:sp>
      <p:pic>
        <p:nvPicPr>
          <p:cNvPr id="17410" name="Picture 2" descr="Quebrará la industria nacional farmacéutica, advierten | Vanguar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4" y="3431762"/>
            <a:ext cx="1989504" cy="13279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Clinical research organization Archives | George Clinic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07" y="3412703"/>
            <a:ext cx="1327993" cy="13279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92288"/>
            <a:ext cx="8229600" cy="298092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Competencia</a:t>
            </a:r>
          </a:p>
          <a:p>
            <a:endParaRPr lang="es-MX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s-MX" sz="2400" dirty="0" smtClean="0"/>
              <a:t>66. “La </a:t>
            </a:r>
            <a:r>
              <a:rPr lang="es-MX" sz="2400" dirty="0"/>
              <a:t>UIS se compromete a competir de manera vigorosa y respetar las leyes de competencia justa, basándose únicamente en la calidad de sus productos y servicios.”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6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0506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Competencia</a:t>
            </a:r>
          </a:p>
          <a:p>
            <a:endParaRPr lang="es-MX" sz="12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s-MX" sz="2400" dirty="0" smtClean="0"/>
              <a:t>69. “El </a:t>
            </a:r>
            <a:r>
              <a:rPr lang="es-MX" sz="2400" dirty="0"/>
              <a:t>personal UIS debe </a:t>
            </a:r>
            <a:r>
              <a:rPr lang="es-MX" sz="2400" dirty="0" smtClean="0"/>
              <a:t>evitar, </a:t>
            </a:r>
            <a:r>
              <a:rPr lang="es-MX" sz="2400" dirty="0"/>
              <a:t>en lo </a:t>
            </a:r>
            <a:r>
              <a:rPr lang="es-MX" sz="2400" dirty="0" smtClean="0"/>
              <a:t>posible, </a:t>
            </a:r>
            <a:r>
              <a:rPr lang="es-MX" sz="2400" dirty="0"/>
              <a:t>hacer comentarios o declaraciones sobre la competencia; cuando ello resulte necesario, éstos deben ser justos, objetivos y completos. Toda comparación se hará utilizando términos exactos, sin calificativos, sin emplear información o argumentación engañosa y evitando comentarios despectivos u ofensivos.”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0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457200" y="1988840"/>
            <a:ext cx="8229600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s-MX" b="1" dirty="0" smtClean="0">
                <a:solidFill>
                  <a:srgbClr val="A50021"/>
                </a:solidFill>
              </a:rPr>
              <a:t>Información documentada = Software QUIS</a:t>
            </a:r>
            <a:endParaRPr lang="es-MX" b="1" dirty="0">
              <a:solidFill>
                <a:srgbClr val="A5002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309075"/>
              </p:ext>
            </p:extLst>
          </p:nvPr>
        </p:nvGraphicFramePr>
        <p:xfrm>
          <a:off x="2241130" y="2924944"/>
          <a:ext cx="4661739" cy="27432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0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Área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Segmento</a:t>
                      </a:r>
                      <a:endParaRPr lang="es-MX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Información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</a:rPr>
                        <a:t>SC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</a:rPr>
                        <a:t>Factibilidad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</a:rPr>
                        <a:t>SC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Sometimiento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Farmacia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Reclutamiento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s-MX" sz="2000" dirty="0" smtClean="0"/>
                        <a:t>Conducción</a:t>
                      </a:r>
                      <a:endParaRPr lang="es-MX" sz="20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497747"/>
            <a:ext cx="8229600" cy="420506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No conformidad</a:t>
            </a:r>
          </a:p>
          <a:p>
            <a:endParaRPr lang="es-MX" sz="1200" dirty="0"/>
          </a:p>
          <a:p>
            <a:endParaRPr lang="es-MX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07682"/>
              </p:ext>
            </p:extLst>
          </p:nvPr>
        </p:nvGraphicFramePr>
        <p:xfrm>
          <a:off x="827584" y="2242979"/>
          <a:ext cx="7632848" cy="3474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Tipo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Descripción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Fuente</a:t>
                      </a:r>
                      <a:r>
                        <a:rPr lang="es-MX" sz="2400" baseline="0" dirty="0" smtClean="0"/>
                        <a:t> de riesgo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Servicio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Visita fuera de ventana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Sujeto</a:t>
                      </a:r>
                      <a:r>
                        <a:rPr lang="es-MX" sz="2000" baseline="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 – equipo - Coordinación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Producto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Entregar producto equivocado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Coordinación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/>
                        <a:t>Sistema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Que el </a:t>
                      </a: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QUIS </a:t>
                      </a:r>
                      <a:r>
                        <a:rPr lang="es-MX" sz="20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no cumpla la ley y/o las necesidades de los clientes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Arial"/>
                          <a:ea typeface="Times New Roman"/>
                          <a:cs typeface="Arial"/>
                        </a:rPr>
                        <a:t>Dirección General</a:t>
                      </a:r>
                      <a:endParaRPr lang="es-MX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3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31" y="530866"/>
            <a:ext cx="5439938" cy="5796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6" y="620688"/>
            <a:ext cx="5439938" cy="5796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redondeado 2"/>
          <p:cNvSpPr/>
          <p:nvPr/>
        </p:nvSpPr>
        <p:spPr>
          <a:xfrm>
            <a:off x="5724126" y="1340768"/>
            <a:ext cx="3312369" cy="5076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rgbClr val="FFFF00"/>
                </a:solidFill>
                <a:latin typeface="Freestyle Script" panose="030804020302050B0404" pitchFamily="66" charset="0"/>
              </a:rPr>
              <a:t>Objetivos</a:t>
            </a: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899592" y="1628801"/>
            <a:ext cx="1224136" cy="72008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>
            <a:stCxn id="4" idx="6"/>
          </p:cNvCxnSpPr>
          <p:nvPr/>
        </p:nvCxnSpPr>
        <p:spPr>
          <a:xfrm>
            <a:off x="2123728" y="1988841"/>
            <a:ext cx="360039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724128" y="2298358"/>
            <a:ext cx="3453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Factibilidad en 3 días hábiles.</a:t>
            </a:r>
            <a:endParaRPr lang="es-MX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6" y="620688"/>
            <a:ext cx="5439938" cy="5796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ángulo redondeado 8"/>
          <p:cNvSpPr/>
          <p:nvPr/>
        </p:nvSpPr>
        <p:spPr>
          <a:xfrm>
            <a:off x="5711126" y="1333273"/>
            <a:ext cx="3312369" cy="5076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rgbClr val="FFFF00"/>
                </a:solidFill>
                <a:latin typeface="Freestyle Script" panose="030804020302050B0404" pitchFamily="66" charset="0"/>
              </a:rPr>
              <a:t>Objetivos</a:t>
            </a: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899592" y="2492896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2123728" y="2924944"/>
            <a:ext cx="3600400" cy="27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724128" y="2616743"/>
            <a:ext cx="3052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Someter en 3 días hábiles.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724128" y="3002043"/>
            <a:ext cx="3097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Dossier en 7 días hábiles.</a:t>
            </a:r>
            <a:endParaRPr lang="es-MX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6" y="620688"/>
            <a:ext cx="5439938" cy="5796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ángulo redondeado 8"/>
          <p:cNvSpPr/>
          <p:nvPr/>
        </p:nvSpPr>
        <p:spPr>
          <a:xfrm>
            <a:off x="5724126" y="1340768"/>
            <a:ext cx="3312369" cy="5076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rgbClr val="FFFF00"/>
                </a:solidFill>
                <a:latin typeface="Freestyle Script" panose="030804020302050B0404" pitchFamily="66" charset="0"/>
              </a:rPr>
              <a:t>Objetivos</a:t>
            </a: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899592" y="3340597"/>
            <a:ext cx="1224136" cy="28247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>
            <a:stCxn id="4" idx="6"/>
          </p:cNvCxnSpPr>
          <p:nvPr/>
        </p:nvCxnSpPr>
        <p:spPr>
          <a:xfrm flipV="1">
            <a:off x="2123728" y="4725144"/>
            <a:ext cx="3600400" cy="27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724127" y="3429000"/>
            <a:ext cx="3324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Desviaciones al producto (1).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24127" y="3907795"/>
            <a:ext cx="3395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Desviaciones a materiales (1).</a:t>
            </a:r>
            <a:endParaRPr lang="es-MX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6" y="620688"/>
            <a:ext cx="5439938" cy="5796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ángulo redondeado 7"/>
          <p:cNvSpPr/>
          <p:nvPr/>
        </p:nvSpPr>
        <p:spPr>
          <a:xfrm>
            <a:off x="5724126" y="1340768"/>
            <a:ext cx="3312369" cy="5076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rgbClr val="FFFF00"/>
                </a:solidFill>
                <a:latin typeface="Freestyle Script" panose="030804020302050B0404" pitchFamily="66" charset="0"/>
              </a:rPr>
              <a:t>Objetivos</a:t>
            </a: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899592" y="4293096"/>
            <a:ext cx="1224136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>
            <a:stCxn id="4" idx="6"/>
          </p:cNvCxnSpPr>
          <p:nvPr/>
        </p:nvCxnSpPr>
        <p:spPr>
          <a:xfrm flipV="1">
            <a:off x="2123728" y="4725144"/>
            <a:ext cx="3600400" cy="27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724127" y="4602614"/>
            <a:ext cx="271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Cumplir reclutamiento.</a:t>
            </a:r>
            <a:endParaRPr lang="es-MX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6" y="620688"/>
            <a:ext cx="5439938" cy="5796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ángulo redondeado 16"/>
          <p:cNvSpPr/>
          <p:nvPr/>
        </p:nvSpPr>
        <p:spPr>
          <a:xfrm>
            <a:off x="5724126" y="1340768"/>
            <a:ext cx="3312369" cy="5076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rgbClr val="FFFF00"/>
                </a:solidFill>
                <a:latin typeface="Freestyle Script" panose="030804020302050B0404" pitchFamily="66" charset="0"/>
              </a:rPr>
              <a:t>Objetivos</a:t>
            </a: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 smtClean="0">
              <a:solidFill>
                <a:schemeClr val="bg1"/>
              </a:solidFill>
            </a:endParaRPr>
          </a:p>
          <a:p>
            <a:pPr algn="ctr"/>
            <a:endParaRPr lang="es-MX" sz="3200" b="1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899592" y="5157192"/>
            <a:ext cx="1224136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>
            <a:stCxn id="4" idx="6"/>
          </p:cNvCxnSpPr>
          <p:nvPr/>
        </p:nvCxnSpPr>
        <p:spPr>
          <a:xfrm flipV="1">
            <a:off x="2123728" y="5589240"/>
            <a:ext cx="3600400" cy="27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724126" y="2390691"/>
            <a:ext cx="338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Desviaciones al protocolo (2).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09310" y="2805983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Desviaciones de ventana (2).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96026" y="3238031"/>
            <a:ext cx="350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rgbClr val="FF0000"/>
                </a:solidFill>
              </a:rPr>
              <a:t>Desviaciones reporte EAS (0).</a:t>
            </a:r>
            <a:endParaRPr lang="es-MX" sz="16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24126" y="3682945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Reporte de datos en 2 días.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710842" y="4102127"/>
            <a:ext cx="2355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Aclaraciones (10d).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679713" y="4520951"/>
            <a:ext cx="335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Tiempo reporte desviaciones (7d).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706152" y="5124679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Tiempo atender </a:t>
            </a:r>
          </a:p>
          <a:p>
            <a:r>
              <a:rPr lang="es-MX" sz="1600" b="1" dirty="0">
                <a:solidFill>
                  <a:schemeClr val="bg1"/>
                </a:solidFill>
              </a:rPr>
              <a:t> </a:t>
            </a:r>
            <a:r>
              <a:rPr lang="es-MX" sz="1600" b="1" dirty="0" smtClean="0">
                <a:solidFill>
                  <a:schemeClr val="bg1"/>
                </a:solidFill>
              </a:rPr>
              <a:t>    observaciones (10d).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696026" y="5754742"/>
            <a:ext cx="32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600" b="1" dirty="0" smtClean="0">
                <a:solidFill>
                  <a:schemeClr val="bg1"/>
                </a:solidFill>
              </a:rPr>
              <a:t>Tiempo archivo activo (3m).</a:t>
            </a:r>
            <a:endParaRPr lang="es-MX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30303" y="1559068"/>
            <a:ext cx="40575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MX" sz="3200" b="1" dirty="0" smtClean="0">
                <a:solidFill>
                  <a:srgbClr val="A50021"/>
                </a:solidFill>
                <a:latin typeface="+mn-lt"/>
              </a:rPr>
              <a:t>Equipo del Sitio Clínico</a:t>
            </a:r>
            <a:endParaRPr lang="en-US" altLang="es-MX" sz="3200" b="1" dirty="0">
              <a:solidFill>
                <a:srgbClr val="A50021"/>
              </a:solidFill>
              <a:latin typeface="+mn-lt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467544" y="2276873"/>
            <a:ext cx="2352625" cy="1565566"/>
            <a:chOff x="467544" y="2276873"/>
            <a:chExt cx="2352625" cy="1565566"/>
          </a:xfrm>
        </p:grpSpPr>
        <p:pic>
          <p:nvPicPr>
            <p:cNvPr id="15364" name="Picture 4" descr="▷ Cuales son las Funciones de una secretaria y secretaria ejecutiva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276873"/>
              <a:ext cx="2352625" cy="1565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/>
            <p:cNvSpPr txBox="1"/>
            <p:nvPr/>
          </p:nvSpPr>
          <p:spPr>
            <a:xfrm>
              <a:off x="1675963" y="3504643"/>
              <a:ext cx="1115434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Coordinador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2788279" y="2276872"/>
            <a:ext cx="2892080" cy="1926125"/>
            <a:chOff x="2788279" y="2276872"/>
            <a:chExt cx="2892080" cy="1926125"/>
          </a:xfrm>
        </p:grpSpPr>
        <p:pic>
          <p:nvPicPr>
            <p:cNvPr id="13" name="Picture 4" descr="Consulta médica y psicológica de atención al suicidi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279" y="2276872"/>
              <a:ext cx="2892080" cy="192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/>
            <p:cNvSpPr txBox="1"/>
            <p:nvPr/>
          </p:nvSpPr>
          <p:spPr>
            <a:xfrm>
              <a:off x="4839329" y="3779284"/>
              <a:ext cx="743217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Médico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5580112" y="2276872"/>
            <a:ext cx="2874109" cy="1926124"/>
            <a:chOff x="5580112" y="2276873"/>
            <a:chExt cx="2874109" cy="192612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2546" y="2276873"/>
              <a:ext cx="2871675" cy="1926124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5580112" y="2276873"/>
              <a:ext cx="1007712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Enfermería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59619" y="3842439"/>
            <a:ext cx="2328660" cy="2148823"/>
            <a:chOff x="459619" y="3842439"/>
            <a:chExt cx="2328660" cy="2148823"/>
          </a:xfrm>
        </p:grpSpPr>
        <p:pic>
          <p:nvPicPr>
            <p:cNvPr id="15366" name="Picture 6" descr="Nuevas especializaciones para ingenieros químicos | Revista Galile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19" y="3842439"/>
              <a:ext cx="2328660" cy="214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>
              <a:off x="465588" y="5676621"/>
              <a:ext cx="810543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Químico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788279" y="4108496"/>
            <a:ext cx="2998478" cy="1882766"/>
            <a:chOff x="2788279" y="4108496"/>
            <a:chExt cx="2998478" cy="1882766"/>
          </a:xfrm>
          <a:solidFill>
            <a:srgbClr val="A50021"/>
          </a:solidFill>
        </p:grpSpPr>
        <p:pic>
          <p:nvPicPr>
            <p:cNvPr id="15368" name="Picture 8" descr="Laurea in Tecnico di radiologia medica in Spagna | EuroUniversit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279" y="4108496"/>
              <a:ext cx="2998478" cy="1882766"/>
            </a:xfrm>
            <a:prstGeom prst="rect">
              <a:avLst/>
            </a:prstGeom>
            <a:grpFill/>
            <a:extLst/>
          </p:spPr>
        </p:pic>
        <p:sp>
          <p:nvSpPr>
            <p:cNvPr id="17" name="CuadroTexto 16"/>
            <p:cNvSpPr txBox="1"/>
            <p:nvPr/>
          </p:nvSpPr>
          <p:spPr>
            <a:xfrm>
              <a:off x="2807094" y="5683485"/>
              <a:ext cx="80624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Técnicos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693980" y="4171638"/>
            <a:ext cx="2760241" cy="1842255"/>
            <a:chOff x="5693980" y="4171638"/>
            <a:chExt cx="2760241" cy="1842255"/>
          </a:xfrm>
        </p:grpSpPr>
        <p:pic>
          <p:nvPicPr>
            <p:cNvPr id="15370" name="Picture 10" descr="Blog - Top 10 things to know about PTCB Certificati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3980" y="4171638"/>
              <a:ext cx="2760241" cy="184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uadroTexto 18"/>
            <p:cNvSpPr txBox="1"/>
            <p:nvPr/>
          </p:nvSpPr>
          <p:spPr>
            <a:xfrm>
              <a:off x="7467091" y="5706116"/>
              <a:ext cx="987130" cy="307777"/>
            </a:xfrm>
            <a:prstGeom prst="rect">
              <a:avLst/>
            </a:prstGeom>
            <a:solidFill>
              <a:srgbClr val="A5002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>
                  <a:solidFill>
                    <a:schemeClr val="bg1"/>
                  </a:solidFill>
                  <a:latin typeface="+mn-lt"/>
                </a:rPr>
                <a:t>Farmacista</a:t>
              </a:r>
              <a:endParaRPr lang="es-MX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04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0506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Mejora continua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21" y="692696"/>
            <a:ext cx="6358957" cy="5699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9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187624" y="198884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1. Investigación clínica</a:t>
            </a:r>
            <a:endParaRPr lang="es-MX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96258" y="2980184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2. Calidad</a:t>
            </a:r>
            <a:endParaRPr lang="es-MX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96258" y="3924672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3. QUIS. Sistema de Gestión de la Calidad</a:t>
            </a:r>
            <a:endParaRPr lang="es-MX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65261" y="486916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bg1"/>
                </a:solidFill>
              </a:rPr>
              <a:t>4. Manual del Sitio Clínico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4341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12526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</a:t>
            </a:r>
            <a:r>
              <a:rPr lang="es-MX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2021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3244436" y="2865438"/>
            <a:ext cx="2607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Sitio clínico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2060848"/>
            <a:ext cx="8229600" cy="39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Normatividad mexicana</a:t>
            </a:r>
          </a:p>
          <a:p>
            <a:pPr algn="ctr">
              <a:buFontTx/>
              <a:buNone/>
            </a:pPr>
            <a:endParaRPr lang="es-MX" altLang="es-MX" dirty="0" smtClean="0">
              <a:solidFill>
                <a:srgbClr val="A50021"/>
              </a:solidFill>
            </a:endParaRPr>
          </a:p>
          <a:p>
            <a:pPr lvl="1">
              <a:buFontTx/>
              <a:buNone/>
            </a:pPr>
            <a:r>
              <a:rPr lang="es-ES" altLang="es-MX" dirty="0" smtClean="0"/>
              <a:t>Sin restringir la libertad de los investigadores, </a:t>
            </a:r>
          </a:p>
          <a:p>
            <a:pPr lvl="1" algn="ctr">
              <a:buFontTx/>
              <a:buNone/>
            </a:pPr>
            <a:r>
              <a:rPr lang="es-ES" altLang="es-MX" b="1" dirty="0" smtClean="0">
                <a:solidFill>
                  <a:srgbClr val="A50021"/>
                </a:solidFill>
              </a:rPr>
              <a:t>es preciso sujetarse a los principios </a:t>
            </a:r>
          </a:p>
          <a:p>
            <a:pPr lvl="1" algn="ctr">
              <a:buFontTx/>
              <a:buNone/>
            </a:pPr>
            <a:r>
              <a:rPr lang="es-ES" altLang="es-MX" dirty="0" smtClean="0"/>
              <a:t>científicos, éticos </a:t>
            </a:r>
          </a:p>
          <a:p>
            <a:pPr lvl="1" algn="ctr">
              <a:buFontTx/>
              <a:buNone/>
            </a:pPr>
            <a:r>
              <a:rPr lang="es-ES" altLang="es-MX" dirty="0" smtClean="0"/>
              <a:t>y a las normas de seguridad </a:t>
            </a:r>
          </a:p>
          <a:p>
            <a:pPr lvl="1" algn="ctr">
              <a:buFontTx/>
              <a:buNone/>
            </a:pPr>
            <a:r>
              <a:rPr lang="es-ES" altLang="es-MX" dirty="0" smtClean="0"/>
              <a:t>generalmente aceptadas.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5507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916832"/>
            <a:ext cx="82296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" altLang="es-MX" sz="2400" b="1" dirty="0" smtClean="0"/>
              <a:t>ARTICULO 14</a:t>
            </a:r>
            <a:r>
              <a:rPr lang="es-ES" altLang="es-MX" sz="2400" dirty="0" smtClean="0"/>
              <a:t>.- Bases de la investigación en seres humanos:</a:t>
            </a:r>
          </a:p>
          <a:p>
            <a:pPr>
              <a:buFontTx/>
              <a:buNone/>
            </a:pPr>
            <a:endParaRPr lang="es-ES" altLang="es-MX" sz="1200" dirty="0" smtClean="0"/>
          </a:p>
          <a:p>
            <a:pPr>
              <a:buFontTx/>
              <a:buNone/>
            </a:pPr>
            <a:r>
              <a:rPr lang="es-ES" altLang="es-MX" sz="2200" dirty="0" smtClean="0"/>
              <a:t>I. Se ajustará a los </a:t>
            </a:r>
            <a:r>
              <a:rPr lang="es-ES" altLang="es-MX" sz="2200" b="1" dirty="0" smtClean="0">
                <a:solidFill>
                  <a:srgbClr val="A50021"/>
                </a:solidFill>
              </a:rPr>
              <a:t>principios científicos y éticos</a:t>
            </a:r>
            <a:r>
              <a:rPr lang="es-ES" altLang="es-MX" sz="2200" dirty="0" smtClean="0"/>
              <a:t> que la justifiquen.</a:t>
            </a:r>
          </a:p>
          <a:p>
            <a:pPr>
              <a:buFontTx/>
              <a:buNone/>
            </a:pPr>
            <a:endParaRPr lang="es-ES" altLang="es-MX" sz="1200" dirty="0" smtClean="0"/>
          </a:p>
          <a:p>
            <a:pPr>
              <a:buFontTx/>
              <a:buNone/>
            </a:pPr>
            <a:r>
              <a:rPr lang="es-ES" altLang="es-MX" sz="2200" dirty="0" smtClean="0"/>
              <a:t>II.- Se fundamentará en la </a:t>
            </a:r>
            <a:r>
              <a:rPr lang="es-ES" altLang="es-MX" sz="2200" b="1" dirty="0" smtClean="0">
                <a:solidFill>
                  <a:srgbClr val="A50021"/>
                </a:solidFill>
              </a:rPr>
              <a:t>experimentación previa</a:t>
            </a:r>
            <a:r>
              <a:rPr lang="es-ES" altLang="es-MX" sz="2200" dirty="0" smtClean="0"/>
              <a:t> realizada en animales, en laboratorios o en otros hechos científicos.</a:t>
            </a:r>
          </a:p>
          <a:p>
            <a:pPr>
              <a:buFontTx/>
              <a:buNone/>
            </a:pPr>
            <a:endParaRPr lang="es-ES" altLang="es-MX" sz="1200" dirty="0"/>
          </a:p>
          <a:p>
            <a:pPr>
              <a:buNone/>
            </a:pPr>
            <a:r>
              <a:rPr lang="es-ES" altLang="es-MX" sz="2200" dirty="0"/>
              <a:t>III.- Se realiza sólo cuando el conocimiento que se pretenda producir </a:t>
            </a:r>
            <a:r>
              <a:rPr lang="es-ES" altLang="es-MX" sz="2200" b="1" dirty="0">
                <a:solidFill>
                  <a:srgbClr val="A50021"/>
                </a:solidFill>
              </a:rPr>
              <a:t>no pueda obtenerse por otro medio</a:t>
            </a:r>
            <a:r>
              <a:rPr lang="es-ES" altLang="es-MX" sz="2200" dirty="0"/>
              <a:t> idóneo</a:t>
            </a:r>
            <a:r>
              <a:rPr lang="es-ES" altLang="es-MX" sz="2200" dirty="0" smtClean="0"/>
              <a:t>.</a:t>
            </a:r>
          </a:p>
          <a:p>
            <a:pPr>
              <a:buNone/>
            </a:pPr>
            <a:endParaRPr lang="es-ES" altLang="es-MX" sz="12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ES" altLang="es-MX" sz="2200" dirty="0"/>
              <a:t>IV.- Deberán </a:t>
            </a:r>
            <a:r>
              <a:rPr lang="es-ES" altLang="es-MX" sz="2200" b="1" dirty="0">
                <a:solidFill>
                  <a:srgbClr val="A50021"/>
                </a:solidFill>
              </a:rPr>
              <a:t>prevalecer</a:t>
            </a:r>
            <a:r>
              <a:rPr lang="es-ES" altLang="es-MX" sz="2200" dirty="0"/>
              <a:t> siempre las probabilidades de los </a:t>
            </a:r>
            <a:r>
              <a:rPr lang="es-ES" altLang="es-MX" sz="2200" b="1" dirty="0">
                <a:solidFill>
                  <a:srgbClr val="A50021"/>
                </a:solidFill>
              </a:rPr>
              <a:t>beneficios</a:t>
            </a:r>
            <a:r>
              <a:rPr lang="es-ES" altLang="es-MX" sz="2200" b="1" dirty="0"/>
              <a:t> </a:t>
            </a:r>
            <a:r>
              <a:rPr lang="es-ES" altLang="es-MX" sz="2200" dirty="0"/>
              <a:t>esperados </a:t>
            </a:r>
            <a:r>
              <a:rPr lang="es-ES" altLang="es-MX" sz="2200" b="1" dirty="0">
                <a:solidFill>
                  <a:srgbClr val="A50021"/>
                </a:solidFill>
              </a:rPr>
              <a:t>sobre los riesgos</a:t>
            </a:r>
            <a:r>
              <a:rPr lang="es-ES" altLang="es-MX" sz="2200" dirty="0"/>
              <a:t> predecibles.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" altLang="es-MX" sz="2400" dirty="0"/>
          </a:p>
          <a:p>
            <a:pPr>
              <a:buNone/>
            </a:pPr>
            <a:endParaRPr lang="es-ES" altLang="es-MX" sz="2400" dirty="0"/>
          </a:p>
          <a:p>
            <a:pPr>
              <a:buFontTx/>
              <a:buNone/>
            </a:pPr>
            <a:endParaRPr lang="es-ES" altLang="es-MX" sz="2400" dirty="0" smtClean="0"/>
          </a:p>
          <a:p>
            <a:pPr>
              <a:buFontTx/>
              <a:buNone/>
            </a:pP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0869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628800"/>
            <a:ext cx="8229600" cy="462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" altLang="es-MX" sz="2200" dirty="0" smtClean="0"/>
              <a:t>V</a:t>
            </a:r>
            <a:r>
              <a:rPr lang="es-ES" altLang="es-MX" sz="2200" dirty="0"/>
              <a:t>.- Contará con el </a:t>
            </a:r>
            <a:r>
              <a:rPr lang="es-ES" altLang="es-MX" sz="2200" b="1" dirty="0">
                <a:solidFill>
                  <a:srgbClr val="A50021"/>
                </a:solidFill>
              </a:rPr>
              <a:t>consentimiento informado</a:t>
            </a:r>
            <a:r>
              <a:rPr lang="es-ES" altLang="es-MX" sz="2200" dirty="0"/>
              <a:t> y por escrito del sujeto o su representante legal.</a:t>
            </a:r>
          </a:p>
          <a:p>
            <a:pPr>
              <a:buFontTx/>
              <a:buNone/>
            </a:pPr>
            <a:endParaRPr lang="es-ES" altLang="es-MX" sz="1200" dirty="0"/>
          </a:p>
          <a:p>
            <a:pPr>
              <a:buFontTx/>
              <a:buNone/>
            </a:pPr>
            <a:r>
              <a:rPr lang="es-ES" altLang="es-MX" sz="2200" dirty="0"/>
              <a:t>VI.- Se realizará </a:t>
            </a:r>
            <a:r>
              <a:rPr lang="es-ES" altLang="es-MX" sz="2200" b="1" dirty="0">
                <a:solidFill>
                  <a:srgbClr val="A50021"/>
                </a:solidFill>
              </a:rPr>
              <a:t>por profesionales de la salud</a:t>
            </a:r>
            <a:r>
              <a:rPr lang="es-ES" altLang="es-MX" sz="2200" dirty="0"/>
              <a:t>, </a:t>
            </a:r>
            <a:r>
              <a:rPr lang="es-ES" altLang="es-MX" sz="2200" b="1" dirty="0">
                <a:solidFill>
                  <a:srgbClr val="A50021"/>
                </a:solidFill>
              </a:rPr>
              <a:t>con conocimiento y experiencia para cuidar la integridad del ser humano</a:t>
            </a:r>
            <a:r>
              <a:rPr lang="es-ES" altLang="es-MX" sz="2200" dirty="0"/>
              <a:t>, bajo la responsabilidad de una </a:t>
            </a:r>
            <a:r>
              <a:rPr lang="es-ES" altLang="es-MX" sz="2200" b="1" dirty="0">
                <a:solidFill>
                  <a:srgbClr val="A50021"/>
                </a:solidFill>
              </a:rPr>
              <a:t>institución</a:t>
            </a:r>
            <a:r>
              <a:rPr lang="es-ES" altLang="es-MX" sz="2200" dirty="0"/>
              <a:t> y la supervisión de las </a:t>
            </a:r>
            <a:r>
              <a:rPr lang="es-ES" altLang="es-MX" sz="2200" b="1" dirty="0">
                <a:solidFill>
                  <a:srgbClr val="A50021"/>
                </a:solidFill>
              </a:rPr>
              <a:t>autoridades</a:t>
            </a:r>
            <a:r>
              <a:rPr lang="es-ES" altLang="es-MX" sz="2200" dirty="0"/>
              <a:t>, con los recursos humanos y materiales necesarios que garanticen el bienestar del sujeto</a:t>
            </a:r>
            <a:r>
              <a:rPr lang="es-ES" altLang="es-MX" sz="2200" dirty="0" smtClean="0"/>
              <a:t>.</a:t>
            </a:r>
          </a:p>
          <a:p>
            <a:pPr>
              <a:buFontTx/>
              <a:buNone/>
            </a:pPr>
            <a:endParaRPr lang="es-ES" altLang="es-MX" sz="1200" dirty="0"/>
          </a:p>
          <a:p>
            <a:pPr>
              <a:buFontTx/>
              <a:buNone/>
            </a:pPr>
            <a:r>
              <a:rPr lang="es-ES" altLang="es-MX" sz="2200" dirty="0"/>
              <a:t>VII. Contará con el </a:t>
            </a:r>
            <a:r>
              <a:rPr lang="es-ES" altLang="es-MX" sz="2200" b="1" dirty="0">
                <a:solidFill>
                  <a:srgbClr val="A50021"/>
                </a:solidFill>
              </a:rPr>
              <a:t>dictamen favorable </a:t>
            </a:r>
            <a:r>
              <a:rPr lang="es-ES" altLang="es-MX" sz="2200" dirty="0"/>
              <a:t>de las Comisiones de Investigación, Ética y Bioseguridad.</a:t>
            </a:r>
          </a:p>
          <a:p>
            <a:pPr>
              <a:buFontTx/>
              <a:buNone/>
            </a:pPr>
            <a:endParaRPr lang="es-ES" altLang="es-MX" sz="1200" dirty="0"/>
          </a:p>
          <a:p>
            <a:pPr>
              <a:buFontTx/>
              <a:buNone/>
            </a:pPr>
            <a:r>
              <a:rPr lang="es-ES" altLang="es-MX" sz="2200" dirty="0"/>
              <a:t>VIII. Se llevará a cabo </a:t>
            </a:r>
            <a:r>
              <a:rPr lang="es-ES" altLang="es-MX" sz="2200" b="1" dirty="0">
                <a:solidFill>
                  <a:srgbClr val="A50021"/>
                </a:solidFill>
              </a:rPr>
              <a:t>cuando se tenga la autorización </a:t>
            </a:r>
            <a:r>
              <a:rPr lang="es-ES" altLang="es-MX" sz="2200" dirty="0"/>
              <a:t>del titular de la institución y de la Secretaría.</a:t>
            </a:r>
          </a:p>
          <a:p>
            <a:pPr>
              <a:buFontTx/>
              <a:buNone/>
            </a:pPr>
            <a:endParaRPr lang="es-ES" altLang="es-MX" sz="22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s-ES" altLang="es-MX" sz="2200" dirty="0"/>
          </a:p>
        </p:txBody>
      </p:sp>
    </p:spTree>
    <p:extLst>
      <p:ext uri="{BB962C8B-B14F-4D97-AF65-F5344CB8AC3E}">
        <p14:creationId xmlns:p14="http://schemas.microsoft.com/office/powerpoint/2010/main" val="18584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35249" y="2363175"/>
            <a:ext cx="1202573" cy="1529680"/>
            <a:chOff x="3962951" y="2317998"/>
            <a:chExt cx="1202573" cy="1529680"/>
          </a:xfrm>
        </p:grpSpPr>
        <p:pic>
          <p:nvPicPr>
            <p:cNvPr id="10" name="Picture 8" descr="http://www.mitosis.biz/images/martill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158" y="2317998"/>
              <a:ext cx="1134555" cy="1276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3962951" y="3570679"/>
              <a:ext cx="1202573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Sometimiento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29764" y="1675039"/>
            <a:ext cx="1346845" cy="1463451"/>
            <a:chOff x="329764" y="1675039"/>
            <a:chExt cx="1346845" cy="1463451"/>
          </a:xfrm>
        </p:grpSpPr>
        <p:sp>
          <p:nvSpPr>
            <p:cNvPr id="12" name="11 CuadroTexto"/>
            <p:cNvSpPr txBox="1"/>
            <p:nvPr/>
          </p:nvSpPr>
          <p:spPr>
            <a:xfrm>
              <a:off x="329765" y="2676825"/>
              <a:ext cx="1346844" cy="461665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Aseguramiento </a:t>
              </a:r>
            </a:p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de calidad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64" y="1675039"/>
              <a:ext cx="1346845" cy="100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2 Marcador de contenido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Actividades del Sitio clínico</a:t>
            </a:r>
            <a:endParaRPr lang="es-MX" b="1" dirty="0">
              <a:solidFill>
                <a:srgbClr val="A5002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834637" y="5769853"/>
            <a:ext cx="1244251" cy="276999"/>
          </a:xfrm>
          <a:prstGeom prst="rect">
            <a:avLst/>
          </a:prstGeom>
          <a:solidFill>
            <a:srgbClr val="A5002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</a:rPr>
              <a:t>Reclutamiento</a:t>
            </a:r>
            <a:endParaRPr lang="es-MX" sz="1200" b="1" dirty="0">
              <a:solidFill>
                <a:schemeClr val="bg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394691" y="4489288"/>
            <a:ext cx="1340416" cy="1583534"/>
            <a:chOff x="7330859" y="2552780"/>
            <a:chExt cx="1340416" cy="1583534"/>
          </a:xfrm>
        </p:grpSpPr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859" y="2552780"/>
              <a:ext cx="1340416" cy="1306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31 CuadroTexto"/>
            <p:cNvSpPr txBox="1"/>
            <p:nvPr/>
          </p:nvSpPr>
          <p:spPr>
            <a:xfrm>
              <a:off x="7463099" y="3859315"/>
              <a:ext cx="1075936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Conducción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34 Flecha derecha"/>
          <p:cNvSpPr/>
          <p:nvPr/>
        </p:nvSpPr>
        <p:spPr>
          <a:xfrm>
            <a:off x="4516106" y="2734883"/>
            <a:ext cx="677738" cy="255534"/>
          </a:xfrm>
          <a:prstGeom prst="rightArrow">
            <a:avLst/>
          </a:prstGeom>
          <a:solidFill>
            <a:srgbClr val="A5002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Flecha derecha"/>
          <p:cNvSpPr/>
          <p:nvPr/>
        </p:nvSpPr>
        <p:spPr>
          <a:xfrm>
            <a:off x="5434833" y="5292716"/>
            <a:ext cx="677738" cy="255534"/>
          </a:xfrm>
          <a:prstGeom prst="rightArrow">
            <a:avLst/>
          </a:prstGeom>
          <a:solidFill>
            <a:srgbClr val="A5002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Flecha derecha"/>
          <p:cNvSpPr/>
          <p:nvPr/>
        </p:nvSpPr>
        <p:spPr>
          <a:xfrm>
            <a:off x="2726129" y="5281055"/>
            <a:ext cx="677738" cy="255534"/>
          </a:xfrm>
          <a:prstGeom prst="rightArrow">
            <a:avLst/>
          </a:prstGeom>
          <a:solidFill>
            <a:srgbClr val="A5002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342" name="Picture 6" descr="El arte de reclutar talento sin tener dinero - Método Consoli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14" y="4686955"/>
            <a:ext cx="1391899" cy="10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2626386" y="2229719"/>
            <a:ext cx="1385664" cy="1645624"/>
            <a:chOff x="954088" y="1958736"/>
            <a:chExt cx="1385664" cy="1645624"/>
          </a:xfrm>
        </p:grpSpPr>
        <p:sp>
          <p:nvSpPr>
            <p:cNvPr id="14" name="13 CuadroTexto"/>
            <p:cNvSpPr txBox="1"/>
            <p:nvPr/>
          </p:nvSpPr>
          <p:spPr>
            <a:xfrm>
              <a:off x="1088946" y="3327361"/>
              <a:ext cx="1042273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Factibilidad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Estudio De Viabilidad, Iconos De Equipo, Negocio imagen png - imagen  transparente descarga gratuit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88" y="1958736"/>
              <a:ext cx="1385664" cy="138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o 4"/>
          <p:cNvGrpSpPr/>
          <p:nvPr/>
        </p:nvGrpSpPr>
        <p:grpSpPr>
          <a:xfrm>
            <a:off x="1398783" y="4745663"/>
            <a:ext cx="970399" cy="1349640"/>
            <a:chOff x="896129" y="4898510"/>
            <a:chExt cx="970399" cy="1349640"/>
          </a:xfrm>
        </p:grpSpPr>
        <p:sp>
          <p:nvSpPr>
            <p:cNvPr id="27" name="26 CuadroTexto"/>
            <p:cNvSpPr txBox="1"/>
            <p:nvPr/>
          </p:nvSpPr>
          <p:spPr>
            <a:xfrm>
              <a:off x="945842" y="5971151"/>
              <a:ext cx="857927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Farmacia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Secretos de los rótulos de farmacia - Rótulos Matesanz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129" y="4898510"/>
              <a:ext cx="970399" cy="107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73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187624" y="198884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1. Investigación clínica</a:t>
            </a:r>
            <a:endParaRPr lang="es-MX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96258" y="2980184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2. Calidad</a:t>
            </a:r>
            <a:endParaRPr lang="es-MX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96258" y="3924672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3. QUIS. Sistema de Gestión de la Calidad</a:t>
            </a:r>
            <a:endParaRPr lang="es-MX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65261" y="486916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4. Manual del Sitio Clínico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83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29764" y="1675039"/>
            <a:ext cx="1346845" cy="1463451"/>
            <a:chOff x="329764" y="1675039"/>
            <a:chExt cx="1346845" cy="1463451"/>
          </a:xfrm>
        </p:grpSpPr>
        <p:sp>
          <p:nvSpPr>
            <p:cNvPr id="12" name="11 CuadroTexto"/>
            <p:cNvSpPr txBox="1"/>
            <p:nvPr/>
          </p:nvSpPr>
          <p:spPr>
            <a:xfrm>
              <a:off x="329765" y="2676825"/>
              <a:ext cx="1346844" cy="461665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Aseguramiento </a:t>
              </a:r>
            </a:p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de calidad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64" y="1675039"/>
              <a:ext cx="1346845" cy="100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2 Marcador de contenido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Actividades del Sitio clínico</a:t>
            </a:r>
            <a:endParaRPr lang="es-MX" b="1" dirty="0">
              <a:solidFill>
                <a:srgbClr val="A5002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466282" y="3822460"/>
            <a:ext cx="4211436" cy="1663136"/>
            <a:chOff x="2626386" y="2229719"/>
            <a:chExt cx="4211436" cy="1663136"/>
          </a:xfrm>
        </p:grpSpPr>
        <p:grpSp>
          <p:nvGrpSpPr>
            <p:cNvPr id="4" name="Grupo 3"/>
            <p:cNvGrpSpPr/>
            <p:nvPr/>
          </p:nvGrpSpPr>
          <p:grpSpPr>
            <a:xfrm>
              <a:off x="5635249" y="2363175"/>
              <a:ext cx="1202573" cy="1529680"/>
              <a:chOff x="3962951" y="2317998"/>
              <a:chExt cx="1202573" cy="1529680"/>
            </a:xfrm>
          </p:grpSpPr>
          <p:pic>
            <p:nvPicPr>
              <p:cNvPr id="10" name="Picture 8" descr="http://www.mitosis.biz/images/martillo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8158" y="2317998"/>
                <a:ext cx="1134555" cy="12767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3962951" y="3570679"/>
                <a:ext cx="1202573" cy="276999"/>
              </a:xfrm>
              <a:prstGeom prst="rect">
                <a:avLst/>
              </a:prstGeom>
              <a:solidFill>
                <a:srgbClr val="A50021"/>
              </a:solidFill>
              <a:ln w="31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sz="1200" b="1" dirty="0" smtClean="0">
                    <a:solidFill>
                      <a:schemeClr val="bg1"/>
                    </a:solidFill>
                  </a:rPr>
                  <a:t>Sometimiento</a:t>
                </a:r>
                <a:endParaRPr lang="es-MX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34 Flecha derecha"/>
            <p:cNvSpPr/>
            <p:nvPr/>
          </p:nvSpPr>
          <p:spPr>
            <a:xfrm>
              <a:off x="4516106" y="2734883"/>
              <a:ext cx="677738" cy="255534"/>
            </a:xfrm>
            <a:prstGeom prst="rightArrow">
              <a:avLst/>
            </a:prstGeom>
            <a:solidFill>
              <a:srgbClr val="A50021"/>
            </a:solidFill>
            <a:ln w="3175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2626386" y="2229719"/>
              <a:ext cx="1385664" cy="1645624"/>
              <a:chOff x="954088" y="1958736"/>
              <a:chExt cx="1385664" cy="1645624"/>
            </a:xfrm>
          </p:grpSpPr>
          <p:sp>
            <p:nvSpPr>
              <p:cNvPr id="14" name="13 CuadroTexto"/>
              <p:cNvSpPr txBox="1"/>
              <p:nvPr/>
            </p:nvSpPr>
            <p:spPr>
              <a:xfrm>
                <a:off x="1088946" y="3327361"/>
                <a:ext cx="1042273" cy="276999"/>
              </a:xfrm>
              <a:prstGeom prst="rect">
                <a:avLst/>
              </a:prstGeom>
              <a:solidFill>
                <a:srgbClr val="A50021"/>
              </a:solidFill>
              <a:ln w="31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sz="1200" b="1" dirty="0" smtClean="0">
                    <a:solidFill>
                      <a:schemeClr val="bg1"/>
                    </a:solidFill>
                  </a:rPr>
                  <a:t>Factibilidad</a:t>
                </a:r>
                <a:endParaRPr lang="es-MX" sz="12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26" name="Picture 2" descr="Estudio De Viabilidad, Iconos De Equipo, Negocio imagen png - imagen  transparente descarga gratuita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088" y="1958736"/>
                <a:ext cx="1385664" cy="1385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502" y="2705987"/>
            <a:ext cx="3194996" cy="6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29764" y="1675039"/>
            <a:ext cx="1346845" cy="1463451"/>
            <a:chOff x="329764" y="1675039"/>
            <a:chExt cx="1346845" cy="1463451"/>
          </a:xfrm>
        </p:grpSpPr>
        <p:sp>
          <p:nvSpPr>
            <p:cNvPr id="12" name="11 CuadroTexto"/>
            <p:cNvSpPr txBox="1"/>
            <p:nvPr/>
          </p:nvSpPr>
          <p:spPr>
            <a:xfrm>
              <a:off x="329765" y="2676825"/>
              <a:ext cx="1346844" cy="461665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Aseguramiento </a:t>
              </a:r>
            </a:p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de calidad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64" y="1675039"/>
              <a:ext cx="1346845" cy="100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upo 2"/>
          <p:cNvGrpSpPr/>
          <p:nvPr/>
        </p:nvGrpSpPr>
        <p:grpSpPr>
          <a:xfrm>
            <a:off x="755576" y="3757102"/>
            <a:ext cx="1385664" cy="1645624"/>
            <a:chOff x="954088" y="1958736"/>
            <a:chExt cx="1385664" cy="1645624"/>
          </a:xfrm>
        </p:grpSpPr>
        <p:sp>
          <p:nvSpPr>
            <p:cNvPr id="14" name="13 CuadroTexto"/>
            <p:cNvSpPr txBox="1"/>
            <p:nvPr/>
          </p:nvSpPr>
          <p:spPr>
            <a:xfrm>
              <a:off x="1088946" y="3327361"/>
              <a:ext cx="1042273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Factibilidad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Estudio De Viabilidad, Iconos De Equipo, Negocio imagen png - imagen  transparente descarga gratuit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88" y="1958736"/>
              <a:ext cx="1385664" cy="138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12776"/>
            <a:ext cx="3194996" cy="63527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411760" y="2132856"/>
            <a:ext cx="6480720" cy="41365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bg1"/>
                </a:solidFill>
              </a:rPr>
              <a:t>Factibilidad</a:t>
            </a:r>
          </a:p>
          <a:p>
            <a:pPr algn="ctr"/>
            <a:r>
              <a:rPr lang="es-MX" sz="2000" b="1" dirty="0" smtClean="0"/>
              <a:t>Define </a:t>
            </a:r>
            <a:r>
              <a:rPr lang="es-MX" sz="2000" b="1" dirty="0"/>
              <a:t>el éxito del estudio</a:t>
            </a:r>
          </a:p>
          <a:p>
            <a:pPr algn="ctr"/>
            <a:r>
              <a:rPr lang="es-MX" b="1" dirty="0">
                <a:solidFill>
                  <a:srgbClr val="FFFF00"/>
                </a:solidFill>
              </a:rPr>
              <a:t>TIEMPO DE RESPUESTA</a:t>
            </a:r>
          </a:p>
          <a:p>
            <a:endParaRPr lang="es-MX" sz="105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/>
              <a:t>Propuesta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/>
              <a:t>Archivo electrónico y físico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/>
              <a:t>Confidencialidad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/>
              <a:t>Investigador Principal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 smtClean="0"/>
              <a:t>Cuestionario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 smtClean="0"/>
              <a:t>Recursos</a:t>
            </a:r>
            <a:endParaRPr lang="es-MX" sz="200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2000" dirty="0"/>
              <a:t>Visita de </a:t>
            </a:r>
            <a:r>
              <a:rPr lang="es-MX" sz="2000" dirty="0" smtClean="0"/>
              <a:t>Selección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1769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708920"/>
            <a:ext cx="8229600" cy="3816424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MX" altLang="es-MX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Acuerdo </a:t>
            </a:r>
            <a:r>
              <a:rPr lang="es-MX" altLang="es-MX" b="1" dirty="0" smtClean="0">
                <a:solidFill>
                  <a:srgbClr val="A50021"/>
                </a:solidFill>
              </a:rPr>
              <a:t>de Confidencialidad</a:t>
            </a:r>
          </a:p>
          <a:p>
            <a:pPr algn="ctr" eaLnBrk="1" hangingPunct="1">
              <a:buFontTx/>
              <a:buNone/>
            </a:pPr>
            <a:endParaRPr lang="es-MX" altLang="es-MX" sz="1400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Todo el personal del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equipo</a:t>
            </a:r>
            <a:endParaRPr lang="es-MX" altLang="es-MX" sz="2000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deberá firmar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un acuerdo de confidencialidad</a:t>
            </a:r>
          </a:p>
          <a:p>
            <a:pPr algn="ctr" eaLnBrk="1" hangingPunct="1"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antes</a:t>
            </a:r>
            <a:r>
              <a:rPr lang="es-MX" altLang="es-MX" sz="2000" b="1" dirty="0" smtClean="0"/>
              <a:t> </a:t>
            </a:r>
            <a:r>
              <a:rPr lang="es-MX" altLang="es-MX" sz="2000" dirty="0" smtClean="0"/>
              <a:t>de recibir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cualquier documento relacionado al protocolo</a:t>
            </a:r>
            <a:r>
              <a:rPr lang="es-MX" altLang="es-MX" sz="2000" b="1" dirty="0" smtClean="0"/>
              <a:t>.</a:t>
            </a:r>
            <a:endParaRPr lang="en-US" altLang="es-MX" sz="2000" b="1" dirty="0" smtClean="0"/>
          </a:p>
        </p:txBody>
      </p:sp>
      <p:pic>
        <p:nvPicPr>
          <p:cNvPr id="41987" name="Picture 3" descr="MCj0282916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47577"/>
            <a:ext cx="131603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395288" y="1499452"/>
            <a:ext cx="1385664" cy="1645624"/>
            <a:chOff x="954088" y="1958736"/>
            <a:chExt cx="1385664" cy="1645624"/>
          </a:xfrm>
        </p:grpSpPr>
        <p:sp>
          <p:nvSpPr>
            <p:cNvPr id="7" name="13 CuadroTexto"/>
            <p:cNvSpPr txBox="1"/>
            <p:nvPr/>
          </p:nvSpPr>
          <p:spPr>
            <a:xfrm>
              <a:off x="1088946" y="3327361"/>
              <a:ext cx="1042273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Factibilidad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Estudio De Viabilidad, Iconos De Equipo, Negocio imagen png - imagen  transparente descarga gratuit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88" y="1958736"/>
              <a:ext cx="1385664" cy="138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4" descr="Nueva Ley sobre el Secreto de empresa: Novedades laborales!!! – Argumentos  en Derecho Labor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12776"/>
            <a:ext cx="1824137" cy="10260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12146"/>
      </p:ext>
    </p:extLst>
  </p:cSld>
  <p:clrMapOvr>
    <a:masterClrMapping/>
  </p:clrMapOvr>
  <p:transition advTm="18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29764" y="1675039"/>
            <a:ext cx="1346845" cy="1463451"/>
            <a:chOff x="329764" y="1675039"/>
            <a:chExt cx="1346845" cy="1463451"/>
          </a:xfrm>
        </p:grpSpPr>
        <p:sp>
          <p:nvSpPr>
            <p:cNvPr id="12" name="11 CuadroTexto"/>
            <p:cNvSpPr txBox="1"/>
            <p:nvPr/>
          </p:nvSpPr>
          <p:spPr>
            <a:xfrm>
              <a:off x="329765" y="2676825"/>
              <a:ext cx="1346844" cy="461665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Aseguramiento </a:t>
              </a:r>
            </a:p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de calidad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64" y="1675039"/>
              <a:ext cx="1346845" cy="100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447356"/>
            <a:ext cx="3194996" cy="63527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263318" y="2095428"/>
            <a:ext cx="6516215" cy="42138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Sometimiento</a:t>
            </a:r>
          </a:p>
          <a:p>
            <a:pPr algn="ctr"/>
            <a:r>
              <a:rPr lang="es-MX" sz="2000" b="1" dirty="0" smtClean="0"/>
              <a:t>Cumplimiento legal</a:t>
            </a:r>
            <a:endParaRPr lang="es-MX" sz="2000" b="1" dirty="0"/>
          </a:p>
          <a:p>
            <a:pPr algn="ctr"/>
            <a:r>
              <a:rPr lang="es-MX" b="1" dirty="0" smtClean="0">
                <a:solidFill>
                  <a:srgbClr val="FFFF00"/>
                </a:solidFill>
              </a:rPr>
              <a:t>DOCUMENTOS</a:t>
            </a:r>
            <a:endParaRPr lang="es-MX" b="1" dirty="0">
              <a:solidFill>
                <a:srgbClr val="FFFF00"/>
              </a:solidFill>
            </a:endParaRPr>
          </a:p>
          <a:p>
            <a:endParaRPr lang="es-MX" sz="105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Somete a Comité de Ética y Comité de Investigación.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Somete </a:t>
            </a:r>
            <a:r>
              <a:rPr lang="es-MX" sz="2400" dirty="0" smtClean="0"/>
              <a:t>a COFEPRIS.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1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 smtClean="0"/>
              <a:t>Protocolo y documentos relacionados (ICF, Manual).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 smtClean="0"/>
              <a:t>Materiales para pacientes.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 smtClean="0"/>
              <a:t>Material de reclutamiento.</a:t>
            </a:r>
            <a:endParaRPr lang="es-MX" sz="20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755576" y="3747804"/>
            <a:ext cx="1202573" cy="1529680"/>
            <a:chOff x="3962951" y="2317998"/>
            <a:chExt cx="1202573" cy="1529680"/>
          </a:xfrm>
        </p:grpSpPr>
        <p:pic>
          <p:nvPicPr>
            <p:cNvPr id="15" name="Picture 8" descr="http://www.mitosis.biz/images/martill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158" y="2317998"/>
              <a:ext cx="1134555" cy="1276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8 CuadroTexto"/>
            <p:cNvSpPr txBox="1"/>
            <p:nvPr/>
          </p:nvSpPr>
          <p:spPr>
            <a:xfrm>
              <a:off x="3962951" y="3570679"/>
              <a:ext cx="1202573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Sometimiento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5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29764" y="1675039"/>
            <a:ext cx="1346845" cy="1463451"/>
            <a:chOff x="329764" y="1675039"/>
            <a:chExt cx="1346845" cy="1463451"/>
          </a:xfrm>
        </p:grpSpPr>
        <p:sp>
          <p:nvSpPr>
            <p:cNvPr id="12" name="11 CuadroTexto"/>
            <p:cNvSpPr txBox="1"/>
            <p:nvPr/>
          </p:nvSpPr>
          <p:spPr>
            <a:xfrm>
              <a:off x="329765" y="2676825"/>
              <a:ext cx="1346844" cy="461665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Aseguramiento </a:t>
              </a:r>
            </a:p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de calidad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64" y="1675039"/>
              <a:ext cx="1346845" cy="100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2 Marcador de contenido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Actividades del Sitio clínico</a:t>
            </a:r>
            <a:endParaRPr lang="es-MX" b="1" dirty="0">
              <a:solidFill>
                <a:srgbClr val="A5002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543572" y="3591416"/>
            <a:ext cx="1340416" cy="1583534"/>
            <a:chOff x="7330859" y="2552780"/>
            <a:chExt cx="1340416" cy="1583534"/>
          </a:xfrm>
        </p:grpSpPr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859" y="2552780"/>
              <a:ext cx="1340416" cy="1306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31 CuadroTexto"/>
            <p:cNvSpPr txBox="1"/>
            <p:nvPr/>
          </p:nvSpPr>
          <p:spPr>
            <a:xfrm>
              <a:off x="7463099" y="3859315"/>
              <a:ext cx="1075936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Conducción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36 Flecha derecha"/>
          <p:cNvSpPr/>
          <p:nvPr/>
        </p:nvSpPr>
        <p:spPr>
          <a:xfrm>
            <a:off x="5583714" y="4394844"/>
            <a:ext cx="677738" cy="255534"/>
          </a:xfrm>
          <a:prstGeom prst="rightArrow">
            <a:avLst/>
          </a:prstGeom>
          <a:solidFill>
            <a:srgbClr val="A5002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Flecha derecha"/>
          <p:cNvSpPr/>
          <p:nvPr/>
        </p:nvSpPr>
        <p:spPr>
          <a:xfrm>
            <a:off x="2875010" y="4383183"/>
            <a:ext cx="677738" cy="255534"/>
          </a:xfrm>
          <a:prstGeom prst="rightArrow">
            <a:avLst/>
          </a:prstGeom>
          <a:solidFill>
            <a:srgbClr val="A50021"/>
          </a:solidFill>
          <a:ln w="31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1" name="Grupo 10"/>
          <p:cNvGrpSpPr/>
          <p:nvPr/>
        </p:nvGrpSpPr>
        <p:grpSpPr>
          <a:xfrm>
            <a:off x="3909695" y="3789083"/>
            <a:ext cx="1391899" cy="1359897"/>
            <a:chOff x="3760814" y="4686955"/>
            <a:chExt cx="1391899" cy="1359897"/>
          </a:xfrm>
        </p:grpSpPr>
        <p:sp>
          <p:nvSpPr>
            <p:cNvPr id="28" name="27 CuadroTexto"/>
            <p:cNvSpPr txBox="1"/>
            <p:nvPr/>
          </p:nvSpPr>
          <p:spPr>
            <a:xfrm>
              <a:off x="3834637" y="5769853"/>
              <a:ext cx="1244251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Reclutamiento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4342" name="Picture 6" descr="El arte de reclutar talento sin tener dinero - Método Consolid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0814" y="4686955"/>
              <a:ext cx="1391899" cy="108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o 4"/>
          <p:cNvGrpSpPr/>
          <p:nvPr/>
        </p:nvGrpSpPr>
        <p:grpSpPr>
          <a:xfrm>
            <a:off x="1547664" y="3847791"/>
            <a:ext cx="970399" cy="1349640"/>
            <a:chOff x="896129" y="4898510"/>
            <a:chExt cx="970399" cy="1349640"/>
          </a:xfrm>
        </p:grpSpPr>
        <p:sp>
          <p:nvSpPr>
            <p:cNvPr id="27" name="26 CuadroTexto"/>
            <p:cNvSpPr txBox="1"/>
            <p:nvPr/>
          </p:nvSpPr>
          <p:spPr>
            <a:xfrm>
              <a:off x="945842" y="5971151"/>
              <a:ext cx="857927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Farmacia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Secretos de los rótulos de farmacia - Rótulos Matesanz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129" y="4898510"/>
              <a:ext cx="970399" cy="107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518770" y="745926"/>
            <a:ext cx="624449" cy="42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29764" y="1675039"/>
            <a:ext cx="1346845" cy="1463451"/>
            <a:chOff x="329764" y="1675039"/>
            <a:chExt cx="1346845" cy="1463451"/>
          </a:xfrm>
        </p:grpSpPr>
        <p:sp>
          <p:nvSpPr>
            <p:cNvPr id="12" name="11 CuadroTexto"/>
            <p:cNvSpPr txBox="1"/>
            <p:nvPr/>
          </p:nvSpPr>
          <p:spPr>
            <a:xfrm>
              <a:off x="329765" y="2676825"/>
              <a:ext cx="1346844" cy="461665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Aseguramiento </a:t>
              </a:r>
            </a:p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de calidad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64" y="1675039"/>
              <a:ext cx="1346845" cy="100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upo 4"/>
          <p:cNvGrpSpPr/>
          <p:nvPr/>
        </p:nvGrpSpPr>
        <p:grpSpPr>
          <a:xfrm>
            <a:off x="685672" y="3869065"/>
            <a:ext cx="970399" cy="1349640"/>
            <a:chOff x="896129" y="4898510"/>
            <a:chExt cx="970399" cy="1349640"/>
          </a:xfrm>
        </p:grpSpPr>
        <p:sp>
          <p:nvSpPr>
            <p:cNvPr id="27" name="26 CuadroTexto"/>
            <p:cNvSpPr txBox="1"/>
            <p:nvPr/>
          </p:nvSpPr>
          <p:spPr>
            <a:xfrm>
              <a:off x="945842" y="5971151"/>
              <a:ext cx="857927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Farmacia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Secretos de los rótulos de farmacia - Rótulos Matesanz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129" y="4898510"/>
              <a:ext cx="970399" cy="107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82867" y="-478210"/>
            <a:ext cx="624449" cy="4262406"/>
          </a:xfrm>
          <a:prstGeom prst="rect">
            <a:avLst/>
          </a:prstGeom>
        </p:spPr>
      </p:pic>
      <p:sp>
        <p:nvSpPr>
          <p:cNvPr id="18" name="Rectángulo redondeado 17"/>
          <p:cNvSpPr/>
          <p:nvPr/>
        </p:nvSpPr>
        <p:spPr>
          <a:xfrm>
            <a:off x="2263318" y="2095428"/>
            <a:ext cx="6516215" cy="42138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Farmacia</a:t>
            </a:r>
          </a:p>
          <a:p>
            <a:pPr algn="ctr"/>
            <a:r>
              <a:rPr lang="es-MX" sz="2000" b="1" dirty="0" smtClean="0"/>
              <a:t>Control de materiales y equipos</a:t>
            </a:r>
            <a:endParaRPr lang="es-MX" sz="2000" b="1" dirty="0"/>
          </a:p>
          <a:p>
            <a:pPr algn="ctr"/>
            <a:r>
              <a:rPr lang="es-MX" b="1" dirty="0" smtClean="0">
                <a:solidFill>
                  <a:srgbClr val="FFFF00"/>
                </a:solidFill>
              </a:rPr>
              <a:t>CONTROLES</a:t>
            </a:r>
            <a:endParaRPr lang="es-MX" b="1" dirty="0">
              <a:solidFill>
                <a:srgbClr val="FFFF00"/>
              </a:solidFill>
            </a:endParaRPr>
          </a:p>
          <a:p>
            <a:endParaRPr lang="es-MX" sz="105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Visita de inicio.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Recepción de materiales de laboratorio.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Recepción de medicamentos y equipos.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Flujograma.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Documento fuente.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Carpeta Regulatoria.</a:t>
            </a:r>
          </a:p>
        </p:txBody>
      </p:sp>
    </p:spTree>
    <p:extLst>
      <p:ext uri="{BB962C8B-B14F-4D97-AF65-F5344CB8AC3E}">
        <p14:creationId xmlns:p14="http://schemas.microsoft.com/office/powerpoint/2010/main" val="36849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MX" altLang="es-MX" b="1" smtClean="0"/>
          </a:p>
          <a:p>
            <a:pPr algn="ctr" eaLnBrk="1" hangingPunct="1">
              <a:buFontTx/>
              <a:buNone/>
            </a:pPr>
            <a:r>
              <a:rPr lang="es-MX" altLang="es-MX" smtClean="0"/>
              <a:t>Ningún investigador </a:t>
            </a:r>
          </a:p>
          <a:p>
            <a:pPr algn="ctr" eaLnBrk="1" hangingPunct="1">
              <a:buFontTx/>
              <a:buNone/>
            </a:pPr>
            <a:r>
              <a:rPr lang="es-MX" altLang="es-MX" smtClean="0"/>
              <a:t>puede participar en una investigación</a:t>
            </a:r>
          </a:p>
          <a:p>
            <a:pPr algn="ctr" eaLnBrk="1" hangingPunct="1">
              <a:buFontTx/>
              <a:buNone/>
            </a:pPr>
            <a:r>
              <a:rPr lang="es-MX" altLang="es-MX" smtClean="0"/>
              <a:t>si no proporciona al patrocinador</a:t>
            </a:r>
          </a:p>
          <a:p>
            <a:pPr algn="ctr" eaLnBrk="1" hangingPunct="1">
              <a:buFontTx/>
              <a:buNone/>
            </a:pPr>
            <a:r>
              <a:rPr lang="es-MX" altLang="es-MX" smtClean="0"/>
              <a:t>una </a:t>
            </a:r>
            <a:r>
              <a:rPr lang="es-MX" altLang="es-MX" b="1" smtClean="0">
                <a:solidFill>
                  <a:srgbClr val="A50021"/>
                </a:solidFill>
              </a:rPr>
              <a:t>Declaración del Investigador</a:t>
            </a:r>
            <a:r>
              <a:rPr lang="es-MX" altLang="es-MX" b="1" smtClean="0"/>
              <a:t> </a:t>
            </a:r>
          </a:p>
          <a:p>
            <a:pPr algn="ctr" eaLnBrk="1" hangingPunct="1">
              <a:buFontTx/>
              <a:buNone/>
            </a:pPr>
            <a:r>
              <a:rPr lang="es-MX" altLang="es-MX" smtClean="0"/>
              <a:t>completa y firmada.</a:t>
            </a: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373637008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0676" y="2438853"/>
            <a:ext cx="8518525" cy="3772074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s-MX" altLang="es-MX" sz="2000" dirty="0" smtClean="0"/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2</a:t>
            </a:r>
            <a:r>
              <a:rPr lang="es-MX" altLang="es-MX" b="1" dirty="0" smtClean="0">
                <a:solidFill>
                  <a:srgbClr val="A50021"/>
                </a:solidFill>
              </a:rPr>
              <a:t>. Declaración del Investigador (FDA-1572)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400" b="1" dirty="0" smtClean="0">
                <a:solidFill>
                  <a:srgbClr val="A50021"/>
                </a:solidFill>
              </a:rPr>
              <a:t>Nombre y dirección</a:t>
            </a:r>
            <a:r>
              <a:rPr lang="es-MX" altLang="es-MX" sz="2400" dirty="0" smtClean="0"/>
              <a:t> del investigador.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s-MX" altLang="es-MX" sz="12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400" dirty="0" smtClean="0"/>
              <a:t>Escolaridad, entrenamientos y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experiencia que califique al investigador como un experto</a:t>
            </a:r>
            <a:r>
              <a:rPr lang="es-MX" altLang="es-MX" sz="2400" dirty="0" smtClean="0"/>
              <a:t> en la investigación clínica del fármaco en estudio. Agregue uno de los siguientes: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MX" altLang="es-MX" sz="2400" dirty="0" smtClean="0"/>
              <a:t>Resumen </a:t>
            </a:r>
            <a:r>
              <a:rPr lang="es-MX" altLang="es-MX" sz="2400" dirty="0" smtClean="0"/>
              <a:t>curricular.</a:t>
            </a:r>
            <a:endParaRPr lang="es-MX" altLang="es-MX" sz="2400" dirty="0" smtClean="0"/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s-MX" altLang="es-MX" sz="2400" dirty="0" smtClean="0"/>
              <a:t>Otra declaración de </a:t>
            </a:r>
            <a:r>
              <a:rPr lang="es-MX" altLang="es-MX" sz="2400" dirty="0" smtClean="0"/>
              <a:t>calificaciones.</a:t>
            </a:r>
            <a:endParaRPr lang="es-MX" altLang="es-MX" sz="2400" dirty="0" smtClean="0"/>
          </a:p>
        </p:txBody>
      </p:sp>
      <p:pic>
        <p:nvPicPr>
          <p:cNvPr id="5" name="Picture 4" descr="Nueva Ley sobre el Secreto de empresa: Novedades laborales!!! – Argumentos  en Derecho Labo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12776"/>
            <a:ext cx="1824137" cy="10260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+ Calidad a la Vis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6" y="1484784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184647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Declaración del Investigador (FDA 1572)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endParaRPr lang="es-MX" altLang="es-MX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es-MX" altLang="es-MX" sz="2400" dirty="0" smtClean="0"/>
              <a:t>Nombre y dirección de cualquier escuela médica, hospital u otra instalación de investigación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donde será desarrollada</a:t>
            </a:r>
            <a:r>
              <a:rPr lang="es-MX" altLang="es-MX" sz="2400" dirty="0" smtClean="0"/>
              <a:t> la investigación clínica.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endParaRPr lang="es-MX" altLang="es-MX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es-MX" altLang="es-MX" sz="2400" dirty="0" smtClean="0"/>
              <a:t>Nombre y dirección de cualquier instalación de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laboratorio clínico</a:t>
            </a:r>
            <a:r>
              <a:rPr lang="es-MX" altLang="es-MX" sz="2400" dirty="0" smtClean="0"/>
              <a:t> que serán usados en el estudio.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endParaRPr lang="es-MX" altLang="es-MX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es-MX" altLang="es-MX" sz="2400" dirty="0" smtClean="0"/>
              <a:t>Nombre y dirección del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Comité de Ética</a:t>
            </a:r>
            <a:r>
              <a:rPr lang="es-MX" altLang="es-MX" sz="2400" dirty="0" smtClean="0"/>
              <a:t> responsable de revisar y aprobar el estudio.</a:t>
            </a:r>
            <a:endParaRPr lang="en-US" alt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1119899383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 startAt="6"/>
            </a:pPr>
            <a:endParaRPr lang="es-MX" altLang="es-MX" sz="2000" smtClean="0"/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Declaración del Investigador (FDA 1572)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6"/>
            </a:pPr>
            <a:endParaRPr lang="es-MX" altLang="es-MX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6"/>
            </a:pPr>
            <a:r>
              <a:rPr lang="es-MX" altLang="es-MX" sz="2400" smtClean="0"/>
              <a:t>Nombres de los </a:t>
            </a:r>
            <a:r>
              <a:rPr lang="es-MX" altLang="es-MX" sz="2400" b="1" smtClean="0">
                <a:solidFill>
                  <a:srgbClr val="A50021"/>
                </a:solidFill>
              </a:rPr>
              <a:t>subinvestigadores </a:t>
            </a:r>
            <a:r>
              <a:rPr lang="es-MX" altLang="es-MX" sz="2400" smtClean="0"/>
              <a:t>que apoyarán al investigador en la realización del estudio (ejemplo: investigadores asociados, residentes, asociados).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6"/>
            </a:pPr>
            <a:endParaRPr lang="es-MX" altLang="es-MX" sz="24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6"/>
            </a:pPr>
            <a:r>
              <a:rPr lang="es-MX" altLang="es-MX" sz="2400" b="1" smtClean="0">
                <a:solidFill>
                  <a:srgbClr val="A50021"/>
                </a:solidFill>
              </a:rPr>
              <a:t>Nombre y código del protocolo</a:t>
            </a:r>
            <a:r>
              <a:rPr lang="es-MX" altLang="es-MX" sz="2400" smtClean="0"/>
              <a:t> utilizado por el laboratorio para identificar el protocolo que será realizado por el investigador. </a:t>
            </a:r>
            <a:endParaRPr lang="en-US" altLang="es-MX" sz="2400" smtClean="0"/>
          </a:p>
        </p:txBody>
      </p:sp>
    </p:spTree>
    <p:extLst>
      <p:ext uri="{BB962C8B-B14F-4D97-AF65-F5344CB8AC3E}">
        <p14:creationId xmlns:p14="http://schemas.microsoft.com/office/powerpoint/2010/main" val="231239741"/>
      </p:ext>
    </p:extLst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187624" y="1988840"/>
            <a:ext cx="6696744" cy="792088"/>
          </a:xfrm>
          <a:prstGeom prst="roundRect">
            <a:avLst/>
          </a:prstGeom>
          <a:solidFill>
            <a:srgbClr val="B1CFDF"/>
          </a:solidFill>
          <a:ln>
            <a:solidFill>
              <a:srgbClr val="B1CFD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accent1">
                    <a:lumMod val="50000"/>
                  </a:schemeClr>
                </a:solidFill>
              </a:rPr>
              <a:t>1. Investigación clínica</a:t>
            </a:r>
            <a:endParaRPr lang="es-MX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96258" y="2980184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2. Calidad</a:t>
            </a:r>
            <a:endParaRPr lang="es-MX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96258" y="3924672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3. QUIS. Sistema de Gestión de la Calidad</a:t>
            </a:r>
            <a:endParaRPr lang="es-MX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65261" y="486916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4. Manual del Sitio Clínico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3008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Declaración del Investigador (FDA 1572)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8"/>
            </a:pPr>
            <a:endParaRPr lang="es-MX" altLang="es-MX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8"/>
            </a:pPr>
            <a:r>
              <a:rPr lang="es-MX" altLang="es-MX" sz="2400" smtClean="0"/>
              <a:t>Agregue la siguiente información: 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altLang="es-MX" sz="2000" smtClean="0"/>
              <a:t>Fase 1 - </a:t>
            </a:r>
            <a:r>
              <a:rPr lang="es-MX" altLang="es-MX" sz="2000" b="1" smtClean="0">
                <a:solidFill>
                  <a:srgbClr val="A50021"/>
                </a:solidFill>
              </a:rPr>
              <a:t>descripción general</a:t>
            </a:r>
            <a:r>
              <a:rPr lang="es-MX" altLang="es-MX" sz="2000" smtClean="0"/>
              <a:t> de la investigación, incluyendo duración estimada y número máximo de sujetos.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s-MX" altLang="es-MX" sz="2000" smtClean="0"/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altLang="es-MX" sz="2000" smtClean="0"/>
              <a:t>Fase 2 ó 3 - </a:t>
            </a:r>
            <a:r>
              <a:rPr lang="es-MX" altLang="es-MX" sz="2000" b="1" smtClean="0">
                <a:solidFill>
                  <a:srgbClr val="A50021"/>
                </a:solidFill>
              </a:rPr>
              <a:t>esquema</a:t>
            </a:r>
            <a:r>
              <a:rPr lang="es-MX" altLang="es-MX" sz="2000" smtClean="0"/>
              <a:t> del protocolo,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altLang="es-MX" sz="2000" smtClean="0"/>
              <a:t>Número aproximado de sujetos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altLang="es-MX" sz="2000" smtClean="0"/>
              <a:t>Número de controles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altLang="es-MX" sz="2000" smtClean="0"/>
              <a:t>Usos clínicos que serán investigados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altLang="es-MX" sz="2000" smtClean="0"/>
              <a:t>Características de los sujetos como edad, sexo y condición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altLang="es-MX" sz="2000" smtClean="0"/>
              <a:t>Tipo de observaciones clínicas y pruebas de laboratorio que serán realizados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altLang="es-MX" sz="2000" smtClean="0"/>
              <a:t>Duración estimada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MX" altLang="es-MX" sz="2000" smtClean="0"/>
              <a:t>Copia o descripción de CRF.</a:t>
            </a:r>
            <a:endParaRPr lang="en-US" altLang="es-MX" sz="2000" smtClean="0"/>
          </a:p>
        </p:txBody>
      </p:sp>
    </p:spTree>
    <p:extLst>
      <p:ext uri="{BB962C8B-B14F-4D97-AF65-F5344CB8AC3E}">
        <p14:creationId xmlns:p14="http://schemas.microsoft.com/office/powerpoint/2010/main" val="1296458089"/>
      </p:ext>
    </p:extLst>
  </p:cSld>
  <p:clrMapOvr>
    <a:masterClrMapping/>
  </p:clrMapOvr>
  <p:transition advTm="8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276871"/>
            <a:ext cx="8229600" cy="416520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3. Declaración financiera</a:t>
            </a:r>
          </a:p>
          <a:p>
            <a:pPr algn="ctr" eaLnBrk="1" hangingPunct="1"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No existe ninguna corporación, sociedad,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compañía de responsabilidad limitada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u otra entidad de negocios </a:t>
            </a:r>
          </a:p>
          <a:p>
            <a:pPr algn="ctr" eaLnBrk="1" hangingPunct="1"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con la que el investigador esté afiliado </a:t>
            </a:r>
          </a:p>
          <a:p>
            <a:pPr algn="ctr" eaLnBrk="1" hangingPunct="1"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o haciendo negocios</a:t>
            </a:r>
            <a:r>
              <a:rPr lang="es-MX" altLang="es-MX" sz="2000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que puedan haber recibido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pagos del Patrocinador del estudio.</a:t>
            </a:r>
            <a:r>
              <a:rPr lang="en-US" altLang="es-MX" sz="2000" dirty="0" smtClean="0"/>
              <a:t> </a:t>
            </a:r>
            <a:endParaRPr lang="es-MX" altLang="es-MX" sz="2000" dirty="0" smtClean="0"/>
          </a:p>
        </p:txBody>
      </p:sp>
      <p:pic>
        <p:nvPicPr>
          <p:cNvPr id="4" name="Picture 4" descr="Nueva Ley sobre el Secreto de empresa: Novedades laborales!!! – Argumentos  en Derecho Labo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12776"/>
            <a:ext cx="1824137" cy="10260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e+ Calidad a la Vis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6" y="1484784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80366"/>
      </p:ext>
    </p:extLst>
  </p:cSld>
  <p:clrMapOvr>
    <a:masterClrMapping/>
  </p:clrMapOvr>
  <p:transition advTm="2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060847"/>
            <a:ext cx="8229600" cy="438122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Declaración financiera</a:t>
            </a:r>
          </a:p>
          <a:p>
            <a:pPr algn="ctr" eaLnBrk="1" hangingPunct="1">
              <a:buFontTx/>
              <a:buNone/>
            </a:pPr>
            <a:endParaRPr lang="es-MX" altLang="es-MX" sz="1200" b="1" dirty="0" smtClean="0"/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El investigador, su cónyuge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o cualquiera de sus hijos dependientes 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no tienen ningún interés de propiedad</a:t>
            </a:r>
            <a:r>
              <a:rPr lang="es-MX" altLang="es-MX" sz="2000" dirty="0" smtClean="0"/>
              <a:t> 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en el producto que se estudia, 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como la posesión u otro interés financiero, 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incluyendo pero no limitado a patentes, 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marcas registradas, </a:t>
            </a:r>
            <a:r>
              <a:rPr lang="es-MX" altLang="es-MX" sz="2000" dirty="0" err="1" smtClean="0"/>
              <a:t>copyrights</a:t>
            </a:r>
            <a:r>
              <a:rPr lang="es-MX" altLang="es-MX" sz="2000" dirty="0" smtClean="0"/>
              <a:t> o licencias.</a:t>
            </a:r>
          </a:p>
        </p:txBody>
      </p:sp>
    </p:spTree>
    <p:extLst>
      <p:ext uri="{BB962C8B-B14F-4D97-AF65-F5344CB8AC3E}">
        <p14:creationId xmlns:p14="http://schemas.microsoft.com/office/powerpoint/2010/main" val="4105049562"/>
      </p:ext>
    </p:extLst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060848"/>
            <a:ext cx="8229600" cy="439234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Declaración financiera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altLang="es-MX" sz="1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altLang="es-MX" sz="2000" dirty="0" smtClean="0"/>
              <a:t>El investigador no conoce de ninguna negociación con el Patrocinador del estudio, por la cual: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s-MX" altLang="es-MX" sz="12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MX" altLang="es-MX" sz="2000" dirty="0" smtClean="0"/>
              <a:t>La compensación pagada al investigador, su cónyuge o cualquier hijo dependiente por los servicios relacionados al desarrollo del estudio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sea en forma de un interés</a:t>
            </a:r>
            <a:r>
              <a:rPr lang="es-MX" altLang="es-MX" sz="2000" dirty="0" smtClean="0"/>
              <a:t> equivalente al del Patrocinador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o se base en cualquier forma en las ventas</a:t>
            </a:r>
            <a:r>
              <a:rPr lang="es-MX" altLang="es-MX" sz="2000" dirty="0" smtClean="0"/>
              <a:t> del producto sujeto a estudio 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s-MX" altLang="es-MX" sz="12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MX" altLang="es-MX" sz="2000" dirty="0" smtClean="0"/>
              <a:t>El valor de tal compensación pueda influenciarse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por el desenlace</a:t>
            </a:r>
            <a:r>
              <a:rPr lang="es-MX" altLang="es-MX" sz="2000" dirty="0" smtClean="0"/>
              <a:t> del estudio.</a:t>
            </a:r>
          </a:p>
        </p:txBody>
      </p:sp>
    </p:spTree>
    <p:extLst>
      <p:ext uri="{BB962C8B-B14F-4D97-AF65-F5344CB8AC3E}">
        <p14:creationId xmlns:p14="http://schemas.microsoft.com/office/powerpoint/2010/main" val="2460292131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88840"/>
            <a:ext cx="8229600" cy="409446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MX" altLang="es-MX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Declaración financiera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endParaRPr lang="es-MX" altLang="es-MX" sz="1200" dirty="0" smtClean="0"/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El investigador, su cónyuge o sus hijos dependientes 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en forma individual o conjunta 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no poseen acciones del Patrocinador</a:t>
            </a:r>
            <a:r>
              <a:rPr lang="es-MX" altLang="es-MX" sz="2000" dirty="0" smtClean="0"/>
              <a:t> del estudio 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que en suma tengan un valor </a:t>
            </a: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es-MX" altLang="es-MX" sz="2000" dirty="0" smtClean="0"/>
              <a:t>igual o mayor a 50,000 USD.</a:t>
            </a:r>
          </a:p>
        </p:txBody>
      </p:sp>
    </p:spTree>
    <p:extLst>
      <p:ext uri="{BB962C8B-B14F-4D97-AF65-F5344CB8AC3E}">
        <p14:creationId xmlns:p14="http://schemas.microsoft.com/office/powerpoint/2010/main" val="510199880"/>
      </p:ext>
    </p:extLst>
  </p:cSld>
  <p:clrMapOvr>
    <a:masterClrMapping/>
  </p:clrMapOvr>
  <p:transition advTm="13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060848"/>
            <a:ext cx="8229600" cy="456379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Declaración financiera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s-MX" altLang="es-MX" sz="12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dirty="0" smtClean="0"/>
              <a:t>El investigador no sabe de ninguna negociación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dirty="0" smtClean="0"/>
              <a:t>por la cual el Patrocinador haya hecho cualquier pago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dirty="0" smtClean="0"/>
              <a:t>que sume 25,000 USD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dirty="0" smtClean="0"/>
              <a:t>(excluyendo el costo de la conducción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dirty="0" smtClean="0"/>
              <a:t>de este u otros estudios clínicos)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al investigador, </a:t>
            </a:r>
            <a:r>
              <a:rPr lang="es-MX" altLang="es-MX" sz="2000" dirty="0" smtClean="0"/>
              <a:t>su conyugue o sus hijos dependientes,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o a su Institución</a:t>
            </a:r>
            <a:r>
              <a:rPr lang="es-MX" altLang="es-MX" sz="2000" dirty="0" smtClean="0"/>
              <a:t> para patrocinar sus actividades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dirty="0" smtClean="0"/>
              <a:t>(ejemplo, donativos a fondos de investigación,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dirty="0" smtClean="0"/>
              <a:t>compensaciones en forma de equipamiento,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sz="2000" dirty="0" smtClean="0"/>
              <a:t>contratos de consultoría u honorarios). </a:t>
            </a:r>
            <a:endParaRPr lang="en-US" alt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2812820987"/>
      </p:ext>
    </p:extLst>
  </p:cSld>
  <p:clrMapOvr>
    <a:masterClrMapping/>
  </p:clrMapOvr>
  <p:transition advTm="17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68"/>
          <p:cNvSpPr txBox="1">
            <a:spLocks noChangeArrowheads="1"/>
          </p:cNvSpPr>
          <p:nvPr/>
        </p:nvSpPr>
        <p:spPr bwMode="auto">
          <a:xfrm>
            <a:off x="1035050" y="1793106"/>
            <a:ext cx="705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3200" b="1" dirty="0">
                <a:solidFill>
                  <a:srgbClr val="A50021"/>
                </a:solidFill>
              </a:rPr>
              <a:t>4. Delegación de responsabilidades</a:t>
            </a:r>
            <a:endParaRPr lang="en-US" altLang="es-MX" sz="3200" b="1" dirty="0">
              <a:solidFill>
                <a:srgbClr val="A50021"/>
              </a:solidFill>
            </a:endParaRPr>
          </a:p>
        </p:txBody>
      </p:sp>
      <p:sp>
        <p:nvSpPr>
          <p:cNvPr id="595119" name="Text Box 175"/>
          <p:cNvSpPr txBox="1">
            <a:spLocks noChangeArrowheads="1"/>
          </p:cNvSpPr>
          <p:nvPr/>
        </p:nvSpPr>
        <p:spPr bwMode="auto">
          <a:xfrm>
            <a:off x="1404243" y="6004520"/>
            <a:ext cx="655195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s-MX" altLang="es-MX" sz="1400" dirty="0"/>
              <a:t>PI = Investigador Principal; SC = Coordinador de Estudio; SI = </a:t>
            </a:r>
            <a:r>
              <a:rPr lang="es-MX" altLang="es-MX" sz="1400" dirty="0" err="1"/>
              <a:t>Subinvestigador</a:t>
            </a:r>
            <a:r>
              <a:rPr lang="es-MX" altLang="es-MX" sz="1400" dirty="0"/>
              <a:t> </a:t>
            </a:r>
            <a:endParaRPr lang="en-US" altLang="es-MX" sz="1400" dirty="0"/>
          </a:p>
        </p:txBody>
      </p:sp>
      <p:graphicFrame>
        <p:nvGraphicFramePr>
          <p:cNvPr id="595564" name="Group 6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02758"/>
              </p:ext>
            </p:extLst>
          </p:nvPr>
        </p:nvGraphicFramePr>
        <p:xfrm>
          <a:off x="1187624" y="2513211"/>
          <a:ext cx="5184576" cy="3350642"/>
        </p:xfrm>
        <a:graphic>
          <a:graphicData uri="http://schemas.openxmlformats.org/drawingml/2006/table">
            <a:tbl>
              <a:tblPr/>
              <a:tblGrid>
                <a:gridCol w="5184576">
                  <a:extLst>
                    <a:ext uri="{9D8B030D-6E8A-4147-A177-3AD203B41FA5}">
                      <a16:colId xmlns:a16="http://schemas.microsoft.com/office/drawing/2014/main" val="1886455645"/>
                    </a:ext>
                  </a:extLst>
                </a:gridCol>
              </a:tblGrid>
              <a:tr h="2879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69990"/>
                  </a:ext>
                </a:extLst>
              </a:tr>
              <a:tr h="3745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Obtener Consentimiento 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904734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Contabilidad de fármaco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26731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Revisar la elegibilidad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13527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Reclutar pacientes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131073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Obtener y preparar las muestras de laboratorio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454409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Completar Documentos Fuente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07435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Realizar exámenes físicos 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258938"/>
                  </a:ext>
                </a:extLst>
              </a:tr>
              <a:tr h="4158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Mantener documentos regulatorios y éticos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667046"/>
                  </a:ext>
                </a:extLst>
              </a:tr>
            </a:tbl>
          </a:graphicData>
        </a:graphic>
      </p:graphicFrame>
      <p:graphicFrame>
        <p:nvGraphicFramePr>
          <p:cNvPr id="595563" name="Group 6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90342"/>
              </p:ext>
            </p:extLst>
          </p:nvPr>
        </p:nvGraphicFramePr>
        <p:xfrm>
          <a:off x="6371953" y="2513211"/>
          <a:ext cx="535375" cy="3350642"/>
        </p:xfrm>
        <a:graphic>
          <a:graphicData uri="http://schemas.openxmlformats.org/drawingml/2006/table">
            <a:tbl>
              <a:tblPr/>
              <a:tblGrid>
                <a:gridCol w="535375">
                  <a:extLst>
                    <a:ext uri="{9D8B030D-6E8A-4147-A177-3AD203B41FA5}">
                      <a16:colId xmlns:a16="http://schemas.microsoft.com/office/drawing/2014/main" val="2603878365"/>
                    </a:ext>
                  </a:extLst>
                </a:gridCol>
              </a:tblGrid>
              <a:tr h="3599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964579"/>
                  </a:ext>
                </a:extLst>
              </a:tr>
              <a:tr h="3745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3009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757963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802089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683956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62978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887822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25573"/>
                  </a:ext>
                </a:extLst>
              </a:tr>
              <a:tr h="4158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525401"/>
                  </a:ext>
                </a:extLst>
              </a:tr>
            </a:tbl>
          </a:graphicData>
        </a:graphic>
      </p:graphicFrame>
      <p:graphicFrame>
        <p:nvGraphicFramePr>
          <p:cNvPr id="595573" name="Group 6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81434"/>
              </p:ext>
            </p:extLst>
          </p:nvPr>
        </p:nvGraphicFramePr>
        <p:xfrm>
          <a:off x="6915962" y="2513211"/>
          <a:ext cx="536358" cy="3350642"/>
        </p:xfrm>
        <a:graphic>
          <a:graphicData uri="http://schemas.openxmlformats.org/drawingml/2006/table">
            <a:tbl>
              <a:tblPr/>
              <a:tblGrid>
                <a:gridCol w="536358">
                  <a:extLst>
                    <a:ext uri="{9D8B030D-6E8A-4147-A177-3AD203B41FA5}">
                      <a16:colId xmlns:a16="http://schemas.microsoft.com/office/drawing/2014/main" val="665650364"/>
                    </a:ext>
                  </a:extLst>
                </a:gridCol>
              </a:tblGrid>
              <a:tr h="3599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932518"/>
                  </a:ext>
                </a:extLst>
              </a:tr>
              <a:tr h="3745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420671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023868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659699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04196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166914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2938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084449"/>
                  </a:ext>
                </a:extLst>
              </a:tr>
              <a:tr h="4158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031642"/>
                  </a:ext>
                </a:extLst>
              </a:tr>
            </a:tbl>
          </a:graphicData>
        </a:graphic>
      </p:graphicFrame>
      <p:graphicFrame>
        <p:nvGraphicFramePr>
          <p:cNvPr id="595591" name="Group 6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12580"/>
              </p:ext>
            </p:extLst>
          </p:nvPr>
        </p:nvGraphicFramePr>
        <p:xfrm>
          <a:off x="7452320" y="2513211"/>
          <a:ext cx="503882" cy="3350642"/>
        </p:xfrm>
        <a:graphic>
          <a:graphicData uri="http://schemas.openxmlformats.org/drawingml/2006/table">
            <a:tbl>
              <a:tblPr/>
              <a:tblGrid>
                <a:gridCol w="503882">
                  <a:extLst>
                    <a:ext uri="{9D8B030D-6E8A-4147-A177-3AD203B41FA5}">
                      <a16:colId xmlns:a16="http://schemas.microsoft.com/office/drawing/2014/main" val="2176258894"/>
                    </a:ext>
                  </a:extLst>
                </a:gridCol>
              </a:tblGrid>
              <a:tr h="3599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95448"/>
                  </a:ext>
                </a:extLst>
              </a:tr>
              <a:tr h="3745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540494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740203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792868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716567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914812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91271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80479"/>
                  </a:ext>
                </a:extLst>
              </a:tr>
              <a:tr h="4158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19921"/>
                  </a:ext>
                </a:extLst>
              </a:tr>
            </a:tbl>
          </a:graphicData>
        </a:graphic>
      </p:graphicFrame>
      <p:pic>
        <p:nvPicPr>
          <p:cNvPr id="9" name="Picture 4" descr="Nueva Ley sobre el Secreto de empresa: Novedades laborales!!! – Argumentos  en Derecho Labo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15317"/>
            <a:ext cx="1824137" cy="10260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e+ Calidad a la Vis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6" y="487325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44163"/>
      </p:ext>
    </p:extLst>
  </p:cSld>
  <p:clrMapOvr>
    <a:masterClrMapping/>
  </p:clrMapOvr>
  <p:transition advTm="3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9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9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59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59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1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094" name="Group 7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54199660"/>
              </p:ext>
            </p:extLst>
          </p:nvPr>
        </p:nvGraphicFramePr>
        <p:xfrm>
          <a:off x="1258888" y="2420938"/>
          <a:ext cx="6607176" cy="3546772"/>
        </p:xfrm>
        <a:graphic>
          <a:graphicData uri="http://schemas.openxmlformats.org/drawingml/2006/table">
            <a:tbl>
              <a:tblPr/>
              <a:tblGrid>
                <a:gridCol w="4897288">
                  <a:extLst>
                    <a:ext uri="{9D8B030D-6E8A-4147-A177-3AD203B41FA5}">
                      <a16:colId xmlns:a16="http://schemas.microsoft.com/office/drawing/2014/main" val="4889775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178785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6277859"/>
                    </a:ext>
                  </a:extLst>
                </a:gridCol>
                <a:gridCol w="629768">
                  <a:extLst>
                    <a:ext uri="{9D8B030D-6E8A-4147-A177-3AD203B41FA5}">
                      <a16:colId xmlns:a16="http://schemas.microsoft.com/office/drawing/2014/main" val="111107186"/>
                    </a:ext>
                  </a:extLst>
                </a:gridCol>
              </a:tblGrid>
              <a:tr h="561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885548"/>
                  </a:ext>
                </a:extLst>
              </a:tr>
              <a:tr h="3745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Obtener historia médica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21426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Proporcionar fármaco de estudio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132300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Reportar Eventos Adversos Serios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16977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Instruir al paciente</a:t>
                      </a: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79357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Completar los Formatos de Reporte de Caso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991149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Corregir los Formatos de Reporte de Caso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653435"/>
                  </a:ext>
                </a:extLst>
              </a:tr>
              <a:tr h="3656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Firmar las Formas de Corrección de Datos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862607"/>
                  </a:ext>
                </a:extLst>
              </a:tr>
              <a:tr h="4158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Otras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824841"/>
                  </a:ext>
                </a:extLst>
              </a:tr>
            </a:tbl>
          </a:graphicData>
        </a:graphic>
      </p:graphicFrame>
      <p:sp>
        <p:nvSpPr>
          <p:cNvPr id="54326" name="Text Box 60"/>
          <p:cNvSpPr txBox="1">
            <a:spLocks noChangeArrowheads="1"/>
          </p:cNvSpPr>
          <p:nvPr/>
        </p:nvSpPr>
        <p:spPr bwMode="auto">
          <a:xfrm>
            <a:off x="1258888" y="1557338"/>
            <a:ext cx="6607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3200" b="1" dirty="0">
                <a:solidFill>
                  <a:srgbClr val="A50021"/>
                </a:solidFill>
              </a:rPr>
              <a:t>Delegación de responsabilidades</a:t>
            </a:r>
            <a:endParaRPr lang="en-US" altLang="es-MX" sz="32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40077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636912"/>
            <a:ext cx="8229600" cy="3733726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Responsabilidades</a:t>
            </a:r>
          </a:p>
          <a:p>
            <a:pPr algn="ctr" eaLnBrk="1" hangingPunct="1"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eaLnBrk="1" hangingPunct="1"/>
            <a:r>
              <a:rPr lang="es-MX" altLang="es-MX" sz="2000" b="1" dirty="0" smtClean="0">
                <a:solidFill>
                  <a:srgbClr val="A50021"/>
                </a:solidFill>
              </a:rPr>
              <a:t>Leer y comprender</a:t>
            </a:r>
            <a:r>
              <a:rPr lang="es-MX" altLang="es-MX" sz="2000" dirty="0" smtClean="0"/>
              <a:t> la información del Folleto del Investigador, incluyendo los riesgos potenciales y efectos colaterales de la droga.</a:t>
            </a:r>
          </a:p>
          <a:p>
            <a:pPr eaLnBrk="1" hangingPunct="1"/>
            <a:endParaRPr lang="es-MX" altLang="es-MX" sz="1200" dirty="0" smtClean="0"/>
          </a:p>
          <a:p>
            <a:pPr eaLnBrk="1" hangingPunct="1"/>
            <a:r>
              <a:rPr lang="es-MX" altLang="es-MX" sz="2000" dirty="0" smtClean="0"/>
              <a:t>Asegurarse de que un Comité de Ética que cumpla con los requisitos legales, sea el responsable de la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revisión y aprobación</a:t>
            </a:r>
            <a:r>
              <a:rPr lang="es-MX" altLang="es-MX" sz="2000" dirty="0" smtClean="0"/>
              <a:t> inicial y continua de la investigación.</a:t>
            </a:r>
          </a:p>
          <a:p>
            <a:pPr eaLnBrk="1" hangingPunct="1"/>
            <a:endParaRPr lang="en-US" altLang="es-MX" sz="2400" dirty="0" smtClean="0"/>
          </a:p>
        </p:txBody>
      </p:sp>
      <p:pic>
        <p:nvPicPr>
          <p:cNvPr id="4" name="Picture 4" descr="Ve+ Calidad a la V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9229"/>
      </p:ext>
    </p:extLst>
  </p:cSld>
  <p:clrMapOvr>
    <a:masterClrMapping/>
  </p:clrMapOvr>
  <p:transition advTm="28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060848"/>
            <a:ext cx="8229600" cy="423835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Responsabilidades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sz="2000" dirty="0" smtClean="0"/>
              <a:t>Informar a todos los sujetos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sz="2000" dirty="0" smtClean="0"/>
              <a:t>o a cualquier persona usada como control,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que la droga está siendo utilizada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con fines de investigación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sz="2000" dirty="0" smtClean="0"/>
              <a:t>y asegurarse que se cumplen todos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sz="2000" dirty="0" smtClean="0"/>
              <a:t>los requisitos relacionados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sz="2000" dirty="0" smtClean="0"/>
              <a:t>a la obtención del consentimiento informado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sz="2000" dirty="0" smtClean="0"/>
              <a:t>y de que existe una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revisión y aprobación</a:t>
            </a:r>
            <a:r>
              <a:rPr lang="es-MX" altLang="es-MX" sz="2000" dirty="0" smtClean="0"/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sz="2000" dirty="0" smtClean="0"/>
              <a:t>por un Comité de Ética.</a:t>
            </a:r>
            <a:endParaRPr lang="en-US" altLang="es-MX" sz="2000" dirty="0" smtClean="0"/>
          </a:p>
        </p:txBody>
      </p:sp>
      <p:pic>
        <p:nvPicPr>
          <p:cNvPr id="4" name="Picture 4" descr="Ve+ Calidad a la V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31004"/>
      </p:ext>
    </p:extLst>
  </p:cSld>
  <p:clrMapOvr>
    <a:masterClrMapping/>
  </p:clrMapOvr>
  <p:transition advTm="23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977" y="4598977"/>
            <a:ext cx="9145977" cy="2259023"/>
          </a:xfrm>
          <a:prstGeom prst="rect">
            <a:avLst/>
          </a:prstGeom>
          <a:solidFill>
            <a:srgbClr val="B1CFDF"/>
          </a:solidFill>
          <a:ln>
            <a:solidFill>
              <a:srgbClr val="C9D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4139952" y="5264279"/>
            <a:ext cx="44230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chemeClr val="tx2">
                    <a:lumMod val="75000"/>
                  </a:schemeClr>
                </a:solidFill>
              </a:rPr>
              <a:t>Investigación clínica</a:t>
            </a:r>
            <a:endParaRPr lang="es-ES" altLang="es-MX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362" name="Picture 2" descr="Investigación clínica podría generar +US$2 millardos en Méxic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7" y="0"/>
            <a:ext cx="9145977" cy="459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MX" altLang="es-MX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Responsabilidades</a:t>
            </a:r>
          </a:p>
          <a:p>
            <a:pPr algn="ctr" eaLnBrk="1" hangingPunct="1"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Asegurarse de que todos los asociados,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colegas y empleados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que participen en el desarrollo del estudio </a:t>
            </a:r>
          </a:p>
          <a:p>
            <a:pPr algn="ctr" eaLnBrk="1" hangingPunct="1"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estén informados sobre sus obligaciones</a:t>
            </a:r>
            <a:r>
              <a:rPr lang="es-MX" altLang="es-MX" sz="2000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para cumplir con las responsabilidades descritas.</a:t>
            </a:r>
            <a:endParaRPr lang="en-US" altLang="es-MX" sz="2000" dirty="0" smtClean="0"/>
          </a:p>
        </p:txBody>
      </p:sp>
      <p:pic>
        <p:nvPicPr>
          <p:cNvPr id="4" name="Picture 4" descr="Ve+ Calidad a la V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01403"/>
      </p:ext>
    </p:extLst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420888"/>
            <a:ext cx="8229600" cy="39608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Responsabilidades</a:t>
            </a:r>
          </a:p>
          <a:p>
            <a:pPr algn="ctr" eaLnBrk="1" hangingPunct="1">
              <a:buFontTx/>
              <a:buNone/>
            </a:pPr>
            <a:endParaRPr lang="es-MX" altLang="es-MX" sz="1200" b="1" dirty="0" smtClean="0"/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Conducir el estudio </a:t>
            </a:r>
          </a:p>
          <a:p>
            <a:pPr algn="ctr" eaLnBrk="1" hangingPunct="1"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de acuerdo con el protocolo</a:t>
            </a:r>
            <a:r>
              <a:rPr lang="es-MX" altLang="es-MX" sz="2000" dirty="0" smtClean="0"/>
              <a:t> actualizado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 y sólo hacer modificaciones al protocolo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después de notificarlo al patrocinador,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excepto cuando sea necesario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para proteger la seguridad, </a:t>
            </a:r>
          </a:p>
          <a:p>
            <a:pPr algn="ctr" eaLnBrk="1" hangingPunct="1">
              <a:buFontTx/>
              <a:buNone/>
            </a:pPr>
            <a:r>
              <a:rPr lang="es-MX" altLang="es-MX" sz="2000" dirty="0" smtClean="0"/>
              <a:t>derechos o bienestar de los sujetos</a:t>
            </a:r>
            <a:r>
              <a:rPr lang="es-MX" altLang="es-MX" sz="2400" dirty="0" smtClean="0"/>
              <a:t>.</a:t>
            </a:r>
          </a:p>
        </p:txBody>
      </p:sp>
      <p:pic>
        <p:nvPicPr>
          <p:cNvPr id="4" name="Picture 4" descr="Ve+ Calidad a la V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87304"/>
      </p:ext>
    </p:extLst>
  </p:cSld>
  <p:clrMapOvr>
    <a:masterClrMapping/>
  </p:clrMapOvr>
  <p:transition advTm="19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348880"/>
            <a:ext cx="8229600" cy="395032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Responsabilidades</a:t>
            </a:r>
            <a:endParaRPr lang="es-ES" altLang="es-MX" b="1" dirty="0" smtClean="0">
              <a:solidFill>
                <a:srgbClr val="A5002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MX" sz="1200" b="1" dirty="0" smtClean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s-ES" altLang="es-MX" sz="2400" dirty="0" smtClean="0"/>
              <a:t>Desarrollar personalmente </a:t>
            </a:r>
            <a:r>
              <a:rPr lang="es-ES" altLang="es-MX" sz="2400" b="1" dirty="0" smtClean="0">
                <a:solidFill>
                  <a:srgbClr val="A50021"/>
                </a:solidFill>
              </a:rPr>
              <a:t>o supervisar</a:t>
            </a:r>
            <a:r>
              <a:rPr lang="es-ES" altLang="es-MX" sz="2400" dirty="0" smtClean="0"/>
              <a:t> la investigación descrita.</a:t>
            </a:r>
          </a:p>
          <a:p>
            <a:pPr eaLnBrk="1" hangingPunct="1">
              <a:spcBef>
                <a:spcPct val="0"/>
              </a:spcBef>
            </a:pPr>
            <a:endParaRPr lang="es-ES" altLang="es-MX" sz="1200" dirty="0" smtClean="0"/>
          </a:p>
          <a:p>
            <a:pPr eaLnBrk="1" hangingPunct="1"/>
            <a:r>
              <a:rPr lang="es-MX" altLang="es-MX" sz="2400" dirty="0" smtClean="0"/>
              <a:t>Mantener un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registro adecuado y exacto</a:t>
            </a:r>
            <a:r>
              <a:rPr lang="es-MX" altLang="es-MX" sz="2400" dirty="0" smtClean="0"/>
              <a:t> y tenerlo disponible para su inspección.</a:t>
            </a:r>
          </a:p>
          <a:p>
            <a:pPr eaLnBrk="1" hangingPunct="1"/>
            <a:endParaRPr lang="es-MX" altLang="es-MX" sz="1200" dirty="0" smtClean="0"/>
          </a:p>
          <a:p>
            <a:pPr eaLnBrk="1" hangingPunct="1"/>
            <a:r>
              <a:rPr lang="es-MX" altLang="es-MX" sz="2400" dirty="0" smtClean="0"/>
              <a:t>Reportar al patrocinador los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eventos adversos</a:t>
            </a:r>
            <a:r>
              <a:rPr lang="es-MX" altLang="es-MX" sz="2400" dirty="0" smtClean="0"/>
              <a:t> que ocurran en el curso de la investigación.</a:t>
            </a:r>
            <a:endParaRPr lang="es-ES" altLang="es-MX" sz="2400" dirty="0" smtClean="0"/>
          </a:p>
        </p:txBody>
      </p:sp>
      <p:pic>
        <p:nvPicPr>
          <p:cNvPr id="4" name="Picture 4" descr="Ve+ Calidad a la V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97583"/>
      </p:ext>
    </p:extLst>
  </p:cSld>
  <p:clrMapOvr>
    <a:masterClrMapping/>
  </p:clrMapOvr>
  <p:transition advTm="21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276871"/>
            <a:ext cx="8229600" cy="3557191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MX" altLang="es-MX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Responsabilidades</a:t>
            </a:r>
          </a:p>
          <a:p>
            <a:pPr eaLnBrk="1" hangingPunct="1"/>
            <a:endParaRPr lang="es-MX" altLang="es-MX" sz="1200" dirty="0" smtClean="0"/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Reportar prontamente al Comité de Ética </a:t>
            </a:r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todos los cambios en la actividad de la investigación </a:t>
            </a:r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y todos los problemas no anticipados</a:t>
            </a:r>
          </a:p>
          <a:p>
            <a:pPr algn="ctr" eaLnBrk="1" hangingPunct="1"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que involucren riesgo</a:t>
            </a:r>
            <a:r>
              <a:rPr lang="es-MX" altLang="es-MX" sz="2400" dirty="0" smtClean="0"/>
              <a:t> para los sujetos humanos u otros.</a:t>
            </a:r>
          </a:p>
          <a:p>
            <a:pPr eaLnBrk="1" hangingPunct="1"/>
            <a:endParaRPr lang="en-US" altLang="es-MX" dirty="0" smtClean="0"/>
          </a:p>
        </p:txBody>
      </p:sp>
      <p:pic>
        <p:nvPicPr>
          <p:cNvPr id="4" name="Picture 4" descr="Ve+ Calidad a la V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52973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132855"/>
            <a:ext cx="8229600" cy="4093319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MX" altLang="es-MX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Responsabilidades</a:t>
            </a:r>
          </a:p>
          <a:p>
            <a:pPr eaLnBrk="1" hangingPunct="1"/>
            <a:endParaRPr lang="es-MX" altLang="es-MX" sz="1200" dirty="0" smtClean="0"/>
          </a:p>
          <a:p>
            <a:pPr algn="ctr" eaLnBrk="1" hangingPunct="1"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No hacer ningún cambio</a:t>
            </a:r>
            <a:r>
              <a:rPr lang="es-MX" altLang="es-MX" sz="2400" dirty="0" smtClean="0"/>
              <a:t> en la investigación</a:t>
            </a:r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 sin la aprobación del Comité de Ética, </a:t>
            </a:r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excepto cuando sea necesario </a:t>
            </a:r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para eliminar un aparente riesgo inmediato </a:t>
            </a:r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para los sujetos humanos.</a:t>
            </a:r>
            <a:endParaRPr lang="en-US" altLang="es-MX" dirty="0" smtClean="0"/>
          </a:p>
        </p:txBody>
      </p:sp>
      <p:pic>
        <p:nvPicPr>
          <p:cNvPr id="4" name="Picture 4" descr="Ve+ Calidad a la V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86930"/>
      </p:ext>
    </p:extLst>
  </p:cSld>
  <p:clrMapOvr>
    <a:masterClrMapping/>
  </p:clrMapOvr>
  <p:transition advTm="17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844675"/>
            <a:ext cx="6985395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Perfil del puesto</a:t>
            </a:r>
          </a:p>
          <a:p>
            <a:pPr algn="ctr" eaLnBrk="1" hangingPunct="1">
              <a:buFontTx/>
              <a:buNone/>
            </a:pPr>
            <a:endParaRPr lang="es-MX" altLang="es-MX" sz="2000" b="1" dirty="0" smtClean="0">
              <a:solidFill>
                <a:srgbClr val="A50021"/>
              </a:solidFill>
            </a:endParaRPr>
          </a:p>
          <a:p>
            <a:pPr eaLnBrk="1" hangingPunct="1"/>
            <a:r>
              <a:rPr lang="es-MX" altLang="es-MX" sz="2400" dirty="0" smtClean="0"/>
              <a:t>Trabajo en equipo</a:t>
            </a:r>
          </a:p>
          <a:p>
            <a:pPr eaLnBrk="1" hangingPunct="1"/>
            <a:r>
              <a:rPr lang="es-MX" altLang="es-MX" sz="2400" b="1" dirty="0" smtClean="0">
                <a:solidFill>
                  <a:srgbClr val="A50021"/>
                </a:solidFill>
              </a:rPr>
              <a:t>Disponibilidad</a:t>
            </a:r>
            <a:r>
              <a:rPr lang="es-MX" altLang="es-MX" sz="2400" dirty="0" smtClean="0"/>
              <a:t> – sujeto, patrocinador, autoridades</a:t>
            </a:r>
          </a:p>
          <a:p>
            <a:pPr eaLnBrk="1" hangingPunct="1"/>
            <a:r>
              <a:rPr lang="es-MX" altLang="es-MX" sz="2400" dirty="0" smtClean="0"/>
              <a:t>Inglés 80%</a:t>
            </a:r>
            <a:endParaRPr lang="en-US" altLang="es-MX" sz="2400" dirty="0" smtClean="0"/>
          </a:p>
          <a:p>
            <a:pPr eaLnBrk="1" hangingPunct="1"/>
            <a:r>
              <a:rPr lang="es-MX" altLang="es-MX" sz="2400" dirty="0" smtClean="0"/>
              <a:t>Trato amable</a:t>
            </a:r>
          </a:p>
          <a:p>
            <a:pPr eaLnBrk="1" hangingPunct="1"/>
            <a:r>
              <a:rPr lang="es-MX" altLang="es-MX" sz="2400" dirty="0" smtClean="0"/>
              <a:t>Formalidad</a:t>
            </a:r>
          </a:p>
          <a:p>
            <a:pPr eaLnBrk="1" hangingPunct="1"/>
            <a:r>
              <a:rPr lang="es-MX" altLang="es-MX" sz="2400" dirty="0" smtClean="0"/>
              <a:t>Facilidad de palabra</a:t>
            </a:r>
          </a:p>
          <a:p>
            <a:pPr eaLnBrk="1" hangingPunct="1"/>
            <a:r>
              <a:rPr lang="es-MX" altLang="es-MX" sz="2400" dirty="0" smtClean="0"/>
              <a:t>Toma de decisiones</a:t>
            </a:r>
          </a:p>
        </p:txBody>
      </p:sp>
      <p:pic>
        <p:nvPicPr>
          <p:cNvPr id="4" name="Picture 4" descr="Ve+ Calidad a la V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46325"/>
      </p:ext>
    </p:extLst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29764" y="1675039"/>
            <a:ext cx="1346845" cy="1463451"/>
            <a:chOff x="329764" y="1675039"/>
            <a:chExt cx="1346845" cy="1463451"/>
          </a:xfrm>
        </p:grpSpPr>
        <p:sp>
          <p:nvSpPr>
            <p:cNvPr id="12" name="11 CuadroTexto"/>
            <p:cNvSpPr txBox="1"/>
            <p:nvPr/>
          </p:nvSpPr>
          <p:spPr>
            <a:xfrm>
              <a:off x="329765" y="2676825"/>
              <a:ext cx="1346844" cy="461665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Aseguramiento </a:t>
              </a:r>
            </a:p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de calidad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64" y="1675039"/>
              <a:ext cx="1346845" cy="100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82867" y="-478210"/>
            <a:ext cx="624449" cy="4262406"/>
          </a:xfrm>
          <a:prstGeom prst="rect">
            <a:avLst/>
          </a:prstGeom>
        </p:spPr>
      </p:pic>
      <p:sp>
        <p:nvSpPr>
          <p:cNvPr id="18" name="Rectángulo redondeado 17"/>
          <p:cNvSpPr/>
          <p:nvPr/>
        </p:nvSpPr>
        <p:spPr>
          <a:xfrm>
            <a:off x="2263318" y="2095428"/>
            <a:ext cx="6516215" cy="42138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Reclutamiento</a:t>
            </a:r>
          </a:p>
          <a:p>
            <a:pPr algn="ctr"/>
            <a:r>
              <a:rPr lang="es-MX" sz="2000" b="1" dirty="0" smtClean="0"/>
              <a:t>Firma de ICF</a:t>
            </a:r>
            <a:endParaRPr lang="es-MX" sz="2000" b="1" dirty="0"/>
          </a:p>
          <a:p>
            <a:pPr algn="ctr"/>
            <a:r>
              <a:rPr lang="es-MX" b="1" dirty="0" smtClean="0">
                <a:solidFill>
                  <a:srgbClr val="FFFF00"/>
                </a:solidFill>
              </a:rPr>
              <a:t>CUMPLIMIENTO DE METAS</a:t>
            </a:r>
            <a:endParaRPr lang="es-MX" b="1" dirty="0">
              <a:solidFill>
                <a:srgbClr val="FFFF00"/>
              </a:solidFill>
            </a:endParaRPr>
          </a:p>
          <a:p>
            <a:endParaRPr lang="es-MX" sz="1050" dirty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Publicidad.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Preselección.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Selección.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Firma de ICF.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Protección de derechos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400" dirty="0" smtClean="0"/>
          </a:p>
        </p:txBody>
      </p:sp>
      <p:grpSp>
        <p:nvGrpSpPr>
          <p:cNvPr id="10" name="Grupo 9"/>
          <p:cNvGrpSpPr/>
          <p:nvPr/>
        </p:nvGrpSpPr>
        <p:grpSpPr>
          <a:xfrm>
            <a:off x="467544" y="3686027"/>
            <a:ext cx="1391899" cy="1359897"/>
            <a:chOff x="3760814" y="4686955"/>
            <a:chExt cx="1391899" cy="1359897"/>
          </a:xfrm>
        </p:grpSpPr>
        <p:sp>
          <p:nvSpPr>
            <p:cNvPr id="11" name="27 CuadroTexto"/>
            <p:cNvSpPr txBox="1"/>
            <p:nvPr/>
          </p:nvSpPr>
          <p:spPr>
            <a:xfrm>
              <a:off x="3834637" y="5769853"/>
              <a:ext cx="1244251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Reclutamiento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6" descr="El arte de reclutar talento sin tener dinero - Método Consolid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0814" y="4686955"/>
              <a:ext cx="1391899" cy="108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24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5259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Consentimiento Informado</a:t>
            </a:r>
            <a:endParaRPr lang="es-ES" altLang="es-MX" b="1" smtClean="0">
              <a:solidFill>
                <a:srgbClr val="A50021"/>
              </a:solidFill>
            </a:endParaRPr>
          </a:p>
          <a:p>
            <a:pPr eaLnBrk="1" hangingPunct="1">
              <a:buFontTx/>
              <a:buNone/>
            </a:pPr>
            <a:endParaRPr lang="es-ES" altLang="es-MX" sz="2000" smtClean="0"/>
          </a:p>
          <a:p>
            <a:pPr algn="ctr" eaLnBrk="1" hangingPunct="1">
              <a:buFontTx/>
              <a:buNone/>
            </a:pPr>
            <a:r>
              <a:rPr lang="es-ES" altLang="es-MX" sz="2400" smtClean="0"/>
              <a:t>Acuerdo escrito mediante el cual</a:t>
            </a:r>
          </a:p>
          <a:p>
            <a:pPr algn="ctr" eaLnBrk="1" hangingPunct="1">
              <a:buFontTx/>
              <a:buNone/>
            </a:pPr>
            <a:r>
              <a:rPr lang="es-ES" altLang="es-MX" sz="2400" smtClean="0"/>
              <a:t>el sujeto o su representante legal autorizan la participación </a:t>
            </a:r>
          </a:p>
          <a:p>
            <a:pPr lvl="1" eaLnBrk="1" hangingPunct="1"/>
            <a:endParaRPr lang="es-ES" altLang="es-MX" sz="1200" smtClean="0"/>
          </a:p>
          <a:p>
            <a:pPr lvl="4" eaLnBrk="1" hangingPunct="1"/>
            <a:r>
              <a:rPr lang="es-ES" altLang="es-MX" sz="2400" smtClean="0"/>
              <a:t>Con </a:t>
            </a:r>
            <a:r>
              <a:rPr lang="es-ES" altLang="es-MX" sz="2400" b="1" smtClean="0">
                <a:solidFill>
                  <a:srgbClr val="A50021"/>
                </a:solidFill>
              </a:rPr>
              <a:t>pleno conocimiento</a:t>
            </a:r>
            <a:r>
              <a:rPr lang="es-ES" altLang="es-MX" sz="2400" smtClean="0"/>
              <a:t> </a:t>
            </a:r>
          </a:p>
          <a:p>
            <a:pPr lvl="4" eaLnBrk="1" hangingPunct="1"/>
            <a:r>
              <a:rPr lang="es-ES" altLang="es-MX" sz="2400" b="1" smtClean="0">
                <a:solidFill>
                  <a:srgbClr val="A50021"/>
                </a:solidFill>
              </a:rPr>
              <a:t>Procedimientos y riesgos</a:t>
            </a:r>
          </a:p>
          <a:p>
            <a:pPr lvl="4" eaLnBrk="1" hangingPunct="1"/>
            <a:r>
              <a:rPr lang="es-ES" altLang="es-MX" sz="2400" b="1" smtClean="0">
                <a:solidFill>
                  <a:srgbClr val="A50021"/>
                </a:solidFill>
              </a:rPr>
              <a:t>Libre elección</a:t>
            </a:r>
          </a:p>
          <a:p>
            <a:pPr lvl="4" eaLnBrk="1" hangingPunct="1"/>
            <a:r>
              <a:rPr lang="es-ES" altLang="es-MX" sz="2400" b="1" smtClean="0">
                <a:solidFill>
                  <a:srgbClr val="A50021"/>
                </a:solidFill>
              </a:rPr>
              <a:t>Sin coacción</a:t>
            </a:r>
            <a:endParaRPr lang="es-ES" altLang="es-MX" smtClean="0"/>
          </a:p>
        </p:txBody>
      </p:sp>
      <p:pic>
        <p:nvPicPr>
          <p:cNvPr id="4" name="Picture 4" descr="Ve+ Calidad a la V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357499" cy="13574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rva La Escritura De La Mano En La Forma De Impuesto, Concepto Del Vector  De Los Impuestos De Renta De Empresas Ilustración del Vector - Ilustración  de pago, datos: 900131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18" y="1412776"/>
            <a:ext cx="1368152" cy="1368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43005"/>
      </p:ext>
    </p:extLst>
  </p:cSld>
  <p:clrMapOvr>
    <a:masterClrMapping/>
  </p:clrMapOvr>
  <p:transition advTm="29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2204863"/>
            <a:ext cx="7343775" cy="3876849"/>
          </a:xfrm>
        </p:spPr>
        <p:txBody>
          <a:bodyPr/>
          <a:lstStyle/>
          <a:p>
            <a:pPr marL="457200" indent="-457200" algn="ctr" eaLnBrk="1" hangingPunct="1">
              <a:buFontTx/>
              <a:buNone/>
            </a:pPr>
            <a:r>
              <a:rPr lang="es-ES" altLang="es-MX" b="1" dirty="0" smtClean="0">
                <a:solidFill>
                  <a:srgbClr val="A50021"/>
                </a:solidFill>
              </a:rPr>
              <a:t>Partes del ICF</a:t>
            </a:r>
            <a:endParaRPr lang="es-ES" altLang="es-MX" dirty="0" smtClean="0">
              <a:solidFill>
                <a:srgbClr val="A50021"/>
              </a:solidFill>
            </a:endParaRPr>
          </a:p>
          <a:p>
            <a:pPr marL="457200" indent="-457200" eaLnBrk="1" hangingPunct="1">
              <a:buFontTx/>
              <a:buAutoNum type="arabicPeriod"/>
            </a:pPr>
            <a:endParaRPr lang="es-ES" altLang="es-MX" sz="20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s-ES" altLang="es-MX" sz="2000" dirty="0" smtClean="0"/>
              <a:t>Justificación y objetivos. 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s-ES" altLang="es-MX" sz="2000" dirty="0" smtClean="0"/>
              <a:t>Procedimientos y su propósito.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s-ES" altLang="es-MX" sz="2000" dirty="0" smtClean="0"/>
              <a:t>Molestias o riesgos esperados.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s-ES" altLang="es-MX" sz="2000" dirty="0" smtClean="0"/>
              <a:t>Beneficios que puedan observarse.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s-ES" altLang="es-MX" sz="2000" dirty="0" smtClean="0"/>
              <a:t>Procedimientos alternativos que pudieran ser ventajosos para el sujeto.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s-ES" altLang="es-MX" sz="2000" dirty="0" smtClean="0"/>
              <a:t>Confidencialidad en el manejo de la información. </a:t>
            </a:r>
          </a:p>
        </p:txBody>
      </p:sp>
      <p:pic>
        <p:nvPicPr>
          <p:cNvPr id="4" name="Picture 4" descr="Sirva La Escritura De La Mano En La Forma De Impuesto, Concepto Del Vector  De Los Impuestos De Renta De Empresas Ilustración del Vector - Ilustración  de pago, datos: 900131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18" y="1412776"/>
            <a:ext cx="1368152" cy="1368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640957"/>
      </p:ext>
    </p:extLst>
  </p:cSld>
  <p:clrMapOvr>
    <a:masterClrMapping/>
  </p:clrMapOvr>
  <p:transition advTm="32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2204864"/>
            <a:ext cx="7705551" cy="4392216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r>
              <a:rPr lang="es-ES" altLang="es-MX" b="1" dirty="0" smtClean="0">
                <a:solidFill>
                  <a:srgbClr val="A50021"/>
                </a:solidFill>
              </a:rPr>
              <a:t>Partes del ICF</a:t>
            </a:r>
            <a:endParaRPr lang="es-ES" altLang="es-MX" dirty="0" smtClean="0">
              <a:solidFill>
                <a:srgbClr val="A5002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endParaRPr lang="es-ES" altLang="es-MX" sz="12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r>
              <a:rPr lang="es-ES" altLang="es-MX" sz="2000" dirty="0" smtClean="0"/>
              <a:t>Libertad de retirar su consentimiento en cualquier momento y dejar de participar en el estudio, sin perjuicios.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endParaRPr lang="es-ES" altLang="es-MX" sz="12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r>
              <a:rPr lang="es-ES" altLang="es-MX" sz="2000" dirty="0" smtClean="0"/>
              <a:t>Garantía de respuesta y aclaración de dudas.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endParaRPr lang="es-ES" altLang="es-MX" sz="12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r>
              <a:rPr lang="es-ES" altLang="es-MX" sz="2000" dirty="0" smtClean="0"/>
              <a:t>Compromiso de proporcionarle información actualizada obtenida durante el estudio.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endParaRPr lang="es-ES" altLang="es-MX" sz="12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r>
              <a:rPr lang="es-ES" altLang="es-MX" sz="2000" dirty="0" smtClean="0"/>
              <a:t>Disponibilidad de tratamiento médico y la indemnización a que legalmente tendría derecho.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endParaRPr lang="es-ES" altLang="es-MX" sz="12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</a:pPr>
            <a:r>
              <a:rPr lang="es-ES" altLang="es-MX" sz="2000" dirty="0" smtClean="0"/>
              <a:t>Que si existen gastos adicionales, éstos serán absorbidos por el presupuesto de la investigación.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s-ES" altLang="es-MX" sz="2400" dirty="0" smtClean="0"/>
          </a:p>
        </p:txBody>
      </p:sp>
      <p:pic>
        <p:nvPicPr>
          <p:cNvPr id="4" name="Picture 4" descr="Sirva La Escritura De La Mano En La Forma De Impuesto, Concepto Del Vector  De Los Impuestos De Renta De Empresas Ilustración del Vector - Ilustración  de pago, datos: 900131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18" y="1412776"/>
            <a:ext cx="1368152" cy="1368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70605"/>
      </p:ext>
    </p:extLst>
  </p:cSld>
  <p:clrMapOvr>
    <a:masterClrMapping/>
  </p:clrMapOvr>
  <p:transition advTm="27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rgbClr val="C9D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19646" y="1772816"/>
            <a:ext cx="3790256" cy="457968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Medicamento</a:t>
            </a:r>
            <a:endParaRPr lang="es-MX" b="1" dirty="0">
              <a:solidFill>
                <a:srgbClr val="A5002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88948" y="2429845"/>
            <a:ext cx="3765873" cy="370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s-MX" altLang="es-MX" sz="2000" dirty="0" smtClean="0"/>
              <a:t>“Toda sustancia o compuesto</a:t>
            </a:r>
          </a:p>
          <a:p>
            <a:pPr algn="ctr">
              <a:buFontTx/>
              <a:buNone/>
            </a:pPr>
            <a:r>
              <a:rPr lang="es-MX" altLang="es-MX" sz="2000" dirty="0" smtClean="0"/>
              <a:t> que posea propiedades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curativas </a:t>
            </a:r>
          </a:p>
          <a:p>
            <a:pPr algn="ctr">
              <a:buFontTx/>
              <a:buNone/>
            </a:pPr>
            <a:r>
              <a:rPr lang="es-MX" altLang="es-MX" sz="2000" b="1" dirty="0" smtClean="0">
                <a:solidFill>
                  <a:srgbClr val="A50021"/>
                </a:solidFill>
              </a:rPr>
              <a:t>o prevenga</a:t>
            </a:r>
            <a:r>
              <a:rPr lang="es-MX" altLang="es-MX" sz="2000" dirty="0" smtClean="0"/>
              <a:t> enfermedades </a:t>
            </a:r>
          </a:p>
          <a:p>
            <a:pPr algn="ctr">
              <a:buFontTx/>
              <a:buNone/>
            </a:pPr>
            <a:r>
              <a:rPr lang="es-MX" altLang="es-MX" sz="2000" dirty="0" smtClean="0"/>
              <a:t>en humanos o animales.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Todo producto 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que pueda ser administrado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con miras a establecer 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un diagnóstico médico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o a restaurar, corregir o modificar</a:t>
            </a:r>
          </a:p>
          <a:p>
            <a:pPr algn="ctr">
              <a:buFontTx/>
              <a:buNone/>
            </a:pPr>
            <a:r>
              <a:rPr lang="es-MX" altLang="es-MX" sz="1800" dirty="0" smtClean="0"/>
              <a:t>sus funciones orgánicas”</a:t>
            </a:r>
            <a:endParaRPr lang="en-US" altLang="es-MX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0" y="2996952"/>
            <a:ext cx="4617116" cy="25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752975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es-ES" altLang="es-MX" sz="2400" b="1" dirty="0" smtClean="0"/>
              <a:t>ARTICULO 22</a:t>
            </a:r>
            <a:r>
              <a:rPr lang="es-ES" altLang="es-MX" sz="2400" dirty="0" smtClean="0"/>
              <a:t>.- Deberá formularse por escrito y:</a:t>
            </a:r>
          </a:p>
          <a:p>
            <a:pPr marL="965200" lvl="1" indent="-508000" eaLnBrk="1" hangingPunct="1">
              <a:buFontTx/>
              <a:buNone/>
            </a:pPr>
            <a:endParaRPr lang="es-ES" altLang="es-MX" sz="2000" dirty="0" smtClean="0"/>
          </a:p>
          <a:p>
            <a:pPr marL="965200" lvl="1" indent="-508000" eaLnBrk="1" hangingPunct="1">
              <a:buFontTx/>
              <a:buAutoNum type="romanUcPeriod"/>
            </a:pPr>
            <a:r>
              <a:rPr lang="es-ES" altLang="es-MX" sz="2000" dirty="0" smtClean="0"/>
              <a:t>Será elaborado por el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investigador principal.</a:t>
            </a:r>
            <a:r>
              <a:rPr lang="es-ES" altLang="es-MX" sz="2000" dirty="0" smtClean="0"/>
              <a:t> </a:t>
            </a:r>
          </a:p>
          <a:p>
            <a:pPr marL="965200" lvl="1" indent="-508000" eaLnBrk="1" hangingPunct="1">
              <a:buFontTx/>
              <a:buAutoNum type="romanUcPeriod"/>
            </a:pPr>
            <a:r>
              <a:rPr lang="es-ES" altLang="es-MX" sz="2000" dirty="0" smtClean="0"/>
              <a:t>Será revisado y, en su caso,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aprobado por la Comisión de Ética</a:t>
            </a:r>
          </a:p>
          <a:p>
            <a:pPr marL="965200" lvl="1" indent="-508000" eaLnBrk="1" hangingPunct="1">
              <a:buFontTx/>
              <a:buAutoNum type="romanUcPeriod"/>
            </a:pPr>
            <a:r>
              <a:rPr lang="es-ES" altLang="es-MX" sz="2000" dirty="0" smtClean="0"/>
              <a:t>Indicará los nombres y direcciones de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dos testigos</a:t>
            </a:r>
            <a:r>
              <a:rPr lang="es-ES" altLang="es-MX" sz="2000" dirty="0" smtClean="0"/>
              <a:t> y la relación que éstos tengan con el sujeto de investigación;</a:t>
            </a:r>
          </a:p>
          <a:p>
            <a:pPr marL="965200" lvl="1" indent="-508000" eaLnBrk="1" hangingPunct="1">
              <a:buFontTx/>
              <a:buAutoNum type="romanUcPeriod"/>
            </a:pPr>
            <a:r>
              <a:rPr lang="es-ES" altLang="es-MX" sz="2000" dirty="0" smtClean="0"/>
              <a:t>Deberá ser firmado por dos testigos y por el sujeto de investigación o su representante legal, en su caso. Si el sujeto de investigación no supiere firmar, imprimirá su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huella digital</a:t>
            </a:r>
            <a:r>
              <a:rPr lang="es-ES" altLang="es-MX" sz="2000" dirty="0" smtClean="0"/>
              <a:t> y a su nombre firmará otra persona que él designe.</a:t>
            </a:r>
          </a:p>
          <a:p>
            <a:pPr marL="965200" lvl="1" indent="-508000" eaLnBrk="1" hangingPunct="1">
              <a:buFontTx/>
              <a:buAutoNum type="romanUcPeriod"/>
            </a:pPr>
            <a:r>
              <a:rPr lang="es-ES" altLang="es-MX" sz="2000" dirty="0" smtClean="0"/>
              <a:t>Se extenderá por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duplicado</a:t>
            </a:r>
            <a:r>
              <a:rPr lang="es-ES" altLang="es-MX" sz="2000" dirty="0" smtClean="0"/>
              <a:t>, quedando un ejemplar en poder del sujeto de investigación o de su representante legal.</a:t>
            </a:r>
            <a:endParaRPr lang="es-ES" altLang="es-MX" sz="2000" b="1" dirty="0" smtClean="0"/>
          </a:p>
        </p:txBody>
      </p:sp>
      <p:pic>
        <p:nvPicPr>
          <p:cNvPr id="3" name="Picture 4" descr="Sirva La Escritura De La Mano En La Forma De Impuesto, Concepto Del Vector  De Los Impuestos De Renta De Empresas Ilustración del Vector - Ilustración  de pago, datos: 900131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18" y="1412776"/>
            <a:ext cx="1368152" cy="1368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38614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204864"/>
            <a:ext cx="8713788" cy="4653136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" altLang="es-MX" sz="2400" b="1" dirty="0" smtClean="0"/>
              <a:t>ARTICULO 24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s-ES" altLang="es-MX" sz="12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" altLang="es-MX" sz="2000" dirty="0" smtClean="0"/>
              <a:t>Si existiera algún tipo de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dependencia, ascendencia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" altLang="es-MX" sz="2000" b="1" dirty="0" smtClean="0">
                <a:solidFill>
                  <a:srgbClr val="A50021"/>
                </a:solidFill>
              </a:rPr>
              <a:t>o subordinación </a:t>
            </a:r>
            <a:r>
              <a:rPr lang="es-ES" altLang="es-MX" sz="2000" dirty="0" smtClean="0"/>
              <a:t>del sujeto hacia el investigador,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" altLang="es-MX" sz="2000" dirty="0" smtClean="0"/>
              <a:t>éste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debe ser obtenido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" altLang="es-MX" sz="2000" b="1" dirty="0" smtClean="0">
                <a:solidFill>
                  <a:srgbClr val="A50021"/>
                </a:solidFill>
              </a:rPr>
              <a:t>por otro miembro</a:t>
            </a:r>
            <a:r>
              <a:rPr lang="es-ES" altLang="es-MX" sz="2000" dirty="0" smtClean="0"/>
              <a:t> del equipo de investigación,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" altLang="es-MX" sz="2000" dirty="0" smtClean="0"/>
              <a:t>completamente independiente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" altLang="es-MX" sz="2000" dirty="0" smtClean="0"/>
              <a:t>de la relación investigador-sujeto.</a:t>
            </a:r>
            <a:r>
              <a:rPr lang="es-ES" altLang="es-MX" sz="24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s-ES" altLang="es-MX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s-ES" altLang="es-MX" sz="2000" dirty="0" smtClean="0"/>
              <a:t>Estudiantes			Trabajadores de laboratorios y hospitales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s-ES" altLang="es-MX" sz="2000" dirty="0" smtClean="0"/>
              <a:t>Empleados			Miembros de las fuerzas armadas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s-ES" altLang="es-MX" sz="2000" dirty="0" smtClean="0"/>
              <a:t>Internos en reclusorios 	Otros grupos especiales de la población</a:t>
            </a:r>
          </a:p>
        </p:txBody>
      </p:sp>
      <p:pic>
        <p:nvPicPr>
          <p:cNvPr id="14338" name="Picture 2" descr="White Heart Care Icon On Blue Button Isolated On White Royalty Free  Cliparts, Vectors, And Stock Illustration. Image 58872946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64" y="1340768"/>
            <a:ext cx="1512043" cy="15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54426"/>
      </p:ext>
    </p:extLst>
  </p:cSld>
  <p:clrMapOvr>
    <a:masterClrMapping/>
  </p:clrMapOvr>
  <p:transition advTm="23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16831"/>
            <a:ext cx="8229600" cy="4607793"/>
          </a:xfrm>
        </p:spPr>
        <p:txBody>
          <a:bodyPr/>
          <a:lstStyle/>
          <a:p>
            <a:pPr marL="711200" indent="-711200" algn="ctr" eaLnBrk="1" hangingPunct="1">
              <a:buFontTx/>
              <a:buNone/>
            </a:pPr>
            <a:r>
              <a:rPr lang="es-ES" altLang="es-MX" sz="2400" b="1" dirty="0" smtClean="0"/>
              <a:t>ARTICULO 58</a:t>
            </a:r>
          </a:p>
          <a:p>
            <a:pPr marL="711200" indent="-711200" algn="ctr" eaLnBrk="1" hangingPunct="1">
              <a:buFontTx/>
              <a:buNone/>
            </a:pPr>
            <a:r>
              <a:rPr lang="es-ES" altLang="es-MX" sz="2000" dirty="0" smtClean="0"/>
              <a:t>En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grupos subordinados</a:t>
            </a:r>
            <a:r>
              <a:rPr lang="es-ES" altLang="es-MX" sz="2000" dirty="0" smtClean="0"/>
              <a:t>, </a:t>
            </a:r>
          </a:p>
          <a:p>
            <a:pPr marL="711200" indent="-711200" algn="ctr" eaLnBrk="1" hangingPunct="1">
              <a:buFontTx/>
              <a:buNone/>
            </a:pPr>
            <a:r>
              <a:rPr lang="es-ES" altLang="es-MX" sz="2000" dirty="0" smtClean="0"/>
              <a:t>en la Comisión de Ética deberán participar</a:t>
            </a:r>
          </a:p>
          <a:p>
            <a:pPr marL="711200" indent="-711200" algn="ctr" eaLnBrk="1" hangingPunct="1">
              <a:buFontTx/>
              <a:buNone/>
            </a:pPr>
            <a:r>
              <a:rPr lang="es-ES" altLang="es-MX" sz="2000" dirty="0" smtClean="0"/>
              <a:t>uno o más miembros de la población en estudio y vigilar:</a:t>
            </a:r>
          </a:p>
          <a:p>
            <a:pPr marL="1066800" lvl="1" indent="-609600" eaLnBrk="1" hangingPunct="1">
              <a:buFontTx/>
              <a:buAutoNum type="romanUcPeriod"/>
            </a:pPr>
            <a:endParaRPr lang="es-ES" altLang="es-MX" sz="1200" dirty="0" smtClean="0"/>
          </a:p>
          <a:p>
            <a:pPr marL="1066800" lvl="1" indent="-609600" eaLnBrk="1" hangingPunct="1">
              <a:buFontTx/>
              <a:buAutoNum type="romanUcPeriod"/>
            </a:pPr>
            <a:r>
              <a:rPr lang="es-ES" altLang="es-MX" sz="2000" dirty="0" smtClean="0"/>
              <a:t>Que la participación, el rechazo o retiro de su consentimiento,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no afectan su situación</a:t>
            </a:r>
            <a:r>
              <a:rPr lang="es-ES" altLang="es-MX" sz="2000" dirty="0" smtClean="0"/>
              <a:t>.</a:t>
            </a:r>
          </a:p>
          <a:p>
            <a:pPr marL="1066800" lvl="1" indent="-609600" eaLnBrk="1" hangingPunct="1">
              <a:buFontTx/>
              <a:buAutoNum type="romanUcPeriod"/>
            </a:pPr>
            <a:r>
              <a:rPr lang="es-ES" altLang="es-MX" sz="2000" dirty="0" smtClean="0"/>
              <a:t>Que los resultados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no sean utilizados en perjuicio</a:t>
            </a:r>
            <a:r>
              <a:rPr lang="es-ES" altLang="es-MX" sz="2000" dirty="0" smtClean="0"/>
              <a:t> de los individuos participantes.</a:t>
            </a:r>
          </a:p>
          <a:p>
            <a:pPr marL="1066800" lvl="1" indent="-609600" eaLnBrk="1" hangingPunct="1">
              <a:buFontTx/>
              <a:buAutoNum type="romanUcPeriod"/>
            </a:pPr>
            <a:r>
              <a:rPr lang="es-ES" altLang="es-MX" sz="2000" dirty="0" smtClean="0"/>
              <a:t>Que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la institución y los patrocinadores se responsabilicen</a:t>
            </a:r>
            <a:r>
              <a:rPr lang="es-ES" altLang="es-MX" sz="2000" dirty="0" smtClean="0"/>
              <a:t> del tratamiento de los daños ocasionados y de la indemnización que corresponda.</a:t>
            </a:r>
          </a:p>
          <a:p>
            <a:pPr marL="711200" indent="-711200" eaLnBrk="1" hangingPunct="1">
              <a:buFontTx/>
              <a:buNone/>
            </a:pPr>
            <a:endParaRPr lang="es-ES" altLang="es-MX" sz="2400" dirty="0" smtClean="0"/>
          </a:p>
        </p:txBody>
      </p:sp>
      <p:pic>
        <p:nvPicPr>
          <p:cNvPr id="4" name="Picture 2" descr="White Heart Care Icon On Blue Button Isolated On White Royalty Free  Cliparts, Vectors, And Stock Illustration. Image 58872946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64" y="1340768"/>
            <a:ext cx="1512043" cy="15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86630"/>
      </p:ext>
    </p:extLst>
  </p:cSld>
  <p:clrMapOvr>
    <a:masterClrMapping/>
  </p:clrMapOvr>
  <p:transition advTm="22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ES" altLang="es-MX" b="1" dirty="0" smtClean="0"/>
          </a:p>
          <a:p>
            <a:pPr algn="ctr" eaLnBrk="1" hangingPunct="1">
              <a:buFontTx/>
              <a:buNone/>
            </a:pPr>
            <a:r>
              <a:rPr lang="es-ES" altLang="es-MX" sz="2400" b="1" dirty="0" smtClean="0"/>
              <a:t>ARTICULO 25</a:t>
            </a:r>
          </a:p>
          <a:p>
            <a:pPr algn="ctr" eaLnBrk="1" hangingPunct="1">
              <a:buFontTx/>
              <a:buNone/>
            </a:pPr>
            <a:endParaRPr lang="es-ES" altLang="es-MX" sz="1200" dirty="0" smtClean="0"/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Cuando sea necesario determinar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la capacidad mental de un individuo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para otorgar su consentimiento,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el investigador principal deberá evaluar </a:t>
            </a:r>
          </a:p>
          <a:p>
            <a:pPr algn="ctr" eaLnBrk="1" hangingPunct="1">
              <a:buFontTx/>
              <a:buNone/>
            </a:pPr>
            <a:r>
              <a:rPr lang="es-ES" altLang="es-MX" sz="2000" b="1" dirty="0" smtClean="0">
                <a:solidFill>
                  <a:srgbClr val="A50021"/>
                </a:solidFill>
              </a:rPr>
              <a:t>de acuerdo a los parámetros</a:t>
            </a:r>
            <a:r>
              <a:rPr lang="es-ES" altLang="es-MX" sz="2000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es-ES" altLang="es-MX" sz="2000" b="1" dirty="0" smtClean="0">
                <a:solidFill>
                  <a:srgbClr val="A50021"/>
                </a:solidFill>
              </a:rPr>
              <a:t>aprobados por la Comisión de Ética.</a:t>
            </a:r>
          </a:p>
          <a:p>
            <a:pPr eaLnBrk="1" hangingPunct="1"/>
            <a:endParaRPr lang="es-ES" altLang="es-MX" b="1" dirty="0" smtClean="0"/>
          </a:p>
        </p:txBody>
      </p:sp>
      <p:pic>
        <p:nvPicPr>
          <p:cNvPr id="3" name="Picture 2" descr="White Heart Care Icon On Blue Button Isolated On White Royalty Free  Cliparts, Vectors, And Stock Illustration. Image 58872946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64" y="1340768"/>
            <a:ext cx="1512043" cy="15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6781"/>
      </p:ext>
    </p:extLst>
  </p:cSld>
  <p:clrMapOvr>
    <a:masterClrMapping/>
  </p:clrMapOvr>
  <p:transition advTm="13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844825"/>
            <a:ext cx="8229600" cy="416545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ES" altLang="es-MX" b="1" dirty="0" smtClean="0"/>
          </a:p>
          <a:p>
            <a:pPr algn="ctr" eaLnBrk="1" hangingPunct="1">
              <a:buFontTx/>
              <a:buNone/>
            </a:pPr>
            <a:r>
              <a:rPr lang="es-ES" altLang="es-MX" sz="2400" b="1" dirty="0" smtClean="0"/>
              <a:t>ARTICULO</a:t>
            </a:r>
            <a:r>
              <a:rPr lang="es-ES" altLang="es-MX" b="1" dirty="0" smtClean="0"/>
              <a:t> </a:t>
            </a:r>
            <a:r>
              <a:rPr lang="es-ES" altLang="es-MX" sz="2400" b="1" dirty="0" smtClean="0"/>
              <a:t>26</a:t>
            </a:r>
          </a:p>
          <a:p>
            <a:pPr algn="ctr" eaLnBrk="1" hangingPunct="1">
              <a:buFontTx/>
              <a:buNone/>
            </a:pPr>
            <a:endParaRPr lang="es-ES" altLang="es-MX" sz="1200" dirty="0" smtClean="0"/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Cuando se presuma que la capacidad mental de un sujeto </a:t>
            </a:r>
          </a:p>
          <a:p>
            <a:pPr algn="ctr" eaLnBrk="1" hangingPunct="1">
              <a:buFontTx/>
              <a:buNone/>
            </a:pPr>
            <a:r>
              <a:rPr lang="es-ES" altLang="es-MX" sz="2000" b="1" dirty="0" smtClean="0">
                <a:solidFill>
                  <a:srgbClr val="A50021"/>
                </a:solidFill>
              </a:rPr>
              <a:t>hubiere variado en el tiempo</a:t>
            </a:r>
            <a:r>
              <a:rPr lang="es-ES" altLang="es-MX" sz="2000" dirty="0" smtClean="0"/>
              <a:t>,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el consentimiento informado deberá ser avalado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por un grupo de profesionistas de reconocida capacidad,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así como por un observador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que no tenga relación con la investigación</a:t>
            </a:r>
          </a:p>
        </p:txBody>
      </p:sp>
      <p:pic>
        <p:nvPicPr>
          <p:cNvPr id="3" name="Picture 2" descr="White Heart Care Icon On Blue Button Isolated On White Royalty Free  Cliparts, Vectors, And Stock Illustration. Image 58872946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64" y="1340768"/>
            <a:ext cx="1512043" cy="15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65559"/>
      </p:ext>
    </p:extLst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420888"/>
            <a:ext cx="8229600" cy="40942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ES" altLang="es-MX" sz="2400" b="1" dirty="0" smtClean="0"/>
              <a:t>ARTICULO</a:t>
            </a:r>
            <a:r>
              <a:rPr lang="es-ES" altLang="es-MX" b="1" dirty="0" smtClean="0"/>
              <a:t> </a:t>
            </a:r>
            <a:r>
              <a:rPr lang="es-ES" altLang="es-MX" sz="2400" b="1" dirty="0" smtClean="0"/>
              <a:t>27</a:t>
            </a:r>
          </a:p>
          <a:p>
            <a:pPr algn="ctr" eaLnBrk="1" hangingPunct="1">
              <a:buFontTx/>
              <a:buNone/>
            </a:pPr>
            <a:endParaRPr lang="es-ES" altLang="es-MX" sz="1200" dirty="0" smtClean="0"/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Cuando un enfermo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psiquiátrico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 esté internado en una institución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por ser sujeto de interdicción,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será necesario obtener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la </a:t>
            </a:r>
            <a:r>
              <a:rPr lang="es-ES" altLang="es-MX" sz="2000" b="1" dirty="0" smtClean="0">
                <a:solidFill>
                  <a:srgbClr val="A50021"/>
                </a:solidFill>
              </a:rPr>
              <a:t>aprobación previa de la autoridad</a:t>
            </a:r>
            <a:r>
              <a:rPr lang="es-ES" altLang="es-MX" sz="2000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es-ES" altLang="es-MX" sz="2000" dirty="0" smtClean="0"/>
              <a:t>que conozca del caso.</a:t>
            </a:r>
          </a:p>
        </p:txBody>
      </p:sp>
      <p:pic>
        <p:nvPicPr>
          <p:cNvPr id="3" name="Picture 2" descr="White Heart Care Icon On Blue Button Isolated On White Royalty Free  Cliparts, Vectors, And Stock Illustration. Image 58872946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64" y="1340768"/>
            <a:ext cx="1512043" cy="15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69323"/>
      </p:ext>
    </p:extLst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88840"/>
            <a:ext cx="8229600" cy="416589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Manejo del ICF</a:t>
            </a:r>
          </a:p>
          <a:p>
            <a:pPr algn="ctr" eaLnBrk="1" hangingPunct="1">
              <a:buFontTx/>
              <a:buNone/>
            </a:pPr>
            <a:endParaRPr lang="es-MX" altLang="es-MX" sz="1200" dirty="0" smtClean="0"/>
          </a:p>
          <a:p>
            <a:pPr eaLnBrk="1" hangingPunct="1"/>
            <a:r>
              <a:rPr lang="es-MX" altLang="es-MX" sz="2000" dirty="0" smtClean="0"/>
              <a:t>Debe contar con un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sello de aprobación</a:t>
            </a:r>
            <a:r>
              <a:rPr lang="es-MX" altLang="es-MX" sz="2000" dirty="0" smtClean="0"/>
              <a:t> por el IRB/EC con fecha previa a la firma.</a:t>
            </a:r>
          </a:p>
          <a:p>
            <a:pPr eaLnBrk="1" hangingPunct="1"/>
            <a:r>
              <a:rPr lang="es-MX" altLang="es-MX" sz="2000" b="1" dirty="0" smtClean="0">
                <a:solidFill>
                  <a:srgbClr val="A50021"/>
                </a:solidFill>
              </a:rPr>
              <a:t>No debe llevar tachaduras o enmendaduras</a:t>
            </a:r>
            <a:r>
              <a:rPr lang="es-MX" altLang="es-MX" sz="2000" dirty="0" smtClean="0"/>
              <a:t>. En caso de error, se utiliza un nuevo formato.</a:t>
            </a:r>
          </a:p>
          <a:p>
            <a:pPr eaLnBrk="1" hangingPunct="1"/>
            <a:r>
              <a:rPr lang="es-MX" altLang="es-MX" sz="2000" b="1" dirty="0" smtClean="0">
                <a:solidFill>
                  <a:srgbClr val="A50021"/>
                </a:solidFill>
              </a:rPr>
              <a:t>El sujeto debe escribir</a:t>
            </a:r>
            <a:r>
              <a:rPr lang="es-MX" altLang="es-MX" sz="2000" dirty="0" smtClean="0"/>
              <a:t> con puño y letra su nombre y la fecha de firma.</a:t>
            </a:r>
          </a:p>
          <a:p>
            <a:pPr eaLnBrk="1" hangingPunct="1"/>
            <a:r>
              <a:rPr lang="es-MX" altLang="es-MX" sz="2000" dirty="0" smtClean="0"/>
              <a:t>El investigador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debe estar presente</a:t>
            </a:r>
            <a:r>
              <a:rPr lang="es-MX" altLang="es-MX" sz="2000" dirty="0" smtClean="0"/>
              <a:t> al momento de la firma para aclarar dudas al sujeto.</a:t>
            </a:r>
          </a:p>
          <a:p>
            <a:pPr eaLnBrk="1" hangingPunct="1"/>
            <a:r>
              <a:rPr lang="es-MX" altLang="es-MX" sz="2000" dirty="0" smtClean="0"/>
              <a:t>El investigador deberá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fechar y firmarlo</a:t>
            </a:r>
            <a:r>
              <a:rPr lang="es-MX" altLang="es-MX" sz="2000" dirty="0" smtClean="0"/>
              <a:t>.</a:t>
            </a:r>
          </a:p>
          <a:p>
            <a:pPr eaLnBrk="1" hangingPunct="1"/>
            <a:r>
              <a:rPr lang="es-MX" altLang="es-MX" sz="2000" dirty="0" smtClean="0"/>
              <a:t>Los testigos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deberán estar presentes</a:t>
            </a:r>
            <a:r>
              <a:rPr lang="es-MX" altLang="es-MX" sz="2000" dirty="0" smtClean="0"/>
              <a:t> al momento de las firmas.</a:t>
            </a:r>
            <a:endParaRPr lang="en-US" altLang="es-MX" sz="2400" dirty="0" smtClean="0"/>
          </a:p>
        </p:txBody>
      </p:sp>
      <p:pic>
        <p:nvPicPr>
          <p:cNvPr id="4" name="Picture 4" descr="Sirva La Escritura De La Mano En La Forma De Impuesto, Concepto Del Vector  De Los Impuestos De Renta De Empresas Ilustración del Vector - Ilustración  de pago, datos: 900131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18" y="1412776"/>
            <a:ext cx="1368152" cy="1368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585917"/>
      </p:ext>
    </p:extLst>
  </p:cSld>
  <p:clrMapOvr>
    <a:masterClrMapping/>
  </p:clrMapOvr>
  <p:transition advTm="24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29764" y="1675039"/>
            <a:ext cx="1346845" cy="1463451"/>
            <a:chOff x="329764" y="1675039"/>
            <a:chExt cx="1346845" cy="1463451"/>
          </a:xfrm>
        </p:grpSpPr>
        <p:sp>
          <p:nvSpPr>
            <p:cNvPr id="12" name="11 CuadroTexto"/>
            <p:cNvSpPr txBox="1"/>
            <p:nvPr/>
          </p:nvSpPr>
          <p:spPr>
            <a:xfrm>
              <a:off x="329765" y="2676825"/>
              <a:ext cx="1346844" cy="461665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Aseguramiento </a:t>
              </a:r>
            </a:p>
            <a:p>
              <a:pPr algn="ctr"/>
              <a:r>
                <a:rPr lang="es-MX" sz="1200" b="1" dirty="0" smtClean="0">
                  <a:solidFill>
                    <a:schemeClr val="bg1"/>
                  </a:solidFill>
                </a:rPr>
                <a:t>de calidad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64" y="1675039"/>
              <a:ext cx="1346845" cy="100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82867" y="-478210"/>
            <a:ext cx="624449" cy="4262406"/>
          </a:xfrm>
          <a:prstGeom prst="rect">
            <a:avLst/>
          </a:prstGeom>
        </p:spPr>
      </p:pic>
      <p:sp>
        <p:nvSpPr>
          <p:cNvPr id="18" name="Rectángulo redondeado 17"/>
          <p:cNvSpPr/>
          <p:nvPr/>
        </p:nvSpPr>
        <p:spPr>
          <a:xfrm>
            <a:off x="2263318" y="2095428"/>
            <a:ext cx="6516215" cy="421389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/>
              <a:t>Conducción</a:t>
            </a:r>
          </a:p>
          <a:p>
            <a:pPr algn="ctr"/>
            <a:r>
              <a:rPr lang="es-MX" sz="2000" b="1" dirty="0" smtClean="0"/>
              <a:t>Atención y recolección de datos</a:t>
            </a:r>
            <a:endParaRPr lang="es-MX" sz="2000" b="1" dirty="0"/>
          </a:p>
          <a:p>
            <a:pPr algn="ctr"/>
            <a:r>
              <a:rPr lang="es-MX" b="1" dirty="0" smtClean="0">
                <a:solidFill>
                  <a:srgbClr val="FFFF00"/>
                </a:solidFill>
              </a:rPr>
              <a:t>APEGO</a:t>
            </a:r>
            <a:endParaRPr lang="es-MX" b="1" dirty="0">
              <a:solidFill>
                <a:srgbClr val="FFFF00"/>
              </a:solidFill>
            </a:endParaRPr>
          </a:p>
          <a:p>
            <a:endParaRPr lang="es-MX" sz="1050" dirty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err="1" smtClean="0"/>
              <a:t>Aleatorizar</a:t>
            </a:r>
            <a:r>
              <a:rPr lang="es-MX" sz="2400" dirty="0" smtClean="0"/>
              <a:t> y asignar.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Laboratorio y gabinete.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Consultas médicas.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err="1" smtClean="0"/>
              <a:t>eCRF</a:t>
            </a:r>
            <a:r>
              <a:rPr lang="es-MX" sz="2400" dirty="0" smtClean="0"/>
              <a:t>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Aclaraciones.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err="1" smtClean="0"/>
              <a:t>Monitoreos</a:t>
            </a:r>
            <a:r>
              <a:rPr lang="es-MX" sz="2400" dirty="0" smtClean="0"/>
              <a:t> y Auditorías.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 smtClean="0"/>
              <a:t>Cierre y archivo muerto.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67544" y="3861048"/>
            <a:ext cx="1340416" cy="1583534"/>
            <a:chOff x="7330859" y="2552780"/>
            <a:chExt cx="1340416" cy="1583534"/>
          </a:xfrm>
        </p:grpSpPr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859" y="2552780"/>
              <a:ext cx="1340416" cy="1306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31 CuadroTexto"/>
            <p:cNvSpPr txBox="1"/>
            <p:nvPr/>
          </p:nvSpPr>
          <p:spPr>
            <a:xfrm>
              <a:off x="7463099" y="3859315"/>
              <a:ext cx="1075936" cy="276999"/>
            </a:xfrm>
            <a:prstGeom prst="rect">
              <a:avLst/>
            </a:prstGeom>
            <a:solidFill>
              <a:srgbClr val="A5002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Conducción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2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235" name="Picture 3" descr="MCj0282916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982" y="1471342"/>
            <a:ext cx="10763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694753" y="2492896"/>
            <a:ext cx="7582392" cy="3173412"/>
            <a:chOff x="694753" y="2492896"/>
            <a:chExt cx="7582392" cy="3173412"/>
          </a:xfrm>
        </p:grpSpPr>
        <p:pic>
          <p:nvPicPr>
            <p:cNvPr id="607236" name="Picture 4" descr="MCj0230358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745" y="2926755"/>
              <a:ext cx="1930400" cy="192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7238" name="Picture 6" descr="MCj0311014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3" y="2492896"/>
              <a:ext cx="1182687" cy="1084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7241" name="Picture 9" descr="MCj0311014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815" y="3358083"/>
              <a:ext cx="1184275" cy="1084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7242" name="Picture 10" descr="MCj0311014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78" y="4582046"/>
              <a:ext cx="1182687" cy="1084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 flipV="1">
              <a:off x="2218398" y="4520694"/>
              <a:ext cx="1052836" cy="364135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2972321" y="3866222"/>
              <a:ext cx="663575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07247" name="Line 15"/>
            <p:cNvSpPr>
              <a:spLocks noChangeShapeType="1"/>
            </p:cNvSpPr>
            <p:nvPr/>
          </p:nvSpPr>
          <p:spPr bwMode="auto">
            <a:xfrm>
              <a:off x="2144650" y="2894489"/>
              <a:ext cx="1297062" cy="43180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pic>
          <p:nvPicPr>
            <p:cNvPr id="19458" name="Picture 2" descr="Archivo:Ícono Computadora - Internet.JPG - Wikipedia, la enciclopedia lib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3029683"/>
              <a:ext cx="1916498" cy="1916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uadroTexto 1"/>
          <p:cNvSpPr txBox="1"/>
          <p:nvPr/>
        </p:nvSpPr>
        <p:spPr>
          <a:xfrm>
            <a:off x="2601452" y="1738197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rgbClr val="A50021"/>
                </a:solidFill>
              </a:rPr>
              <a:t>Archivo del estudio</a:t>
            </a:r>
            <a:endParaRPr lang="es-MX" sz="3200" b="1" dirty="0">
              <a:solidFill>
                <a:srgbClr val="A5002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97255" y="5807581"/>
            <a:ext cx="2119312" cy="360040"/>
          </a:xfrm>
          <a:prstGeom prst="roundRect">
            <a:avLst/>
          </a:prstGeom>
          <a:solidFill>
            <a:srgbClr val="A50021"/>
          </a:solidFill>
          <a:ln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Documento fuente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3441712" y="5736081"/>
            <a:ext cx="2119312" cy="360040"/>
          </a:xfrm>
          <a:prstGeom prst="roundRect">
            <a:avLst/>
          </a:prstGeom>
          <a:solidFill>
            <a:srgbClr val="A50021"/>
          </a:solidFill>
          <a:ln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Reporte de caso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6252289" y="5736081"/>
            <a:ext cx="2119312" cy="360040"/>
          </a:xfrm>
          <a:prstGeom prst="roundRect">
            <a:avLst/>
          </a:prstGeom>
          <a:solidFill>
            <a:srgbClr val="A50021"/>
          </a:solidFill>
          <a:ln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Carpeta Regulatoria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55730"/>
      </p:ext>
    </p:extLst>
  </p:cSld>
  <p:clrMapOvr>
    <a:masterClrMapping/>
  </p:clrMapOvr>
  <p:transition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7210425" cy="4352925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Documento fuente</a:t>
            </a:r>
          </a:p>
          <a:p>
            <a:pPr marL="609600" indent="-609600" eaLnBrk="1" hangingPunct="1">
              <a:buFontTx/>
              <a:buAutoNum type="arabicPeriod"/>
            </a:pPr>
            <a:endParaRPr lang="es-MX" altLang="es-MX" sz="2400" dirty="0" smtClean="0"/>
          </a:p>
          <a:p>
            <a:pPr marL="609600" indent="-609600" eaLnBrk="1" hangingPunct="1"/>
            <a:r>
              <a:rPr lang="es-MX" altLang="es-MX" sz="2400" dirty="0" smtClean="0"/>
              <a:t>Es el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expediente del paciente</a:t>
            </a:r>
            <a:r>
              <a:rPr lang="es-MX" altLang="es-MX" sz="2400" dirty="0" smtClean="0"/>
              <a:t>.</a:t>
            </a:r>
          </a:p>
          <a:p>
            <a:pPr marL="609600" indent="-609600" eaLnBrk="1" hangingPunct="1"/>
            <a:r>
              <a:rPr lang="es-MX" altLang="es-MX" sz="2400" dirty="0" smtClean="0"/>
              <a:t>Debe contener: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s-MX" altLang="es-MX" sz="2000" dirty="0" smtClean="0"/>
              <a:t>Consentimiento(s) informados(s) (ICF).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s-MX" altLang="es-MX" sz="2000" dirty="0" smtClean="0"/>
              <a:t>Resumen médico o formato de reclutamiento.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s-MX" altLang="es-MX" sz="2000" dirty="0" smtClean="0"/>
              <a:t>Historia clínica en papel membretado.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s-MX" altLang="es-MX" sz="2000" dirty="0" smtClean="0"/>
              <a:t>Guía de cada visita.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s-MX" altLang="es-MX" sz="2000" dirty="0" smtClean="0"/>
              <a:t>Nota médica por visita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s-MX" altLang="es-MX" sz="2000" dirty="0" smtClean="0"/>
              <a:t>Solicitudes y resultados de paraclínicos.</a:t>
            </a:r>
            <a:endParaRPr lang="es-MX" altLang="es-MX" b="1" dirty="0" smtClean="0"/>
          </a:p>
        </p:txBody>
      </p:sp>
      <p:pic>
        <p:nvPicPr>
          <p:cNvPr id="79875" name="Picture 3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432770"/>
      </p:ext>
    </p:extLst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ómo saber si un medicamento comprado en Internet es ilegal 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2"/>
            <a:ext cx="3922137" cy="25202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1520" y="2060848"/>
            <a:ext cx="44290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Desarrollo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s-MX" altLang="es-MX" sz="20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r>
              <a:rPr lang="es-MX" altLang="es-MX" sz="2400" dirty="0" smtClean="0"/>
              <a:t>Comprensión de la enfermedad –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blanco terapéutico</a:t>
            </a:r>
            <a:r>
              <a:rPr lang="es-MX" altLang="es-MX" sz="24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s-MX" altLang="es-MX" sz="2000" dirty="0" smtClean="0"/>
              <a:t>Diseño del modelo </a:t>
            </a:r>
            <a:r>
              <a:rPr lang="es-MX" altLang="es-MX" sz="2000" i="1" dirty="0" smtClean="0"/>
              <a:t>in vitro</a:t>
            </a:r>
            <a:r>
              <a:rPr lang="es-MX" altLang="es-MX" sz="2000" dirty="0" smtClean="0"/>
              <a:t>.</a:t>
            </a:r>
          </a:p>
          <a:p>
            <a:pPr lvl="1">
              <a:lnSpc>
                <a:spcPct val="80000"/>
              </a:lnSpc>
            </a:pPr>
            <a:endParaRPr lang="es-MX" altLang="es-MX" sz="2400" dirty="0" smtClean="0"/>
          </a:p>
          <a:p>
            <a:pPr>
              <a:lnSpc>
                <a:spcPct val="80000"/>
              </a:lnSpc>
            </a:pPr>
            <a:r>
              <a:rPr lang="es-MX" altLang="es-MX" sz="2400" b="1" dirty="0" smtClean="0">
                <a:solidFill>
                  <a:srgbClr val="A50021"/>
                </a:solidFill>
              </a:rPr>
              <a:t>Síntesis</a:t>
            </a:r>
            <a:r>
              <a:rPr lang="es-MX" altLang="es-MX" sz="2400" dirty="0" smtClean="0"/>
              <a:t> de moléculas – </a:t>
            </a:r>
            <a:r>
              <a:rPr lang="es-MX" altLang="es-MX" sz="2000" dirty="0" smtClean="0"/>
              <a:t>5,000 a 500,000.</a:t>
            </a:r>
          </a:p>
          <a:p>
            <a:pPr lvl="1">
              <a:lnSpc>
                <a:spcPct val="80000"/>
              </a:lnSpc>
            </a:pPr>
            <a:r>
              <a:rPr lang="es-MX" altLang="es-MX" sz="2000" dirty="0" smtClean="0"/>
              <a:t>Selección de las más activas.</a:t>
            </a:r>
          </a:p>
          <a:p>
            <a:pPr lvl="1">
              <a:lnSpc>
                <a:spcPct val="80000"/>
              </a:lnSpc>
            </a:pPr>
            <a:r>
              <a:rPr lang="es-MX" altLang="es-MX" sz="2000" dirty="0" smtClean="0"/>
              <a:t>Optimización de las moléculas elegidas.</a:t>
            </a:r>
          </a:p>
        </p:txBody>
      </p:sp>
    </p:spTree>
    <p:extLst>
      <p:ext uri="{BB962C8B-B14F-4D97-AF65-F5344CB8AC3E}">
        <p14:creationId xmlns:p14="http://schemas.microsoft.com/office/powerpoint/2010/main" val="2270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4" name="Picture 4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133600"/>
            <a:ext cx="1944688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39" name="Line 19"/>
          <p:cNvSpPr>
            <a:spLocks noChangeShapeType="1"/>
          </p:cNvSpPr>
          <p:nvPr/>
        </p:nvSpPr>
        <p:spPr bwMode="auto">
          <a:xfrm>
            <a:off x="2198755" y="2564903"/>
            <a:ext cx="1220720" cy="359271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40" name="Line 20"/>
          <p:cNvSpPr>
            <a:spLocks noChangeShapeType="1"/>
          </p:cNvSpPr>
          <p:nvPr/>
        </p:nvSpPr>
        <p:spPr bwMode="auto">
          <a:xfrm flipV="1">
            <a:off x="2198755" y="3500438"/>
            <a:ext cx="1220720" cy="2159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41" name="Line 21"/>
          <p:cNvSpPr>
            <a:spLocks noChangeShapeType="1"/>
          </p:cNvSpPr>
          <p:nvPr/>
        </p:nvSpPr>
        <p:spPr bwMode="auto">
          <a:xfrm flipV="1">
            <a:off x="2916238" y="3933825"/>
            <a:ext cx="792162" cy="7191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42" name="Line 22"/>
          <p:cNvSpPr>
            <a:spLocks noChangeShapeType="1"/>
          </p:cNvSpPr>
          <p:nvPr/>
        </p:nvSpPr>
        <p:spPr bwMode="auto">
          <a:xfrm flipV="1">
            <a:off x="4477489" y="4149725"/>
            <a:ext cx="1712" cy="69774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43" name="Line 23"/>
          <p:cNvSpPr>
            <a:spLocks noChangeShapeType="1"/>
          </p:cNvSpPr>
          <p:nvPr/>
        </p:nvSpPr>
        <p:spPr bwMode="auto">
          <a:xfrm flipH="1" flipV="1">
            <a:off x="5571934" y="3933825"/>
            <a:ext cx="697864" cy="768642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44" name="Line 24"/>
          <p:cNvSpPr>
            <a:spLocks noChangeShapeType="1"/>
          </p:cNvSpPr>
          <p:nvPr/>
        </p:nvSpPr>
        <p:spPr bwMode="auto">
          <a:xfrm flipH="1" flipV="1">
            <a:off x="5867399" y="3500438"/>
            <a:ext cx="1285616" cy="2159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46" name="Line 26"/>
          <p:cNvSpPr>
            <a:spLocks noChangeShapeType="1"/>
          </p:cNvSpPr>
          <p:nvPr/>
        </p:nvSpPr>
        <p:spPr bwMode="auto">
          <a:xfrm flipH="1">
            <a:off x="5867400" y="2276475"/>
            <a:ext cx="1081088" cy="431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38" name="Picture 4" descr="Consulta médica y psicológica de atención al suici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1" y="1795663"/>
            <a:ext cx="1561874" cy="10402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1" y="3380087"/>
            <a:ext cx="1550854" cy="1040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6" descr="Nuevas especializaciones para ingenieros químicos | Revista Galile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46" y="4847473"/>
            <a:ext cx="1257597" cy="11604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Laurea in Tecnico di radiologia medica in Spagna | EuroUniversit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154218"/>
            <a:ext cx="1619333" cy="1016791"/>
          </a:xfrm>
          <a:prstGeom prst="rect">
            <a:avLst/>
          </a:prstGeom>
          <a:solidFill>
            <a:srgbClr val="A5002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42" name="Picture 10" descr="Blog - Top 10 things to know about PTCB Certific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29" y="4804323"/>
            <a:ext cx="1490674" cy="9942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▷ Cuales son las Funciones de una secretaria y secretaria ejecutiva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79" y="3324494"/>
            <a:ext cx="1455997" cy="968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Ambulancia - Iconos gratis de transport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666112"/>
            <a:ext cx="1373188" cy="13731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31493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6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050" y="1628775"/>
            <a:ext cx="5483225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MX" altLang="es-MX" b="1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Formato de reclutamiento</a:t>
            </a:r>
          </a:p>
          <a:p>
            <a:pPr algn="ctr" eaLnBrk="1" hangingPunct="1">
              <a:buFontTx/>
              <a:buNone/>
            </a:pPr>
            <a:endParaRPr lang="es-MX" altLang="es-MX" sz="2000" b="1" smtClean="0">
              <a:solidFill>
                <a:srgbClr val="A50021"/>
              </a:solidFill>
            </a:endParaRPr>
          </a:p>
          <a:p>
            <a:pPr eaLnBrk="1" hangingPunct="1"/>
            <a:r>
              <a:rPr lang="en-US" altLang="es-MX" sz="2400" smtClean="0"/>
              <a:t>Nombre.</a:t>
            </a:r>
          </a:p>
          <a:p>
            <a:pPr eaLnBrk="1" hangingPunct="1"/>
            <a:r>
              <a:rPr lang="en-US" altLang="es-MX" sz="2400" smtClean="0"/>
              <a:t>Dirección.</a:t>
            </a:r>
          </a:p>
          <a:p>
            <a:pPr eaLnBrk="1" hangingPunct="1"/>
            <a:r>
              <a:rPr lang="en-US" altLang="es-MX" sz="2400" smtClean="0"/>
              <a:t>Teléfono.</a:t>
            </a:r>
          </a:p>
          <a:p>
            <a:pPr eaLnBrk="1" hangingPunct="1"/>
            <a:r>
              <a:rPr lang="en-US" altLang="es-MX" sz="2400" smtClean="0"/>
              <a:t>Fecha de nacimiento.</a:t>
            </a:r>
          </a:p>
          <a:p>
            <a:pPr eaLnBrk="1" hangingPunct="1"/>
            <a:r>
              <a:rPr lang="en-US" altLang="es-MX" sz="2400" smtClean="0"/>
              <a:t>Datos de una persona de contacto.</a:t>
            </a:r>
          </a:p>
          <a:p>
            <a:pPr eaLnBrk="1" hangingPunct="1"/>
            <a:r>
              <a:rPr lang="es-MX" altLang="es-MX" sz="2400" b="1" smtClean="0">
                <a:solidFill>
                  <a:srgbClr val="A50021"/>
                </a:solidFill>
              </a:rPr>
              <a:t>Fecha y firma</a:t>
            </a:r>
            <a:r>
              <a:rPr lang="es-MX" altLang="es-MX" sz="2400" b="1" smtClean="0"/>
              <a:t>.</a:t>
            </a:r>
            <a:endParaRPr lang="en-US" altLang="es-MX" sz="2400" b="1" smtClean="0"/>
          </a:p>
        </p:txBody>
      </p:sp>
      <p:pic>
        <p:nvPicPr>
          <p:cNvPr id="81923" name="Picture 4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761412"/>
      </p:ext>
    </p:extLst>
  </p:cSld>
  <p:clrMapOvr>
    <a:masterClrMapping/>
  </p:clrMapOvr>
  <p:transition advTm="180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Historia clínica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es-MX" altLang="es-MX" sz="240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400" smtClean="0"/>
              <a:t>Nombre completo.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400" smtClean="0"/>
              <a:t>Sexo.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400" smtClean="0"/>
              <a:t>Fecha de nacimiento.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400" smtClean="0"/>
              <a:t>Signos vitales.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400" smtClean="0"/>
              <a:t>Interrogatorio sobre AHF, ocupación, toxicomanías, AGO, enfermedades o cirugías previas y padecimiento actual.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400" smtClean="0"/>
              <a:t>Exploración física.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400" smtClean="0"/>
              <a:t>Medicamentos actuales.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400" b="1" smtClean="0">
                <a:solidFill>
                  <a:srgbClr val="A50021"/>
                </a:solidFill>
              </a:rPr>
              <a:t>Fecha y firma</a:t>
            </a:r>
            <a:endParaRPr lang="en-US" altLang="es-MX" sz="2400" b="1" smtClean="0">
              <a:solidFill>
                <a:srgbClr val="A50021"/>
              </a:solidFill>
            </a:endParaRPr>
          </a:p>
        </p:txBody>
      </p:sp>
      <p:pic>
        <p:nvPicPr>
          <p:cNvPr id="82947" name="Picture 3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407731"/>
      </p:ext>
    </p:extLst>
  </p:cSld>
  <p:clrMapOvr>
    <a:masterClrMapping/>
  </p:clrMapOvr>
  <p:transition advTm="3500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530350"/>
            <a:ext cx="8229600" cy="5327650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Nota médica</a:t>
            </a: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endParaRPr lang="es-MX" altLang="es-MX" b="1" smtClean="0">
              <a:solidFill>
                <a:srgbClr val="A50021"/>
              </a:solidFill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Nombre completo.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Número de expediente.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Fecha y número de visita.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Signos vitales.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Registro de EA con fechas de inicio y terminación.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Registro de reacciones generales al fármaco con fechas de inicio y terminación.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Registro de cambios en el tratamiento de estudio o concomitantes.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Registro de recepción y entrega de fármaco en estudio.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Registro de cada procedimiento realizado en la visita.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Impresión general de la evolución de la enfermedad.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b="1" smtClean="0">
                <a:solidFill>
                  <a:srgbClr val="A50021"/>
                </a:solidFill>
              </a:rPr>
              <a:t>Fecha y firma</a:t>
            </a:r>
            <a:r>
              <a:rPr lang="es-MX" altLang="es-MX" sz="2000" smtClean="0"/>
              <a:t> del investigador.</a:t>
            </a:r>
          </a:p>
        </p:txBody>
      </p:sp>
      <p:pic>
        <p:nvPicPr>
          <p:cNvPr id="83971" name="Picture 3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302230"/>
      </p:ext>
    </p:extLst>
  </p:cSld>
  <p:clrMapOvr>
    <a:masterClrMapping/>
  </p:clrMapOvr>
  <p:transition advTm="4400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6085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Nota médica</a:t>
            </a:r>
          </a:p>
          <a:p>
            <a:pPr eaLnBrk="1" hangingPunct="1">
              <a:buFontTx/>
              <a:buNone/>
            </a:pPr>
            <a:endParaRPr lang="es-MX" altLang="es-MX" sz="2000" smtClean="0"/>
          </a:p>
          <a:p>
            <a:pPr eaLnBrk="1" hangingPunct="1">
              <a:buFontTx/>
              <a:buNone/>
            </a:pPr>
            <a:r>
              <a:rPr lang="es-MX" altLang="es-MX" sz="2000" smtClean="0"/>
              <a:t>Pedro Casas Ramírez, exp. PCR07, 9 de Febrero de 2006, Visita 3.</a:t>
            </a:r>
          </a:p>
          <a:p>
            <a:pPr lvl="1" eaLnBrk="1" hangingPunct="1">
              <a:buFontTx/>
              <a:buNone/>
            </a:pPr>
            <a:r>
              <a:rPr lang="es-MX" altLang="es-MX" sz="2000" smtClean="0"/>
              <a:t>TA 120/80, FC 80/min, 62.5 Kg, 37°C.</a:t>
            </a:r>
          </a:p>
          <a:p>
            <a:pPr lvl="1" eaLnBrk="1" hangingPunct="1">
              <a:buFontTx/>
              <a:buNone/>
            </a:pPr>
            <a:r>
              <a:rPr lang="es-MX" altLang="es-MX" sz="2000" smtClean="0"/>
              <a:t>Refiere que tuvo </a:t>
            </a:r>
            <a:r>
              <a:rPr lang="es-MX" altLang="es-MX" sz="2000" b="1" smtClean="0">
                <a:solidFill>
                  <a:srgbClr val="A50021"/>
                </a:solidFill>
              </a:rPr>
              <a:t>cefalea</a:t>
            </a:r>
            <a:r>
              <a:rPr lang="es-MX" altLang="es-MX" sz="2000" smtClean="0"/>
              <a:t> el 5/Feb/06, tomó paracetamol 500mg, 2 tab sólo ese día.</a:t>
            </a:r>
          </a:p>
          <a:p>
            <a:pPr lvl="1" eaLnBrk="1" hangingPunct="1">
              <a:buFontTx/>
              <a:buNone/>
            </a:pPr>
            <a:r>
              <a:rPr lang="es-MX" altLang="es-MX" sz="2000" smtClean="0"/>
              <a:t>Tolera adecuadamente el fármaco en estudio.</a:t>
            </a:r>
          </a:p>
          <a:p>
            <a:pPr lvl="1" eaLnBrk="1" hangingPunct="1">
              <a:buFontTx/>
              <a:buNone/>
            </a:pPr>
            <a:r>
              <a:rPr lang="es-MX" altLang="es-MX" sz="2000" smtClean="0"/>
              <a:t>2 días olvidó tomar el medicamento, no recuerda las fechas.</a:t>
            </a:r>
          </a:p>
          <a:p>
            <a:pPr lvl="1" eaLnBrk="1" hangingPunct="1">
              <a:buFontTx/>
              <a:buNone/>
            </a:pPr>
            <a:r>
              <a:rPr lang="es-MX" altLang="es-MX" sz="2000" smtClean="0"/>
              <a:t>El 30 de enero comenzó a tomar</a:t>
            </a:r>
            <a:r>
              <a:rPr lang="es-MX" altLang="es-MX" sz="2000" b="1" smtClean="0">
                <a:solidFill>
                  <a:srgbClr val="A50021"/>
                </a:solidFill>
              </a:rPr>
              <a:t> Pharmaton</a:t>
            </a:r>
            <a:r>
              <a:rPr lang="es-MX" altLang="es-MX" sz="2000" smtClean="0"/>
              <a:t> 1 /día hasta la fecha, “porque acostumbra vitaminarse una vez al año”.</a:t>
            </a:r>
          </a:p>
          <a:p>
            <a:pPr lvl="1" eaLnBrk="1" hangingPunct="1">
              <a:buFontTx/>
              <a:buNone/>
            </a:pPr>
            <a:r>
              <a:rPr lang="es-MX" altLang="es-MX" sz="2000" smtClean="0"/>
              <a:t>Toma también </a:t>
            </a:r>
            <a:r>
              <a:rPr lang="es-MX" altLang="es-MX" sz="2000" b="1" smtClean="0">
                <a:solidFill>
                  <a:srgbClr val="A50021"/>
                </a:solidFill>
              </a:rPr>
              <a:t>Carbamazepina</a:t>
            </a:r>
            <a:r>
              <a:rPr lang="es-MX" altLang="es-MX" sz="2000" smtClean="0"/>
              <a:t> 200 1-1-1 + </a:t>
            </a:r>
            <a:r>
              <a:rPr lang="es-MX" altLang="es-MX" sz="2000" b="1" smtClean="0">
                <a:solidFill>
                  <a:srgbClr val="A50021"/>
                </a:solidFill>
              </a:rPr>
              <a:t>Fenitoina </a:t>
            </a:r>
            <a:r>
              <a:rPr lang="es-MX" altLang="es-MX" sz="2000" smtClean="0"/>
              <a:t>100 1-1-1.</a:t>
            </a:r>
          </a:p>
        </p:txBody>
      </p:sp>
      <p:pic>
        <p:nvPicPr>
          <p:cNvPr id="84995" name="Picture 3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696613"/>
      </p:ext>
    </p:extLst>
  </p:cSld>
  <p:clrMapOvr>
    <a:masterClrMapping/>
  </p:clrMapOvr>
  <p:transition advTm="2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84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484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Nota médica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MX" altLang="es-MX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MX" altLang="es-MX" sz="2000" smtClean="0"/>
              <a:t>Acudió a laboratorio hoy por la mañana.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MX" altLang="es-MX" sz="2000" smtClean="0"/>
              <a:t>Llena la encuesta de QOL.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MX" altLang="es-MX" sz="2000" smtClean="0"/>
              <a:t>Entrega Diario del paciente No. 152 donde se documentan 5 crisis. Se lleva el Diario No. 160.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MX" altLang="es-MX" sz="2000" smtClean="0"/>
              <a:t>Entrega blister con 5 tabletas de medicamento y se le entrega la caja No. 2 con 60 tab, de las que debe tomar 2 diarias por la mañana hasta próxima visita.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MX" altLang="es-MX" sz="2000" smtClean="0"/>
              <a:t>Se le entrega copia de últimos resultados de laboratorio, los cuales fueron normales.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MX" altLang="es-MX" sz="2000" smtClean="0"/>
              <a:t>Las crisis disminuyen en frecuencia. </a:t>
            </a:r>
          </a:p>
          <a:p>
            <a:pPr lvl="1" algn="r" eaLnBrk="1" hangingPunct="1">
              <a:lnSpc>
                <a:spcPct val="90000"/>
              </a:lnSpc>
              <a:buFontTx/>
              <a:buNone/>
            </a:pPr>
            <a:r>
              <a:rPr lang="es-MX" altLang="es-MX" sz="2000" b="1" smtClean="0">
                <a:solidFill>
                  <a:srgbClr val="A50021"/>
                </a:solidFill>
              </a:rPr>
              <a:t>Fecha y firma</a:t>
            </a:r>
            <a:r>
              <a:rPr lang="es-MX" altLang="es-MX" sz="2000" smtClean="0"/>
              <a:t>.</a:t>
            </a:r>
            <a:endParaRPr lang="en-US" altLang="es-MX" smtClean="0"/>
          </a:p>
        </p:txBody>
      </p:sp>
      <p:pic>
        <p:nvPicPr>
          <p:cNvPr id="86019" name="Picture 3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80203"/>
      </p:ext>
    </p:extLst>
  </p:cSld>
  <p:clrMapOvr>
    <a:masterClrMapping/>
  </p:clrMapOvr>
  <p:transition advTm="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85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48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48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85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485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485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844675"/>
            <a:ext cx="5627687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Fármacos concomitantes</a:t>
            </a:r>
          </a:p>
          <a:p>
            <a:pPr eaLnBrk="1" hangingPunct="1"/>
            <a:endParaRPr lang="es-MX" altLang="es-MX" sz="2000" smtClean="0"/>
          </a:p>
          <a:p>
            <a:pPr eaLnBrk="1" hangingPunct="1"/>
            <a:r>
              <a:rPr lang="es-MX" altLang="es-MX" sz="2400" smtClean="0"/>
              <a:t>Nombre de la sal.</a:t>
            </a:r>
          </a:p>
          <a:p>
            <a:pPr eaLnBrk="1" hangingPunct="1"/>
            <a:r>
              <a:rPr lang="es-MX" altLang="es-MX" sz="2400" smtClean="0"/>
              <a:t>Indicación.</a:t>
            </a:r>
          </a:p>
          <a:p>
            <a:pPr eaLnBrk="1" hangingPunct="1"/>
            <a:r>
              <a:rPr lang="es-MX" altLang="es-MX" sz="2400" smtClean="0"/>
              <a:t>Dosis diaria.</a:t>
            </a:r>
          </a:p>
          <a:p>
            <a:pPr eaLnBrk="1" hangingPunct="1"/>
            <a:r>
              <a:rPr lang="es-MX" altLang="es-MX" sz="2400" smtClean="0"/>
              <a:t>Frecuencia.</a:t>
            </a:r>
          </a:p>
          <a:p>
            <a:pPr eaLnBrk="1" hangingPunct="1"/>
            <a:r>
              <a:rPr lang="es-MX" altLang="es-MX" sz="2400" smtClean="0"/>
              <a:t>Ruta o vía de administración.</a:t>
            </a:r>
          </a:p>
          <a:p>
            <a:pPr eaLnBrk="1" hangingPunct="1"/>
            <a:r>
              <a:rPr lang="es-MX" altLang="es-MX" sz="2400" smtClean="0"/>
              <a:t>Fecha de inicio.</a:t>
            </a:r>
          </a:p>
          <a:p>
            <a:pPr eaLnBrk="1" hangingPunct="1"/>
            <a:r>
              <a:rPr lang="es-MX" altLang="es-MX" sz="2400" smtClean="0"/>
              <a:t>Si continúa o fecha de terminación.</a:t>
            </a:r>
          </a:p>
          <a:p>
            <a:pPr eaLnBrk="1" hangingPunct="1"/>
            <a:r>
              <a:rPr lang="es-MX" altLang="es-MX" sz="2400" b="1" smtClean="0">
                <a:solidFill>
                  <a:srgbClr val="A50021"/>
                </a:solidFill>
              </a:rPr>
              <a:t>Fecha y firma</a:t>
            </a:r>
            <a:r>
              <a:rPr lang="es-MX" altLang="es-MX" sz="2400" smtClean="0">
                <a:solidFill>
                  <a:srgbClr val="A50021"/>
                </a:solidFill>
              </a:rPr>
              <a:t>.</a:t>
            </a:r>
            <a:endParaRPr lang="en-US" altLang="es-MX" sz="2400" smtClean="0">
              <a:solidFill>
                <a:srgbClr val="A50021"/>
              </a:solidFill>
            </a:endParaRPr>
          </a:p>
        </p:txBody>
      </p:sp>
      <p:pic>
        <p:nvPicPr>
          <p:cNvPr id="87043" name="Picture 4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056681"/>
      </p:ext>
    </p:extLst>
  </p:cSld>
  <p:clrMapOvr>
    <a:masterClrMapping/>
  </p:clrMapOvr>
  <p:transition advTm="2600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 eaLnBrk="1" hangingPunct="1">
              <a:buFontTx/>
              <a:buNone/>
            </a:pPr>
            <a:endParaRPr lang="es-MX" altLang="es-MX" b="1" smtClean="0">
              <a:solidFill>
                <a:srgbClr val="A50021"/>
              </a:solidFill>
            </a:endParaRPr>
          </a:p>
          <a:p>
            <a:pPr marL="609600" indent="-609600"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Resultados de paraclínicos</a:t>
            </a:r>
          </a:p>
          <a:p>
            <a:pPr marL="609600" indent="-609600" eaLnBrk="1" hangingPunct="1"/>
            <a:endParaRPr lang="es-MX" altLang="es-MX" sz="2000" smtClean="0"/>
          </a:p>
          <a:p>
            <a:pPr marL="609600" indent="-609600" eaLnBrk="1" hangingPunct="1"/>
            <a:r>
              <a:rPr lang="es-MX" altLang="es-MX" sz="2400" smtClean="0"/>
              <a:t>Tiene o no </a:t>
            </a:r>
            <a:r>
              <a:rPr lang="es-MX" altLang="es-MX" sz="2400" b="1" smtClean="0">
                <a:solidFill>
                  <a:srgbClr val="A50021"/>
                </a:solidFill>
              </a:rPr>
              <a:t>significado clínico</a:t>
            </a:r>
            <a:r>
              <a:rPr lang="es-MX" altLang="es-MX" sz="2400" smtClean="0"/>
              <a:t>.</a:t>
            </a:r>
          </a:p>
          <a:p>
            <a:pPr marL="609600" indent="-609600" eaLnBrk="1" hangingPunct="1"/>
            <a:r>
              <a:rPr lang="es-MX" altLang="es-MX" sz="2400" b="1" smtClean="0">
                <a:solidFill>
                  <a:srgbClr val="A50021"/>
                </a:solidFill>
              </a:rPr>
              <a:t>Comentario</a:t>
            </a:r>
            <a:r>
              <a:rPr lang="es-MX" altLang="es-MX" sz="2400" smtClean="0"/>
              <a:t> a resultados anormales aunque no tengan significado clínico.</a:t>
            </a:r>
          </a:p>
          <a:p>
            <a:pPr marL="609600" indent="-609600" eaLnBrk="1" hangingPunct="1"/>
            <a:r>
              <a:rPr lang="es-MX" altLang="es-MX" sz="2400" b="1" smtClean="0">
                <a:solidFill>
                  <a:srgbClr val="A50021"/>
                </a:solidFill>
              </a:rPr>
              <a:t>Fecha y firma.</a:t>
            </a:r>
            <a:endParaRPr lang="es-MX" altLang="es-MX" sz="2400" smtClean="0"/>
          </a:p>
          <a:p>
            <a:pPr marL="609600" indent="-609600" eaLnBrk="1" hangingPunct="1">
              <a:buFontTx/>
              <a:buAutoNum type="arabicPeriod" startAt="5"/>
            </a:pPr>
            <a:endParaRPr lang="en-US" altLang="es-MX" smtClean="0"/>
          </a:p>
        </p:txBody>
      </p:sp>
      <p:pic>
        <p:nvPicPr>
          <p:cNvPr id="88067" name="Picture 3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9386"/>
      </p:ext>
    </p:extLst>
  </p:cSld>
  <p:clrMapOvr>
    <a:masterClrMapping/>
  </p:clrMapOvr>
  <p:transition advTm="2400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5400"/>
            <a:ext cx="9037638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6" descr="MCj031101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7"/>
          <p:cNvSpPr>
            <a:spLocks noChangeArrowheads="1"/>
          </p:cNvSpPr>
          <p:nvPr/>
        </p:nvSpPr>
        <p:spPr bwMode="auto">
          <a:xfrm>
            <a:off x="3787775" y="1677988"/>
            <a:ext cx="1763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3200" b="1">
                <a:solidFill>
                  <a:srgbClr val="A50021"/>
                </a:solidFill>
              </a:rPr>
              <a:t>Ejemplo</a:t>
            </a:r>
            <a:endParaRPr lang="en-US" altLang="es-MX" sz="3200" b="1">
              <a:solidFill>
                <a:srgbClr val="A50021"/>
              </a:solidFill>
            </a:endParaRPr>
          </a:p>
        </p:txBody>
      </p:sp>
      <p:sp>
        <p:nvSpPr>
          <p:cNvPr id="573449" name="Oval 9"/>
          <p:cNvSpPr>
            <a:spLocks noChangeArrowheads="1"/>
          </p:cNvSpPr>
          <p:nvPr/>
        </p:nvSpPr>
        <p:spPr bwMode="auto">
          <a:xfrm>
            <a:off x="0" y="2349500"/>
            <a:ext cx="1042988" cy="4176713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573450" name="Oval 10"/>
          <p:cNvSpPr>
            <a:spLocks noChangeArrowheads="1"/>
          </p:cNvSpPr>
          <p:nvPr/>
        </p:nvSpPr>
        <p:spPr bwMode="auto">
          <a:xfrm>
            <a:off x="3059113" y="2349500"/>
            <a:ext cx="1009650" cy="4176713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573451" name="Oval 11"/>
          <p:cNvSpPr>
            <a:spLocks noChangeArrowheads="1"/>
          </p:cNvSpPr>
          <p:nvPr/>
        </p:nvSpPr>
        <p:spPr bwMode="auto">
          <a:xfrm>
            <a:off x="4284663" y="2349500"/>
            <a:ext cx="1009650" cy="4176713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573452" name="Oval 12"/>
          <p:cNvSpPr>
            <a:spLocks noChangeArrowheads="1"/>
          </p:cNvSpPr>
          <p:nvPr/>
        </p:nvSpPr>
        <p:spPr bwMode="auto">
          <a:xfrm>
            <a:off x="5292725" y="2276475"/>
            <a:ext cx="1009650" cy="4176713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573453" name="Oval 13"/>
          <p:cNvSpPr>
            <a:spLocks noChangeArrowheads="1"/>
          </p:cNvSpPr>
          <p:nvPr/>
        </p:nvSpPr>
        <p:spPr bwMode="auto">
          <a:xfrm>
            <a:off x="7524750" y="2349500"/>
            <a:ext cx="1009650" cy="4176713"/>
          </a:xfrm>
          <a:prstGeom prst="ellips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68066592"/>
      </p:ext>
    </p:extLst>
  </p:cSld>
  <p:clrMapOvr>
    <a:masterClrMapping/>
  </p:clrMapOvr>
  <p:transition advTm="3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7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2000"/>
                                        <p:tgtEl>
                                          <p:spTgt spid="573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20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57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2000"/>
                                        <p:tgtEl>
                                          <p:spTgt spid="573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19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20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20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29600" cy="4525962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endParaRPr lang="es-MX" altLang="es-MX" sz="2800" b="1" smtClean="0">
              <a:solidFill>
                <a:srgbClr val="A50021"/>
              </a:solidFill>
            </a:endParaRP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Manejo del SD</a:t>
            </a:r>
          </a:p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endParaRPr lang="es-MX" altLang="es-MX" sz="2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Todas las carpetas deben </a:t>
            </a:r>
            <a:r>
              <a:rPr lang="es-MX" altLang="es-MX" sz="2000" b="1" smtClean="0">
                <a:solidFill>
                  <a:srgbClr val="A50021"/>
                </a:solidFill>
              </a:rPr>
              <a:t>identificarse</a:t>
            </a:r>
            <a:r>
              <a:rPr lang="es-MX" altLang="es-MX" sz="200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s-MX" altLang="es-MX" sz="12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Todas las notas deben tener </a:t>
            </a:r>
            <a:r>
              <a:rPr lang="es-MX" altLang="es-MX" sz="2000" b="1" smtClean="0">
                <a:solidFill>
                  <a:srgbClr val="A50021"/>
                </a:solidFill>
              </a:rPr>
              <a:t>fecha y firma</a:t>
            </a:r>
            <a:r>
              <a:rPr lang="es-MX" altLang="es-MX" sz="2000" smtClean="0"/>
              <a:t> del investigador.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s-MX" altLang="es-MX" sz="12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Los datos deben ser </a:t>
            </a:r>
            <a:r>
              <a:rPr lang="es-MX" altLang="es-MX" sz="2000" b="1" smtClean="0">
                <a:solidFill>
                  <a:srgbClr val="A50021"/>
                </a:solidFill>
              </a:rPr>
              <a:t>precisos, claros y con tinta permanente.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s-MX" altLang="es-MX" sz="1200" b="1" smtClean="0">
              <a:solidFill>
                <a:srgbClr val="A5002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b="1" smtClean="0">
                <a:solidFill>
                  <a:srgbClr val="A50021"/>
                </a:solidFill>
              </a:rPr>
              <a:t>No borrar, tachar o utilizar correctores</a:t>
            </a:r>
            <a:r>
              <a:rPr lang="es-MX" altLang="es-MX" sz="200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s-MX" altLang="es-MX" sz="12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s-MX" altLang="es-MX" sz="2000" smtClean="0"/>
              <a:t>Los datos generados electrónicamente deben </a:t>
            </a:r>
            <a:r>
              <a:rPr lang="es-MX" altLang="es-MX" sz="2000" b="1" smtClean="0">
                <a:solidFill>
                  <a:srgbClr val="A50021"/>
                </a:solidFill>
              </a:rPr>
              <a:t>imprimirse, fecharse y firmarse</a:t>
            </a:r>
            <a:r>
              <a:rPr lang="es-MX" altLang="es-MX" sz="2000" smtClean="0"/>
              <a:t>.</a:t>
            </a:r>
            <a:endParaRPr lang="en-US" altLang="es-MX" sz="2000" smtClean="0"/>
          </a:p>
        </p:txBody>
      </p:sp>
      <p:pic>
        <p:nvPicPr>
          <p:cNvPr id="90115" name="Picture 3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7338"/>
            <a:ext cx="11826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114767"/>
      </p:ext>
    </p:extLst>
  </p:cSld>
  <p:clrMapOvr>
    <a:masterClrMapping/>
  </p:clrMapOvr>
  <p:transition advTm="4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7544" y="2060848"/>
            <a:ext cx="388843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Preclínica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s-MX" altLang="es-MX" sz="20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r>
              <a:rPr lang="es-MX" altLang="es-MX" sz="2400" b="1" dirty="0" smtClean="0">
                <a:solidFill>
                  <a:srgbClr val="A50021"/>
                </a:solidFill>
              </a:rPr>
              <a:t>Prueba de eficacia</a:t>
            </a:r>
            <a:r>
              <a:rPr lang="es-MX" altLang="es-MX" sz="2400" dirty="0" smtClean="0"/>
              <a:t> </a:t>
            </a:r>
            <a:r>
              <a:rPr lang="es-MX" altLang="es-MX" sz="2000" dirty="0" smtClean="0"/>
              <a:t>en el modelo animal.</a:t>
            </a:r>
          </a:p>
          <a:p>
            <a:pPr>
              <a:lnSpc>
                <a:spcPct val="80000"/>
              </a:lnSpc>
            </a:pPr>
            <a:endParaRPr lang="en-US" altLang="es-MX" sz="1200" dirty="0" smtClean="0"/>
          </a:p>
          <a:p>
            <a:pPr>
              <a:lnSpc>
                <a:spcPct val="80000"/>
              </a:lnSpc>
            </a:pPr>
            <a:r>
              <a:rPr lang="es-MX" altLang="es-MX" sz="2400" dirty="0" smtClean="0"/>
              <a:t>Tres especies de peso progresivo.</a:t>
            </a:r>
          </a:p>
          <a:p>
            <a:pPr>
              <a:lnSpc>
                <a:spcPct val="80000"/>
              </a:lnSpc>
            </a:pPr>
            <a:endParaRPr lang="es-MX" altLang="es-MX" sz="1200" dirty="0"/>
          </a:p>
          <a:p>
            <a:pPr>
              <a:lnSpc>
                <a:spcPct val="80000"/>
              </a:lnSpc>
            </a:pPr>
            <a:r>
              <a:rPr lang="es-MX" altLang="es-MX" sz="2400" dirty="0" smtClean="0"/>
              <a:t>Protección de la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patente</a:t>
            </a:r>
            <a:r>
              <a:rPr lang="es-MX" altLang="es-MX" sz="2400" dirty="0" smtClean="0"/>
              <a:t> – </a:t>
            </a:r>
            <a:r>
              <a:rPr lang="es-MX" altLang="es-MX" sz="2000" dirty="0" smtClean="0"/>
              <a:t>30 moléculas.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s-MX" altLang="es-MX" sz="1200" dirty="0" smtClean="0"/>
          </a:p>
          <a:p>
            <a:pPr>
              <a:lnSpc>
                <a:spcPct val="80000"/>
              </a:lnSpc>
            </a:pPr>
            <a:r>
              <a:rPr lang="es-MX" altLang="es-MX" sz="2400" dirty="0" smtClean="0"/>
              <a:t>Duración 2 a 4 años.</a:t>
            </a:r>
            <a:endParaRPr lang="en-US" altLang="es-MX" sz="2400" dirty="0"/>
          </a:p>
        </p:txBody>
      </p:sp>
      <p:pic>
        <p:nvPicPr>
          <p:cNvPr id="17412" name="Picture 4" descr="Por qué y para qué se usan cada año 800.000 animales en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36912"/>
            <a:ext cx="4191170" cy="2304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204864"/>
            <a:ext cx="8229600" cy="4381674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MX" altLang="es-MX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Formato de Reporte de Caso</a:t>
            </a:r>
          </a:p>
          <a:p>
            <a:pPr algn="ctr" eaLnBrk="1" hangingPunct="1"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Es el documento en el que se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transcriben</a:t>
            </a:r>
            <a:r>
              <a:rPr lang="es-MX" altLang="es-MX" sz="2400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las notas del investigador </a:t>
            </a:r>
          </a:p>
          <a:p>
            <a:pPr algn="ctr" eaLnBrk="1" hangingPunct="1">
              <a:buFontTx/>
              <a:buNone/>
            </a:pPr>
            <a:r>
              <a:rPr lang="es-MX" altLang="es-MX" sz="2400" dirty="0" smtClean="0"/>
              <a:t>para su captura y análisis estadístico.</a:t>
            </a:r>
          </a:p>
          <a:p>
            <a:pPr eaLnBrk="1" hangingPunct="1">
              <a:buFontTx/>
              <a:buNone/>
            </a:pPr>
            <a:endParaRPr lang="es-MX" altLang="es-MX" dirty="0" smtClean="0"/>
          </a:p>
        </p:txBody>
      </p:sp>
      <p:pic>
        <p:nvPicPr>
          <p:cNvPr id="6" name="Picture 2" descr="Archivo:Ícono Computadora - Internet.JP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340768"/>
            <a:ext cx="1547703" cy="15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92355"/>
      </p:ext>
    </p:extLst>
  </p:cSld>
  <p:clrMapOvr>
    <a:masterClrMapping/>
  </p:clrMapOvr>
  <p:transition advTm="13000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700213"/>
            <a:ext cx="5986463" cy="45259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Formato de Reporte de Caso</a:t>
            </a:r>
          </a:p>
          <a:p>
            <a:pPr algn="ctr" eaLnBrk="1" hangingPunct="1">
              <a:buFontTx/>
              <a:buNone/>
            </a:pPr>
            <a:endParaRPr lang="es-MX" altLang="es-MX" sz="2000" smtClean="0">
              <a:solidFill>
                <a:srgbClr val="A50021"/>
              </a:solidFill>
            </a:endParaRPr>
          </a:p>
          <a:p>
            <a:pPr eaLnBrk="1" hangingPunct="1"/>
            <a:r>
              <a:rPr lang="es-MX" altLang="es-MX" sz="2400" smtClean="0"/>
              <a:t>Visitas de estudio.</a:t>
            </a:r>
          </a:p>
          <a:p>
            <a:pPr eaLnBrk="1" hangingPunct="1"/>
            <a:r>
              <a:rPr lang="es-MX" altLang="es-MX" sz="2400" smtClean="0"/>
              <a:t>Formato de descontinuación temprana.</a:t>
            </a:r>
          </a:p>
          <a:p>
            <a:pPr eaLnBrk="1" hangingPunct="1"/>
            <a:r>
              <a:rPr lang="es-MX" altLang="es-MX" sz="2400" smtClean="0"/>
              <a:t>Visita postestudio.</a:t>
            </a:r>
          </a:p>
          <a:p>
            <a:pPr eaLnBrk="1" hangingPunct="1"/>
            <a:r>
              <a:rPr lang="es-MX" altLang="es-MX" sz="2400" smtClean="0"/>
              <a:t>Medicamentos concomitantes.</a:t>
            </a:r>
          </a:p>
          <a:p>
            <a:pPr eaLnBrk="1" hangingPunct="1"/>
            <a:r>
              <a:rPr lang="es-MX" altLang="es-MX" sz="2400" smtClean="0"/>
              <a:t>Eventos Adversos.</a:t>
            </a:r>
          </a:p>
          <a:p>
            <a:pPr eaLnBrk="1" hangingPunct="1"/>
            <a:r>
              <a:rPr lang="es-MX" altLang="es-MX" sz="2400" smtClean="0"/>
              <a:t>Comentarios.</a:t>
            </a:r>
          </a:p>
          <a:p>
            <a:pPr eaLnBrk="1" hangingPunct="1"/>
            <a:r>
              <a:rPr lang="es-MX" altLang="es-MX" sz="2400" smtClean="0"/>
              <a:t>Formato de cierre.</a:t>
            </a:r>
          </a:p>
          <a:p>
            <a:pPr eaLnBrk="1" hangingPunct="1"/>
            <a:r>
              <a:rPr lang="es-MX" altLang="es-MX" sz="2400" smtClean="0"/>
              <a:t>Formatos específicos del estudio.</a:t>
            </a:r>
            <a:endParaRPr lang="en-US" altLang="es-MX" sz="2400" smtClean="0"/>
          </a:p>
        </p:txBody>
      </p:sp>
      <p:pic>
        <p:nvPicPr>
          <p:cNvPr id="5" name="Picture 2" descr="Archivo:Ícono Computadora - Internet.JP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340768"/>
            <a:ext cx="1547703" cy="15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88976"/>
      </p:ext>
    </p:extLst>
  </p:cSld>
  <p:clrMapOvr>
    <a:masterClrMapping/>
  </p:clrMapOvr>
  <p:transition advTm="2400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871"/>
            <a:ext cx="8229600" cy="403185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Manejo del CRF</a:t>
            </a:r>
          </a:p>
          <a:p>
            <a:pPr eaLnBrk="1" hangingPunct="1"/>
            <a:endParaRPr lang="es-MX" altLang="es-MX" sz="2000" dirty="0" smtClean="0"/>
          </a:p>
          <a:p>
            <a:pPr eaLnBrk="1" hangingPunct="1">
              <a:lnSpc>
                <a:spcPct val="80000"/>
              </a:lnSpc>
            </a:pPr>
            <a:r>
              <a:rPr lang="es-MX" altLang="es-MX" sz="2400" dirty="0" smtClean="0"/>
              <a:t>Su llenado será responsabilidad del</a:t>
            </a:r>
            <a:r>
              <a:rPr lang="es-MX" altLang="es-MX" sz="2400" b="1" dirty="0" smtClean="0"/>
              <a:t>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Coordinador de estudio</a:t>
            </a:r>
            <a:r>
              <a:rPr lang="es-MX" altLang="es-MX" sz="2400" b="1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s-MX" altLang="es-MX" sz="1200" b="1" dirty="0" smtClean="0"/>
          </a:p>
          <a:p>
            <a:pPr eaLnBrk="1" hangingPunct="1">
              <a:lnSpc>
                <a:spcPct val="80000"/>
              </a:lnSpc>
            </a:pPr>
            <a:r>
              <a:rPr lang="es-MX" altLang="es-MX" sz="2400" dirty="0" smtClean="0"/>
              <a:t>Debe llenarse en idioma</a:t>
            </a:r>
            <a:r>
              <a:rPr lang="es-MX" altLang="es-MX" sz="2400" b="1" dirty="0" smtClean="0"/>
              <a:t>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Inglés</a:t>
            </a:r>
            <a:r>
              <a:rPr lang="es-MX" altLang="es-MX" sz="2400" b="1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s-MX" altLang="es-MX" sz="1200" b="1" dirty="0" smtClean="0"/>
          </a:p>
          <a:p>
            <a:pPr eaLnBrk="1" hangingPunct="1">
              <a:lnSpc>
                <a:spcPct val="80000"/>
              </a:lnSpc>
            </a:pPr>
            <a:r>
              <a:rPr lang="es-MX" altLang="es-MX" sz="2400" dirty="0" smtClean="0"/>
              <a:t>Al llenarlo, no dejar</a:t>
            </a:r>
            <a:r>
              <a:rPr lang="es-MX" altLang="es-MX" sz="2400" b="1" dirty="0" smtClean="0"/>
              <a:t>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ningún espacio en blanco</a:t>
            </a:r>
            <a:r>
              <a:rPr lang="es-MX" altLang="es-MX" sz="2400" b="1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s-MX" altLang="es-MX" sz="1200" b="1" dirty="0" smtClean="0"/>
          </a:p>
          <a:p>
            <a:pPr eaLnBrk="1" hangingPunct="1">
              <a:lnSpc>
                <a:spcPct val="80000"/>
              </a:lnSpc>
            </a:pPr>
            <a:r>
              <a:rPr lang="es-MX" altLang="es-MX" sz="2400" dirty="0" smtClean="0"/>
              <a:t>Una copia </a:t>
            </a:r>
            <a:r>
              <a:rPr lang="es-MX" altLang="es-MX" sz="2400" dirty="0" smtClean="0"/>
              <a:t>de la base de datos se </a:t>
            </a:r>
            <a:r>
              <a:rPr lang="es-MX" altLang="es-MX" sz="2400" dirty="0" smtClean="0"/>
              <a:t>conserva en el Sitio durante</a:t>
            </a:r>
            <a:r>
              <a:rPr lang="es-MX" altLang="es-MX" sz="2400" b="1" dirty="0" smtClean="0"/>
              <a:t>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3 años</a:t>
            </a:r>
            <a:r>
              <a:rPr lang="es-MX" altLang="es-MX" sz="2400" b="1" dirty="0" smtClean="0"/>
              <a:t> </a:t>
            </a:r>
            <a:r>
              <a:rPr lang="es-MX" altLang="es-MX" sz="2400" dirty="0" smtClean="0"/>
              <a:t>o el tiempo que indique el protocolo.</a:t>
            </a:r>
            <a:endParaRPr lang="en-US" altLang="es-MX" sz="2400" dirty="0" smtClean="0"/>
          </a:p>
        </p:txBody>
      </p:sp>
      <p:pic>
        <p:nvPicPr>
          <p:cNvPr id="5" name="Picture 2" descr="Archivo:Ícono Computadora - Internet.JP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340768"/>
            <a:ext cx="1547703" cy="15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46196"/>
      </p:ext>
    </p:extLst>
  </p:cSld>
  <p:clrMapOvr>
    <a:masterClrMapping/>
  </p:clrMapOvr>
  <p:transition advTm="22000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16055" cy="4525962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Carpeta regulatoria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Protocolo: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Protocolo</a:t>
            </a:r>
            <a:r>
              <a:rPr lang="es-MX" altLang="es-MX" sz="2000" dirty="0" smtClean="0"/>
              <a:t>, enmiendas o modificaciones (firmados).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000" dirty="0" smtClean="0"/>
              <a:t>Consentimiento informado y enmiendas (sellados por IRB/EC).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Folleto del investigador.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000" dirty="0" smtClean="0"/>
              <a:t>Formato de Reporte de Caso (CRF).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000" dirty="0" smtClean="0"/>
              <a:t>Formato de Eventos Adversos Serios (EAS).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000" dirty="0" smtClean="0"/>
              <a:t>Póliza de seguro.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000" dirty="0" smtClean="0"/>
              <a:t>Formatos de Publicidad.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s-MX" altLang="es-MX" sz="2000" dirty="0" smtClean="0"/>
              <a:t>Copia de Buenas Prácticas Clínicas (GCP).</a:t>
            </a:r>
          </a:p>
        </p:txBody>
      </p:sp>
      <p:pic>
        <p:nvPicPr>
          <p:cNvPr id="98307" name="Picture 3" descr="MCj0230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628775"/>
            <a:ext cx="13684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552218"/>
      </p:ext>
    </p:extLst>
  </p:cSld>
  <p:clrMapOvr>
    <a:masterClrMapping/>
  </p:clrMapOvr>
  <p:transition advTm="33000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1382" y="1916113"/>
            <a:ext cx="6048970" cy="4525962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Carpeta regulatoria</a:t>
            </a:r>
            <a:endParaRPr lang="es-MX" altLang="es-MX" b="1" dirty="0" smtClean="0"/>
          </a:p>
          <a:p>
            <a:pPr marL="609600" indent="-609600" eaLnBrk="1" hangingPunct="1"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Equipo de trabajo:</a:t>
            </a:r>
          </a:p>
          <a:p>
            <a:pPr marL="609600" indent="-609600" eaLnBrk="1" hangingPunct="1">
              <a:buFontTx/>
              <a:buNone/>
            </a:pPr>
            <a:endParaRPr lang="es-MX" altLang="es-MX" sz="1200" dirty="0" smtClean="0"/>
          </a:p>
          <a:p>
            <a:pPr marL="609600" indent="-609600" eaLnBrk="1" hangingPunct="1">
              <a:buFontTx/>
              <a:buAutoNum type="arabicPeriod" startAt="9"/>
            </a:pPr>
            <a:r>
              <a:rPr lang="es-MX" altLang="es-MX" sz="2000" dirty="0" smtClean="0"/>
              <a:t>Declaraciones financieras.</a:t>
            </a:r>
          </a:p>
          <a:p>
            <a:pPr marL="609600" indent="-609600" eaLnBrk="1" hangingPunct="1">
              <a:buFontTx/>
              <a:buAutoNum type="arabicPeriod" startAt="9"/>
            </a:pPr>
            <a:r>
              <a:rPr lang="es-MX" altLang="es-MX" sz="2000" dirty="0" err="1" smtClean="0"/>
              <a:t>Curriculum</a:t>
            </a:r>
            <a:r>
              <a:rPr lang="es-MX" altLang="es-MX" sz="2000" dirty="0" smtClean="0"/>
              <a:t> y cédulas profesionales.</a:t>
            </a:r>
          </a:p>
          <a:p>
            <a:pPr marL="609600" indent="-609600" eaLnBrk="1" hangingPunct="1">
              <a:buFontTx/>
              <a:buAutoNum type="arabicPeriod" startAt="9"/>
            </a:pPr>
            <a:r>
              <a:rPr lang="es-MX" altLang="es-MX" sz="2000" dirty="0" smtClean="0"/>
              <a:t>Acuerdos de confidencialidad.</a:t>
            </a:r>
          </a:p>
          <a:p>
            <a:pPr marL="609600" indent="-609600" eaLnBrk="1" hangingPunct="1">
              <a:buFontTx/>
              <a:buAutoNum type="arabicPeriod" startAt="9"/>
            </a:pPr>
            <a:r>
              <a:rPr lang="es-MX" altLang="es-MX" sz="2000" dirty="0" smtClean="0"/>
              <a:t>Cartas de aceptación para participar en el estudio.</a:t>
            </a:r>
          </a:p>
          <a:p>
            <a:pPr marL="609600" indent="-609600" eaLnBrk="1" hangingPunct="1">
              <a:buFontTx/>
              <a:buAutoNum type="arabicPeriod" startAt="9"/>
            </a:pPr>
            <a:r>
              <a:rPr lang="es-MX" altLang="es-MX" sz="2000" dirty="0" smtClean="0"/>
              <a:t>Hoja de delegación de responsabilidades.</a:t>
            </a:r>
          </a:p>
          <a:p>
            <a:pPr marL="609600" indent="-609600" eaLnBrk="1" hangingPunct="1">
              <a:buFontTx/>
              <a:buAutoNum type="arabicPeriod" startAt="9"/>
            </a:pPr>
            <a:r>
              <a:rPr lang="es-MX" altLang="es-MX" sz="2000" dirty="0" smtClean="0"/>
              <a:t>Contrato económico.</a:t>
            </a:r>
            <a:endParaRPr lang="en-US" altLang="es-MX" sz="2000" dirty="0" smtClean="0"/>
          </a:p>
        </p:txBody>
      </p:sp>
      <p:pic>
        <p:nvPicPr>
          <p:cNvPr id="99331" name="Picture 4" descr="MCj0230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628775"/>
            <a:ext cx="13684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434648"/>
      </p:ext>
    </p:extLst>
  </p:cSld>
  <p:clrMapOvr>
    <a:masterClrMapping/>
  </p:clrMapOvr>
  <p:transition advTm="2200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2369" y="1628775"/>
            <a:ext cx="7344047" cy="5040313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Carpeta regulatoria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Sitio:</a:t>
            </a:r>
            <a:endParaRPr lang="es-MX" altLang="es-MX" sz="24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Cartas de sometimiento y aprobación al Comité de Ética (IRB).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Carta de GCP del IRB/EC.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Lista de miembros del IRB/EC.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Descripción de instalaciones del sitio y manejo de urgencias.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Autorización de la SS.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Certificaciones del laboratorio.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Lista de calibración de aparatos.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Control diario de temperatura del fármaco.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Formatos de </a:t>
            </a:r>
            <a:r>
              <a:rPr lang="es-MX" altLang="es-MX" sz="2000" dirty="0" err="1" smtClean="0"/>
              <a:t>monitoreos</a:t>
            </a:r>
            <a:r>
              <a:rPr lang="es-MX" altLang="es-MX" sz="2000" dirty="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Información sobre recepción y envío de materiales.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Contabilidad de fármaco.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r>
              <a:rPr lang="es-MX" altLang="es-MX" sz="2000" dirty="0" smtClean="0"/>
              <a:t>Correspondencia con CRO, Patrocinador y laboratorio.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15"/>
            </a:pPr>
            <a:endParaRPr lang="es-MX" altLang="es-MX" sz="1200" dirty="0" smtClean="0"/>
          </a:p>
        </p:txBody>
      </p:sp>
      <p:pic>
        <p:nvPicPr>
          <p:cNvPr id="100355" name="Picture 3" descr="MCj0230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341438"/>
            <a:ext cx="13684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234495"/>
      </p:ext>
    </p:extLst>
  </p:cSld>
  <p:clrMapOvr>
    <a:masterClrMapping/>
  </p:clrMapOvr>
  <p:transition advTm="4200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47664" y="1844824"/>
            <a:ext cx="6120680" cy="3841427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endParaRPr lang="es-MX" altLang="es-MX" sz="4400" b="1" dirty="0" smtClean="0">
              <a:solidFill>
                <a:srgbClr val="A50021"/>
              </a:solidFill>
            </a:endParaRPr>
          </a:p>
          <a:p>
            <a:pPr marL="609600" indent="-609600"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Carpeta regulatoria</a:t>
            </a:r>
          </a:p>
          <a:p>
            <a:pPr marL="609600" indent="-609600" eaLnBrk="1" hangingPunct="1"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Sujetos:</a:t>
            </a:r>
          </a:p>
          <a:p>
            <a:pPr marL="609600" indent="-609600" eaLnBrk="1" hangingPunct="1"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marL="609600" indent="-609600" eaLnBrk="1" hangingPunct="1">
              <a:buFontTx/>
              <a:buAutoNum type="arabicPeriod" startAt="26"/>
            </a:pPr>
            <a:r>
              <a:rPr lang="es-MX" altLang="es-MX" sz="2000" dirty="0" smtClean="0"/>
              <a:t>Lista de preselección.</a:t>
            </a:r>
          </a:p>
          <a:p>
            <a:pPr marL="609600" indent="-609600" eaLnBrk="1" hangingPunct="1">
              <a:buFontTx/>
              <a:buAutoNum type="arabicPeriod" startAt="27"/>
            </a:pPr>
            <a:r>
              <a:rPr lang="es-MX" altLang="es-MX" sz="2000" dirty="0" smtClean="0"/>
              <a:t>Lista de enrolamiento.</a:t>
            </a:r>
          </a:p>
          <a:p>
            <a:pPr marL="609600" indent="-609600" eaLnBrk="1" hangingPunct="1">
              <a:buFontTx/>
              <a:buAutoNum type="arabicPeriod" startAt="27"/>
            </a:pPr>
            <a:r>
              <a:rPr lang="es-MX" altLang="es-MX" sz="2000" dirty="0" smtClean="0"/>
              <a:t>Identificación de sujetos que firmaron ICF.</a:t>
            </a:r>
          </a:p>
          <a:p>
            <a:pPr marL="609600" indent="-609600" eaLnBrk="1" hangingPunct="1">
              <a:buFontTx/>
              <a:buAutoNum type="arabicPeriod" startAt="27"/>
            </a:pPr>
            <a:r>
              <a:rPr lang="es-MX" altLang="es-MX" sz="2000" dirty="0" smtClean="0"/>
              <a:t>Relación de </a:t>
            </a:r>
            <a:r>
              <a:rPr lang="es-MX" altLang="es-MX" sz="2000" dirty="0" err="1" smtClean="0"/>
              <a:t>ICF´s</a:t>
            </a:r>
            <a:r>
              <a:rPr lang="es-MX" altLang="es-MX" sz="2000" dirty="0" smtClean="0"/>
              <a:t> con iniciales del paciente y fecha.</a:t>
            </a:r>
          </a:p>
        </p:txBody>
      </p:sp>
      <p:pic>
        <p:nvPicPr>
          <p:cNvPr id="101379" name="Picture 3" descr="MCj0230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628775"/>
            <a:ext cx="13684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08999"/>
      </p:ext>
    </p:extLst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988840"/>
            <a:ext cx="8065268" cy="439248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Carpeta regulatoria</a:t>
            </a:r>
          </a:p>
          <a:p>
            <a:pPr eaLnBrk="1" hangingPunct="1">
              <a:lnSpc>
                <a:spcPct val="80000"/>
              </a:lnSpc>
            </a:pPr>
            <a:endParaRPr lang="es-MX" altLang="es-MX" sz="1200" dirty="0" smtClean="0"/>
          </a:p>
          <a:p>
            <a:pPr eaLnBrk="1" hangingPunct="1">
              <a:lnSpc>
                <a:spcPct val="80000"/>
              </a:lnSpc>
            </a:pPr>
            <a:r>
              <a:rPr lang="es-MX" altLang="es-MX" sz="2000" dirty="0" smtClean="0"/>
              <a:t>Contiene los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documentos</a:t>
            </a:r>
            <a:r>
              <a:rPr lang="es-MX" altLang="es-MX" sz="2000" dirty="0" smtClean="0"/>
              <a:t> relacionados al protocolo.</a:t>
            </a:r>
          </a:p>
          <a:p>
            <a:pPr eaLnBrk="1" hangingPunct="1">
              <a:lnSpc>
                <a:spcPct val="80000"/>
              </a:lnSpc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MX" altLang="es-MX" sz="2000" b="1" dirty="0" smtClean="0">
                <a:solidFill>
                  <a:srgbClr val="A50021"/>
                </a:solidFill>
              </a:rPr>
              <a:t>Todos </a:t>
            </a:r>
            <a:r>
              <a:rPr lang="es-MX" altLang="es-MX" sz="2000" dirty="0" smtClean="0"/>
              <a:t>los documentos relacionados al estudio deben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archivarse </a:t>
            </a:r>
            <a:r>
              <a:rPr lang="es-MX" altLang="es-MX" sz="2000" dirty="0" smtClean="0"/>
              <a:t>(fax, correos electrónicos, solicitud de fármacos o estudios, etc.)</a:t>
            </a:r>
          </a:p>
          <a:p>
            <a:pPr eaLnBrk="1" hangingPunct="1">
              <a:lnSpc>
                <a:spcPct val="80000"/>
              </a:lnSpc>
            </a:pPr>
            <a:endParaRPr lang="es-MX" altLang="es-MX" sz="1200" dirty="0" smtClean="0"/>
          </a:p>
          <a:p>
            <a:pPr eaLnBrk="1" hangingPunct="1">
              <a:lnSpc>
                <a:spcPct val="80000"/>
              </a:lnSpc>
            </a:pPr>
            <a:r>
              <a:rPr lang="es-MX" altLang="es-MX" sz="2000" dirty="0" smtClean="0"/>
              <a:t>Los documentos originales o con firma original deben estar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protegidos con plástico y sin perforaciones</a:t>
            </a:r>
            <a:r>
              <a:rPr lang="es-MX" altLang="es-MX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s-MX" altLang="es-MX" sz="1200" dirty="0" smtClean="0"/>
          </a:p>
          <a:p>
            <a:pPr eaLnBrk="1" hangingPunct="1">
              <a:lnSpc>
                <a:spcPct val="80000"/>
              </a:lnSpc>
            </a:pPr>
            <a:r>
              <a:rPr lang="es-MX" altLang="es-MX" sz="2000" dirty="0" smtClean="0"/>
              <a:t>Todas las impresiones deben ser con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tinta permanente</a:t>
            </a:r>
            <a:r>
              <a:rPr lang="es-MX" altLang="es-MX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s-MX" altLang="es-MX" sz="1200" dirty="0" smtClean="0"/>
          </a:p>
          <a:p>
            <a:pPr eaLnBrk="1" hangingPunct="1">
              <a:lnSpc>
                <a:spcPct val="80000"/>
              </a:lnSpc>
            </a:pPr>
            <a:r>
              <a:rPr lang="es-MX" altLang="es-MX" sz="2000" b="1" dirty="0" smtClean="0">
                <a:solidFill>
                  <a:srgbClr val="A50021"/>
                </a:solidFill>
              </a:rPr>
              <a:t>No escribir notas en los documentos</a:t>
            </a:r>
            <a:r>
              <a:rPr lang="es-MX" altLang="es-MX" sz="2000" dirty="0" smtClean="0"/>
              <a:t>, utilizar post-</a:t>
            </a:r>
            <a:r>
              <a:rPr lang="es-MX" altLang="es-MX" sz="2000" dirty="0" err="1" smtClean="0"/>
              <a:t>it</a:t>
            </a:r>
            <a:r>
              <a:rPr lang="es-MX" altLang="es-MX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s-MX" altLang="es-MX" sz="1200" dirty="0" smtClean="0"/>
          </a:p>
          <a:p>
            <a:pPr eaLnBrk="1" hangingPunct="1">
              <a:lnSpc>
                <a:spcPct val="80000"/>
              </a:lnSpc>
            </a:pPr>
            <a:r>
              <a:rPr lang="es-MX" altLang="es-MX" sz="2000" b="1" dirty="0" smtClean="0">
                <a:solidFill>
                  <a:srgbClr val="A50021"/>
                </a:solidFill>
              </a:rPr>
              <a:t>No borrar, tachar o utilizar correctores</a:t>
            </a:r>
            <a:r>
              <a:rPr lang="es-MX" altLang="es-MX" sz="2000" dirty="0" smtClean="0"/>
              <a:t>.</a:t>
            </a:r>
            <a:endParaRPr lang="en-US" altLang="es-MX" sz="2000" dirty="0" smtClean="0"/>
          </a:p>
        </p:txBody>
      </p:sp>
      <p:pic>
        <p:nvPicPr>
          <p:cNvPr id="102403" name="Picture 3" descr="MCj0230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628775"/>
            <a:ext cx="13684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08043"/>
      </p:ext>
    </p:extLst>
  </p:cSld>
  <p:clrMapOvr>
    <a:masterClrMapping/>
  </p:clrMapOvr>
  <p:transition advTm="3300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endParaRPr lang="es-MX" altLang="es-MX" b="1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Evento Adverso</a:t>
            </a:r>
          </a:p>
          <a:p>
            <a:pPr eaLnBrk="1" hangingPunct="1"/>
            <a:endParaRPr lang="es-MX" altLang="es-MX" sz="2000" b="1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sz="2400" smtClean="0"/>
              <a:t>Cualquier manifestación clínica perjudicial desafortunada</a:t>
            </a:r>
          </a:p>
          <a:p>
            <a:pPr algn="ctr" eaLnBrk="1" hangingPunct="1">
              <a:buFontTx/>
              <a:buNone/>
            </a:pPr>
            <a:r>
              <a:rPr lang="es-MX" altLang="es-MX" sz="2400" b="1" smtClean="0">
                <a:solidFill>
                  <a:srgbClr val="A50021"/>
                </a:solidFill>
              </a:rPr>
              <a:t>en un sujeto de investigación clínica</a:t>
            </a:r>
            <a:endParaRPr lang="es-MX" altLang="es-MX" sz="2400" smtClean="0">
              <a:solidFill>
                <a:srgbClr val="A50021"/>
              </a:solidFill>
            </a:endParaRPr>
          </a:p>
          <a:p>
            <a:pPr algn="ctr" eaLnBrk="1" hangingPunct="1">
              <a:buFontTx/>
              <a:buNone/>
            </a:pPr>
            <a:r>
              <a:rPr lang="es-MX" altLang="es-MX" sz="2400" smtClean="0"/>
              <a:t>al que se le administró un medicamento </a:t>
            </a:r>
          </a:p>
          <a:p>
            <a:pPr algn="ctr" eaLnBrk="1" hangingPunct="1">
              <a:buFontTx/>
              <a:buNone/>
            </a:pPr>
            <a:r>
              <a:rPr lang="es-MX" altLang="es-MX" sz="2400" smtClean="0"/>
              <a:t>y que puede tener o no relación causal con este. </a:t>
            </a:r>
            <a:endParaRPr lang="en-US" altLang="es-MX" sz="2400" smtClean="0"/>
          </a:p>
        </p:txBody>
      </p:sp>
      <p:pic>
        <p:nvPicPr>
          <p:cNvPr id="26628" name="Picture 4" descr="Advertencia Precaución Alerta - Gráficos vectoriales gratis en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40" y="1412776"/>
            <a:ext cx="119217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86396"/>
      </p:ext>
    </p:extLst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04056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Reporte de Evento Adverso</a:t>
            </a:r>
          </a:p>
          <a:p>
            <a:pPr marL="609600" indent="-609600" eaLnBrk="1" hangingPunct="1"/>
            <a:endParaRPr lang="es-MX" altLang="es-MX" sz="1200" dirty="0" smtClean="0"/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s-MX" altLang="es-MX" sz="2000" dirty="0" smtClean="0"/>
              <a:t>Fecha y hora de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 inicio</a:t>
            </a:r>
            <a:r>
              <a:rPr lang="es-MX" altLang="es-MX" sz="2000" dirty="0" smtClean="0"/>
              <a:t>.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s-MX" altLang="es-MX" sz="2000" dirty="0" smtClean="0"/>
              <a:t>Si </a:t>
            </a:r>
            <a:r>
              <a:rPr lang="es-MX" altLang="es-MX" sz="2000" dirty="0" smtClean="0"/>
              <a:t>persiste o fecha y hora de </a:t>
            </a:r>
            <a:r>
              <a:rPr lang="es-MX" altLang="es-MX" sz="2000" b="1" dirty="0" smtClean="0">
                <a:solidFill>
                  <a:srgbClr val="A50021"/>
                </a:solidFill>
              </a:rPr>
              <a:t>terminación</a:t>
            </a:r>
            <a:r>
              <a:rPr lang="es-MX" altLang="es-MX" sz="2000" dirty="0" smtClean="0"/>
              <a:t>.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Frecuencia</a:t>
            </a:r>
            <a:r>
              <a:rPr lang="es-MX" altLang="es-MX" sz="2000" dirty="0" smtClean="0"/>
              <a:t> </a:t>
            </a:r>
            <a:r>
              <a:rPr lang="es-MX" altLang="es-MX" sz="2000" dirty="0" smtClean="0"/>
              <a:t>– episodio, intermitente o continuo.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Intensidad</a:t>
            </a:r>
            <a:r>
              <a:rPr lang="es-MX" altLang="es-MX" sz="2000" dirty="0" smtClean="0"/>
              <a:t> </a:t>
            </a:r>
            <a:r>
              <a:rPr lang="es-MX" altLang="es-MX" sz="2000" dirty="0" smtClean="0"/>
              <a:t>– Leve, moderada, severa o no aplica.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Impacto</a:t>
            </a:r>
            <a:r>
              <a:rPr lang="es-MX" altLang="es-MX" sz="2000" dirty="0" smtClean="0"/>
              <a:t> </a:t>
            </a:r>
            <a:r>
              <a:rPr lang="es-MX" altLang="es-MX" sz="2000" dirty="0" smtClean="0"/>
              <a:t>en el tratamiento de estudio – ninguno, reducción de dosis, interrupción de dosis o descontinuación</a:t>
            </a:r>
            <a:r>
              <a:rPr lang="es-MX" altLang="es-MX" sz="2000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6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Acción </a:t>
            </a:r>
            <a:r>
              <a:rPr lang="es-MX" altLang="es-MX" sz="2000" b="1" dirty="0">
                <a:solidFill>
                  <a:srgbClr val="A50021"/>
                </a:solidFill>
              </a:rPr>
              <a:t>tomada</a:t>
            </a:r>
            <a:r>
              <a:rPr lang="es-MX" altLang="es-MX" sz="2000" dirty="0"/>
              <a:t> – ninguna, el paciente desertó, medicación.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6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Causalidad</a:t>
            </a:r>
            <a:r>
              <a:rPr lang="es-MX" altLang="es-MX" sz="2000" dirty="0" smtClean="0"/>
              <a:t> </a:t>
            </a:r>
            <a:r>
              <a:rPr lang="es-MX" altLang="es-MX" sz="2000" dirty="0"/>
              <a:t>– definitiva, probable, posible dudosa o no relacionado.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6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Desenlace</a:t>
            </a:r>
            <a:r>
              <a:rPr lang="es-MX" altLang="es-MX" sz="2000" dirty="0" smtClean="0"/>
              <a:t> </a:t>
            </a:r>
            <a:r>
              <a:rPr lang="es-MX" altLang="es-MX" sz="2000" dirty="0"/>
              <a:t>– recuperación, recuperación con secuela, persiste, muerte, desconocida.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6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Serio</a:t>
            </a:r>
            <a:r>
              <a:rPr lang="es-MX" altLang="es-MX" sz="2000" dirty="0" smtClean="0"/>
              <a:t> </a:t>
            </a:r>
            <a:r>
              <a:rPr lang="es-MX" altLang="es-MX" sz="2000" dirty="0"/>
              <a:t>– si o no.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6"/>
            </a:pPr>
            <a:r>
              <a:rPr lang="es-MX" altLang="es-MX" sz="2000" b="1" dirty="0" smtClean="0">
                <a:solidFill>
                  <a:srgbClr val="A50021"/>
                </a:solidFill>
              </a:rPr>
              <a:t>Fecha </a:t>
            </a:r>
            <a:r>
              <a:rPr lang="es-MX" altLang="es-MX" sz="2000" b="1" dirty="0">
                <a:solidFill>
                  <a:srgbClr val="A50021"/>
                </a:solidFill>
              </a:rPr>
              <a:t>y firma</a:t>
            </a:r>
            <a:r>
              <a:rPr lang="es-MX" altLang="es-MX" sz="2000" dirty="0"/>
              <a:t>.</a:t>
            </a:r>
            <a:endParaRPr lang="en-US" altLang="es-MX" sz="2000" dirty="0"/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endParaRPr lang="es-MX" altLang="es-MX" sz="2000" dirty="0" smtClean="0"/>
          </a:p>
        </p:txBody>
      </p:sp>
      <p:pic>
        <p:nvPicPr>
          <p:cNvPr id="5" name="Picture 4" descr="Advertencia Precaución Alerta - Gráficos vectoriales gratis en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40" y="1412776"/>
            <a:ext cx="119217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60293"/>
      </p:ext>
    </p:extLst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5536" y="1700808"/>
            <a:ext cx="8280920" cy="453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34836" y="1988840"/>
            <a:ext cx="770566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Descripción</a:t>
            </a:r>
          </a:p>
          <a:p>
            <a:pPr algn="ctr"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r>
              <a:rPr lang="es-MX" altLang="es-MX" sz="2000" dirty="0"/>
              <a:t>1 a 2 </a:t>
            </a:r>
            <a:r>
              <a:rPr lang="es-MX" altLang="es-MX" sz="2000" dirty="0" smtClean="0"/>
              <a:t>años</a:t>
            </a:r>
          </a:p>
          <a:p>
            <a:r>
              <a:rPr lang="es-MX" altLang="es-MX" sz="2000" b="1" dirty="0" smtClean="0">
                <a:solidFill>
                  <a:srgbClr val="A50021"/>
                </a:solidFill>
              </a:rPr>
              <a:t>Química </a:t>
            </a:r>
            <a:r>
              <a:rPr lang="es-MX" altLang="es-MX" sz="2000" dirty="0" smtClean="0"/>
              <a:t>analítica.</a:t>
            </a:r>
          </a:p>
          <a:p>
            <a:r>
              <a:rPr lang="es-MX" altLang="es-MX" sz="2000" dirty="0" smtClean="0"/>
              <a:t>Farmacodinamia.</a:t>
            </a:r>
          </a:p>
          <a:p>
            <a:r>
              <a:rPr lang="es-MX" altLang="es-MX" sz="2000" dirty="0" smtClean="0"/>
              <a:t>Farmacocinética.</a:t>
            </a:r>
          </a:p>
          <a:p>
            <a:r>
              <a:rPr lang="es-MX" altLang="es-MX" sz="2000" dirty="0" smtClean="0"/>
              <a:t>Toxicología.</a:t>
            </a:r>
          </a:p>
          <a:p>
            <a:r>
              <a:rPr lang="es-MX" altLang="es-MX" sz="2000" dirty="0" smtClean="0"/>
              <a:t>Galénica.</a:t>
            </a:r>
          </a:p>
          <a:p>
            <a:r>
              <a:rPr lang="es-MX" altLang="es-MX" sz="2000" dirty="0" smtClean="0"/>
              <a:t>Selección de moléculas más activas.</a:t>
            </a:r>
          </a:p>
          <a:p>
            <a:r>
              <a:rPr lang="es-MX" altLang="es-MX" sz="2000" dirty="0" smtClean="0"/>
              <a:t>Selección de moléculas para ensayos en humanos (10 fármacos).</a:t>
            </a:r>
            <a:endParaRPr lang="en-US" altLang="es-MX" sz="2000" dirty="0"/>
          </a:p>
        </p:txBody>
      </p:sp>
      <p:pic>
        <p:nvPicPr>
          <p:cNvPr id="18434" name="Picture 2" descr="La licenciada Estefanía Baigorria defenderá su tesis de Doctorado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87" y="1844824"/>
            <a:ext cx="4920546" cy="2767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2290" name="Group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598281"/>
              </p:ext>
            </p:extLst>
          </p:nvPr>
        </p:nvGraphicFramePr>
        <p:xfrm>
          <a:off x="807244" y="2708920"/>
          <a:ext cx="7278687" cy="3096989"/>
        </p:xfrm>
        <a:graphic>
          <a:graphicData uri="http://schemas.openxmlformats.org/drawingml/2006/table">
            <a:tbl>
              <a:tblPr/>
              <a:tblGrid>
                <a:gridCol w="1583978">
                  <a:extLst>
                    <a:ext uri="{9D8B030D-6E8A-4147-A177-3AD203B41FA5}">
                      <a16:colId xmlns:a16="http://schemas.microsoft.com/office/drawing/2014/main" val="35667491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353339297"/>
                    </a:ext>
                  </a:extLst>
                </a:gridCol>
                <a:gridCol w="2738718">
                  <a:extLst>
                    <a:ext uri="{9D8B030D-6E8A-4147-A177-3AD203B41FA5}">
                      <a16:colId xmlns:a16="http://schemas.microsoft.com/office/drawing/2014/main" val="2873167201"/>
                    </a:ext>
                  </a:extLst>
                </a:gridCol>
                <a:gridCol w="1299807">
                  <a:extLst>
                    <a:ext uri="{9D8B030D-6E8A-4147-A177-3AD203B41FA5}">
                      <a16:colId xmlns:a16="http://schemas.microsoft.com/office/drawing/2014/main" val="4269109751"/>
                    </a:ext>
                  </a:extLst>
                </a:gridCol>
              </a:tblGrid>
              <a:tr h="10729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MX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Temporalidad</a:t>
                      </a:r>
                      <a:endParaRPr kumimoji="0" lang="en-U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Explicable por: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MX" altLang="es-MX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Historia natural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MX" altLang="es-MX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Otra patología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MX" altLang="es-MX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Medicamento concomitante</a:t>
                      </a:r>
                      <a:endParaRPr kumimoji="0" lang="en-U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Respuesta al suspender</a:t>
                      </a:r>
                      <a:endParaRPr kumimoji="0" lang="en-U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416467"/>
                  </a:ext>
                </a:extLst>
              </a:tr>
              <a:tr h="3429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Definitiva</a:t>
                      </a:r>
                      <a:endParaRPr kumimoji="0" lang="en-U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Posterior</a:t>
                      </a:r>
                      <a:endParaRPr kumimoji="0" lang="en-US" altLang="es-MX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kumimoji="0" lang="en-US" altLang="es-MX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Evidente</a:t>
                      </a:r>
                      <a:endParaRPr kumimoji="0" lang="en-US" alt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951032"/>
                  </a:ext>
                </a:extLst>
              </a:tr>
              <a:tr h="3445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Probable</a:t>
                      </a:r>
                      <a:endParaRPr kumimoji="0" lang="en-U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Posterior</a:t>
                      </a:r>
                      <a:endParaRPr kumimoji="0" lang="en-US" altLang="es-MX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Difícil</a:t>
                      </a:r>
                      <a:endParaRPr kumimoji="0" lang="en-US" altLang="es-MX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Razonable</a:t>
                      </a:r>
                      <a:endParaRPr kumimoji="0" lang="en-US" alt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08924"/>
                  </a:ext>
                </a:extLst>
              </a:tr>
              <a:tr h="3429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Posible</a:t>
                      </a:r>
                      <a:endParaRPr kumimoji="0" lang="en-U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Posterior </a:t>
                      </a:r>
                      <a:endParaRPr kumimoji="0" lang="en-US" alt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  <a:endParaRPr kumimoji="0" lang="en-US" altLang="es-MX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Incierta</a:t>
                      </a:r>
                      <a:endParaRPr kumimoji="0" lang="en-US" alt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503515"/>
                  </a:ext>
                </a:extLst>
              </a:tr>
              <a:tr h="4905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Dudosa</a:t>
                      </a:r>
                      <a:endParaRPr kumimoji="0" lang="en-U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Improbable</a:t>
                      </a:r>
                      <a:endParaRPr kumimoji="0" lang="en-US" altLang="es-MX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  <a:endParaRPr kumimoji="0" lang="en-US" altLang="es-MX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Incierta</a:t>
                      </a:r>
                      <a:endParaRPr kumimoji="0" lang="en-US" alt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379246"/>
                  </a:ext>
                </a:extLst>
              </a:tr>
              <a:tr h="5030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</a:rPr>
                        <a:t>No relacionado</a:t>
                      </a:r>
                      <a:endParaRPr kumimoji="0" lang="en-U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kumimoji="0" lang="en-US" altLang="es-MX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  <a:endParaRPr kumimoji="0" lang="en-US" altLang="es-MX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kumimoji="0" lang="en-US" alt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663766"/>
                  </a:ext>
                </a:extLst>
              </a:tr>
            </a:tbl>
          </a:graphicData>
        </a:graphic>
      </p:graphicFrame>
      <p:sp>
        <p:nvSpPr>
          <p:cNvPr id="108583" name="Text Box 58"/>
          <p:cNvSpPr txBox="1">
            <a:spLocks noChangeArrowheads="1"/>
          </p:cNvSpPr>
          <p:nvPr/>
        </p:nvSpPr>
        <p:spPr bwMode="auto">
          <a:xfrm>
            <a:off x="1074738" y="1677988"/>
            <a:ext cx="674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3200" b="1" dirty="0">
                <a:solidFill>
                  <a:srgbClr val="A50021"/>
                </a:solidFill>
              </a:rPr>
              <a:t>Causalidad de un Evento Adverso</a:t>
            </a:r>
            <a:endParaRPr lang="en-US" altLang="es-MX" sz="3200" b="1" dirty="0">
              <a:solidFill>
                <a:srgbClr val="A50021"/>
              </a:solidFill>
            </a:endParaRPr>
          </a:p>
        </p:txBody>
      </p:sp>
      <p:pic>
        <p:nvPicPr>
          <p:cNvPr id="6" name="Picture 4" descr="Advertencia Precaución Alerta - Gráficos vectoriales gratis en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40" y="1412776"/>
            <a:ext cx="119217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80503"/>
      </p:ext>
    </p:extLst>
  </p:cSld>
  <p:clrMapOvr>
    <a:masterClrMapping/>
  </p:clrMapOvr>
  <p:transition advTm="4300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ES" altLang="es-MX" b="1" dirty="0" smtClean="0">
                <a:solidFill>
                  <a:srgbClr val="A50021"/>
                </a:solidFill>
              </a:rPr>
              <a:t>Intensidad de un Evento Adverso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s-ES" altLang="es-MX" sz="12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s-MX" sz="2000" b="1" dirty="0" smtClean="0">
                <a:solidFill>
                  <a:srgbClr val="A50021"/>
                </a:solidFill>
              </a:rPr>
              <a:t>Leve</a:t>
            </a:r>
            <a:r>
              <a:rPr lang="es-ES" altLang="es-MX" sz="2000" dirty="0" smtClean="0"/>
              <a:t> - Signos y síntomas fácilmente tolerados, no necesitan tratamiento, ni prolongan la hospitalización y pueden o no requerir de la suspensión del medicamento.</a:t>
            </a:r>
          </a:p>
          <a:p>
            <a:pPr eaLnBrk="1" hangingPunct="1">
              <a:lnSpc>
                <a:spcPct val="80000"/>
              </a:lnSpc>
            </a:pPr>
            <a:endParaRPr lang="es-ES" altLang="es-MX" sz="1200" b="1" dirty="0" smtClean="0"/>
          </a:p>
          <a:p>
            <a:pPr eaLnBrk="1" hangingPunct="1">
              <a:lnSpc>
                <a:spcPct val="80000"/>
              </a:lnSpc>
            </a:pPr>
            <a:r>
              <a:rPr lang="es-ES" altLang="es-MX" sz="2000" b="1" dirty="0" smtClean="0">
                <a:solidFill>
                  <a:srgbClr val="A50021"/>
                </a:solidFill>
              </a:rPr>
              <a:t>Moderado</a:t>
            </a:r>
            <a:r>
              <a:rPr lang="es-ES" altLang="es-MX" sz="2000" dirty="0" smtClean="0"/>
              <a:t> - Interfiere con las actividades habituales, sin amenazar directamente la vida. Requiere de tratamiento farmacológico y puede o no requerir la suspensión del medicamento causante.</a:t>
            </a:r>
          </a:p>
          <a:p>
            <a:pPr eaLnBrk="1" hangingPunct="1">
              <a:lnSpc>
                <a:spcPct val="80000"/>
              </a:lnSpc>
            </a:pPr>
            <a:endParaRPr lang="es-ES" altLang="es-MX" sz="1200" b="1" dirty="0" smtClean="0"/>
          </a:p>
          <a:p>
            <a:pPr eaLnBrk="1" hangingPunct="1">
              <a:lnSpc>
                <a:spcPct val="80000"/>
              </a:lnSpc>
            </a:pPr>
            <a:r>
              <a:rPr lang="es-ES" altLang="es-MX" sz="2000" b="1" dirty="0" smtClean="0">
                <a:solidFill>
                  <a:srgbClr val="A50021"/>
                </a:solidFill>
              </a:rPr>
              <a:t>Severo</a:t>
            </a:r>
            <a:r>
              <a:rPr lang="es-ES" altLang="es-MX" sz="2000" dirty="0" smtClean="0"/>
              <a:t> (serio) - Cualquier manifestación que se presenta con la administración de cualquier dosis de un medicamento, y que:</a:t>
            </a:r>
            <a:endParaRPr lang="es-ES" altLang="es-MX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Pone en </a:t>
            </a:r>
            <a:r>
              <a:rPr lang="es-ES" altLang="es-MX" sz="1800" b="1" dirty="0" smtClean="0">
                <a:solidFill>
                  <a:srgbClr val="A50021"/>
                </a:solidFill>
              </a:rPr>
              <a:t>peligro la vida o causa la muerte</a:t>
            </a:r>
            <a:r>
              <a:rPr lang="es-ES" altLang="es-MX" sz="1800" dirty="0" smtClean="0"/>
              <a:t> del sujeto.</a:t>
            </a:r>
            <a:endParaRPr lang="es-ES" altLang="es-MX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Hace necesario </a:t>
            </a:r>
            <a:r>
              <a:rPr lang="es-ES" altLang="es-MX" sz="1800" b="1" dirty="0" smtClean="0">
                <a:solidFill>
                  <a:srgbClr val="A50021"/>
                </a:solidFill>
              </a:rPr>
              <a:t>hospitalizar</a:t>
            </a:r>
            <a:r>
              <a:rPr lang="es-ES" altLang="es-MX" sz="1800" dirty="0" smtClean="0"/>
              <a:t> o prolongar la estancia hospitalaria.</a:t>
            </a:r>
            <a:endParaRPr lang="es-ES" altLang="es-MX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Es causa de </a:t>
            </a:r>
            <a:r>
              <a:rPr lang="es-ES" altLang="es-MX" sz="1800" b="1" dirty="0" smtClean="0">
                <a:solidFill>
                  <a:srgbClr val="A50021"/>
                </a:solidFill>
              </a:rPr>
              <a:t>invalidez o incapacidad</a:t>
            </a:r>
            <a:r>
              <a:rPr lang="es-ES" altLang="es-MX" sz="1800" dirty="0" smtClean="0"/>
              <a:t> persistente o significativa.</a:t>
            </a:r>
            <a:endParaRPr lang="es-ES" altLang="es-MX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Es causa de </a:t>
            </a:r>
            <a:r>
              <a:rPr lang="es-ES" altLang="es-MX" sz="1800" b="1" dirty="0" smtClean="0">
                <a:solidFill>
                  <a:srgbClr val="A50021"/>
                </a:solidFill>
              </a:rPr>
              <a:t>alteraciones o malformaciones</a:t>
            </a:r>
            <a:r>
              <a:rPr lang="es-ES" altLang="es-MX" sz="1800" dirty="0" smtClean="0"/>
              <a:t> en el recién nacido.</a:t>
            </a:r>
            <a:endParaRPr lang="es-ES" altLang="es-MX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b="1" dirty="0" smtClean="0">
                <a:solidFill>
                  <a:srgbClr val="A50021"/>
                </a:solidFill>
              </a:rPr>
              <a:t>Letal</a:t>
            </a:r>
            <a:r>
              <a:rPr lang="es-ES" altLang="es-MX" sz="1800" dirty="0" smtClean="0"/>
              <a:t>. Contribuye directa o indirectamente a la muerte del paciente.</a:t>
            </a:r>
            <a:endParaRPr lang="en-US" altLang="es-MX" sz="1800" dirty="0" smtClean="0"/>
          </a:p>
        </p:txBody>
      </p:sp>
      <p:pic>
        <p:nvPicPr>
          <p:cNvPr id="5" name="Picture 4" descr="Advertencia Precaución Alerta - Gráficos vectoriales gratis en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08720"/>
            <a:ext cx="119217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72866"/>
      </p:ext>
    </p:extLst>
  </p:cSld>
  <p:clrMapOvr>
    <a:masterClrMapping/>
  </p:clrMapOvr>
  <p:transition advTm="3900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Evento Adverso Serio</a:t>
            </a:r>
          </a:p>
          <a:p>
            <a:pPr algn="ctr" eaLnBrk="1" hangingPunct="1">
              <a:buFontTx/>
              <a:buNone/>
            </a:pPr>
            <a:endParaRPr lang="es-MX" altLang="es-MX" sz="2400" dirty="0" smtClean="0"/>
          </a:p>
          <a:p>
            <a:pPr eaLnBrk="1" hangingPunct="1"/>
            <a:r>
              <a:rPr lang="es-MX" altLang="es-MX" sz="2400" dirty="0" smtClean="0"/>
              <a:t>Se consigna en la nota médica </a:t>
            </a:r>
            <a:r>
              <a:rPr lang="es-MX" altLang="es-MX" sz="2400" b="1" dirty="0" smtClean="0">
                <a:solidFill>
                  <a:srgbClr val="A50021"/>
                </a:solidFill>
              </a:rPr>
              <a:t>y en un formato especial</a:t>
            </a:r>
            <a:r>
              <a:rPr lang="es-MX" altLang="es-MX" sz="2400" dirty="0" smtClean="0"/>
              <a:t>.</a:t>
            </a:r>
          </a:p>
          <a:p>
            <a:pPr eaLnBrk="1" hangingPunct="1"/>
            <a:r>
              <a:rPr lang="es-MX" altLang="es-MX" sz="2400" dirty="0" smtClean="0"/>
              <a:t>Debe </a:t>
            </a:r>
            <a:r>
              <a:rPr lang="es-MX" altLang="es-MX" sz="2400" dirty="0" smtClean="0"/>
              <a:t>reportarse al patrocinador en menos de 24 horas a partir de su conocimiento, aun cuando no se tengan los datos completos.</a:t>
            </a:r>
          </a:p>
          <a:p>
            <a:pPr eaLnBrk="1" hangingPunct="1"/>
            <a:r>
              <a:rPr lang="es-MX" altLang="es-MX" sz="2400" dirty="0" smtClean="0"/>
              <a:t>Se </a:t>
            </a:r>
            <a:r>
              <a:rPr lang="es-MX" altLang="es-MX" sz="2400" dirty="0" smtClean="0"/>
              <a:t>reporta también a la Institución y al Comité de Ética.</a:t>
            </a:r>
          </a:p>
          <a:p>
            <a:pPr eaLnBrk="1" hangingPunct="1"/>
            <a:r>
              <a:rPr lang="es-MX" altLang="es-MX" sz="2400" dirty="0" smtClean="0"/>
              <a:t>Amerita </a:t>
            </a:r>
            <a:r>
              <a:rPr lang="es-MX" altLang="es-MX" sz="2400" dirty="0" smtClean="0"/>
              <a:t>seguimiento hasta su desenlace.</a:t>
            </a:r>
            <a:endParaRPr lang="en-US" altLang="es-MX" sz="2400" dirty="0" smtClean="0"/>
          </a:p>
        </p:txBody>
      </p:sp>
      <p:pic>
        <p:nvPicPr>
          <p:cNvPr id="4" name="Picture 4" descr="Advertencia Precaución Alerta - Gráficos vectoriales gratis en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40" y="1412776"/>
            <a:ext cx="119217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231562"/>
      </p:ext>
    </p:extLst>
  </p:cSld>
  <p:clrMapOvr>
    <a:masterClrMapping/>
  </p:clrMapOvr>
  <p:transition advTm="22000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Mantener el archivo actualizado</a:t>
            </a:r>
            <a:endParaRPr lang="en-US" altLang="es-MX" b="1" smtClean="0">
              <a:solidFill>
                <a:srgbClr val="A50021"/>
              </a:solidFill>
            </a:endParaRPr>
          </a:p>
        </p:txBody>
      </p:sp>
      <p:pic>
        <p:nvPicPr>
          <p:cNvPr id="693256" name="Picture 8" descr="MCj023035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221163"/>
            <a:ext cx="1944688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8" name="Picture 10" descr="MCj031101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941888"/>
            <a:ext cx="1584325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85" name="Picture 37" descr="MCj027969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67" y="2872172"/>
            <a:ext cx="2793751" cy="269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3286" name="Documents"/>
          <p:cNvSpPr>
            <a:spLocks noEditPoints="1" noChangeArrowheads="1"/>
          </p:cNvSpPr>
          <p:nvPr/>
        </p:nvSpPr>
        <p:spPr bwMode="auto">
          <a:xfrm>
            <a:off x="611188" y="2492375"/>
            <a:ext cx="1081087" cy="1512888"/>
          </a:xfrm>
          <a:custGeom>
            <a:avLst/>
            <a:gdLst>
              <a:gd name="T0" fmla="*/ 0 w 21600"/>
              <a:gd name="T1" fmla="*/ 196115 h 21600"/>
              <a:gd name="T2" fmla="*/ 173575 w 21600"/>
              <a:gd name="T3" fmla="*/ 0 h 21600"/>
              <a:gd name="T4" fmla="*/ 1083740 w 21600"/>
              <a:gd name="T5" fmla="*/ 1318734 h 21600"/>
              <a:gd name="T6" fmla="*/ 998704 w 21600"/>
              <a:gd name="T7" fmla="*/ 1415811 h 21600"/>
              <a:gd name="T8" fmla="*/ 913719 w 21600"/>
              <a:gd name="T9" fmla="*/ 1514849 h 21600"/>
              <a:gd name="T10" fmla="*/ 998704 w 21600"/>
              <a:gd name="T11" fmla="*/ 100019 h 21600"/>
              <a:gd name="T12" fmla="*/ 913719 w 21600"/>
              <a:gd name="T13" fmla="*/ 196115 h 21600"/>
              <a:gd name="T14" fmla="*/ 82333 w 21600"/>
              <a:gd name="T15" fmla="*/ 100019 h 21600"/>
              <a:gd name="T16" fmla="*/ 1081087 w 21600"/>
              <a:gd name="T17" fmla="*/ 0 h 21600"/>
              <a:gd name="T18" fmla="*/ 540544 w 21600"/>
              <a:gd name="T19" fmla="*/ 0 h 21600"/>
              <a:gd name="T20" fmla="*/ 0 w 21600"/>
              <a:gd name="T21" fmla="*/ 756444 h 21600"/>
              <a:gd name="T22" fmla="*/ 1081087 w 21600"/>
              <a:gd name="T23" fmla="*/ 756444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693288" name="Line 40"/>
          <p:cNvSpPr>
            <a:spLocks noChangeShapeType="1"/>
          </p:cNvSpPr>
          <p:nvPr/>
        </p:nvSpPr>
        <p:spPr bwMode="auto">
          <a:xfrm flipH="1">
            <a:off x="1042988" y="4221163"/>
            <a:ext cx="71437" cy="792162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3290" name="Line 42"/>
          <p:cNvSpPr>
            <a:spLocks noChangeShapeType="1"/>
          </p:cNvSpPr>
          <p:nvPr/>
        </p:nvSpPr>
        <p:spPr bwMode="auto">
          <a:xfrm>
            <a:off x="1908175" y="3141663"/>
            <a:ext cx="792163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3291" name="Line 43"/>
          <p:cNvSpPr>
            <a:spLocks noChangeShapeType="1"/>
          </p:cNvSpPr>
          <p:nvPr/>
        </p:nvSpPr>
        <p:spPr bwMode="auto">
          <a:xfrm>
            <a:off x="1835150" y="4005263"/>
            <a:ext cx="865188" cy="6477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15" name="Picture 2" descr="Archivo:Ícono Computadora - Internet.JP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67" y="2378687"/>
            <a:ext cx="1547703" cy="15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8" name="Picture 12" descr="100 Porcentajes Calidad Y Estrellas - Texto En Color Rojo Grunge Dibujados  Bandera Redonda Con El Símbolo, Etiqueta De Estilo Retro, Concepto De  Negocio Signo Fotos, Retratos, Imágenes Y Fotografía De Archiv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06" y="1331913"/>
            <a:ext cx="1388468" cy="138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40468"/>
      </p:ext>
    </p:extLst>
  </p:cSld>
  <p:clrMapOvr>
    <a:masterClrMapping/>
  </p:clrMapOvr>
  <p:transition advTm="2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9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9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69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9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 descr="100 Porcentajes Calidad Y Estrellas - Texto En Color Rojo Grunge Dibujados  Bandera Redonda Con El Símbolo, Etiqueta De Estilo Retro, Concepto De  Negocio Signo Fotos, Retratos, Imágenes Y Fotografía De Archiv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06" y="1331913"/>
            <a:ext cx="1388468" cy="138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Evitar desviaciones al protocolo</a:t>
            </a:r>
            <a:endParaRPr lang="en-US" altLang="es-MX" b="1" smtClean="0">
              <a:solidFill>
                <a:srgbClr val="A50021"/>
              </a:solidFill>
            </a:endParaRPr>
          </a:p>
        </p:txBody>
      </p:sp>
      <p:pic>
        <p:nvPicPr>
          <p:cNvPr id="689158" name="Picture 6" descr="MCj0347919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97200"/>
            <a:ext cx="122396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9160" name="Picture 8" descr="MCj037134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133600"/>
            <a:ext cx="12382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9162" name="Picture 10" descr="MCj0398005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92375"/>
            <a:ext cx="1244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9173" name="Picture 21" descr="MCj0280512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07" y="2539206"/>
            <a:ext cx="1307771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9174" name="Picture 22" descr="MCj0398005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797425"/>
            <a:ext cx="12446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9175" name="Picture 23" descr="MCj0280512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16" y="4856162"/>
            <a:ext cx="1307771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9176" name="Picture 24" descr="MCj037134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508500"/>
            <a:ext cx="12382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9183" name="AutoShape 31"/>
          <p:cNvSpPr>
            <a:spLocks noChangeArrowheads="1"/>
          </p:cNvSpPr>
          <p:nvPr/>
        </p:nvSpPr>
        <p:spPr bwMode="auto">
          <a:xfrm>
            <a:off x="5507038" y="544512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89184" name="AutoShape 32"/>
          <p:cNvSpPr>
            <a:spLocks noChangeArrowheads="1"/>
          </p:cNvSpPr>
          <p:nvPr/>
        </p:nvSpPr>
        <p:spPr bwMode="auto">
          <a:xfrm>
            <a:off x="3563938" y="544512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89185" name="AutoShape 33"/>
          <p:cNvSpPr>
            <a:spLocks noChangeArrowheads="1"/>
          </p:cNvSpPr>
          <p:nvPr/>
        </p:nvSpPr>
        <p:spPr bwMode="auto">
          <a:xfrm>
            <a:off x="6227763" y="31416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89186" name="AutoShape 34"/>
          <p:cNvSpPr>
            <a:spLocks noChangeArrowheads="1"/>
          </p:cNvSpPr>
          <p:nvPr/>
        </p:nvSpPr>
        <p:spPr bwMode="auto">
          <a:xfrm>
            <a:off x="3995738" y="31416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89187" name="AutoShape 35"/>
          <p:cNvSpPr>
            <a:spLocks noChangeArrowheads="1"/>
          </p:cNvSpPr>
          <p:nvPr/>
        </p:nvSpPr>
        <p:spPr bwMode="auto">
          <a:xfrm>
            <a:off x="2195513" y="31416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67576573"/>
      </p:ext>
    </p:extLst>
  </p:cSld>
  <p:clrMapOvr>
    <a:masterClrMapping/>
  </p:clrMapOvr>
  <p:transition advTm="3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8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68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8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68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68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68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68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68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Responder la aclaración de datos</a:t>
            </a:r>
            <a:endParaRPr lang="en-US" altLang="es-MX" b="1" smtClean="0">
              <a:solidFill>
                <a:srgbClr val="A50021"/>
              </a:solidFill>
            </a:endParaRPr>
          </a:p>
        </p:txBody>
      </p:sp>
      <p:grpSp>
        <p:nvGrpSpPr>
          <p:cNvPr id="690196" name="Group 20"/>
          <p:cNvGrpSpPr>
            <a:grpSpLocks/>
          </p:cNvGrpSpPr>
          <p:nvPr/>
        </p:nvGrpSpPr>
        <p:grpSpPr bwMode="auto">
          <a:xfrm>
            <a:off x="6048851" y="2406853"/>
            <a:ext cx="1835150" cy="1809750"/>
            <a:chOff x="2290" y="2886"/>
            <a:chExt cx="1156" cy="1140"/>
          </a:xfrm>
        </p:grpSpPr>
        <p:sp>
          <p:nvSpPr>
            <p:cNvPr id="115725" name="Documents"/>
            <p:cNvSpPr>
              <a:spLocks noEditPoints="1" noChangeArrowheads="1"/>
            </p:cNvSpPr>
            <p:nvPr/>
          </p:nvSpPr>
          <p:spPr bwMode="auto">
            <a:xfrm>
              <a:off x="2426" y="2886"/>
              <a:ext cx="852" cy="1140"/>
            </a:xfrm>
            <a:custGeom>
              <a:avLst/>
              <a:gdLst>
                <a:gd name="T0" fmla="*/ 0 w 21600"/>
                <a:gd name="T1" fmla="*/ 148 h 21600"/>
                <a:gd name="T2" fmla="*/ 137 w 21600"/>
                <a:gd name="T3" fmla="*/ 0 h 21600"/>
                <a:gd name="T4" fmla="*/ 854 w 21600"/>
                <a:gd name="T5" fmla="*/ 994 h 21600"/>
                <a:gd name="T6" fmla="*/ 787 w 21600"/>
                <a:gd name="T7" fmla="*/ 1067 h 21600"/>
                <a:gd name="T8" fmla="*/ 720 w 21600"/>
                <a:gd name="T9" fmla="*/ 1141 h 21600"/>
                <a:gd name="T10" fmla="*/ 787 w 21600"/>
                <a:gd name="T11" fmla="*/ 75 h 21600"/>
                <a:gd name="T12" fmla="*/ 720 w 21600"/>
                <a:gd name="T13" fmla="*/ 148 h 21600"/>
                <a:gd name="T14" fmla="*/ 65 w 21600"/>
                <a:gd name="T15" fmla="*/ 75 h 21600"/>
                <a:gd name="T16" fmla="*/ 852 w 21600"/>
                <a:gd name="T17" fmla="*/ 0 h 21600"/>
                <a:gd name="T18" fmla="*/ 426 w 21600"/>
                <a:gd name="T19" fmla="*/ 0 h 21600"/>
                <a:gd name="T20" fmla="*/ 0 w 21600"/>
                <a:gd name="T21" fmla="*/ 570 h 21600"/>
                <a:gd name="T22" fmla="*/ 852 w 21600"/>
                <a:gd name="T23" fmla="*/ 57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1648 w 21600"/>
                <a:gd name="T37" fmla="*/ 4168 h 21600"/>
                <a:gd name="T38" fmla="*/ 16530 w 21600"/>
                <a:gd name="T39" fmla="*/ 17318 h 216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115726" name="Group 18"/>
            <p:cNvGrpSpPr>
              <a:grpSpLocks/>
            </p:cNvGrpSpPr>
            <p:nvPr/>
          </p:nvGrpSpPr>
          <p:grpSpPr bwMode="auto">
            <a:xfrm>
              <a:off x="2290" y="3113"/>
              <a:ext cx="1156" cy="861"/>
              <a:chOff x="2336" y="1525"/>
              <a:chExt cx="1156" cy="861"/>
            </a:xfrm>
          </p:grpSpPr>
          <p:sp>
            <p:nvSpPr>
              <p:cNvPr id="115727" name="Text Box 15"/>
              <p:cNvSpPr txBox="1">
                <a:spLocks noChangeArrowheads="1"/>
              </p:cNvSpPr>
              <p:nvPr/>
            </p:nvSpPr>
            <p:spPr bwMode="auto">
              <a:xfrm>
                <a:off x="2653" y="1525"/>
                <a:ext cx="431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MX" altLang="es-MX" sz="6000" b="1">
                    <a:solidFill>
                      <a:srgbClr val="A50021"/>
                    </a:solidFill>
                  </a:rPr>
                  <a:t>?</a:t>
                </a:r>
                <a:endParaRPr lang="en-US" altLang="es-MX" sz="60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115728" name="Text Box 16"/>
              <p:cNvSpPr txBox="1">
                <a:spLocks noChangeArrowheads="1"/>
              </p:cNvSpPr>
              <p:nvPr/>
            </p:nvSpPr>
            <p:spPr bwMode="auto">
              <a:xfrm rot="-1859609">
                <a:off x="2336" y="1752"/>
                <a:ext cx="431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MX" altLang="es-MX" sz="6000" b="1" dirty="0">
                    <a:solidFill>
                      <a:srgbClr val="A50021"/>
                    </a:solidFill>
                  </a:rPr>
                  <a:t>?</a:t>
                </a:r>
                <a:endParaRPr lang="en-US" altLang="es-MX" sz="6000" b="1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115729" name="Text Box 17"/>
              <p:cNvSpPr txBox="1">
                <a:spLocks noChangeArrowheads="1"/>
              </p:cNvSpPr>
              <p:nvPr/>
            </p:nvSpPr>
            <p:spPr bwMode="auto">
              <a:xfrm rot="2123012">
                <a:off x="3061" y="1661"/>
                <a:ext cx="431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MX" altLang="es-MX" sz="6000" b="1">
                    <a:solidFill>
                      <a:srgbClr val="A50021"/>
                    </a:solidFill>
                  </a:rPr>
                  <a:t>?</a:t>
                </a:r>
                <a:endParaRPr lang="en-US" altLang="es-MX" sz="6000" b="1">
                  <a:solidFill>
                    <a:srgbClr val="A50021"/>
                  </a:solidFill>
                </a:endParaRPr>
              </a:p>
            </p:txBody>
          </p:sp>
        </p:grpSp>
      </p:grpSp>
      <p:pic>
        <p:nvPicPr>
          <p:cNvPr id="690197" name="Picture 21" descr="MCj031101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565400"/>
            <a:ext cx="1584325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198" name="AutoShape 22"/>
          <p:cNvSpPr>
            <a:spLocks noChangeArrowheads="1"/>
          </p:cNvSpPr>
          <p:nvPr/>
        </p:nvSpPr>
        <p:spPr bwMode="auto">
          <a:xfrm rot="3175556">
            <a:off x="2736047" y="482789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90199" name="AutoShape 23"/>
          <p:cNvSpPr>
            <a:spLocks noChangeArrowheads="1"/>
          </p:cNvSpPr>
          <p:nvPr/>
        </p:nvSpPr>
        <p:spPr bwMode="auto">
          <a:xfrm rot="18935224">
            <a:off x="5831787" y="4773796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90202" name="AutoShape 26"/>
          <p:cNvSpPr>
            <a:spLocks noChangeArrowheads="1"/>
          </p:cNvSpPr>
          <p:nvPr/>
        </p:nvSpPr>
        <p:spPr bwMode="auto">
          <a:xfrm rot="10800000">
            <a:off x="4140200" y="2924175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69020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31" y="3455375"/>
            <a:ext cx="2095500" cy="201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100 Porcentajes Calidad Y Estrellas - Texto En Color Rojo Grunge Dibujados  Bandera Redonda Con El Símbolo, Etiqueta De Estilo Retro, Concepto De  Negocio Signo Fotos, Retratos, Imágenes Y Fotografía De Archiv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06" y="1331913"/>
            <a:ext cx="1388468" cy="138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rchivo:Ícono Computadora - Internet.JP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959" y="5230813"/>
            <a:ext cx="1547703" cy="15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800422"/>
      </p:ext>
    </p:extLst>
  </p:cSld>
  <p:clrMapOvr>
    <a:masterClrMapping/>
  </p:clrMapOvr>
  <p:transition advTm="1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9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9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9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6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69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Llevar control de material</a:t>
            </a:r>
            <a:endParaRPr lang="en-US" altLang="es-MX" b="1" smtClean="0">
              <a:solidFill>
                <a:srgbClr val="A50021"/>
              </a:solidFill>
            </a:endParaRPr>
          </a:p>
        </p:txBody>
      </p:sp>
      <p:pic>
        <p:nvPicPr>
          <p:cNvPr id="691204" name="Picture 4" descr="MCj040398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0"/>
            <a:ext cx="1512887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06" name="Picture 6" descr="MCj031978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492375"/>
            <a:ext cx="1663700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08" name="Picture 8" descr="MCj043157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37063"/>
            <a:ext cx="1905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10" name="Picture 10" descr="MCj0303935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437063"/>
            <a:ext cx="16875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100 Porcentajes Calidad Y Estrellas - Texto En Color Rojo Grunge Dibujados  Bandera Redonda Con El Símbolo, Etiqueta De Estilo Retro, Concepto De  Negocio Signo Fotos, Retratos, Imágenes Y Fotografía De Archiv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06" y="1331913"/>
            <a:ext cx="1388468" cy="138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rchivo:Ícono Computadora - Internet.JP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86" y="2470926"/>
            <a:ext cx="1547703" cy="15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6203"/>
      </p:ext>
    </p:extLst>
  </p:cSld>
  <p:clrMapOvr>
    <a:masterClrMapping/>
  </p:clrMapOvr>
  <p:transition advTm="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9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MX" b="1" smtClean="0">
                <a:solidFill>
                  <a:srgbClr val="A50021"/>
                </a:solidFill>
              </a:rPr>
              <a:t>Informes periódicos al Comité de Ética</a:t>
            </a:r>
            <a:endParaRPr lang="en-US" altLang="es-MX" b="1" smtClean="0">
              <a:solidFill>
                <a:srgbClr val="A50021"/>
              </a:solidFill>
            </a:endParaRPr>
          </a:p>
        </p:txBody>
      </p:sp>
      <p:pic>
        <p:nvPicPr>
          <p:cNvPr id="692228" name="Picture 4" descr="MCj024048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49500"/>
            <a:ext cx="2570163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238" name="Picture 14" descr="MCj034684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13325"/>
            <a:ext cx="143986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239" name="Picture 15" descr="MCj034684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565400"/>
            <a:ext cx="13779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247" name="Documents"/>
          <p:cNvSpPr>
            <a:spLocks noEditPoints="1" noChangeArrowheads="1"/>
          </p:cNvSpPr>
          <p:nvPr/>
        </p:nvSpPr>
        <p:spPr bwMode="auto">
          <a:xfrm>
            <a:off x="827088" y="2708275"/>
            <a:ext cx="792162" cy="1233488"/>
          </a:xfrm>
          <a:custGeom>
            <a:avLst/>
            <a:gdLst>
              <a:gd name="T0" fmla="*/ 0 w 21600"/>
              <a:gd name="T1" fmla="*/ 159897 h 21600"/>
              <a:gd name="T2" fmla="*/ 127186 w 21600"/>
              <a:gd name="T3" fmla="*/ 0 h 21600"/>
              <a:gd name="T4" fmla="*/ 794106 w 21600"/>
              <a:gd name="T5" fmla="*/ 1075190 h 21600"/>
              <a:gd name="T6" fmla="*/ 731796 w 21600"/>
              <a:gd name="T7" fmla="*/ 1154339 h 21600"/>
              <a:gd name="T8" fmla="*/ 669524 w 21600"/>
              <a:gd name="T9" fmla="*/ 1235087 h 21600"/>
              <a:gd name="T10" fmla="*/ 731796 w 21600"/>
              <a:gd name="T11" fmla="*/ 81547 h 21600"/>
              <a:gd name="T12" fmla="*/ 669524 w 21600"/>
              <a:gd name="T13" fmla="*/ 159897 h 21600"/>
              <a:gd name="T14" fmla="*/ 60329 w 21600"/>
              <a:gd name="T15" fmla="*/ 81547 h 21600"/>
              <a:gd name="T16" fmla="*/ 792162 w 21600"/>
              <a:gd name="T17" fmla="*/ 0 h 21600"/>
              <a:gd name="T18" fmla="*/ 396081 w 21600"/>
              <a:gd name="T19" fmla="*/ 0 h 21600"/>
              <a:gd name="T20" fmla="*/ 0 w 21600"/>
              <a:gd name="T21" fmla="*/ 616744 h 21600"/>
              <a:gd name="T22" fmla="*/ 792162 w 21600"/>
              <a:gd name="T23" fmla="*/ 616744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s-MX"/>
          </a:p>
        </p:txBody>
      </p:sp>
      <p:pic>
        <p:nvPicPr>
          <p:cNvPr id="692248" name="Picture 24" descr="MCj040612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24400"/>
            <a:ext cx="129698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249" name="Picture 25" descr="MCj0404317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941888"/>
            <a:ext cx="18415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255" name="AutoShape 31"/>
          <p:cNvSpPr>
            <a:spLocks noChangeArrowheads="1"/>
          </p:cNvSpPr>
          <p:nvPr/>
        </p:nvSpPr>
        <p:spPr bwMode="auto">
          <a:xfrm rot="10800000">
            <a:off x="6227763" y="34290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92256" name="AutoShape 32"/>
          <p:cNvSpPr>
            <a:spLocks noChangeArrowheads="1"/>
          </p:cNvSpPr>
          <p:nvPr/>
        </p:nvSpPr>
        <p:spPr bwMode="auto">
          <a:xfrm rot="-7176200">
            <a:off x="5688013" y="447357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92257" name="AutoShape 33"/>
          <p:cNvSpPr>
            <a:spLocks noChangeArrowheads="1"/>
          </p:cNvSpPr>
          <p:nvPr/>
        </p:nvSpPr>
        <p:spPr bwMode="auto">
          <a:xfrm rot="-4868927">
            <a:off x="3887788" y="447357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92258" name="AutoShape 34"/>
          <p:cNvSpPr>
            <a:spLocks noChangeArrowheads="1"/>
          </p:cNvSpPr>
          <p:nvPr/>
        </p:nvSpPr>
        <p:spPr bwMode="auto">
          <a:xfrm rot="-1875348">
            <a:off x="2555875" y="42926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92259" name="AutoShape 35"/>
          <p:cNvSpPr>
            <a:spLocks noChangeArrowheads="1"/>
          </p:cNvSpPr>
          <p:nvPr/>
        </p:nvSpPr>
        <p:spPr bwMode="auto">
          <a:xfrm rot="483469">
            <a:off x="2124075" y="3284538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5" name="Picture 12" descr="100 Porcentajes Calidad Y Estrellas - Texto En Color Rojo Grunge Dibujados  Bandera Redonda Con El Símbolo, Etiqueta De Estilo Retro, Concepto De  Negocio Signo Fotos, Retratos, Imágenes Y Fotografía De Archiv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06" y="1331913"/>
            <a:ext cx="1388468" cy="138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92773"/>
      </p:ext>
    </p:extLst>
  </p:cSld>
  <p:clrMapOvr>
    <a:masterClrMapping/>
  </p:clrMapOvr>
  <p:transition advTm="1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9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9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6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9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6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69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6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69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6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187624" y="198884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1. Investigación clínica</a:t>
            </a:r>
            <a:endParaRPr lang="es-MX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96258" y="2980184"/>
            <a:ext cx="6696744" cy="792088"/>
          </a:xfrm>
          <a:prstGeom prst="roundRect">
            <a:avLst/>
          </a:prstGeom>
          <a:solidFill>
            <a:srgbClr val="B1CFDF"/>
          </a:solidFill>
          <a:ln>
            <a:solidFill>
              <a:srgbClr val="B1CFD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accent1">
                    <a:lumMod val="50000"/>
                  </a:schemeClr>
                </a:solidFill>
              </a:rPr>
              <a:t>2. Calidad</a:t>
            </a:r>
            <a:endParaRPr lang="es-MX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196258" y="3924672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3. QUIS. Sistema de Gestión de la Calidad</a:t>
            </a:r>
            <a:endParaRPr lang="es-MX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165261" y="4869160"/>
            <a:ext cx="6696744" cy="792088"/>
          </a:xfrm>
          <a:prstGeom prst="roundRect">
            <a:avLst/>
          </a:prstGeom>
          <a:solidFill>
            <a:srgbClr val="4F81BD"/>
          </a:solidFill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4. Manual del Sitio Clínico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29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20280"/>
            <a:ext cx="8229600" cy="341297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Calidad</a:t>
            </a:r>
          </a:p>
          <a:p>
            <a:endParaRPr lang="es-MX" sz="1300" dirty="0"/>
          </a:p>
          <a:p>
            <a:r>
              <a:rPr lang="es-MX" sz="2600" dirty="0" smtClean="0"/>
              <a:t>Propiedad </a:t>
            </a:r>
            <a:r>
              <a:rPr lang="es-MX" sz="2600" dirty="0"/>
              <a:t>inherente de cualquier cosa que </a:t>
            </a:r>
            <a:r>
              <a:rPr lang="es-MX" sz="2600" b="1" dirty="0">
                <a:solidFill>
                  <a:srgbClr val="A50021"/>
                </a:solidFill>
              </a:rPr>
              <a:t>permite que esta sea comparada</a:t>
            </a:r>
            <a:r>
              <a:rPr lang="es-MX" sz="2600" dirty="0"/>
              <a:t> con </a:t>
            </a:r>
            <a:r>
              <a:rPr lang="es-MX" sz="2600" dirty="0" smtClean="0"/>
              <a:t>otra </a:t>
            </a:r>
            <a:r>
              <a:rPr lang="es-MX" sz="2600" dirty="0"/>
              <a:t>de su misma especie. </a:t>
            </a:r>
            <a:endParaRPr lang="es-MX" sz="2600" dirty="0" smtClean="0"/>
          </a:p>
          <a:p>
            <a:endParaRPr lang="es-MX" sz="1300" dirty="0"/>
          </a:p>
          <a:p>
            <a:r>
              <a:rPr lang="es-MX" sz="2600" dirty="0" smtClean="0"/>
              <a:t>Propiedades </a:t>
            </a:r>
            <a:r>
              <a:rPr lang="es-MX" sz="2600" dirty="0"/>
              <a:t>inherentes a un objeto que le confieren </a:t>
            </a:r>
            <a:r>
              <a:rPr lang="es-MX" sz="2600" b="1" dirty="0">
                <a:solidFill>
                  <a:srgbClr val="A50021"/>
                </a:solidFill>
              </a:rPr>
              <a:t>capacidad para satisfacer necesidades </a:t>
            </a:r>
            <a:r>
              <a:rPr lang="es-MX" sz="2600" dirty="0"/>
              <a:t>implícitas o explícitas</a:t>
            </a:r>
            <a:r>
              <a:rPr lang="es-MX" sz="2600" dirty="0" smtClean="0"/>
              <a:t>.</a:t>
            </a:r>
          </a:p>
          <a:p>
            <a:endParaRPr lang="es-MX" sz="1300" dirty="0" smtClean="0"/>
          </a:p>
          <a:p>
            <a:r>
              <a:rPr lang="es-MX" sz="2600" dirty="0" smtClean="0"/>
              <a:t>Control de las actividades, orientado a lograr la mejora continua. </a:t>
            </a:r>
            <a:r>
              <a:rPr lang="es-MX" sz="3100" dirty="0" smtClean="0"/>
              <a:t> </a:t>
            </a:r>
            <a:endParaRPr lang="es-MX" sz="3100" dirty="0"/>
          </a:p>
        </p:txBody>
      </p:sp>
    </p:spTree>
    <p:extLst>
      <p:ext uri="{BB962C8B-B14F-4D97-AF65-F5344CB8AC3E}">
        <p14:creationId xmlns:p14="http://schemas.microsoft.com/office/powerpoint/2010/main" val="10388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rmador de formadores en profesiones sanitar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5"/>
            <a:ext cx="3976337" cy="255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55402" y="1772816"/>
            <a:ext cx="6192862" cy="424847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Ensayo clínico</a:t>
            </a:r>
          </a:p>
          <a:p>
            <a:pPr>
              <a:buFontTx/>
              <a:buNone/>
            </a:pPr>
            <a:endParaRPr lang="es-MX" altLang="es-MX" sz="1200" b="1" dirty="0" smtClean="0">
              <a:solidFill>
                <a:srgbClr val="A50021"/>
              </a:solidFill>
            </a:endParaRPr>
          </a:p>
          <a:p>
            <a:pPr>
              <a:buFontTx/>
              <a:buNone/>
            </a:pPr>
            <a:r>
              <a:rPr lang="es-MX" altLang="es-MX" sz="2400" dirty="0" smtClean="0"/>
              <a:t>Prueba de seguridad </a:t>
            </a:r>
          </a:p>
          <a:p>
            <a:pPr>
              <a:buFontTx/>
              <a:buNone/>
            </a:pPr>
            <a:r>
              <a:rPr lang="es-MX" altLang="es-MX" sz="2400" dirty="0" smtClean="0"/>
              <a:t>y utilidad terapéutica </a:t>
            </a:r>
          </a:p>
          <a:p>
            <a:pPr>
              <a:buFontTx/>
              <a:buNone/>
            </a:pPr>
            <a:r>
              <a:rPr lang="es-MX" altLang="es-MX" sz="2400" dirty="0" smtClean="0"/>
              <a:t>en seres humanos.</a:t>
            </a:r>
          </a:p>
          <a:p>
            <a:pPr algn="ctr">
              <a:buFontTx/>
              <a:buNone/>
            </a:pPr>
            <a:endParaRPr lang="es-MX" altLang="es-MX" sz="1200" dirty="0" smtClean="0"/>
          </a:p>
          <a:p>
            <a:pPr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Fase I</a:t>
            </a:r>
            <a:r>
              <a:rPr lang="es-MX" altLang="es-MX" sz="2400" b="1" dirty="0" smtClean="0"/>
              <a:t>   </a:t>
            </a:r>
            <a:r>
              <a:rPr lang="es-MX" altLang="es-MX" sz="2400" dirty="0" smtClean="0"/>
              <a:t>– Farmacología en sanos.</a:t>
            </a:r>
          </a:p>
          <a:p>
            <a:pPr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Fase II</a:t>
            </a:r>
            <a:r>
              <a:rPr lang="es-MX" altLang="es-MX" sz="2400" b="1" dirty="0" smtClean="0"/>
              <a:t>  – </a:t>
            </a:r>
            <a:r>
              <a:rPr lang="es-MX" altLang="es-MX" sz="2400" dirty="0" smtClean="0"/>
              <a:t>Eficacia inicial en enfermos.</a:t>
            </a:r>
          </a:p>
          <a:p>
            <a:pPr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Fase III</a:t>
            </a:r>
            <a:r>
              <a:rPr lang="es-MX" altLang="es-MX" sz="2400" b="1" dirty="0" smtClean="0"/>
              <a:t> – </a:t>
            </a:r>
            <a:r>
              <a:rPr lang="es-MX" altLang="es-MX" sz="2400" dirty="0" smtClean="0"/>
              <a:t>Eficacia y seguridad en grandes grupos.</a:t>
            </a:r>
          </a:p>
          <a:p>
            <a:pPr>
              <a:buFontTx/>
              <a:buNone/>
            </a:pPr>
            <a:r>
              <a:rPr lang="es-MX" altLang="es-MX" sz="2400" b="1" dirty="0" smtClean="0">
                <a:solidFill>
                  <a:srgbClr val="A50021"/>
                </a:solidFill>
              </a:rPr>
              <a:t>Fase IV</a:t>
            </a:r>
            <a:r>
              <a:rPr lang="es-MX" altLang="es-MX" sz="2400" b="1" dirty="0" smtClean="0"/>
              <a:t> – </a:t>
            </a:r>
            <a:r>
              <a:rPr lang="es-MX" altLang="es-MX" sz="2400" dirty="0" smtClean="0"/>
              <a:t>Seguridad a largo plazo.</a:t>
            </a:r>
            <a:endParaRPr lang="en-U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7786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Estrategias de calidad</a:t>
            </a:r>
          </a:p>
        </p:txBody>
      </p:sp>
      <p:sp>
        <p:nvSpPr>
          <p:cNvPr id="5" name="4 Elipse"/>
          <p:cNvSpPr/>
          <p:nvPr/>
        </p:nvSpPr>
        <p:spPr>
          <a:xfrm>
            <a:off x="4787900" y="3500438"/>
            <a:ext cx="1871663" cy="165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6" name="5 Pentágono"/>
          <p:cNvSpPr/>
          <p:nvPr/>
        </p:nvSpPr>
        <p:spPr>
          <a:xfrm>
            <a:off x="2916238" y="3860800"/>
            <a:ext cx="1727200" cy="792163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Proceso operativo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148263" y="3875088"/>
            <a:ext cx="1152525" cy="7921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Producto o servicio</a:t>
            </a:r>
          </a:p>
        </p:txBody>
      </p:sp>
      <p:sp>
        <p:nvSpPr>
          <p:cNvPr id="8" name="11 CuadroTexto"/>
          <p:cNvSpPr txBox="1">
            <a:spLocks noChangeArrowheads="1"/>
          </p:cNvSpPr>
          <p:nvPr/>
        </p:nvSpPr>
        <p:spPr bwMode="auto">
          <a:xfrm>
            <a:off x="5163602" y="5168900"/>
            <a:ext cx="11678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+mn-lt"/>
              </a:rPr>
              <a:t>Control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+mn-lt"/>
              </a:rPr>
              <a:t> calidad</a:t>
            </a:r>
          </a:p>
        </p:txBody>
      </p:sp>
    </p:spTree>
    <p:extLst>
      <p:ext uri="{BB962C8B-B14F-4D97-AF65-F5344CB8AC3E}">
        <p14:creationId xmlns:p14="http://schemas.microsoft.com/office/powerpoint/2010/main" val="9076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Estrategias de calidad</a:t>
            </a:r>
          </a:p>
        </p:txBody>
      </p:sp>
      <p:sp>
        <p:nvSpPr>
          <p:cNvPr id="5" name="4 Elipse"/>
          <p:cNvSpPr/>
          <p:nvPr/>
        </p:nvSpPr>
        <p:spPr>
          <a:xfrm>
            <a:off x="4787900" y="3500438"/>
            <a:ext cx="1871663" cy="165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6" name="5 Pentágono"/>
          <p:cNvSpPr/>
          <p:nvPr/>
        </p:nvSpPr>
        <p:spPr>
          <a:xfrm>
            <a:off x="2916238" y="3860800"/>
            <a:ext cx="1727200" cy="792163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Proceso operativo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148263" y="3875088"/>
            <a:ext cx="1152525" cy="7921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Producto o servicio</a:t>
            </a:r>
          </a:p>
        </p:txBody>
      </p:sp>
      <p:sp>
        <p:nvSpPr>
          <p:cNvPr id="8" name="11 CuadroTexto"/>
          <p:cNvSpPr txBox="1">
            <a:spLocks noChangeArrowheads="1"/>
          </p:cNvSpPr>
          <p:nvPr/>
        </p:nvSpPr>
        <p:spPr bwMode="auto">
          <a:xfrm>
            <a:off x="5163602" y="5168900"/>
            <a:ext cx="11678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+mn-lt"/>
              </a:rPr>
              <a:t>Control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+mn-lt"/>
              </a:rPr>
              <a:t> calidad</a:t>
            </a:r>
          </a:p>
        </p:txBody>
      </p:sp>
      <p:sp>
        <p:nvSpPr>
          <p:cNvPr id="9" name="8 Elipse"/>
          <p:cNvSpPr/>
          <p:nvPr/>
        </p:nvSpPr>
        <p:spPr>
          <a:xfrm>
            <a:off x="2268538" y="3357563"/>
            <a:ext cx="4391025" cy="194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0" name="13 CuadroTexto"/>
          <p:cNvSpPr txBox="1">
            <a:spLocks noChangeArrowheads="1"/>
          </p:cNvSpPr>
          <p:nvPr/>
        </p:nvSpPr>
        <p:spPr bwMode="auto">
          <a:xfrm>
            <a:off x="1173703" y="4903788"/>
            <a:ext cx="16086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+mn-lt"/>
              </a:rPr>
              <a:t>Aseguramiento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+mn-lt"/>
              </a:rPr>
              <a:t>de calidad</a:t>
            </a:r>
          </a:p>
        </p:txBody>
      </p:sp>
    </p:spTree>
    <p:extLst>
      <p:ext uri="{BB962C8B-B14F-4D97-AF65-F5344CB8AC3E}">
        <p14:creationId xmlns:p14="http://schemas.microsoft.com/office/powerpoint/2010/main" val="39775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s-MX" altLang="es-MX" b="1" dirty="0" smtClean="0">
                <a:solidFill>
                  <a:srgbClr val="A50021"/>
                </a:solidFill>
              </a:rPr>
              <a:t>Calidad total</a:t>
            </a:r>
          </a:p>
        </p:txBody>
      </p:sp>
      <p:sp>
        <p:nvSpPr>
          <p:cNvPr id="5" name="4 Elipse"/>
          <p:cNvSpPr/>
          <p:nvPr/>
        </p:nvSpPr>
        <p:spPr>
          <a:xfrm>
            <a:off x="4787900" y="3500438"/>
            <a:ext cx="1871663" cy="165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115616" y="3861048"/>
            <a:ext cx="115212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876256" y="3861048"/>
            <a:ext cx="115212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8" name="7 Pentágono"/>
          <p:cNvSpPr/>
          <p:nvPr/>
        </p:nvSpPr>
        <p:spPr>
          <a:xfrm>
            <a:off x="2916238" y="3860800"/>
            <a:ext cx="1727200" cy="792163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Proceso operativo</a:t>
            </a:r>
          </a:p>
        </p:txBody>
      </p:sp>
      <p:sp>
        <p:nvSpPr>
          <p:cNvPr id="9" name="8 Llamada de flecha hacia abajo"/>
          <p:cNvSpPr/>
          <p:nvPr/>
        </p:nvSpPr>
        <p:spPr>
          <a:xfrm>
            <a:off x="2915816" y="2492896"/>
            <a:ext cx="1728192" cy="1152128"/>
          </a:xfrm>
          <a:prstGeom prst="down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Procesos estratégicos</a:t>
            </a:r>
          </a:p>
        </p:txBody>
      </p:sp>
      <p:sp>
        <p:nvSpPr>
          <p:cNvPr id="10" name="9 Llamada de flecha hacia arriba"/>
          <p:cNvSpPr/>
          <p:nvPr/>
        </p:nvSpPr>
        <p:spPr>
          <a:xfrm>
            <a:off x="2915816" y="4869160"/>
            <a:ext cx="1728192" cy="1152128"/>
          </a:xfrm>
          <a:prstGeom prst="up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bg1"/>
                </a:solidFill>
              </a:rPr>
              <a:t>Procesos de soporte</a:t>
            </a: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5163602" y="5168900"/>
            <a:ext cx="11678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latin typeface="+mn-lt"/>
              </a:rPr>
              <a:t>Control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latin typeface="+mn-lt"/>
              </a:rPr>
              <a:t> calidad</a:t>
            </a:r>
          </a:p>
        </p:txBody>
      </p:sp>
      <p:sp>
        <p:nvSpPr>
          <p:cNvPr id="12" name="11 Elipse"/>
          <p:cNvSpPr/>
          <p:nvPr/>
        </p:nvSpPr>
        <p:spPr>
          <a:xfrm>
            <a:off x="2268538" y="3357563"/>
            <a:ext cx="4391025" cy="194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3" name="13 CuadroTexto"/>
          <p:cNvSpPr txBox="1">
            <a:spLocks noChangeArrowheads="1"/>
          </p:cNvSpPr>
          <p:nvPr/>
        </p:nvSpPr>
        <p:spPr bwMode="auto">
          <a:xfrm>
            <a:off x="1173703" y="4903788"/>
            <a:ext cx="16086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latin typeface="+mn-lt"/>
              </a:rPr>
              <a:t>Aseguramiento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latin typeface="+mn-lt"/>
              </a:rPr>
              <a:t>de calidad</a:t>
            </a:r>
          </a:p>
        </p:txBody>
      </p:sp>
      <p:sp>
        <p:nvSpPr>
          <p:cNvPr id="14" name="13 Elipse"/>
          <p:cNvSpPr/>
          <p:nvPr/>
        </p:nvSpPr>
        <p:spPr>
          <a:xfrm>
            <a:off x="539750" y="2349500"/>
            <a:ext cx="7920038" cy="3959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5" name="15 CuadroTexto"/>
          <p:cNvSpPr txBox="1">
            <a:spLocks noChangeArrowheads="1"/>
          </p:cNvSpPr>
          <p:nvPr/>
        </p:nvSpPr>
        <p:spPr bwMode="auto">
          <a:xfrm>
            <a:off x="7212588" y="2349500"/>
            <a:ext cx="1194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latin typeface="+mn-lt"/>
              </a:rPr>
              <a:t>Gestión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latin typeface="+mn-lt"/>
              </a:rPr>
              <a:t> de calidad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148263" y="3875088"/>
            <a:ext cx="1152525" cy="7921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dirty="0">
                <a:solidFill>
                  <a:schemeClr val="tx1"/>
                </a:solidFill>
              </a:rPr>
              <a:t>Producto o servicio</a:t>
            </a:r>
          </a:p>
        </p:txBody>
      </p:sp>
    </p:spTree>
    <p:extLst>
      <p:ext uri="{BB962C8B-B14F-4D97-AF65-F5344CB8AC3E}">
        <p14:creationId xmlns:p14="http://schemas.microsoft.com/office/powerpoint/2010/main" val="40956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53951"/>
              </p:ext>
            </p:extLst>
          </p:nvPr>
        </p:nvGraphicFramePr>
        <p:xfrm>
          <a:off x="1673225" y="3471863"/>
          <a:ext cx="23225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Eficacia</a:t>
                      </a:r>
                      <a:endParaRPr lang="es-MX" sz="28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Grado en que se alcanzan las actividades planeadas</a:t>
                      </a:r>
                      <a:endParaRPr lang="es-MX" sz="20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6 Flecha abajo"/>
          <p:cNvSpPr/>
          <p:nvPr/>
        </p:nvSpPr>
        <p:spPr>
          <a:xfrm rot="1295753">
            <a:off x="3709988" y="2459665"/>
            <a:ext cx="365125" cy="809625"/>
          </a:xfrm>
          <a:prstGeom prst="downArrow">
            <a:avLst/>
          </a:prstGeom>
          <a:solidFill>
            <a:srgbClr val="FF996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s-MX" altLang="es-MX" sz="2800" b="1" dirty="0" smtClean="0">
                <a:solidFill>
                  <a:srgbClr val="A50021"/>
                </a:solidFill>
              </a:rPr>
              <a:t>Productividad</a:t>
            </a:r>
          </a:p>
        </p:txBody>
      </p:sp>
    </p:spTree>
    <p:extLst>
      <p:ext uri="{BB962C8B-B14F-4D97-AF65-F5344CB8AC3E}">
        <p14:creationId xmlns:p14="http://schemas.microsoft.com/office/powerpoint/2010/main" val="10741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9591"/>
              </p:ext>
            </p:extLst>
          </p:nvPr>
        </p:nvGraphicFramePr>
        <p:xfrm>
          <a:off x="1673225" y="3471863"/>
          <a:ext cx="23225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Eficacia</a:t>
                      </a:r>
                      <a:endParaRPr lang="es-MX" sz="28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Grado en que se alcanzan las actividades planeadas</a:t>
                      </a:r>
                      <a:endParaRPr lang="es-MX" sz="20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48911"/>
              </p:ext>
            </p:extLst>
          </p:nvPr>
        </p:nvGraphicFramePr>
        <p:xfrm>
          <a:off x="5057775" y="3471863"/>
          <a:ext cx="23225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Eficiencia</a:t>
                      </a:r>
                      <a:endParaRPr lang="es-MX" sz="28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Relación entre el resultado alcanzado y los recursos utilizados</a:t>
                      </a:r>
                      <a:endParaRPr lang="es-MX" sz="20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7 Flecha abajo"/>
          <p:cNvSpPr/>
          <p:nvPr/>
        </p:nvSpPr>
        <p:spPr>
          <a:xfrm rot="1295753">
            <a:off x="3709988" y="2459665"/>
            <a:ext cx="365125" cy="809625"/>
          </a:xfrm>
          <a:prstGeom prst="downArrow">
            <a:avLst/>
          </a:prstGeom>
          <a:solidFill>
            <a:srgbClr val="FF996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9" name="8 Flecha abajo"/>
          <p:cNvSpPr/>
          <p:nvPr/>
        </p:nvSpPr>
        <p:spPr>
          <a:xfrm rot="19995277">
            <a:off x="4946650" y="2491415"/>
            <a:ext cx="396875" cy="795337"/>
          </a:xfrm>
          <a:prstGeom prst="downArrow">
            <a:avLst/>
          </a:prstGeom>
          <a:solidFill>
            <a:srgbClr val="FF996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s-MX" altLang="es-MX" sz="2800" b="1" dirty="0" smtClean="0">
                <a:solidFill>
                  <a:srgbClr val="A50021"/>
                </a:solidFill>
              </a:rPr>
              <a:t>Productividad</a:t>
            </a:r>
          </a:p>
        </p:txBody>
      </p:sp>
    </p:spTree>
    <p:extLst>
      <p:ext uri="{BB962C8B-B14F-4D97-AF65-F5344CB8AC3E}">
        <p14:creationId xmlns:p14="http://schemas.microsoft.com/office/powerpoint/2010/main" val="24918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619672" y="5631631"/>
            <a:ext cx="5760640" cy="461665"/>
          </a:xfrm>
          <a:prstGeom prst="rect">
            <a:avLst/>
          </a:prstGeom>
          <a:solidFill>
            <a:srgbClr val="FF9966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2400" b="1" dirty="0"/>
              <a:t>Productividad = Eficacia x Eficiencia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8538"/>
              </p:ext>
            </p:extLst>
          </p:nvPr>
        </p:nvGraphicFramePr>
        <p:xfrm>
          <a:off x="1673225" y="3471863"/>
          <a:ext cx="23225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Eficacia</a:t>
                      </a:r>
                      <a:endParaRPr lang="es-MX" sz="28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Grado en que se alcanzan las actividades planeadas</a:t>
                      </a:r>
                      <a:endParaRPr lang="es-MX" sz="20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96883"/>
              </p:ext>
            </p:extLst>
          </p:nvPr>
        </p:nvGraphicFramePr>
        <p:xfrm>
          <a:off x="5057775" y="3471863"/>
          <a:ext cx="23225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Eficiencia</a:t>
                      </a:r>
                      <a:endParaRPr lang="es-MX" sz="28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Relación entre el resultado alcanzado y los recursos utilizados</a:t>
                      </a:r>
                      <a:endParaRPr lang="es-MX" sz="2000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Flecha abajo"/>
          <p:cNvSpPr/>
          <p:nvPr/>
        </p:nvSpPr>
        <p:spPr>
          <a:xfrm rot="1295753">
            <a:off x="3709988" y="2459665"/>
            <a:ext cx="365125" cy="809625"/>
          </a:xfrm>
          <a:prstGeom prst="downArrow">
            <a:avLst/>
          </a:prstGeom>
          <a:solidFill>
            <a:srgbClr val="FF996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0" name="9 Flecha abajo"/>
          <p:cNvSpPr/>
          <p:nvPr/>
        </p:nvSpPr>
        <p:spPr>
          <a:xfrm rot="19995277">
            <a:off x="4946650" y="2491415"/>
            <a:ext cx="396875" cy="795337"/>
          </a:xfrm>
          <a:prstGeom prst="downArrow">
            <a:avLst/>
          </a:prstGeom>
          <a:solidFill>
            <a:srgbClr val="FF996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1" name="10 Multiplicar"/>
          <p:cNvSpPr/>
          <p:nvPr/>
        </p:nvSpPr>
        <p:spPr>
          <a:xfrm>
            <a:off x="4211638" y="3644900"/>
            <a:ext cx="657225" cy="1008063"/>
          </a:xfrm>
          <a:prstGeom prst="mathMultiply">
            <a:avLst/>
          </a:prstGeom>
          <a:solidFill>
            <a:srgbClr val="FF996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s-MX" altLang="es-MX" sz="2800" b="1" dirty="0" smtClean="0">
                <a:solidFill>
                  <a:srgbClr val="A50021"/>
                </a:solidFill>
              </a:rPr>
              <a:t>Productividad</a:t>
            </a:r>
          </a:p>
        </p:txBody>
      </p:sp>
    </p:spTree>
    <p:extLst>
      <p:ext uri="{BB962C8B-B14F-4D97-AF65-F5344CB8AC3E}">
        <p14:creationId xmlns:p14="http://schemas.microsoft.com/office/powerpoint/2010/main" val="2836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s-MX" altLang="es-MX" sz="2800" b="1" dirty="0" smtClean="0">
                <a:solidFill>
                  <a:srgbClr val="A50021"/>
                </a:solidFill>
              </a:rPr>
              <a:t>Ejemplo para determinar la productividad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59600"/>
              </p:ext>
            </p:extLst>
          </p:nvPr>
        </p:nvGraphicFramePr>
        <p:xfrm>
          <a:off x="755650" y="2492375"/>
          <a:ext cx="3528318" cy="27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Eficacia</a:t>
                      </a:r>
                      <a:endParaRPr lang="es-MX" sz="24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Total 20 protocolos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Meta: &lt; 10 desviaciones cada uno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/>
                        <a:t>Resultado: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800" dirty="0" smtClean="0"/>
                        <a:t>16 tienen &lt;10 desviaciones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800" dirty="0" smtClean="0"/>
                        <a:t>4 tienen &gt;10 desviaciones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Eficacia = 80%</a:t>
                      </a:r>
                      <a:endParaRPr lang="es-MX" sz="2400" b="1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7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s-MX" altLang="es-MX" sz="2800" b="1" dirty="0" smtClean="0">
                <a:solidFill>
                  <a:srgbClr val="A50021"/>
                </a:solidFill>
              </a:rPr>
              <a:t>Ejemplo para determinar la productividad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6417"/>
              </p:ext>
            </p:extLst>
          </p:nvPr>
        </p:nvGraphicFramePr>
        <p:xfrm>
          <a:off x="5076825" y="2492375"/>
          <a:ext cx="3311525" cy="27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Eficiencia</a:t>
                      </a:r>
                      <a:endParaRPr lang="es-MX" sz="24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50% del tiempo se pierde en: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dirty="0" smtClean="0"/>
                        <a:t>Falla envío de documentación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dirty="0" smtClean="0"/>
                        <a:t>Reprogramar visitas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dirty="0" smtClean="0"/>
                        <a:t>Falla</a:t>
                      </a:r>
                      <a:r>
                        <a:rPr lang="es-MX" sz="1800" baseline="0" dirty="0" smtClean="0"/>
                        <a:t> la centrífuga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dirty="0" smtClean="0"/>
                        <a:t>Nota</a:t>
                      </a:r>
                      <a:r>
                        <a:rPr lang="es-MX" sz="1800" baseline="0" dirty="0" smtClean="0"/>
                        <a:t> médica incompleta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Eficiencia = 50%</a:t>
                      </a:r>
                      <a:endParaRPr lang="es-MX" sz="2400" b="1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67206"/>
              </p:ext>
            </p:extLst>
          </p:nvPr>
        </p:nvGraphicFramePr>
        <p:xfrm>
          <a:off x="755650" y="2492375"/>
          <a:ext cx="3528318" cy="27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Eficacia</a:t>
                      </a:r>
                      <a:endParaRPr lang="es-MX" sz="24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Total 20 protocolos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Meta: &lt; 10 desviaciones cada uno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/>
                        <a:t>Resultado: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800" dirty="0" smtClean="0"/>
                        <a:t>16 tienen &lt;10 desviaciones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800" dirty="0" smtClean="0"/>
                        <a:t>4 tienen &gt;10 desviaciones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Eficacia = 80%</a:t>
                      </a:r>
                      <a:endParaRPr lang="es-MX" sz="2400" b="1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1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s-MX" altLang="es-MX" sz="2800" b="1" dirty="0" smtClean="0">
                <a:solidFill>
                  <a:srgbClr val="A50021"/>
                </a:solidFill>
              </a:rPr>
              <a:t>Ejemplo para determinar la productividad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77171"/>
              </p:ext>
            </p:extLst>
          </p:nvPr>
        </p:nvGraphicFramePr>
        <p:xfrm>
          <a:off x="755650" y="2492375"/>
          <a:ext cx="3528318" cy="27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Eficacia</a:t>
                      </a:r>
                      <a:endParaRPr lang="es-MX" sz="24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Total 20 protocolos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Meta: &lt; 10 desviaciones cada uno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/>
                        <a:t>Resultado: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800" dirty="0" smtClean="0"/>
                        <a:t>16 tienen &lt;10 desviaciones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800" dirty="0" smtClean="0"/>
                        <a:t>4 tienen &gt;10 desviaciones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Eficacia = 80%</a:t>
                      </a:r>
                      <a:endParaRPr lang="es-MX" sz="2400" b="1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7595"/>
              </p:ext>
            </p:extLst>
          </p:nvPr>
        </p:nvGraphicFramePr>
        <p:xfrm>
          <a:off x="5076825" y="2492375"/>
          <a:ext cx="3311525" cy="27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Eficiencia</a:t>
                      </a:r>
                      <a:endParaRPr lang="es-MX" sz="24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50% del tiempo se pierde en: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dirty="0" smtClean="0"/>
                        <a:t>Falla envío de documentación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dirty="0" smtClean="0"/>
                        <a:t>Reprogramar visitas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dirty="0" smtClean="0"/>
                        <a:t>Falla</a:t>
                      </a:r>
                      <a:r>
                        <a:rPr lang="es-MX" sz="1800" baseline="0" dirty="0" smtClean="0"/>
                        <a:t> la centrífuga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dirty="0" smtClean="0"/>
                        <a:t>Nota</a:t>
                      </a:r>
                      <a:r>
                        <a:rPr lang="es-MX" sz="1800" baseline="0" dirty="0" smtClean="0"/>
                        <a:t> médica incompleta</a:t>
                      </a:r>
                      <a:endParaRPr lang="es-MX" sz="1800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Eficiencia = 50%</a:t>
                      </a:r>
                      <a:endParaRPr lang="es-MX" sz="2400" b="1" dirty="0"/>
                    </a:p>
                  </a:txBody>
                  <a:tcPr marL="91417" marR="91417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5 CuadroTexto"/>
          <p:cNvSpPr txBox="1"/>
          <p:nvPr/>
        </p:nvSpPr>
        <p:spPr>
          <a:xfrm>
            <a:off x="1619672" y="5631631"/>
            <a:ext cx="5760640" cy="461665"/>
          </a:xfrm>
          <a:prstGeom prst="rect">
            <a:avLst/>
          </a:prstGeom>
          <a:solidFill>
            <a:srgbClr val="FF9966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2400" b="1" dirty="0"/>
              <a:t>Productividad = </a:t>
            </a:r>
            <a:r>
              <a:rPr lang="es-MX" sz="2400" b="1" dirty="0" smtClean="0"/>
              <a:t>0.80 </a:t>
            </a:r>
            <a:r>
              <a:rPr lang="es-MX" sz="2400" b="1" dirty="0"/>
              <a:t>x </a:t>
            </a:r>
            <a:r>
              <a:rPr lang="es-MX" sz="2400" b="1" dirty="0" smtClean="0"/>
              <a:t>0.50 = 40%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3601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1619250" y="2132856"/>
            <a:ext cx="5832475" cy="3528392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endParaRPr lang="es-MX" sz="1200" b="1" dirty="0" smtClean="0">
              <a:solidFill>
                <a:srgbClr val="A50021"/>
              </a:solidFill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es-MX" b="1" dirty="0" smtClean="0">
                <a:solidFill>
                  <a:srgbClr val="A50021"/>
                </a:solidFill>
              </a:rPr>
              <a:t>ISO 9001-2015</a:t>
            </a:r>
            <a:endParaRPr lang="es-MX" b="1" dirty="0">
              <a:solidFill>
                <a:srgbClr val="A50021"/>
              </a:solidFill>
            </a:endParaRPr>
          </a:p>
          <a:p>
            <a:pPr marL="0" indent="0" algn="ctr">
              <a:buFont typeface="Arial" charset="0"/>
              <a:buNone/>
              <a:defRPr/>
            </a:pPr>
            <a:endParaRPr lang="es-MX" sz="1200" b="1" dirty="0" smtClean="0">
              <a:solidFill>
                <a:srgbClr val="A50021"/>
              </a:solidFill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es-MX" sz="2400" b="1" dirty="0" smtClean="0">
                <a:solidFill>
                  <a:srgbClr val="A50021"/>
                </a:solidFill>
              </a:rPr>
              <a:t>Bases</a:t>
            </a:r>
            <a:r>
              <a:rPr lang="es-MX" sz="2400" dirty="0" smtClean="0"/>
              <a:t>	</a:t>
            </a:r>
          </a:p>
          <a:p>
            <a:pPr algn="ctr">
              <a:buClr>
                <a:srgbClr val="A50021"/>
              </a:buClr>
              <a:buFont typeface="Wingdings" panose="05000000000000000000" pitchFamily="2" charset="2"/>
              <a:buChar char="ü"/>
              <a:defRPr/>
            </a:pPr>
            <a:r>
              <a:rPr lang="es-MX" sz="2400" dirty="0" smtClean="0"/>
              <a:t>Decir lo que hago</a:t>
            </a:r>
          </a:p>
          <a:p>
            <a:pPr algn="ctr">
              <a:buClr>
                <a:srgbClr val="A50021"/>
              </a:buClr>
              <a:buFont typeface="Wingdings" panose="05000000000000000000" pitchFamily="2" charset="2"/>
              <a:buChar char="ü"/>
              <a:defRPr/>
            </a:pPr>
            <a:r>
              <a:rPr lang="es-MX" sz="2400" dirty="0" smtClean="0"/>
              <a:t>Hacer lo que digo</a:t>
            </a:r>
          </a:p>
          <a:p>
            <a:pPr algn="ctr">
              <a:buClr>
                <a:srgbClr val="A50021"/>
              </a:buClr>
              <a:buFont typeface="Wingdings" panose="05000000000000000000" pitchFamily="2" charset="2"/>
              <a:buChar char="ü"/>
              <a:defRPr/>
            </a:pPr>
            <a:r>
              <a:rPr lang="es-MX" sz="2400" dirty="0" smtClean="0"/>
              <a:t>Demostrarlo</a:t>
            </a:r>
          </a:p>
          <a:p>
            <a:pPr algn="ctr">
              <a:buClr>
                <a:srgbClr val="A50021"/>
              </a:buClr>
              <a:buFont typeface="Wingdings" panose="05000000000000000000" pitchFamily="2" charset="2"/>
              <a:buChar char="ü"/>
              <a:defRPr/>
            </a:pPr>
            <a:r>
              <a:rPr lang="es-MX" sz="2400" b="1" dirty="0" smtClean="0">
                <a:solidFill>
                  <a:srgbClr val="A50021"/>
                </a:solidFill>
              </a:rPr>
              <a:t>Mejorarlo</a:t>
            </a:r>
          </a:p>
          <a:p>
            <a:pPr marL="0" indent="0" algn="ctr">
              <a:buFont typeface="Arial" charset="0"/>
              <a:buNone/>
              <a:defRPr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0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4|1.4|1.4|1.3|1.4|1.3|1.9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|1.5|1.4|1.8|1.6"/>
</p:tagLst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19676</TotalTime>
  <Words>5222</Words>
  <Application>Microsoft Office PowerPoint</Application>
  <PresentationFormat>Presentación en pantalla (4:3)</PresentationFormat>
  <Paragraphs>1226</Paragraphs>
  <Slides>152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152</vt:i4>
      </vt:variant>
    </vt:vector>
  </HeadingPairs>
  <TitlesOfParts>
    <vt:vector size="165" baseType="lpstr">
      <vt:lpstr>Arial</vt:lpstr>
      <vt:lpstr>Calibri</vt:lpstr>
      <vt:lpstr>Calibri Light</vt:lpstr>
      <vt:lpstr>Freestyle Script</vt:lpstr>
      <vt:lpstr>Monotype Corsiva</vt:lpstr>
      <vt:lpstr>Symbol</vt:lpstr>
      <vt:lpstr>Times New Roman</vt:lpstr>
      <vt:lpstr>Wingdings</vt:lpstr>
      <vt:lpstr>1_Diseño personalizado</vt:lpstr>
      <vt:lpstr>Diseño personalizado</vt:lpstr>
      <vt:lpstr>2_Diseño personalizado</vt:lpstr>
      <vt:lpstr>3_Diseño personalizado</vt:lpstr>
      <vt:lpstr>4_Diseño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ITESM CHIHUAHUA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Dra. Velazquez</dc:creator>
  <cp:lastModifiedBy>Merced Velazquez</cp:lastModifiedBy>
  <cp:revision>628</cp:revision>
  <dcterms:created xsi:type="dcterms:W3CDTF">2011-09-19T17:02:31Z</dcterms:created>
  <dcterms:modified xsi:type="dcterms:W3CDTF">2021-07-21T05:07:14Z</dcterms:modified>
</cp:coreProperties>
</file>