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5549" r:id="rId3"/>
    <p:sldMasterId id="2147485537" r:id="rId4"/>
  </p:sldMasterIdLst>
  <p:notesMasterIdLst>
    <p:notesMasterId r:id="rId30"/>
  </p:notesMasterIdLst>
  <p:sldIdLst>
    <p:sldId id="256" r:id="rId5"/>
    <p:sldId id="559" r:id="rId6"/>
    <p:sldId id="560" r:id="rId7"/>
    <p:sldId id="581" r:id="rId8"/>
    <p:sldId id="562" r:id="rId9"/>
    <p:sldId id="563" r:id="rId10"/>
    <p:sldId id="439" r:id="rId11"/>
    <p:sldId id="440" r:id="rId12"/>
    <p:sldId id="441" r:id="rId13"/>
    <p:sldId id="569" r:id="rId14"/>
    <p:sldId id="570" r:id="rId15"/>
    <p:sldId id="534" r:id="rId16"/>
    <p:sldId id="535" r:id="rId17"/>
    <p:sldId id="571" r:id="rId18"/>
    <p:sldId id="536" r:id="rId19"/>
    <p:sldId id="537" r:id="rId20"/>
    <p:sldId id="573" r:id="rId21"/>
    <p:sldId id="575" r:id="rId22"/>
    <p:sldId id="574" r:id="rId23"/>
    <p:sldId id="576" r:id="rId24"/>
    <p:sldId id="577" r:id="rId25"/>
    <p:sldId id="578" r:id="rId26"/>
    <p:sldId id="538" r:id="rId27"/>
    <p:sldId id="580" r:id="rId28"/>
    <p:sldId id="278" r:id="rId29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FFFCC"/>
    <a:srgbClr val="4F81BD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86" autoAdjust="0"/>
    <p:restoredTop sz="94660"/>
  </p:normalViewPr>
  <p:slideViewPr>
    <p:cSldViewPr>
      <p:cViewPr varScale="1">
        <p:scale>
          <a:sx n="106" d="100"/>
          <a:sy n="106" d="100"/>
        </p:scale>
        <p:origin x="174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196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957AC3C-DDEA-4532-BB3E-F3693C8F892B}" type="datetimeFigureOut">
              <a:rPr lang="es-MX"/>
              <a:pPr>
                <a:defRPr/>
              </a:pPr>
              <a:t>16/09/2020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MX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EE40328-E07F-4DFD-B709-B494048BBB88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32023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EE875-976C-4BCE-960B-A63101E2B5D1}" type="datetimeFigureOut">
              <a:rPr lang="es-ES"/>
              <a:pPr>
                <a:defRPr/>
              </a:pPr>
              <a:t>16/09/2020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88348-1D89-4362-BD6C-592D8FCFDFB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3069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60D12D-8E97-45E2-9298-783BDC08398C}" type="datetimeFigureOut">
              <a:rPr lang="es-ES"/>
              <a:pPr>
                <a:defRPr/>
              </a:pPr>
              <a:t>16/09/2020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E4C4B-062E-4D63-99AB-3FBDB443208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2684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3E4689-F395-4269-8825-75E2B5CEBFB2}" type="datetimeFigureOut">
              <a:rPr lang="es-ES"/>
              <a:pPr>
                <a:defRPr/>
              </a:pPr>
              <a:t>16/09/2020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5D134-87C8-482A-AC73-4909496F599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3256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A2E6EDD-CDBB-4C9E-9437-BD7C57D2D6BB}" type="datetimeFigureOut">
              <a:rPr lang="es-ES"/>
              <a:pPr>
                <a:defRPr/>
              </a:pPr>
              <a:t>16/09/2020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6B07005-1E04-4CD5-939C-7098BF4288C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825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F6B86D5-C188-4490-88B0-71073CFB12EF}" type="datetimeFigureOut">
              <a:rPr lang="es-ES"/>
              <a:pPr>
                <a:defRPr/>
              </a:pPr>
              <a:t>16/09/2020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2B93E52-AAE6-4F02-BA5E-3713394268F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3213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0F0363F-B533-4EBA-9BD6-A65E28EAE606}" type="datetimeFigureOut">
              <a:rPr lang="es-ES"/>
              <a:pPr>
                <a:defRPr/>
              </a:pPr>
              <a:t>16/09/2020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9585207-C486-4718-9375-E4D30681BAB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9844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243BC9A-1F76-4929-B679-F4A44E0D8A60}" type="datetimeFigureOut">
              <a:rPr lang="es-ES"/>
              <a:pPr>
                <a:defRPr/>
              </a:pPr>
              <a:t>16/09/2020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7895D8E-1972-46D2-B4EA-03EBE0DCC94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5200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7EB8797-EAD5-4CB5-A28E-A931CE786EA1}" type="datetimeFigureOut">
              <a:rPr lang="es-ES"/>
              <a:pPr>
                <a:defRPr/>
              </a:pPr>
              <a:t>16/09/2020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A6235B0-8D23-4148-B5D8-47B15C5ED2C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3217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7242E3A-22C7-4234-B107-A3DB5C2EE71C}" type="datetimeFigureOut">
              <a:rPr lang="es-ES"/>
              <a:pPr>
                <a:defRPr/>
              </a:pPr>
              <a:t>16/09/2020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C67F890-4B60-46B1-8600-99F0F330B8D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10969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E14EED3-B7F8-400B-A40A-8E21F399CC59}" type="datetimeFigureOut">
              <a:rPr lang="es-ES"/>
              <a:pPr>
                <a:defRPr/>
              </a:pPr>
              <a:t>16/09/2020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10963C4-5B2C-46D8-892D-95459C4795E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60200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A1E1DA0-54FD-465D-A750-A7987252C572}" type="datetimeFigureOut">
              <a:rPr lang="es-ES"/>
              <a:pPr>
                <a:defRPr/>
              </a:pPr>
              <a:t>16/09/2020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4DC0383-66CA-40FA-9981-E2AE582F662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1464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9DA468-33CB-4DBA-A3EB-773CACF73ED0}" type="datetimeFigureOut">
              <a:rPr lang="es-ES"/>
              <a:pPr>
                <a:defRPr/>
              </a:pPr>
              <a:t>16/09/2020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3095D2-E6B1-441E-82C1-240D425D336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03944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2CDC78B-BE19-486B-A493-DDECCB513E4D}" type="datetimeFigureOut">
              <a:rPr lang="es-ES"/>
              <a:pPr>
                <a:defRPr/>
              </a:pPr>
              <a:t>16/09/2020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77D661B-64E7-4FAA-BC8E-836B7B1C6FE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04315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8F80642-1E89-4DE7-8340-4D45733BE339}" type="datetimeFigureOut">
              <a:rPr lang="es-ES"/>
              <a:pPr>
                <a:defRPr/>
              </a:pPr>
              <a:t>16/09/2020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B9A314C-4E72-4392-9937-F13D7FD282B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04724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E9E172D-BCEE-4582-A514-BA5FBD632FDC}" type="datetimeFigureOut">
              <a:rPr lang="es-ES"/>
              <a:pPr>
                <a:defRPr/>
              </a:pPr>
              <a:t>16/09/2020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D977614-C8DD-44EA-9CD0-E81AAE7BA9B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59535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E425D27-E4D4-45B4-B184-C602A4E24545}" type="datetimeFigureOut">
              <a:rPr lang="es-ES"/>
              <a:pPr>
                <a:defRPr/>
              </a:pPr>
              <a:t>16/09/2020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920BAED-CCC6-47BA-9E57-674DFBCDE77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14968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03C9-3B4C-4574-9DDC-1551A08DAF3A}" type="datetimeFigureOut">
              <a:rPr lang="es-MX" smtClean="0"/>
              <a:t>16/09/2020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36D7-88AE-48E2-9F98-55A433B41B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4055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03C9-3B4C-4574-9DDC-1551A08DAF3A}" type="datetimeFigureOut">
              <a:rPr lang="es-MX" smtClean="0"/>
              <a:t>16/09/2020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36D7-88AE-48E2-9F98-55A433B41B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32759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03C9-3B4C-4574-9DDC-1551A08DAF3A}" type="datetimeFigureOut">
              <a:rPr lang="es-MX" smtClean="0"/>
              <a:t>16/09/2020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36D7-88AE-48E2-9F98-55A433B41B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47760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03C9-3B4C-4574-9DDC-1551A08DAF3A}" type="datetimeFigureOut">
              <a:rPr lang="es-MX" smtClean="0"/>
              <a:t>16/09/2020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36D7-88AE-48E2-9F98-55A433B41B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97695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03C9-3B4C-4574-9DDC-1551A08DAF3A}" type="datetimeFigureOut">
              <a:rPr lang="es-MX" smtClean="0"/>
              <a:t>16/09/2020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36D7-88AE-48E2-9F98-55A433B41B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00539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03C9-3B4C-4574-9DDC-1551A08DAF3A}" type="datetimeFigureOut">
              <a:rPr lang="es-MX" smtClean="0"/>
              <a:t>16/09/2020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36D7-88AE-48E2-9F98-55A433B41B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6477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4E29A6-BD45-4DFD-97A9-8EA241EC23CC}" type="datetimeFigureOut">
              <a:rPr lang="es-ES"/>
              <a:pPr>
                <a:defRPr/>
              </a:pPr>
              <a:t>16/09/2020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701B0-949F-4A63-9AB4-30F11BE9E27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13462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03C9-3B4C-4574-9DDC-1551A08DAF3A}" type="datetimeFigureOut">
              <a:rPr lang="es-MX" smtClean="0"/>
              <a:t>16/09/2020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36D7-88AE-48E2-9F98-55A433B41B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05980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03C9-3B4C-4574-9DDC-1551A08DAF3A}" type="datetimeFigureOut">
              <a:rPr lang="es-MX" smtClean="0"/>
              <a:t>16/09/2020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36D7-88AE-48E2-9F98-55A433B41B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86777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03C9-3B4C-4574-9DDC-1551A08DAF3A}" type="datetimeFigureOut">
              <a:rPr lang="es-MX" smtClean="0"/>
              <a:t>16/09/2020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36D7-88AE-48E2-9F98-55A433B41B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25427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03C9-3B4C-4574-9DDC-1551A08DAF3A}" type="datetimeFigureOut">
              <a:rPr lang="es-MX" smtClean="0"/>
              <a:t>16/09/2020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36D7-88AE-48E2-9F98-55A433B41B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28724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03C9-3B4C-4574-9DDC-1551A08DAF3A}" type="datetimeFigureOut">
              <a:rPr lang="es-MX" smtClean="0"/>
              <a:t>16/09/2020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36D7-88AE-48E2-9F98-55A433B41B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46101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3285-26F5-44E6-892E-56507F1095EA}" type="datetimeFigureOut">
              <a:rPr lang="es-MX" smtClean="0"/>
              <a:t>16/09/2020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5904-1203-42C9-87AE-9C68B8D180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315111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3285-26F5-44E6-892E-56507F1095EA}" type="datetimeFigureOut">
              <a:rPr lang="es-MX" smtClean="0"/>
              <a:t>16/09/2020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5904-1203-42C9-87AE-9C68B8D180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737942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3285-26F5-44E6-892E-56507F1095EA}" type="datetimeFigureOut">
              <a:rPr lang="es-MX" smtClean="0"/>
              <a:t>16/09/2020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5904-1203-42C9-87AE-9C68B8D180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12101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3285-26F5-44E6-892E-56507F1095EA}" type="datetimeFigureOut">
              <a:rPr lang="es-MX" smtClean="0"/>
              <a:t>16/09/2020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5904-1203-42C9-87AE-9C68B8D180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54410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3285-26F5-44E6-892E-56507F1095EA}" type="datetimeFigureOut">
              <a:rPr lang="es-MX" smtClean="0"/>
              <a:t>16/09/2020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5904-1203-42C9-87AE-9C68B8D180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6729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B9C0BD-61AC-400B-9FC7-7EE1D3B9E8F5}" type="datetimeFigureOut">
              <a:rPr lang="es-ES"/>
              <a:pPr>
                <a:defRPr/>
              </a:pPr>
              <a:t>16/09/2020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24D62D-BABA-40B2-8CE4-11A8511A7A0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563400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3285-26F5-44E6-892E-56507F1095EA}" type="datetimeFigureOut">
              <a:rPr lang="es-MX" smtClean="0"/>
              <a:t>16/09/2020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5904-1203-42C9-87AE-9C68B8D180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927307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3285-26F5-44E6-892E-56507F1095EA}" type="datetimeFigureOut">
              <a:rPr lang="es-MX" smtClean="0"/>
              <a:t>16/09/2020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5904-1203-42C9-87AE-9C68B8D180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91349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3285-26F5-44E6-892E-56507F1095EA}" type="datetimeFigureOut">
              <a:rPr lang="es-MX" smtClean="0"/>
              <a:t>16/09/2020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5904-1203-42C9-87AE-9C68B8D180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08386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3285-26F5-44E6-892E-56507F1095EA}" type="datetimeFigureOut">
              <a:rPr lang="es-MX" smtClean="0"/>
              <a:t>16/09/2020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5904-1203-42C9-87AE-9C68B8D180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462678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3285-26F5-44E6-892E-56507F1095EA}" type="datetimeFigureOut">
              <a:rPr lang="es-MX" smtClean="0"/>
              <a:t>16/09/2020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5904-1203-42C9-87AE-9C68B8D180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005626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3285-26F5-44E6-892E-56507F1095EA}" type="datetimeFigureOut">
              <a:rPr lang="es-MX" smtClean="0"/>
              <a:t>16/09/2020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5904-1203-42C9-87AE-9C68B8D180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0489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6508BD-BDDE-4B17-9304-EF28A57C5275}" type="datetimeFigureOut">
              <a:rPr lang="es-ES"/>
              <a:pPr>
                <a:defRPr/>
              </a:pPr>
              <a:t>16/09/2020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5728EA-151D-4022-927F-13FAA3BA2B7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583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11635-B947-4DD8-AFC4-B240DB44387D}" type="datetimeFigureOut">
              <a:rPr lang="es-ES"/>
              <a:pPr>
                <a:defRPr/>
              </a:pPr>
              <a:t>16/09/2020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BB2D4A-675E-4166-964D-095AC5BB592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1222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6D236-53A1-4A42-A3D0-0F47202E8247}" type="datetimeFigureOut">
              <a:rPr lang="es-ES"/>
              <a:pPr>
                <a:defRPr/>
              </a:pPr>
              <a:t>16/09/2020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17007-7609-4EA2-859C-6914D37A23F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8579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F8B379-D593-49A7-BC61-C907B06D1B4F}" type="datetimeFigureOut">
              <a:rPr lang="es-ES"/>
              <a:pPr>
                <a:defRPr/>
              </a:pPr>
              <a:t>16/09/2020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CF38BF-29A1-4ED9-9A15-3BD87A23CC5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6289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9B1C1-71CD-47DD-8775-139AFFBF156E}" type="datetimeFigureOut">
              <a:rPr lang="es-ES"/>
              <a:pPr>
                <a:defRPr/>
              </a:pPr>
              <a:t>16/09/2020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5B9402-4BE6-41DB-9F62-A48128AF9F6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3854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 smtClean="0"/>
              <a:t>Haga clic para modificar el estilo de texto del patrón</a:t>
            </a:r>
          </a:p>
          <a:p>
            <a:pPr lvl="1"/>
            <a:r>
              <a:rPr lang="es-ES" altLang="es-MX" smtClean="0"/>
              <a:t>Segundo nivel</a:t>
            </a:r>
          </a:p>
          <a:p>
            <a:pPr lvl="2"/>
            <a:r>
              <a:rPr lang="es-ES" altLang="es-MX" smtClean="0"/>
              <a:t>Tercer nivel</a:t>
            </a:r>
          </a:p>
          <a:p>
            <a:pPr lvl="3"/>
            <a:r>
              <a:rPr lang="es-ES" altLang="es-MX" smtClean="0"/>
              <a:t>Cuarto nivel</a:t>
            </a:r>
          </a:p>
          <a:p>
            <a:pPr lvl="4"/>
            <a:r>
              <a:rPr lang="es-ES" altLang="es-MX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689E490-D7FA-4E52-AEDD-7E1632EE4325}" type="datetimeFigureOut">
              <a:rPr lang="es-ES"/>
              <a:pPr>
                <a:defRPr/>
              </a:pPr>
              <a:t>16/09/2020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17D1020-8829-44BB-B19F-08F09976FD1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14" r:id="rId1"/>
    <p:sldLayoutId id="2147485515" r:id="rId2"/>
    <p:sldLayoutId id="2147485516" r:id="rId3"/>
    <p:sldLayoutId id="2147485517" r:id="rId4"/>
    <p:sldLayoutId id="2147485518" r:id="rId5"/>
    <p:sldLayoutId id="2147485519" r:id="rId6"/>
    <p:sldLayoutId id="2147485520" r:id="rId7"/>
    <p:sldLayoutId id="2147485521" r:id="rId8"/>
    <p:sldLayoutId id="2147485522" r:id="rId9"/>
    <p:sldLayoutId id="2147485523" r:id="rId10"/>
    <p:sldLayoutId id="214748552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 smtClean="0"/>
              <a:t>Haga clic para modificar el estilo de texto del patrón</a:t>
            </a:r>
          </a:p>
          <a:p>
            <a:pPr lvl="1"/>
            <a:r>
              <a:rPr lang="es-ES" altLang="es-MX" smtClean="0"/>
              <a:t>Segundo nivel</a:t>
            </a:r>
          </a:p>
          <a:p>
            <a:pPr lvl="2"/>
            <a:r>
              <a:rPr lang="es-ES" altLang="es-MX" smtClean="0"/>
              <a:t>Tercer nivel</a:t>
            </a:r>
          </a:p>
          <a:p>
            <a:pPr lvl="3"/>
            <a:r>
              <a:rPr lang="es-ES" altLang="es-MX" smtClean="0"/>
              <a:t>Cuarto nivel</a:t>
            </a:r>
          </a:p>
          <a:p>
            <a:pPr lvl="4"/>
            <a:r>
              <a:rPr lang="es-ES" altLang="es-MX" smtClean="0"/>
              <a:t>Quinto nivel</a:t>
            </a:r>
          </a:p>
        </p:txBody>
      </p:sp>
      <p:sp>
        <p:nvSpPr>
          <p:cNvPr id="2052" name="Line 11"/>
          <p:cNvSpPr>
            <a:spLocks noChangeShapeType="1"/>
          </p:cNvSpPr>
          <p:nvPr userDrawn="1"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254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pic>
        <p:nvPicPr>
          <p:cNvPr id="2053" name="Picture 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285750"/>
            <a:ext cx="2214563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1 Rectángulo"/>
          <p:cNvSpPr>
            <a:spLocks noChangeArrowheads="1"/>
          </p:cNvSpPr>
          <p:nvPr userDrawn="1"/>
        </p:nvSpPr>
        <p:spPr bwMode="auto">
          <a:xfrm>
            <a:off x="6804248" y="47535"/>
            <a:ext cx="192957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MX" altLang="es-MX" sz="7200" dirty="0" smtClean="0">
                <a:solidFill>
                  <a:srgbClr val="A50021"/>
                </a:solidFill>
                <a:latin typeface="Monotype Corsiva" pitchFamily="66" charset="0"/>
              </a:rPr>
              <a:t>Q</a:t>
            </a:r>
            <a:r>
              <a:rPr lang="es-MX" altLang="es-MX" sz="4800" dirty="0" smtClean="0"/>
              <a:t>UIS</a:t>
            </a:r>
            <a:endParaRPr lang="es-MX" altLang="es-MX" sz="4800" dirty="0"/>
          </a:p>
        </p:txBody>
      </p:sp>
      <p:sp>
        <p:nvSpPr>
          <p:cNvPr id="12" name="5 Marcador de número de diapositiva"/>
          <p:cNvSpPr txBox="1">
            <a:spLocks/>
          </p:cNvSpPr>
          <p:nvPr userDrawn="1"/>
        </p:nvSpPr>
        <p:spPr>
          <a:xfrm>
            <a:off x="3193504" y="6337263"/>
            <a:ext cx="28186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MX"/>
            </a:defPPr>
            <a:lvl1pPr marL="0" algn="r" defTabSz="914400" rtl="0" eaLnBrk="1" latinLnBrk="0" hangingPunct="1"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dirty="0" smtClean="0"/>
              <a:t>www.uis.com.mx</a:t>
            </a:r>
            <a:endParaRPr lang="es-MX" dirty="0"/>
          </a:p>
        </p:txBody>
      </p:sp>
      <p:sp>
        <p:nvSpPr>
          <p:cNvPr id="13" name="12 CuadroTexto"/>
          <p:cNvSpPr txBox="1"/>
          <p:nvPr userDrawn="1"/>
        </p:nvSpPr>
        <p:spPr>
          <a:xfrm>
            <a:off x="6516216" y="6285185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 smtClean="0">
                <a:latin typeface="Freestyle Script" panose="030804020302050B0404" pitchFamily="66" charset="0"/>
              </a:rPr>
              <a:t>Servicios para la ciencia</a:t>
            </a:r>
            <a:r>
              <a:rPr lang="es-MX" sz="1200" b="1" dirty="0" smtClean="0">
                <a:latin typeface="Freestyle Script" panose="030804020302050B0404" pitchFamily="66" charset="0"/>
              </a:rPr>
              <a:t>®</a:t>
            </a:r>
            <a:endParaRPr lang="es-MX" sz="1200" b="1" dirty="0">
              <a:latin typeface="Freestyle Script" panose="030804020302050B0404" pitchFamily="66" charset="0"/>
            </a:endParaRPr>
          </a:p>
        </p:txBody>
      </p:sp>
      <p:sp>
        <p:nvSpPr>
          <p:cNvPr id="14" name="13 Rectángulo"/>
          <p:cNvSpPr/>
          <p:nvPr userDrawn="1"/>
        </p:nvSpPr>
        <p:spPr>
          <a:xfrm>
            <a:off x="485774" y="6381328"/>
            <a:ext cx="18016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 smtClean="0"/>
              <a:t>© Grupo UIS, Año 2020</a:t>
            </a:r>
            <a:endParaRPr lang="es-MX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25" r:id="rId1"/>
    <p:sldLayoutId id="2147485526" r:id="rId2"/>
    <p:sldLayoutId id="2147485527" r:id="rId3"/>
    <p:sldLayoutId id="2147485528" r:id="rId4"/>
    <p:sldLayoutId id="2147485529" r:id="rId5"/>
    <p:sldLayoutId id="2147485530" r:id="rId6"/>
    <p:sldLayoutId id="2147485531" r:id="rId7"/>
    <p:sldLayoutId id="2147485532" r:id="rId8"/>
    <p:sldLayoutId id="2147485533" r:id="rId9"/>
    <p:sldLayoutId id="2147485534" r:id="rId10"/>
    <p:sldLayoutId id="2147485535" r:id="rId11"/>
    <p:sldLayoutId id="2147485536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303C9-3B4C-4574-9DDC-1551A08DAF3A}" type="datetimeFigureOut">
              <a:rPr lang="es-MX" smtClean="0"/>
              <a:t>16/09/2020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336D7-88AE-48E2-9F98-55A433B41B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1784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50" r:id="rId1"/>
    <p:sldLayoutId id="2147485551" r:id="rId2"/>
    <p:sldLayoutId id="2147485552" r:id="rId3"/>
    <p:sldLayoutId id="2147485553" r:id="rId4"/>
    <p:sldLayoutId id="2147485554" r:id="rId5"/>
    <p:sldLayoutId id="2147485555" r:id="rId6"/>
    <p:sldLayoutId id="2147485556" r:id="rId7"/>
    <p:sldLayoutId id="2147485557" r:id="rId8"/>
    <p:sldLayoutId id="2147485558" r:id="rId9"/>
    <p:sldLayoutId id="2147485559" r:id="rId10"/>
    <p:sldLayoutId id="214748556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A50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A3285-26F5-44E6-892E-56507F1095EA}" type="datetimeFigureOut">
              <a:rPr lang="es-MX" smtClean="0"/>
              <a:t>16/09/2020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A5904-1203-42C9-87AE-9C68B8D180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47216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538" r:id="rId1"/>
    <p:sldLayoutId id="2147485539" r:id="rId2"/>
    <p:sldLayoutId id="2147485540" r:id="rId3"/>
    <p:sldLayoutId id="2147485541" r:id="rId4"/>
    <p:sldLayoutId id="2147485542" r:id="rId5"/>
    <p:sldLayoutId id="2147485543" r:id="rId6"/>
    <p:sldLayoutId id="2147485544" r:id="rId7"/>
    <p:sldLayoutId id="2147485545" r:id="rId8"/>
    <p:sldLayoutId id="2147485546" r:id="rId9"/>
    <p:sldLayoutId id="2147485547" r:id="rId10"/>
    <p:sldLayoutId id="214748554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3"/>
          <p:cNvSpPr>
            <a:spLocks noChangeArrowheads="1"/>
          </p:cNvSpPr>
          <p:nvPr/>
        </p:nvSpPr>
        <p:spPr bwMode="auto">
          <a:xfrm>
            <a:off x="0" y="5589588"/>
            <a:ext cx="9144000" cy="1268412"/>
          </a:xfrm>
          <a:prstGeom prst="rect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33375"/>
            <a:ext cx="4464050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85725" y="5816600"/>
            <a:ext cx="2398713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s-MX" sz="2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cs typeface="+mn-cs"/>
              </a:rPr>
              <a:t>www.uis.com.mx</a:t>
            </a:r>
            <a:endParaRPr lang="en-US" sz="2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cs typeface="+mn-cs"/>
            </a:endParaRPr>
          </a:p>
        </p:txBody>
      </p:sp>
      <p:grpSp>
        <p:nvGrpSpPr>
          <p:cNvPr id="14341" name="8 Grupo"/>
          <p:cNvGrpSpPr>
            <a:grpSpLocks/>
          </p:cNvGrpSpPr>
          <p:nvPr/>
        </p:nvGrpSpPr>
        <p:grpSpPr bwMode="auto">
          <a:xfrm>
            <a:off x="5580063" y="5516563"/>
            <a:ext cx="3541712" cy="1341437"/>
            <a:chOff x="5580112" y="5517232"/>
            <a:chExt cx="3541258" cy="1340768"/>
          </a:xfrm>
        </p:grpSpPr>
        <p:sp>
          <p:nvSpPr>
            <p:cNvPr id="6" name="TextBox 6"/>
            <p:cNvSpPr txBox="1"/>
            <p:nvPr/>
          </p:nvSpPr>
          <p:spPr>
            <a:xfrm>
              <a:off x="5580112" y="5643578"/>
              <a:ext cx="3214710" cy="1214422"/>
            </a:xfrm>
            <a:prstGeom prst="rect">
              <a:avLst/>
            </a:prstGeom>
            <a:noFill/>
          </p:spPr>
          <p:txBody>
            <a:bodyPr wrap="none">
              <a:prstTxWarp prst="textSlantUp">
                <a:avLst/>
              </a:prstTxWarp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lang="es-ES" dirty="0">
                  <a:ln w="10160">
                    <a:solidFill>
                      <a:schemeClr val="bg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eestyle Script" pitchFamily="66" charset="0"/>
                  <a:cs typeface="+mn-cs"/>
                </a:rPr>
                <a:t>Servicios para la ciencia</a:t>
              </a:r>
              <a:endParaRPr lang="es-MX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  <a:cs typeface="+mn-cs"/>
              </a:endParaRPr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8702324" y="5517232"/>
              <a:ext cx="419046" cy="6457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+mn-cs"/>
                </a:rPr>
                <a:t>®</a:t>
              </a:r>
            </a:p>
          </p:txBody>
        </p:sp>
      </p:grp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77788" y="6248400"/>
            <a:ext cx="2046714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s-MX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cs typeface="+mn-cs"/>
              </a:rPr>
              <a:t>Copyright © Grupo UIS, </a:t>
            </a:r>
            <a:r>
              <a:rPr lang="es-MX" sz="12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cs typeface="+mn-cs"/>
              </a:rPr>
              <a:t>2020</a:t>
            </a:r>
            <a:endParaRPr lang="en-US" sz="12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14343" name="11 CuadroTexto"/>
          <p:cNvSpPr txBox="1">
            <a:spLocks noChangeArrowheads="1"/>
          </p:cNvSpPr>
          <p:nvPr/>
        </p:nvSpPr>
        <p:spPr bwMode="auto">
          <a:xfrm>
            <a:off x="2692789" y="2865438"/>
            <a:ext cx="371082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4000" b="1" dirty="0" smtClean="0">
                <a:solidFill>
                  <a:srgbClr val="A50021"/>
                </a:solidFill>
              </a:rPr>
              <a:t>Sitio Clínico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4000" b="1" dirty="0" smtClean="0">
                <a:solidFill>
                  <a:srgbClr val="A50021"/>
                </a:solidFill>
              </a:rPr>
              <a:t>2. Sometimiento</a:t>
            </a:r>
            <a:endParaRPr lang="es-ES" altLang="es-MX" sz="4000" b="1" dirty="0">
              <a:solidFill>
                <a:srgbClr val="A500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800169"/>
            <a:ext cx="4697342" cy="1204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68" y="332656"/>
            <a:ext cx="4320480" cy="6027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8141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39"/>
            <a:ext cx="4320480" cy="6037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331460"/>
            <a:ext cx="4631432" cy="2445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9160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80" y="404664"/>
            <a:ext cx="6172040" cy="61653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749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620688"/>
            <a:ext cx="4042433" cy="574493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560" y="1921728"/>
            <a:ext cx="4128575" cy="345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49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692696"/>
            <a:ext cx="5021707" cy="54452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9052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268" y="793033"/>
            <a:ext cx="7081463" cy="52719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656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268760"/>
            <a:ext cx="6408459" cy="389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56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0688"/>
            <a:ext cx="4488815" cy="5915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494" y="1079884"/>
            <a:ext cx="4303002" cy="4997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4949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95511"/>
            <a:ext cx="5832648" cy="6345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9384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20688"/>
            <a:ext cx="4485016" cy="5739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090" y="1052736"/>
            <a:ext cx="3982563" cy="4072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4409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Marcador de contenido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3924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b="1" dirty="0" smtClean="0">
                <a:solidFill>
                  <a:srgbClr val="A50021"/>
                </a:solidFill>
              </a:rPr>
              <a:t>Instrucciones</a:t>
            </a:r>
          </a:p>
          <a:p>
            <a:pPr marL="0" indent="0" algn="ctr">
              <a:buNone/>
            </a:pPr>
            <a:endParaRPr lang="es-MX" sz="1200" b="1" dirty="0">
              <a:solidFill>
                <a:srgbClr val="A50021"/>
              </a:solidFill>
            </a:endParaRPr>
          </a:p>
          <a:p>
            <a:pPr marL="514350" indent="-514350" algn="just">
              <a:buClr>
                <a:srgbClr val="A50021"/>
              </a:buClr>
              <a:buFont typeface="Wingdings" panose="05000000000000000000" pitchFamily="2" charset="2"/>
              <a:buChar char="ü"/>
            </a:pPr>
            <a:r>
              <a:rPr lang="es-MX" sz="2400" b="1" dirty="0">
                <a:solidFill>
                  <a:srgbClr val="A50021"/>
                </a:solidFill>
              </a:rPr>
              <a:t>Realice </a:t>
            </a:r>
            <a:r>
              <a:rPr lang="es-MX" sz="2400" dirty="0"/>
              <a:t>las actividades de acuerdo al </a:t>
            </a:r>
            <a:r>
              <a:rPr lang="es-MX" sz="2400" dirty="0" smtClean="0"/>
              <a:t>Procedimiento normalizado y </a:t>
            </a:r>
            <a:r>
              <a:rPr lang="es-MX" sz="2400" dirty="0"/>
              <a:t>al </a:t>
            </a:r>
            <a:r>
              <a:rPr lang="es-MX" sz="2400" dirty="0" smtClean="0"/>
              <a:t>Instructivo de trabajo correspondiente.</a:t>
            </a:r>
          </a:p>
          <a:p>
            <a:pPr marL="514350" indent="-514350" algn="just">
              <a:buClr>
                <a:srgbClr val="A50021"/>
              </a:buClr>
              <a:buFont typeface="Wingdings" panose="05000000000000000000" pitchFamily="2" charset="2"/>
              <a:buChar char="ü"/>
            </a:pPr>
            <a:endParaRPr lang="es-MX" sz="1200" dirty="0"/>
          </a:p>
          <a:p>
            <a:pPr marL="514350" indent="-514350" algn="just">
              <a:buClr>
                <a:srgbClr val="A50021"/>
              </a:buClr>
              <a:buFont typeface="Wingdings" panose="05000000000000000000" pitchFamily="2" charset="2"/>
              <a:buChar char="ü"/>
            </a:pPr>
            <a:r>
              <a:rPr lang="es-MX" sz="2400" b="1" dirty="0">
                <a:solidFill>
                  <a:srgbClr val="A50021"/>
                </a:solidFill>
              </a:rPr>
              <a:t>Documente</a:t>
            </a:r>
            <a:r>
              <a:rPr lang="es-MX" sz="2400" dirty="0"/>
              <a:t> cada </a:t>
            </a:r>
            <a:r>
              <a:rPr lang="es-MX" sz="2400" dirty="0" smtClean="0"/>
              <a:t>actividad en el Software QUIS.</a:t>
            </a:r>
          </a:p>
          <a:p>
            <a:pPr marL="514350" indent="-514350" algn="just">
              <a:buClr>
                <a:srgbClr val="A50021"/>
              </a:buClr>
              <a:buFont typeface="Wingdings" panose="05000000000000000000" pitchFamily="2" charset="2"/>
              <a:buChar char="ü"/>
            </a:pPr>
            <a:endParaRPr lang="es-MX" sz="1200" dirty="0"/>
          </a:p>
          <a:p>
            <a:pPr marL="514350" indent="-514350" algn="just">
              <a:buClr>
                <a:srgbClr val="A50021"/>
              </a:buClr>
              <a:buFont typeface="Wingdings" panose="05000000000000000000" pitchFamily="2" charset="2"/>
              <a:buChar char="ü"/>
            </a:pPr>
            <a:r>
              <a:rPr lang="es-MX" sz="2400" dirty="0"/>
              <a:t>En comunicación escrita, utilice</a:t>
            </a:r>
            <a:r>
              <a:rPr lang="es-MX" sz="2400" b="1" dirty="0">
                <a:solidFill>
                  <a:srgbClr val="A50021"/>
                </a:solidFill>
              </a:rPr>
              <a:t> solamente Formatos Controlados </a:t>
            </a:r>
            <a:r>
              <a:rPr lang="es-MX" sz="2400" b="1" dirty="0" smtClean="0">
                <a:solidFill>
                  <a:srgbClr val="A50021"/>
                </a:solidFill>
              </a:rPr>
              <a:t>autorizados</a:t>
            </a:r>
            <a:r>
              <a:rPr lang="es-MX" sz="2400" dirty="0"/>
              <a:t>. </a:t>
            </a:r>
            <a:endParaRPr lang="es-MX" sz="2400" dirty="0" smtClean="0"/>
          </a:p>
          <a:p>
            <a:pPr marL="514350" indent="-514350" algn="just">
              <a:buClr>
                <a:srgbClr val="A50021"/>
              </a:buClr>
              <a:buFont typeface="Wingdings" panose="05000000000000000000" pitchFamily="2" charset="2"/>
              <a:buChar char="ü"/>
            </a:pPr>
            <a:endParaRPr lang="es-MX" sz="1200" dirty="0"/>
          </a:p>
          <a:p>
            <a:pPr marL="514350" indent="-514350" algn="just">
              <a:buClr>
                <a:srgbClr val="A50021"/>
              </a:buClr>
              <a:buFont typeface="Wingdings" panose="05000000000000000000" pitchFamily="2" charset="2"/>
              <a:buChar char="ü"/>
            </a:pPr>
            <a:r>
              <a:rPr lang="es-MX" sz="2400" b="1" dirty="0">
                <a:solidFill>
                  <a:srgbClr val="A50021"/>
                </a:solidFill>
              </a:rPr>
              <a:t>Comunique </a:t>
            </a:r>
            <a:r>
              <a:rPr lang="es-MX" sz="2400" dirty="0"/>
              <a:t>a </a:t>
            </a:r>
            <a:r>
              <a:rPr lang="es-MX" sz="2400" dirty="0" smtClean="0"/>
              <a:t>Recursos Humanos </a:t>
            </a:r>
            <a:r>
              <a:rPr lang="es-MX" sz="2400" dirty="0"/>
              <a:t>cualquier </a:t>
            </a:r>
            <a:r>
              <a:rPr lang="es-MX" sz="2400" dirty="0" smtClean="0"/>
              <a:t>observación, </a:t>
            </a:r>
            <a:r>
              <a:rPr lang="es-MX" sz="2400" dirty="0"/>
              <a:t>o solicitud expresa del cliente. </a:t>
            </a:r>
          </a:p>
        </p:txBody>
      </p:sp>
    </p:spTree>
    <p:extLst>
      <p:ext uri="{BB962C8B-B14F-4D97-AF65-F5344CB8AC3E}">
        <p14:creationId xmlns:p14="http://schemas.microsoft.com/office/powerpoint/2010/main" val="253364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34964"/>
            <a:ext cx="5328591" cy="6534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0986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05194"/>
            <a:ext cx="5040560" cy="644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9079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62785"/>
            <a:ext cx="5688632" cy="6262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1006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80" y="1268760"/>
            <a:ext cx="8532440" cy="46666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656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614" y="2060848"/>
            <a:ext cx="7594772" cy="281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99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3"/>
          <p:cNvSpPr>
            <a:spLocks noChangeArrowheads="1"/>
          </p:cNvSpPr>
          <p:nvPr/>
        </p:nvSpPr>
        <p:spPr bwMode="auto">
          <a:xfrm>
            <a:off x="0" y="5589588"/>
            <a:ext cx="9144000" cy="1268412"/>
          </a:xfrm>
          <a:prstGeom prst="rect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33375"/>
            <a:ext cx="4464050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85725" y="5816600"/>
            <a:ext cx="2398713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s-MX" sz="2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cs typeface="+mn-cs"/>
              </a:rPr>
              <a:t>www.uis.com.mx</a:t>
            </a:r>
            <a:endParaRPr lang="en-US" sz="2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cs typeface="+mn-cs"/>
            </a:endParaRPr>
          </a:p>
        </p:txBody>
      </p:sp>
      <p:grpSp>
        <p:nvGrpSpPr>
          <p:cNvPr id="26629" name="8 Grupo"/>
          <p:cNvGrpSpPr>
            <a:grpSpLocks/>
          </p:cNvGrpSpPr>
          <p:nvPr/>
        </p:nvGrpSpPr>
        <p:grpSpPr bwMode="auto">
          <a:xfrm>
            <a:off x="5580063" y="5516563"/>
            <a:ext cx="3541712" cy="1341437"/>
            <a:chOff x="5580112" y="5517232"/>
            <a:chExt cx="3541258" cy="1340768"/>
          </a:xfrm>
        </p:grpSpPr>
        <p:sp>
          <p:nvSpPr>
            <p:cNvPr id="6" name="TextBox 6"/>
            <p:cNvSpPr txBox="1"/>
            <p:nvPr/>
          </p:nvSpPr>
          <p:spPr>
            <a:xfrm>
              <a:off x="5580112" y="5643578"/>
              <a:ext cx="3214710" cy="1214422"/>
            </a:xfrm>
            <a:prstGeom prst="rect">
              <a:avLst/>
            </a:prstGeom>
            <a:noFill/>
          </p:spPr>
          <p:txBody>
            <a:bodyPr wrap="none">
              <a:prstTxWarp prst="textSlantUp">
                <a:avLst/>
              </a:prstTxWarp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lang="es-ES" dirty="0">
                  <a:ln w="10160">
                    <a:solidFill>
                      <a:schemeClr val="bg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eestyle Script" pitchFamily="66" charset="0"/>
                  <a:cs typeface="+mn-cs"/>
                </a:rPr>
                <a:t>Servicios para la ciencia</a:t>
              </a:r>
              <a:endParaRPr lang="es-MX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  <a:cs typeface="+mn-cs"/>
              </a:endParaRPr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8702324" y="5517232"/>
              <a:ext cx="419046" cy="6457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+mn-cs"/>
                </a:rPr>
                <a:t>®</a:t>
              </a:r>
            </a:p>
          </p:txBody>
        </p:sp>
      </p:grp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77788" y="6248400"/>
            <a:ext cx="2046714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s-MX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cs typeface="+mn-cs"/>
              </a:rPr>
              <a:t>Copyright © Grupo UIS, </a:t>
            </a:r>
            <a:r>
              <a:rPr lang="es-MX" sz="12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cs typeface="+mn-cs"/>
              </a:rPr>
              <a:t>2020</a:t>
            </a:r>
            <a:endParaRPr lang="en-US" sz="12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26631" name="11 CuadroTexto"/>
          <p:cNvSpPr txBox="1">
            <a:spLocks noChangeArrowheads="1"/>
          </p:cNvSpPr>
          <p:nvPr/>
        </p:nvSpPr>
        <p:spPr bwMode="auto">
          <a:xfrm>
            <a:off x="3216383" y="2865438"/>
            <a:ext cx="266361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4000" b="1" dirty="0" smtClean="0">
                <a:solidFill>
                  <a:srgbClr val="A50021"/>
                </a:solidFill>
              </a:rPr>
              <a:t>Sitio Clínico</a:t>
            </a:r>
            <a:endParaRPr lang="es-ES" altLang="es-MX" sz="4000" b="1" dirty="0">
              <a:solidFill>
                <a:srgbClr val="A500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487" y="526100"/>
            <a:ext cx="5459026" cy="5805800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2699792" y="2348880"/>
            <a:ext cx="1008112" cy="86409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232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43" y="163833"/>
            <a:ext cx="7615913" cy="65303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65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237053"/>
              </p:ext>
            </p:extLst>
          </p:nvPr>
        </p:nvGraphicFramePr>
        <p:xfrm>
          <a:off x="971600" y="1484784"/>
          <a:ext cx="7344816" cy="464016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MX" sz="2400" dirty="0" smtClean="0"/>
                        <a:t>Metas</a:t>
                      </a:r>
                      <a:endParaRPr lang="es-MX" sz="2400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2400" dirty="0"/>
                    </a:p>
                  </a:txBody>
                  <a:tcPr>
                    <a:solidFill>
                      <a:srgbClr val="A50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256">
                <a:tc>
                  <a:txBody>
                    <a:bodyPr/>
                    <a:lstStyle/>
                    <a:p>
                      <a:r>
                        <a:rPr lang="es-MX" sz="2400" dirty="0" smtClean="0">
                          <a:effectLst/>
                        </a:rPr>
                        <a:t>No.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dirty="0" smtClean="0">
                          <a:effectLst/>
                        </a:rPr>
                        <a:t>2</a:t>
                      </a:r>
                      <a:endParaRPr lang="es-MX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dirty="0" smtClean="0">
                          <a:effectLst/>
                        </a:rPr>
                        <a:t>Objetivo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Realizar el sometimiento en </a:t>
                      </a:r>
                      <a:r>
                        <a:rPr lang="es-MX" sz="2000" b="1" kern="1200" dirty="0" smtClean="0">
                          <a:solidFill>
                            <a:srgbClr val="A500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días hábiles</a:t>
                      </a:r>
                      <a:endParaRPr lang="es-MX" sz="2000" b="1" dirty="0" smtClean="0">
                        <a:solidFill>
                          <a:srgbClr val="A5002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8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dirty="0" smtClean="0">
                          <a:effectLst/>
                        </a:rPr>
                        <a:t>Justificación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b="1" kern="1200" dirty="0" smtClean="0">
                          <a:solidFill>
                            <a:srgbClr val="A500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Solicitar la autorización del CE</a:t>
                      </a:r>
                      <a:endParaRPr lang="es-MX" sz="2000" dirty="0" smtClean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400" dirty="0" smtClean="0">
                          <a:effectLst/>
                        </a:rPr>
                        <a:t>Indicador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Tiempo para realizar el sometimiento</a:t>
                      </a:r>
                      <a:endParaRPr lang="es-MX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dirty="0" smtClean="0">
                          <a:effectLst/>
                        </a:rPr>
                        <a:t>Fórmula</a:t>
                      </a:r>
                      <a:endParaRPr lang="es-MX" sz="2400" dirty="0" smtClean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Suma de los días hábiles entre la fecha en que se reciben  el protocolo y los documentos relacionados y la fecha</a:t>
                      </a:r>
                      <a:r>
                        <a:rPr lang="es-MX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 sello de recibido por el CE</a:t>
                      </a:r>
                      <a:endParaRPr lang="es-MX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dirty="0" smtClean="0">
                          <a:effectLst/>
                        </a:rPr>
                        <a:t>Meta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b="1" kern="1200" dirty="0" smtClean="0">
                          <a:solidFill>
                            <a:srgbClr val="A500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90%</a:t>
                      </a:r>
                      <a:r>
                        <a:rPr lang="es-MX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sometimientos </a:t>
                      </a:r>
                      <a:r>
                        <a:rPr lang="es-MX" sz="2000" b="1" kern="1200" dirty="0" smtClean="0">
                          <a:solidFill>
                            <a:srgbClr val="A500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 3 días hábiles</a:t>
                      </a:r>
                      <a:endParaRPr lang="es-MX" sz="2000" b="1" dirty="0">
                        <a:solidFill>
                          <a:srgbClr val="A500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dirty="0" smtClean="0">
                          <a:effectLst/>
                        </a:rPr>
                        <a:t>Responsables</a:t>
                      </a:r>
                      <a:endParaRPr lang="es-MX" sz="2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3476" marR="43476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Gerencia</a:t>
                      </a:r>
                      <a:endParaRPr lang="es-MX" sz="2000" dirty="0" smtClean="0">
                        <a:effectLst/>
                      </a:endParaRPr>
                    </a:p>
                  </a:txBody>
                  <a:tcPr marL="43476" marR="43476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0236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410359"/>
              </p:ext>
            </p:extLst>
          </p:nvPr>
        </p:nvGraphicFramePr>
        <p:xfrm>
          <a:off x="971600" y="1685920"/>
          <a:ext cx="7344816" cy="433536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MX" sz="2400" dirty="0" smtClean="0"/>
                        <a:t>Metas</a:t>
                      </a:r>
                      <a:endParaRPr lang="es-MX" sz="2400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2400" dirty="0"/>
                    </a:p>
                  </a:txBody>
                  <a:tcPr>
                    <a:solidFill>
                      <a:srgbClr val="A50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256">
                <a:tc>
                  <a:txBody>
                    <a:bodyPr/>
                    <a:lstStyle/>
                    <a:p>
                      <a:r>
                        <a:rPr lang="es-MX" sz="2400" dirty="0" smtClean="0">
                          <a:effectLst/>
                        </a:rPr>
                        <a:t>No.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dirty="0" smtClean="0">
                          <a:effectLst/>
                        </a:rPr>
                        <a:t>3</a:t>
                      </a:r>
                      <a:endParaRPr lang="es-MX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dirty="0" smtClean="0">
                          <a:effectLst/>
                        </a:rPr>
                        <a:t>Objetivo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Integrar dossier regulatorio en </a:t>
                      </a:r>
                      <a:r>
                        <a:rPr lang="es-MX" sz="2000" b="1" kern="1200" dirty="0" smtClean="0">
                          <a:solidFill>
                            <a:srgbClr val="A500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 días hábiles</a:t>
                      </a:r>
                      <a:endParaRPr lang="es-MX" sz="2000" b="1" dirty="0" smtClean="0">
                        <a:solidFill>
                          <a:srgbClr val="A5002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8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dirty="0" smtClean="0">
                          <a:effectLst/>
                        </a:rPr>
                        <a:t>Justificación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Enviar expediente regulatorio al cliente</a:t>
                      </a:r>
                      <a:endParaRPr lang="es-MX" sz="2000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400" dirty="0" smtClean="0">
                          <a:effectLst/>
                        </a:rPr>
                        <a:t>Indicador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Tiempo para integrar el dossier regulatorio</a:t>
                      </a:r>
                      <a:endParaRPr lang="es-MX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dirty="0" smtClean="0">
                          <a:effectLst/>
                        </a:rPr>
                        <a:t>Fórmula</a:t>
                      </a:r>
                      <a:endParaRPr lang="es-MX" sz="2400" dirty="0" smtClean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Suma de los días hábiles entre la fecha en que se recibe la aprobación por</a:t>
                      </a:r>
                      <a:r>
                        <a:rPr lang="es-MX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el CE </a:t>
                      </a:r>
                      <a:r>
                        <a:rPr lang="es-MX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 la fecha</a:t>
                      </a:r>
                      <a:r>
                        <a:rPr lang="es-MX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 que se envía el dossier regulatorio</a:t>
                      </a:r>
                      <a:endParaRPr lang="es-MX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dirty="0" smtClean="0">
                          <a:effectLst/>
                        </a:rPr>
                        <a:t>Meta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b="1" kern="1200" dirty="0" smtClean="0">
                          <a:solidFill>
                            <a:srgbClr val="A500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90%</a:t>
                      </a:r>
                      <a:r>
                        <a:rPr lang="es-MX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envíos en </a:t>
                      </a:r>
                      <a:r>
                        <a:rPr lang="es-MX" sz="2000" b="1" kern="1200" dirty="0" smtClean="0">
                          <a:solidFill>
                            <a:srgbClr val="A500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 días hábiles</a:t>
                      </a:r>
                      <a:endParaRPr lang="es-MX" sz="2000" b="1" dirty="0">
                        <a:solidFill>
                          <a:srgbClr val="A500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dirty="0" smtClean="0">
                          <a:effectLst/>
                        </a:rPr>
                        <a:t>Responsables</a:t>
                      </a:r>
                      <a:endParaRPr lang="es-MX" sz="2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3476" marR="43476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Gerencia</a:t>
                      </a:r>
                      <a:endParaRPr lang="es-MX" sz="2000" dirty="0" smtClean="0">
                        <a:effectLst/>
                      </a:endParaRPr>
                    </a:p>
                  </a:txBody>
                  <a:tcPr marL="43476" marR="43476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78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268" y="2146766"/>
            <a:ext cx="7081463" cy="25644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905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709" y="526100"/>
            <a:ext cx="7434582" cy="5805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02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385762"/>
            <a:ext cx="5962650" cy="6086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481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Diseño personalizado">
  <a:themeElements>
    <a:clrScheme name="Esenc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10924</TotalTime>
  <Words>206</Words>
  <Application>Microsoft Office PowerPoint</Application>
  <PresentationFormat>Presentación en pantalla (4:3)</PresentationFormat>
  <Paragraphs>50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25</vt:i4>
      </vt:variant>
    </vt:vector>
  </HeadingPairs>
  <TitlesOfParts>
    <vt:vector size="35" baseType="lpstr">
      <vt:lpstr>Arial</vt:lpstr>
      <vt:lpstr>Calibri</vt:lpstr>
      <vt:lpstr>Freestyle Script</vt:lpstr>
      <vt:lpstr>Monotype Corsiva</vt:lpstr>
      <vt:lpstr>Times New Roman</vt:lpstr>
      <vt:lpstr>Wingdings</vt:lpstr>
      <vt:lpstr>Tema de Office</vt:lpstr>
      <vt:lpstr>1_Diseño personalizado</vt:lpstr>
      <vt:lpstr>2_Diseño personalizado</vt:lpstr>
      <vt:lpstr>Diseño personalizado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ITESM CHIHUAHUA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Dra. Velazquez</dc:creator>
  <cp:lastModifiedBy>Merced Velazquez</cp:lastModifiedBy>
  <cp:revision>344</cp:revision>
  <dcterms:created xsi:type="dcterms:W3CDTF">2011-09-19T17:02:31Z</dcterms:created>
  <dcterms:modified xsi:type="dcterms:W3CDTF">2020-09-17T01:29:47Z</dcterms:modified>
</cp:coreProperties>
</file>