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  <p:sldMasterId id="2147485537" r:id="rId3"/>
    <p:sldMasterId id="2147485549" r:id="rId4"/>
  </p:sldMasterIdLst>
  <p:notesMasterIdLst>
    <p:notesMasterId r:id="rId46"/>
  </p:notesMasterIdLst>
  <p:sldIdLst>
    <p:sldId id="256" r:id="rId5"/>
    <p:sldId id="525" r:id="rId6"/>
    <p:sldId id="526" r:id="rId7"/>
    <p:sldId id="440" r:id="rId8"/>
    <p:sldId id="529" r:id="rId9"/>
    <p:sldId id="530" r:id="rId10"/>
    <p:sldId id="439" r:id="rId11"/>
    <p:sldId id="441" r:id="rId12"/>
    <p:sldId id="590" r:id="rId13"/>
    <p:sldId id="588" r:id="rId14"/>
    <p:sldId id="591" r:id="rId15"/>
    <p:sldId id="600" r:id="rId16"/>
    <p:sldId id="592" r:id="rId17"/>
    <p:sldId id="541" r:id="rId18"/>
    <p:sldId id="542" r:id="rId19"/>
    <p:sldId id="543" r:id="rId20"/>
    <p:sldId id="544" r:id="rId21"/>
    <p:sldId id="547" r:id="rId22"/>
    <p:sldId id="545" r:id="rId23"/>
    <p:sldId id="546" r:id="rId24"/>
    <p:sldId id="550" r:id="rId25"/>
    <p:sldId id="593" r:id="rId26"/>
    <p:sldId id="615" r:id="rId27"/>
    <p:sldId id="601" r:id="rId28"/>
    <p:sldId id="606" r:id="rId29"/>
    <p:sldId id="602" r:id="rId30"/>
    <p:sldId id="614" r:id="rId31"/>
    <p:sldId id="603" r:id="rId32"/>
    <p:sldId id="604" r:id="rId33"/>
    <p:sldId id="476" r:id="rId34"/>
    <p:sldId id="616" r:id="rId35"/>
    <p:sldId id="607" r:id="rId36"/>
    <p:sldId id="612" r:id="rId37"/>
    <p:sldId id="551" r:id="rId38"/>
    <p:sldId id="611" r:id="rId39"/>
    <p:sldId id="610" r:id="rId40"/>
    <p:sldId id="613" r:id="rId41"/>
    <p:sldId id="477" r:id="rId42"/>
    <p:sldId id="608" r:id="rId43"/>
    <p:sldId id="549" r:id="rId44"/>
    <p:sldId id="278" r:id="rId45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0021"/>
    <a:srgbClr val="FFFFCC"/>
    <a:srgbClr val="4F81BD"/>
    <a:srgbClr val="E9ED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86" autoAdjust="0"/>
    <p:restoredTop sz="94660"/>
  </p:normalViewPr>
  <p:slideViewPr>
    <p:cSldViewPr>
      <p:cViewPr varScale="1">
        <p:scale>
          <a:sx n="81" d="100"/>
          <a:sy n="81" d="100"/>
        </p:scale>
        <p:origin x="96" y="4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3132"/>
    </p:cViewPr>
  </p:sorterViewPr>
  <p:notesViewPr>
    <p:cSldViewPr>
      <p:cViewPr varScale="1">
        <p:scale>
          <a:sx n="81" d="100"/>
          <a:sy n="81" d="100"/>
        </p:scale>
        <p:origin x="-1962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9957AC3C-DDEA-4532-BB3E-F3693C8F892B}" type="datetimeFigureOut">
              <a:rPr lang="es-MX"/>
              <a:pPr>
                <a:defRPr/>
              </a:pPr>
              <a:t>16/10/2020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MX" noProof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  <a:endParaRPr lang="es-MX" noProof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1EE40328-E07F-4DFD-B709-B494048BBB88}" type="slidenum">
              <a:rPr lang="es-MX"/>
              <a:pPr>
                <a:defRPr/>
              </a:pPr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7320233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8EE875-976C-4BCE-960B-A63101E2B5D1}" type="datetimeFigureOut">
              <a:rPr lang="es-ES"/>
              <a:pPr>
                <a:defRPr/>
              </a:pPr>
              <a:t>16/10/2020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E88348-1D89-4362-BD6C-592D8FCFDFB6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13069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60D12D-8E97-45E2-9298-783BDC08398C}" type="datetimeFigureOut">
              <a:rPr lang="es-ES"/>
              <a:pPr>
                <a:defRPr/>
              </a:pPr>
              <a:t>16/10/2020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DE4C4B-062E-4D63-99AB-3FBDB443208B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92684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3E4689-F395-4269-8825-75E2B5CEBFB2}" type="datetimeFigureOut">
              <a:rPr lang="es-ES"/>
              <a:pPr>
                <a:defRPr/>
              </a:pPr>
              <a:t>16/10/2020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95D134-87C8-482A-AC73-4909496F5998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732566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8A2E6EDD-CDBB-4C9E-9437-BD7C57D2D6BB}" type="datetimeFigureOut">
              <a:rPr lang="es-ES"/>
              <a:pPr>
                <a:defRPr/>
              </a:pPr>
              <a:t>16/10/2020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B6B07005-1E04-4CD5-939C-7098BF4288C8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28254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3F6B86D5-C188-4490-88B0-71073CFB12EF}" type="datetimeFigureOut">
              <a:rPr lang="es-ES"/>
              <a:pPr>
                <a:defRPr/>
              </a:pPr>
              <a:t>16/10/2020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52B93E52-AAE6-4F02-BA5E-3713394268F0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032138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10F0363F-B533-4EBA-9BD6-A65E28EAE606}" type="datetimeFigureOut">
              <a:rPr lang="es-ES"/>
              <a:pPr>
                <a:defRPr/>
              </a:pPr>
              <a:t>16/10/2020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F9585207-C486-4718-9375-E4D30681BABB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098449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D243BC9A-1F76-4929-B679-F4A44E0D8A60}" type="datetimeFigureOut">
              <a:rPr lang="es-ES"/>
              <a:pPr>
                <a:defRPr/>
              </a:pPr>
              <a:t>16/10/2020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27895D8E-1972-46D2-B4EA-03EBE0DCC94A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652001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57EB8797-EAD5-4CB5-A28E-A931CE786EA1}" type="datetimeFigureOut">
              <a:rPr lang="es-ES"/>
              <a:pPr>
                <a:defRPr/>
              </a:pPr>
              <a:t>16/10/2020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1A6235B0-8D23-4148-B5D8-47B15C5ED2C5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332176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07242E3A-22C7-4234-B107-A3DB5C2EE71C}" type="datetimeFigureOut">
              <a:rPr lang="es-ES"/>
              <a:pPr>
                <a:defRPr/>
              </a:pPr>
              <a:t>16/10/2020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8C67F890-4B60-46B1-8600-99F0F330B8DC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9109693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BE14EED3-B7F8-400B-A40A-8E21F399CC59}" type="datetimeFigureOut">
              <a:rPr lang="es-ES"/>
              <a:pPr>
                <a:defRPr/>
              </a:pPr>
              <a:t>16/10/2020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610963C4-5B2C-46D8-892D-95459C4795E1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6602001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1A1E1DA0-54FD-465D-A750-A7987252C572}" type="datetimeFigureOut">
              <a:rPr lang="es-ES"/>
              <a:pPr>
                <a:defRPr/>
              </a:pPr>
              <a:t>16/10/2020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64DC0383-66CA-40FA-9981-E2AE582F662D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71464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9DA468-33CB-4DBA-A3EB-773CACF73ED0}" type="datetimeFigureOut">
              <a:rPr lang="es-ES"/>
              <a:pPr>
                <a:defRPr/>
              </a:pPr>
              <a:t>16/10/2020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3095D2-E6B1-441E-82C1-240D425D336E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9039441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F2CDC78B-BE19-486B-A493-DDECCB513E4D}" type="datetimeFigureOut">
              <a:rPr lang="es-ES"/>
              <a:pPr>
                <a:defRPr/>
              </a:pPr>
              <a:t>16/10/2020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277D661B-64E7-4FAA-BC8E-836B7B1C6FE7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8043157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B8F80642-1E89-4DE7-8340-4D45733BE339}" type="datetimeFigureOut">
              <a:rPr lang="es-ES"/>
              <a:pPr>
                <a:defRPr/>
              </a:pPr>
              <a:t>16/10/2020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DB9A314C-4E72-4392-9937-F13D7FD282BF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3047240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3E9E172D-BCEE-4582-A514-BA5FBD632FDC}" type="datetimeFigureOut">
              <a:rPr lang="es-ES"/>
              <a:pPr>
                <a:defRPr/>
              </a:pPr>
              <a:t>16/10/2020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5D977614-C8DD-44EA-9CD0-E81AAE7BA9BC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3595354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FE425D27-E4D4-45B4-B184-C602A4E24545}" type="datetimeFigureOut">
              <a:rPr lang="es-ES"/>
              <a:pPr>
                <a:defRPr/>
              </a:pPr>
              <a:t>16/10/2020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8920BAED-CCC6-47BA-9E57-674DFBCDE770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0149686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A3285-26F5-44E6-892E-56507F1095EA}" type="datetimeFigureOut">
              <a:rPr lang="es-MX" smtClean="0"/>
              <a:t>16/10/2020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A5904-1203-42C9-87AE-9C68B8D1804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6519713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A3285-26F5-44E6-892E-56507F1095EA}" type="datetimeFigureOut">
              <a:rPr lang="es-MX" smtClean="0"/>
              <a:t>16/10/2020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A5904-1203-42C9-87AE-9C68B8D1804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916864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A3285-26F5-44E6-892E-56507F1095EA}" type="datetimeFigureOut">
              <a:rPr lang="es-MX" smtClean="0"/>
              <a:t>16/10/2020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A5904-1203-42C9-87AE-9C68B8D1804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0494510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A3285-26F5-44E6-892E-56507F1095EA}" type="datetimeFigureOut">
              <a:rPr lang="es-MX" smtClean="0"/>
              <a:t>16/10/2020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A5904-1203-42C9-87AE-9C68B8D1804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2022436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A3285-26F5-44E6-892E-56507F1095EA}" type="datetimeFigureOut">
              <a:rPr lang="es-MX" smtClean="0"/>
              <a:t>16/10/2020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A5904-1203-42C9-87AE-9C68B8D1804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8797335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A3285-26F5-44E6-892E-56507F1095EA}" type="datetimeFigureOut">
              <a:rPr lang="es-MX" smtClean="0"/>
              <a:t>16/10/2020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A5904-1203-42C9-87AE-9C68B8D1804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36127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4E29A6-BD45-4DFD-97A9-8EA241EC23CC}" type="datetimeFigureOut">
              <a:rPr lang="es-ES"/>
              <a:pPr>
                <a:defRPr/>
              </a:pPr>
              <a:t>16/10/2020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9701B0-949F-4A63-9AB4-30F11BE9E277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6134621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A3285-26F5-44E6-892E-56507F1095EA}" type="datetimeFigureOut">
              <a:rPr lang="es-MX" smtClean="0"/>
              <a:t>16/10/2020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A5904-1203-42C9-87AE-9C68B8D1804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5981795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A3285-26F5-44E6-892E-56507F1095EA}" type="datetimeFigureOut">
              <a:rPr lang="es-MX" smtClean="0"/>
              <a:t>16/10/2020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A5904-1203-42C9-87AE-9C68B8D1804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9551538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A3285-26F5-44E6-892E-56507F1095EA}" type="datetimeFigureOut">
              <a:rPr lang="es-MX" smtClean="0"/>
              <a:t>16/10/2020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A5904-1203-42C9-87AE-9C68B8D1804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8038069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A3285-26F5-44E6-892E-56507F1095EA}" type="datetimeFigureOut">
              <a:rPr lang="es-MX" smtClean="0"/>
              <a:t>16/10/2020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A5904-1203-42C9-87AE-9C68B8D1804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9759739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A3285-26F5-44E6-892E-56507F1095EA}" type="datetimeFigureOut">
              <a:rPr lang="es-MX" smtClean="0"/>
              <a:t>16/10/2020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A5904-1203-42C9-87AE-9C68B8D1804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1656340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303C9-3B4C-4574-9DDC-1551A08DAF3A}" type="datetimeFigureOut">
              <a:rPr lang="es-MX" smtClean="0"/>
              <a:t>16/10/2020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336D7-88AE-48E2-9F98-55A433B41B4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6942029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303C9-3B4C-4574-9DDC-1551A08DAF3A}" type="datetimeFigureOut">
              <a:rPr lang="es-MX" smtClean="0"/>
              <a:t>16/10/2020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336D7-88AE-48E2-9F98-55A433B41B4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5302779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303C9-3B4C-4574-9DDC-1551A08DAF3A}" type="datetimeFigureOut">
              <a:rPr lang="es-MX" smtClean="0"/>
              <a:t>16/10/2020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336D7-88AE-48E2-9F98-55A433B41B4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7770808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303C9-3B4C-4574-9DDC-1551A08DAF3A}" type="datetimeFigureOut">
              <a:rPr lang="es-MX" smtClean="0"/>
              <a:t>16/10/2020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336D7-88AE-48E2-9F98-55A433B41B4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7757080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303C9-3B4C-4574-9DDC-1551A08DAF3A}" type="datetimeFigureOut">
              <a:rPr lang="es-MX" smtClean="0"/>
              <a:t>16/10/2020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336D7-88AE-48E2-9F98-55A433B41B4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82687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B9C0BD-61AC-400B-9FC7-7EE1D3B9E8F5}" type="datetimeFigureOut">
              <a:rPr lang="es-ES"/>
              <a:pPr>
                <a:defRPr/>
              </a:pPr>
              <a:t>16/10/2020</a:t>
            </a:fld>
            <a:endParaRPr lang="es-ES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24D62D-BABA-40B2-8CE4-11A8511A7A04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3563400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303C9-3B4C-4574-9DDC-1551A08DAF3A}" type="datetimeFigureOut">
              <a:rPr lang="es-MX" smtClean="0"/>
              <a:t>16/10/2020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336D7-88AE-48E2-9F98-55A433B41B4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1585849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303C9-3B4C-4574-9DDC-1551A08DAF3A}" type="datetimeFigureOut">
              <a:rPr lang="es-MX" smtClean="0"/>
              <a:t>16/10/2020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336D7-88AE-48E2-9F98-55A433B41B4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3233373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303C9-3B4C-4574-9DDC-1551A08DAF3A}" type="datetimeFigureOut">
              <a:rPr lang="es-MX" smtClean="0"/>
              <a:t>16/10/2020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336D7-88AE-48E2-9F98-55A433B41B4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2889764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303C9-3B4C-4574-9DDC-1551A08DAF3A}" type="datetimeFigureOut">
              <a:rPr lang="es-MX" smtClean="0"/>
              <a:t>16/10/2020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336D7-88AE-48E2-9F98-55A433B41B4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6016080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303C9-3B4C-4574-9DDC-1551A08DAF3A}" type="datetimeFigureOut">
              <a:rPr lang="es-MX" smtClean="0"/>
              <a:t>16/10/2020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336D7-88AE-48E2-9F98-55A433B41B4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173915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303C9-3B4C-4574-9DDC-1551A08DAF3A}" type="datetimeFigureOut">
              <a:rPr lang="es-MX" smtClean="0"/>
              <a:t>16/10/2020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336D7-88AE-48E2-9F98-55A433B41B4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33139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6508BD-BDDE-4B17-9304-EF28A57C5275}" type="datetimeFigureOut">
              <a:rPr lang="es-ES"/>
              <a:pPr>
                <a:defRPr/>
              </a:pPr>
              <a:t>16/10/2020</a:t>
            </a:fld>
            <a:endParaRPr lang="es-ES"/>
          </a:p>
        </p:txBody>
      </p:sp>
      <p:sp>
        <p:nvSpPr>
          <p:cNvPr id="8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5728EA-151D-4022-927F-13FAA3BA2B72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0583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211635-B947-4DD8-AFC4-B240DB44387D}" type="datetimeFigureOut">
              <a:rPr lang="es-ES"/>
              <a:pPr>
                <a:defRPr/>
              </a:pPr>
              <a:t>16/10/2020</a:t>
            </a:fld>
            <a:endParaRPr lang="es-ES"/>
          </a:p>
        </p:txBody>
      </p:sp>
      <p:sp>
        <p:nvSpPr>
          <p:cNvPr id="4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BB2D4A-675E-4166-964D-095AC5BB592B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51222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E6D236-53A1-4A42-A3D0-0F47202E8247}" type="datetimeFigureOut">
              <a:rPr lang="es-ES"/>
              <a:pPr>
                <a:defRPr/>
              </a:pPr>
              <a:t>16/10/2020</a:t>
            </a:fld>
            <a:endParaRPr lang="es-ES"/>
          </a:p>
        </p:txBody>
      </p:sp>
      <p:sp>
        <p:nvSpPr>
          <p:cNvPr id="3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717007-7609-4EA2-859C-6914D37A23FD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18579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F8B379-D593-49A7-BC61-C907B06D1B4F}" type="datetimeFigureOut">
              <a:rPr lang="es-ES"/>
              <a:pPr>
                <a:defRPr/>
              </a:pPr>
              <a:t>16/10/2020</a:t>
            </a:fld>
            <a:endParaRPr lang="es-ES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CF38BF-29A1-4ED9-9A15-3BD87A23CC50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56289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C9B1C1-71CD-47DD-8775-139AFFBF156E}" type="datetimeFigureOut">
              <a:rPr lang="es-ES"/>
              <a:pPr>
                <a:defRPr/>
              </a:pPr>
              <a:t>16/10/2020</a:t>
            </a:fld>
            <a:endParaRPr lang="es-ES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5B9402-4BE6-41DB-9F62-A48128AF9F69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03854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1 Marcador de título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MX" smtClean="0"/>
              <a:t>Haga clic para modificar el estilo de título del patrón</a:t>
            </a:r>
          </a:p>
        </p:txBody>
      </p:sp>
      <p:sp>
        <p:nvSpPr>
          <p:cNvPr id="1027" name="2 Marcador de texto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MX" smtClean="0"/>
              <a:t>Haga clic para modificar el estilo de texto del patrón</a:t>
            </a:r>
          </a:p>
          <a:p>
            <a:pPr lvl="1"/>
            <a:r>
              <a:rPr lang="es-ES" altLang="es-MX" smtClean="0"/>
              <a:t>Segundo nivel</a:t>
            </a:r>
          </a:p>
          <a:p>
            <a:pPr lvl="2"/>
            <a:r>
              <a:rPr lang="es-ES" altLang="es-MX" smtClean="0"/>
              <a:t>Tercer nivel</a:t>
            </a:r>
          </a:p>
          <a:p>
            <a:pPr lvl="3"/>
            <a:r>
              <a:rPr lang="es-ES" altLang="es-MX" smtClean="0"/>
              <a:t>Cuarto nivel</a:t>
            </a:r>
          </a:p>
          <a:p>
            <a:pPr lvl="4"/>
            <a:r>
              <a:rPr lang="es-ES" altLang="es-MX" smtClean="0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8689E490-D7FA-4E52-AEDD-7E1632EE4325}" type="datetimeFigureOut">
              <a:rPr lang="es-ES"/>
              <a:pPr>
                <a:defRPr/>
              </a:pPr>
              <a:t>16/10/2020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17D1020-8829-44BB-B19F-08F09976FD10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514" r:id="rId1"/>
    <p:sldLayoutId id="2147485515" r:id="rId2"/>
    <p:sldLayoutId id="2147485516" r:id="rId3"/>
    <p:sldLayoutId id="2147485517" r:id="rId4"/>
    <p:sldLayoutId id="2147485518" r:id="rId5"/>
    <p:sldLayoutId id="2147485519" r:id="rId6"/>
    <p:sldLayoutId id="2147485520" r:id="rId7"/>
    <p:sldLayoutId id="2147485521" r:id="rId8"/>
    <p:sldLayoutId id="2147485522" r:id="rId9"/>
    <p:sldLayoutId id="2147485523" r:id="rId10"/>
    <p:sldLayoutId id="214748552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2 Marcador de texto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MX" smtClean="0"/>
              <a:t>Haga clic para modificar el estilo de texto del patrón</a:t>
            </a:r>
          </a:p>
          <a:p>
            <a:pPr lvl="1"/>
            <a:r>
              <a:rPr lang="es-ES" altLang="es-MX" smtClean="0"/>
              <a:t>Segundo nivel</a:t>
            </a:r>
          </a:p>
          <a:p>
            <a:pPr lvl="2"/>
            <a:r>
              <a:rPr lang="es-ES" altLang="es-MX" smtClean="0"/>
              <a:t>Tercer nivel</a:t>
            </a:r>
          </a:p>
          <a:p>
            <a:pPr lvl="3"/>
            <a:r>
              <a:rPr lang="es-ES" altLang="es-MX" smtClean="0"/>
              <a:t>Cuarto nivel</a:t>
            </a:r>
          </a:p>
          <a:p>
            <a:pPr lvl="4"/>
            <a:r>
              <a:rPr lang="es-ES" altLang="es-MX" smtClean="0"/>
              <a:t>Quinto nivel</a:t>
            </a:r>
          </a:p>
        </p:txBody>
      </p:sp>
      <p:sp>
        <p:nvSpPr>
          <p:cNvPr id="2052" name="Line 11"/>
          <p:cNvSpPr>
            <a:spLocks noChangeShapeType="1"/>
          </p:cNvSpPr>
          <p:nvPr userDrawn="1"/>
        </p:nvSpPr>
        <p:spPr bwMode="auto">
          <a:xfrm>
            <a:off x="0" y="1268413"/>
            <a:ext cx="9144000" cy="0"/>
          </a:xfrm>
          <a:prstGeom prst="line">
            <a:avLst/>
          </a:prstGeom>
          <a:noFill/>
          <a:ln w="25400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MX"/>
          </a:p>
        </p:txBody>
      </p:sp>
      <p:pic>
        <p:nvPicPr>
          <p:cNvPr id="2053" name="Picture 3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" y="285750"/>
            <a:ext cx="2214563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1 Rectángulo"/>
          <p:cNvSpPr>
            <a:spLocks noChangeArrowheads="1"/>
          </p:cNvSpPr>
          <p:nvPr userDrawn="1"/>
        </p:nvSpPr>
        <p:spPr bwMode="auto">
          <a:xfrm>
            <a:off x="6804248" y="47535"/>
            <a:ext cx="1929574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s-MX" altLang="es-MX" sz="7200" dirty="0" smtClean="0">
                <a:solidFill>
                  <a:srgbClr val="A50021"/>
                </a:solidFill>
                <a:latin typeface="Monotype Corsiva" pitchFamily="66" charset="0"/>
              </a:rPr>
              <a:t>Q</a:t>
            </a:r>
            <a:r>
              <a:rPr lang="es-MX" altLang="es-MX" sz="4800" dirty="0" smtClean="0"/>
              <a:t>UIS</a:t>
            </a:r>
            <a:endParaRPr lang="es-MX" altLang="es-MX" sz="4800" dirty="0"/>
          </a:p>
        </p:txBody>
      </p:sp>
      <p:sp>
        <p:nvSpPr>
          <p:cNvPr id="12" name="5 Marcador de número de diapositiva"/>
          <p:cNvSpPr txBox="1">
            <a:spLocks/>
          </p:cNvSpPr>
          <p:nvPr userDrawn="1"/>
        </p:nvSpPr>
        <p:spPr>
          <a:xfrm>
            <a:off x="3193504" y="6337263"/>
            <a:ext cx="28186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MX"/>
            </a:defPPr>
            <a:lvl1pPr marL="0" algn="r" defTabSz="914400" rtl="0" eaLnBrk="1" latinLnBrk="0" hangingPunct="1"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MX" dirty="0" smtClean="0"/>
              <a:t>www.uis.com.mx</a:t>
            </a:r>
            <a:endParaRPr lang="es-MX" dirty="0"/>
          </a:p>
        </p:txBody>
      </p:sp>
      <p:sp>
        <p:nvSpPr>
          <p:cNvPr id="13" name="12 CuadroTexto"/>
          <p:cNvSpPr txBox="1"/>
          <p:nvPr userDrawn="1"/>
        </p:nvSpPr>
        <p:spPr>
          <a:xfrm>
            <a:off x="6516216" y="6285185"/>
            <a:ext cx="2287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 smtClean="0">
                <a:latin typeface="Freestyle Script" panose="030804020302050B0404" pitchFamily="66" charset="0"/>
              </a:rPr>
              <a:t>Servicios para la ciencia</a:t>
            </a:r>
            <a:r>
              <a:rPr lang="es-MX" sz="1200" b="1" dirty="0" smtClean="0">
                <a:latin typeface="Freestyle Script" panose="030804020302050B0404" pitchFamily="66" charset="0"/>
              </a:rPr>
              <a:t>®</a:t>
            </a:r>
            <a:endParaRPr lang="es-MX" sz="1200" b="1" dirty="0">
              <a:latin typeface="Freestyle Script" panose="030804020302050B0404" pitchFamily="66" charset="0"/>
            </a:endParaRPr>
          </a:p>
        </p:txBody>
      </p:sp>
      <p:sp>
        <p:nvSpPr>
          <p:cNvPr id="14" name="13 Rectángulo"/>
          <p:cNvSpPr/>
          <p:nvPr userDrawn="1"/>
        </p:nvSpPr>
        <p:spPr>
          <a:xfrm>
            <a:off x="485774" y="6381328"/>
            <a:ext cx="180164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200" dirty="0" smtClean="0"/>
              <a:t>© Grupo UIS, Año 2020</a:t>
            </a:r>
            <a:endParaRPr lang="es-MX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525" r:id="rId1"/>
    <p:sldLayoutId id="2147485526" r:id="rId2"/>
    <p:sldLayoutId id="2147485527" r:id="rId3"/>
    <p:sldLayoutId id="2147485528" r:id="rId4"/>
    <p:sldLayoutId id="2147485529" r:id="rId5"/>
    <p:sldLayoutId id="2147485530" r:id="rId6"/>
    <p:sldLayoutId id="2147485531" r:id="rId7"/>
    <p:sldLayoutId id="2147485532" r:id="rId8"/>
    <p:sldLayoutId id="2147485533" r:id="rId9"/>
    <p:sldLayoutId id="2147485534" r:id="rId10"/>
    <p:sldLayoutId id="2147485535" r:id="rId11"/>
    <p:sldLayoutId id="2147485536" r:id="rId12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A500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8A3285-26F5-44E6-892E-56507F1095EA}" type="datetimeFigureOut">
              <a:rPr lang="es-MX" smtClean="0"/>
              <a:t>16/10/2020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2A5904-1203-42C9-87AE-9C68B8D1804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324726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5538" r:id="rId1"/>
    <p:sldLayoutId id="2147485539" r:id="rId2"/>
    <p:sldLayoutId id="2147485540" r:id="rId3"/>
    <p:sldLayoutId id="2147485541" r:id="rId4"/>
    <p:sldLayoutId id="2147485542" r:id="rId5"/>
    <p:sldLayoutId id="2147485543" r:id="rId6"/>
    <p:sldLayoutId id="2147485544" r:id="rId7"/>
    <p:sldLayoutId id="2147485545" r:id="rId8"/>
    <p:sldLayoutId id="2147485546" r:id="rId9"/>
    <p:sldLayoutId id="2147485547" r:id="rId10"/>
    <p:sldLayoutId id="2147485548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B303C9-3B4C-4574-9DDC-1551A08DAF3A}" type="datetimeFigureOut">
              <a:rPr lang="es-MX" smtClean="0"/>
              <a:t>16/10/2020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F336D7-88AE-48E2-9F98-55A433B41B4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09847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550" r:id="rId1"/>
    <p:sldLayoutId id="2147485551" r:id="rId2"/>
    <p:sldLayoutId id="2147485552" r:id="rId3"/>
    <p:sldLayoutId id="2147485553" r:id="rId4"/>
    <p:sldLayoutId id="2147485554" r:id="rId5"/>
    <p:sldLayoutId id="2147485555" r:id="rId6"/>
    <p:sldLayoutId id="2147485556" r:id="rId7"/>
    <p:sldLayoutId id="2147485557" r:id="rId8"/>
    <p:sldLayoutId id="2147485558" r:id="rId9"/>
    <p:sldLayoutId id="2147485559" r:id="rId10"/>
    <p:sldLayoutId id="2147485560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6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2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6.xml"/><Relationship Id="rId4" Type="http://schemas.openxmlformats.org/officeDocument/2006/relationships/image" Target="../media/image3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eg"/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45.jpeg"/><Relationship Id="rId4" Type="http://schemas.openxmlformats.org/officeDocument/2006/relationships/image" Target="../media/image44.jpe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eg"/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45.jpeg"/><Relationship Id="rId4" Type="http://schemas.openxmlformats.org/officeDocument/2006/relationships/image" Target="../media/image44.jpe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emf"/><Relationship Id="rId1" Type="http://schemas.openxmlformats.org/officeDocument/2006/relationships/slideLayout" Target="../slideLayouts/slideLayout2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3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3"/>
          <p:cNvSpPr>
            <a:spLocks noChangeArrowheads="1"/>
          </p:cNvSpPr>
          <p:nvPr/>
        </p:nvSpPr>
        <p:spPr bwMode="auto">
          <a:xfrm>
            <a:off x="0" y="5589588"/>
            <a:ext cx="9144000" cy="1268412"/>
          </a:xfrm>
          <a:prstGeom prst="rect">
            <a:avLst/>
          </a:prstGeom>
          <a:solidFill>
            <a:srgbClr val="A5002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1800"/>
          </a:p>
        </p:txBody>
      </p:sp>
      <p:pic>
        <p:nvPicPr>
          <p:cNvPr id="1433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333375"/>
            <a:ext cx="4464050" cy="103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16"/>
          <p:cNvSpPr txBox="1">
            <a:spLocks noChangeArrowheads="1"/>
          </p:cNvSpPr>
          <p:nvPr/>
        </p:nvSpPr>
        <p:spPr bwMode="auto">
          <a:xfrm>
            <a:off x="85725" y="5816600"/>
            <a:ext cx="2398713" cy="4619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s-MX" sz="2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cs typeface="+mn-cs"/>
              </a:rPr>
              <a:t>www.uis.com.mx</a:t>
            </a:r>
            <a:endParaRPr lang="en-US" sz="24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n-lt"/>
              <a:cs typeface="+mn-cs"/>
            </a:endParaRPr>
          </a:p>
        </p:txBody>
      </p:sp>
      <p:grpSp>
        <p:nvGrpSpPr>
          <p:cNvPr id="14341" name="8 Grupo"/>
          <p:cNvGrpSpPr>
            <a:grpSpLocks/>
          </p:cNvGrpSpPr>
          <p:nvPr/>
        </p:nvGrpSpPr>
        <p:grpSpPr bwMode="auto">
          <a:xfrm>
            <a:off x="5580063" y="5516563"/>
            <a:ext cx="3541712" cy="1341437"/>
            <a:chOff x="5580112" y="5517232"/>
            <a:chExt cx="3541258" cy="1340768"/>
          </a:xfrm>
        </p:grpSpPr>
        <p:sp>
          <p:nvSpPr>
            <p:cNvPr id="6" name="TextBox 6"/>
            <p:cNvSpPr txBox="1"/>
            <p:nvPr/>
          </p:nvSpPr>
          <p:spPr>
            <a:xfrm>
              <a:off x="5580112" y="5643578"/>
              <a:ext cx="3214710" cy="1214422"/>
            </a:xfrm>
            <a:prstGeom prst="rect">
              <a:avLst/>
            </a:prstGeom>
            <a:noFill/>
          </p:spPr>
          <p:txBody>
            <a:bodyPr wrap="none">
              <a:prstTxWarp prst="textSlantUp">
                <a:avLst/>
              </a:prstTxWarp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Wingdings" pitchFamily="2" charset="2"/>
                <a:buNone/>
                <a:defRPr/>
              </a:pPr>
              <a:r>
                <a:rPr lang="es-ES" dirty="0">
                  <a:ln w="10160">
                    <a:solidFill>
                      <a:schemeClr val="bg1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Freestyle Script" pitchFamily="66" charset="0"/>
                  <a:cs typeface="+mn-cs"/>
                </a:rPr>
                <a:t>Servicios para la ciencia</a:t>
              </a:r>
              <a:endParaRPr lang="es-MX" dirty="0">
                <a:ln w="10160">
                  <a:solidFill>
                    <a:schemeClr val="bg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eestyle Script" pitchFamily="66" charset="0"/>
                <a:cs typeface="+mn-cs"/>
              </a:endParaRPr>
            </a:p>
          </p:txBody>
        </p:sp>
        <p:sp>
          <p:nvSpPr>
            <p:cNvPr id="8" name="7 CuadroTexto"/>
            <p:cNvSpPr txBox="1"/>
            <p:nvPr/>
          </p:nvSpPr>
          <p:spPr>
            <a:xfrm>
              <a:off x="8702324" y="5517232"/>
              <a:ext cx="419046" cy="64579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ES" sz="36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cs typeface="+mn-cs"/>
                </a:rPr>
                <a:t>®</a:t>
              </a:r>
            </a:p>
          </p:txBody>
        </p:sp>
      </p:grpSp>
      <p:sp>
        <p:nvSpPr>
          <p:cNvPr id="11" name="Text Box 16"/>
          <p:cNvSpPr txBox="1">
            <a:spLocks noChangeArrowheads="1"/>
          </p:cNvSpPr>
          <p:nvPr/>
        </p:nvSpPr>
        <p:spPr bwMode="auto">
          <a:xfrm>
            <a:off x="77788" y="6248400"/>
            <a:ext cx="2125262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s-MX" sz="12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cs typeface="+mn-cs"/>
              </a:rPr>
              <a:t>Copyright © Grupo UIS, </a:t>
            </a:r>
            <a:r>
              <a:rPr lang="es-MX" sz="1200" b="1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cs typeface="+mn-cs"/>
              </a:rPr>
              <a:t>2020</a:t>
            </a:r>
            <a:endParaRPr lang="en-US" sz="12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n-lt"/>
              <a:cs typeface="+mn-cs"/>
            </a:endParaRPr>
          </a:p>
        </p:txBody>
      </p:sp>
      <p:sp>
        <p:nvSpPr>
          <p:cNvPr id="14343" name="11 CuadroTexto"/>
          <p:cNvSpPr txBox="1">
            <a:spLocks noChangeArrowheads="1"/>
          </p:cNvSpPr>
          <p:nvPr/>
        </p:nvSpPr>
        <p:spPr bwMode="auto">
          <a:xfrm>
            <a:off x="3216389" y="2865438"/>
            <a:ext cx="2663614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ES" altLang="es-MX" sz="4000" b="1" dirty="0" smtClean="0">
                <a:solidFill>
                  <a:srgbClr val="A50021"/>
                </a:solidFill>
              </a:rPr>
              <a:t>Sitio Clínico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ES" altLang="es-MX" sz="4000" b="1" dirty="0" smtClean="0">
                <a:solidFill>
                  <a:srgbClr val="A50021"/>
                </a:solidFill>
              </a:rPr>
              <a:t>3. Farmacia</a:t>
            </a:r>
            <a:endParaRPr lang="es-ES" altLang="es-MX" sz="4000" b="1" dirty="0">
              <a:solidFill>
                <a:srgbClr val="A5002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MX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5928" y="526100"/>
            <a:ext cx="5812144" cy="58058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51817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476672"/>
            <a:ext cx="4213911" cy="337768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4008" y="2780928"/>
            <a:ext cx="4123730" cy="352525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43681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3931" y="163833"/>
            <a:ext cx="6356138" cy="653033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63956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332656"/>
            <a:ext cx="3860928" cy="462855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2785" y="2646933"/>
            <a:ext cx="4092785" cy="391051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943" y="5301208"/>
            <a:ext cx="3871513" cy="94812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52785" y="346123"/>
            <a:ext cx="4127846" cy="202624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8920599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768" y="450528"/>
            <a:ext cx="4384362" cy="600280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14627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3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692696"/>
            <a:ext cx="8563532" cy="5688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1950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6862" y="1152525"/>
            <a:ext cx="6010275" cy="45529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65557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3848" y="548680"/>
            <a:ext cx="3032673" cy="5713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55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513" y="1643980"/>
            <a:ext cx="8562975" cy="430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04083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4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24" y="548680"/>
            <a:ext cx="8445752" cy="5760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20279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 Marcador de contenido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439248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MX" b="1" dirty="0" smtClean="0">
                <a:solidFill>
                  <a:srgbClr val="A50021"/>
                </a:solidFill>
              </a:rPr>
              <a:t>Instrucciones</a:t>
            </a:r>
          </a:p>
          <a:p>
            <a:pPr marL="0" indent="0" algn="ctr">
              <a:buNone/>
            </a:pPr>
            <a:endParaRPr lang="es-MX" sz="1200" b="1" dirty="0">
              <a:solidFill>
                <a:srgbClr val="A50021"/>
              </a:solidFill>
            </a:endParaRPr>
          </a:p>
          <a:p>
            <a:pPr marL="514350" indent="-514350" algn="just">
              <a:buClr>
                <a:srgbClr val="A50021"/>
              </a:buClr>
              <a:buFont typeface="Wingdings" panose="05000000000000000000" pitchFamily="2" charset="2"/>
              <a:buChar char="ü"/>
            </a:pPr>
            <a:r>
              <a:rPr lang="es-MX" sz="2400" b="1" dirty="0">
                <a:solidFill>
                  <a:srgbClr val="A50021"/>
                </a:solidFill>
              </a:rPr>
              <a:t>Realice </a:t>
            </a:r>
            <a:r>
              <a:rPr lang="es-MX" sz="2400" dirty="0"/>
              <a:t>las actividades de acuerdo al </a:t>
            </a:r>
            <a:r>
              <a:rPr lang="es-MX" sz="2400" dirty="0" smtClean="0"/>
              <a:t>Procedimiento normalizado y </a:t>
            </a:r>
            <a:r>
              <a:rPr lang="es-MX" sz="2400" dirty="0"/>
              <a:t>al </a:t>
            </a:r>
            <a:r>
              <a:rPr lang="es-MX" sz="2400" dirty="0" smtClean="0"/>
              <a:t>Instructivo de trabajo correspondiente.</a:t>
            </a:r>
          </a:p>
          <a:p>
            <a:pPr marL="514350" indent="-514350" algn="just">
              <a:buClr>
                <a:srgbClr val="A50021"/>
              </a:buClr>
              <a:buFont typeface="Wingdings" panose="05000000000000000000" pitchFamily="2" charset="2"/>
              <a:buChar char="ü"/>
            </a:pPr>
            <a:endParaRPr lang="es-MX" sz="1200" dirty="0"/>
          </a:p>
          <a:p>
            <a:pPr marL="514350" indent="-514350" algn="just">
              <a:buClr>
                <a:srgbClr val="A50021"/>
              </a:buClr>
              <a:buFont typeface="Wingdings" panose="05000000000000000000" pitchFamily="2" charset="2"/>
              <a:buChar char="ü"/>
            </a:pPr>
            <a:r>
              <a:rPr lang="es-MX" sz="2400" b="1" dirty="0">
                <a:solidFill>
                  <a:srgbClr val="A50021"/>
                </a:solidFill>
              </a:rPr>
              <a:t>Documente</a:t>
            </a:r>
            <a:r>
              <a:rPr lang="es-MX" sz="2400" dirty="0"/>
              <a:t> cada </a:t>
            </a:r>
            <a:r>
              <a:rPr lang="es-MX" sz="2400" dirty="0" smtClean="0"/>
              <a:t>actividad en el Software QUIS.</a:t>
            </a:r>
          </a:p>
          <a:p>
            <a:pPr marL="514350" indent="-514350" algn="just">
              <a:buClr>
                <a:srgbClr val="A50021"/>
              </a:buClr>
              <a:buFont typeface="Wingdings" panose="05000000000000000000" pitchFamily="2" charset="2"/>
              <a:buChar char="ü"/>
            </a:pPr>
            <a:endParaRPr lang="es-MX" sz="1200" dirty="0"/>
          </a:p>
          <a:p>
            <a:pPr marL="514350" indent="-514350" algn="just">
              <a:buClr>
                <a:srgbClr val="A50021"/>
              </a:buClr>
              <a:buFont typeface="Wingdings" panose="05000000000000000000" pitchFamily="2" charset="2"/>
              <a:buChar char="ü"/>
            </a:pPr>
            <a:r>
              <a:rPr lang="es-MX" sz="2400" dirty="0"/>
              <a:t>En comunicación escrita, utilice</a:t>
            </a:r>
            <a:r>
              <a:rPr lang="es-MX" sz="2400" b="1" dirty="0">
                <a:solidFill>
                  <a:srgbClr val="A50021"/>
                </a:solidFill>
              </a:rPr>
              <a:t> solamente Formatos Controlados </a:t>
            </a:r>
            <a:r>
              <a:rPr lang="es-MX" sz="2400" b="1" dirty="0" smtClean="0">
                <a:solidFill>
                  <a:srgbClr val="A50021"/>
                </a:solidFill>
              </a:rPr>
              <a:t>autorizados</a:t>
            </a:r>
            <a:r>
              <a:rPr lang="es-MX" sz="2400" dirty="0"/>
              <a:t>. </a:t>
            </a:r>
            <a:endParaRPr lang="es-MX" sz="2400" dirty="0" smtClean="0"/>
          </a:p>
          <a:p>
            <a:pPr marL="514350" indent="-514350" algn="just">
              <a:buClr>
                <a:srgbClr val="A50021"/>
              </a:buClr>
              <a:buFont typeface="Wingdings" panose="05000000000000000000" pitchFamily="2" charset="2"/>
              <a:buChar char="ü"/>
            </a:pPr>
            <a:endParaRPr lang="es-MX" sz="1200" dirty="0"/>
          </a:p>
          <a:p>
            <a:pPr marL="514350" indent="-514350" algn="just">
              <a:buClr>
                <a:srgbClr val="A50021"/>
              </a:buClr>
              <a:buFont typeface="Wingdings" panose="05000000000000000000" pitchFamily="2" charset="2"/>
              <a:buChar char="ü"/>
            </a:pPr>
            <a:r>
              <a:rPr lang="es-MX" sz="2400" b="1" dirty="0">
                <a:solidFill>
                  <a:srgbClr val="A50021"/>
                </a:solidFill>
              </a:rPr>
              <a:t>Comunique </a:t>
            </a:r>
            <a:r>
              <a:rPr lang="es-MX" sz="2400" dirty="0"/>
              <a:t>a </a:t>
            </a:r>
            <a:r>
              <a:rPr lang="es-MX" sz="2400" dirty="0" smtClean="0"/>
              <a:t>Recursos Humanos </a:t>
            </a:r>
            <a:r>
              <a:rPr lang="es-MX" sz="2400" dirty="0"/>
              <a:t>cualquier </a:t>
            </a:r>
            <a:r>
              <a:rPr lang="es-MX" sz="2400" dirty="0" smtClean="0"/>
              <a:t>observación, </a:t>
            </a:r>
            <a:r>
              <a:rPr lang="es-MX" sz="2400" dirty="0"/>
              <a:t>o solicitud expresa del cliente. </a:t>
            </a:r>
          </a:p>
        </p:txBody>
      </p:sp>
    </p:spTree>
    <p:extLst>
      <p:ext uri="{BB962C8B-B14F-4D97-AF65-F5344CB8AC3E}">
        <p14:creationId xmlns:p14="http://schemas.microsoft.com/office/powerpoint/2010/main" val="18583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149" y="548680"/>
            <a:ext cx="8571702" cy="5760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7841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MX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4189" y="692696"/>
            <a:ext cx="5275622" cy="591992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71517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476672"/>
            <a:ext cx="4425445" cy="430606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8024" y="4221088"/>
            <a:ext cx="4186692" cy="2131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0974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7425" y="685800"/>
            <a:ext cx="4629150" cy="54864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947383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704" y="476672"/>
            <a:ext cx="5371992" cy="5949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2526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260648"/>
            <a:ext cx="8424936" cy="6328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665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332656"/>
            <a:ext cx="4159130" cy="620268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8024" y="1268760"/>
            <a:ext cx="4188294" cy="367240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8461904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88640"/>
            <a:ext cx="8597859" cy="645894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368219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8862" y="280987"/>
            <a:ext cx="4486275" cy="62960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509301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5525" y="1000125"/>
            <a:ext cx="4552950" cy="48577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37690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2487" y="526100"/>
            <a:ext cx="5459026" cy="5805800"/>
          </a:xfrm>
          <a:prstGeom prst="rect">
            <a:avLst/>
          </a:prstGeom>
        </p:spPr>
      </p:pic>
      <p:sp>
        <p:nvSpPr>
          <p:cNvPr id="4" name="Elipse 3"/>
          <p:cNvSpPr/>
          <p:nvPr/>
        </p:nvSpPr>
        <p:spPr>
          <a:xfrm>
            <a:off x="2699792" y="3212976"/>
            <a:ext cx="1008112" cy="288032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00397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12" y="836712"/>
            <a:ext cx="5080427" cy="547917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2050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852" y="692696"/>
            <a:ext cx="4243140" cy="111350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902" y="2132856"/>
            <a:ext cx="4125041" cy="3931021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8024" y="2403678"/>
            <a:ext cx="3864440" cy="1448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6020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conteni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s-MX" b="1" dirty="0" smtClean="0">
                <a:solidFill>
                  <a:srgbClr val="A50021"/>
                </a:solidFill>
              </a:rPr>
              <a:t>Medicamentos según presentación</a:t>
            </a:r>
            <a:endParaRPr lang="es-MX" b="1" dirty="0">
              <a:solidFill>
                <a:srgbClr val="A50021"/>
              </a:solidFill>
            </a:endParaRPr>
          </a:p>
        </p:txBody>
      </p:sp>
      <p:pic>
        <p:nvPicPr>
          <p:cNvPr id="1026" name="Picture 2" descr="El Mortero Y Mano De Mortero, Iconos De Equipo, Mortero imagen png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103" y="2980928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EUM - Sitio Web :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6205" y="3013016"/>
            <a:ext cx="1845000" cy="2270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0192" y="2851332"/>
            <a:ext cx="1677621" cy="2416390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1267035" y="5425053"/>
            <a:ext cx="14152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000" b="1" dirty="0" smtClean="0">
                <a:solidFill>
                  <a:srgbClr val="A50021"/>
                </a:solidFill>
                <a:latin typeface="+mn-lt"/>
              </a:rPr>
              <a:t>Magistrales</a:t>
            </a:r>
            <a:endParaRPr lang="es-MX" sz="2000" b="1" dirty="0">
              <a:solidFill>
                <a:srgbClr val="A50021"/>
              </a:solidFill>
              <a:latin typeface="+mn-lt"/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3845621" y="5425053"/>
            <a:ext cx="12314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000" b="1" dirty="0" smtClean="0">
                <a:solidFill>
                  <a:srgbClr val="A50021"/>
                </a:solidFill>
                <a:latin typeface="+mn-lt"/>
              </a:rPr>
              <a:t>Oficinales</a:t>
            </a:r>
            <a:endParaRPr lang="es-MX" sz="2000" b="1" dirty="0">
              <a:solidFill>
                <a:srgbClr val="A50021"/>
              </a:solidFill>
              <a:latin typeface="+mn-lt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6182915" y="5342999"/>
            <a:ext cx="17940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000" b="1" dirty="0" smtClean="0">
                <a:solidFill>
                  <a:srgbClr val="A50021"/>
                </a:solidFill>
                <a:latin typeface="+mn-lt"/>
              </a:rPr>
              <a:t>Especialidades </a:t>
            </a:r>
          </a:p>
          <a:p>
            <a:r>
              <a:rPr lang="es-MX" sz="2000" b="1" dirty="0" smtClean="0">
                <a:solidFill>
                  <a:srgbClr val="A50021"/>
                </a:solidFill>
                <a:latin typeface="+mn-lt"/>
              </a:rPr>
              <a:t>farmacéuticas</a:t>
            </a:r>
            <a:endParaRPr lang="es-MX" sz="2000" b="1" dirty="0">
              <a:solidFill>
                <a:srgbClr val="A5002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270366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conteni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s-MX" b="1" dirty="0" smtClean="0">
                <a:solidFill>
                  <a:srgbClr val="A50021"/>
                </a:solidFill>
              </a:rPr>
              <a:t>Medicamentos según presentación</a:t>
            </a:r>
            <a:endParaRPr lang="es-MX" b="1" dirty="0">
              <a:solidFill>
                <a:srgbClr val="A50021"/>
              </a:solidFill>
            </a:endParaRPr>
          </a:p>
        </p:txBody>
      </p:sp>
      <p:pic>
        <p:nvPicPr>
          <p:cNvPr id="1026" name="Picture 2" descr="El Mortero Y Mano De Mortero, Iconos De Equipo, Mortero imagen png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103" y="2980928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EUM - Sitio Web :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6205" y="3013016"/>
            <a:ext cx="1845000" cy="2270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0192" y="2851332"/>
            <a:ext cx="1677621" cy="2416390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1267035" y="5425053"/>
            <a:ext cx="14152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000" b="1" dirty="0" smtClean="0">
                <a:solidFill>
                  <a:srgbClr val="A50021"/>
                </a:solidFill>
                <a:latin typeface="+mn-lt"/>
              </a:rPr>
              <a:t>Magistrales</a:t>
            </a:r>
            <a:endParaRPr lang="es-MX" sz="2000" b="1" dirty="0">
              <a:solidFill>
                <a:srgbClr val="A50021"/>
              </a:solidFill>
              <a:latin typeface="+mn-lt"/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3845621" y="5425053"/>
            <a:ext cx="12314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000" b="1" dirty="0" smtClean="0">
                <a:solidFill>
                  <a:srgbClr val="A50021"/>
                </a:solidFill>
                <a:latin typeface="+mn-lt"/>
              </a:rPr>
              <a:t>Oficinales</a:t>
            </a:r>
            <a:endParaRPr lang="es-MX" sz="2000" b="1" dirty="0">
              <a:solidFill>
                <a:srgbClr val="A50021"/>
              </a:solidFill>
              <a:latin typeface="+mn-lt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6182915" y="5342999"/>
            <a:ext cx="17940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000" b="1" dirty="0" smtClean="0">
                <a:solidFill>
                  <a:srgbClr val="A50021"/>
                </a:solidFill>
                <a:latin typeface="+mn-lt"/>
              </a:rPr>
              <a:t>Especialidades </a:t>
            </a:r>
          </a:p>
          <a:p>
            <a:r>
              <a:rPr lang="es-MX" sz="2000" b="1" dirty="0" smtClean="0">
                <a:solidFill>
                  <a:srgbClr val="A50021"/>
                </a:solidFill>
                <a:latin typeface="+mn-lt"/>
              </a:rPr>
              <a:t>farmacéuticas</a:t>
            </a:r>
            <a:endParaRPr lang="es-MX" sz="2000" b="1" dirty="0">
              <a:solidFill>
                <a:srgbClr val="A50021"/>
              </a:solidFill>
              <a:latin typeface="+mn-lt"/>
            </a:endParaRPr>
          </a:p>
        </p:txBody>
      </p:sp>
      <p:sp>
        <p:nvSpPr>
          <p:cNvPr id="11" name="Elipse 10"/>
          <p:cNvSpPr/>
          <p:nvPr/>
        </p:nvSpPr>
        <p:spPr>
          <a:xfrm>
            <a:off x="5580112" y="2564904"/>
            <a:ext cx="2880320" cy="3744416"/>
          </a:xfrm>
          <a:prstGeom prst="ellipse">
            <a:avLst/>
          </a:prstGeom>
          <a:noFill/>
          <a:ln w="57150">
            <a:solidFill>
              <a:srgbClr val="A500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509992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o 8"/>
          <p:cNvGrpSpPr/>
          <p:nvPr/>
        </p:nvGrpSpPr>
        <p:grpSpPr>
          <a:xfrm>
            <a:off x="1579393" y="3913342"/>
            <a:ext cx="2571750" cy="2337955"/>
            <a:chOff x="1403648" y="3647200"/>
            <a:chExt cx="2571750" cy="2571751"/>
          </a:xfrm>
        </p:grpSpPr>
        <p:pic>
          <p:nvPicPr>
            <p:cNvPr id="2060" name="Picture 12" descr="CAPSULAS DE MORINGA STEVIA PREM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3648" y="3647200"/>
              <a:ext cx="2571750" cy="25717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CuadroTexto 15"/>
            <p:cNvSpPr txBox="1"/>
            <p:nvPr/>
          </p:nvSpPr>
          <p:spPr>
            <a:xfrm>
              <a:off x="1771900" y="5643775"/>
              <a:ext cx="142699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2000" b="1" dirty="0" smtClean="0">
                  <a:solidFill>
                    <a:srgbClr val="A50021"/>
                  </a:solidFill>
                  <a:latin typeface="+mn-lt"/>
                </a:rPr>
                <a:t>Herbolarios</a:t>
              </a:r>
              <a:endParaRPr lang="es-MX" sz="2000" b="1" dirty="0">
                <a:solidFill>
                  <a:srgbClr val="A50021"/>
                </a:solidFill>
                <a:latin typeface="+mn-lt"/>
              </a:endParaRPr>
            </a:p>
          </p:txBody>
        </p:sp>
      </p:grpSp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MX"/>
          </a:p>
        </p:txBody>
      </p:sp>
      <p:grpSp>
        <p:nvGrpSpPr>
          <p:cNvPr id="12" name="Grupo 11"/>
          <p:cNvGrpSpPr/>
          <p:nvPr/>
        </p:nvGrpSpPr>
        <p:grpSpPr>
          <a:xfrm>
            <a:off x="4313842" y="2204864"/>
            <a:ext cx="3168352" cy="2141748"/>
            <a:chOff x="971600" y="1381609"/>
            <a:chExt cx="3168352" cy="2355923"/>
          </a:xfrm>
        </p:grpSpPr>
        <p:pic>
          <p:nvPicPr>
            <p:cNvPr id="2052" name="Picture 4" descr="Comprar Dicloxacilina Suspensión Con 80 mL En Farmalisto Colombia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1600" y="1624241"/>
              <a:ext cx="3168352" cy="21132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CuadroTexto 13"/>
            <p:cNvSpPr txBox="1"/>
            <p:nvPr/>
          </p:nvSpPr>
          <p:spPr>
            <a:xfrm>
              <a:off x="1981893" y="1381609"/>
              <a:ext cx="129990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2000" b="1" dirty="0" smtClean="0">
                  <a:solidFill>
                    <a:srgbClr val="A50021"/>
                  </a:solidFill>
                  <a:latin typeface="+mn-lt"/>
                </a:rPr>
                <a:t>Alopáticos</a:t>
              </a:r>
              <a:endParaRPr lang="es-MX" sz="2000" b="1" dirty="0">
                <a:solidFill>
                  <a:srgbClr val="A50021"/>
                </a:solidFill>
                <a:latin typeface="+mn-lt"/>
              </a:endParaRPr>
            </a:p>
          </p:txBody>
        </p:sp>
      </p:grpSp>
      <p:grpSp>
        <p:nvGrpSpPr>
          <p:cNvPr id="11" name="Grupo 10"/>
          <p:cNvGrpSpPr/>
          <p:nvPr/>
        </p:nvGrpSpPr>
        <p:grpSpPr>
          <a:xfrm>
            <a:off x="1251080" y="2210337"/>
            <a:ext cx="2936943" cy="1939385"/>
            <a:chOff x="4555656" y="1381609"/>
            <a:chExt cx="2936943" cy="2133324"/>
          </a:xfrm>
        </p:grpSpPr>
        <p:pic>
          <p:nvPicPr>
            <p:cNvPr id="2050" name="Picture 2" descr="Europa, a España: la homeopatía seguirá denominándose medicamento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55656" y="1846841"/>
              <a:ext cx="2936943" cy="16680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CuadroTexto 14"/>
            <p:cNvSpPr txBox="1"/>
            <p:nvPr/>
          </p:nvSpPr>
          <p:spPr>
            <a:xfrm>
              <a:off x="5164180" y="1381609"/>
              <a:ext cx="171989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2000" b="1" dirty="0" smtClean="0">
                  <a:solidFill>
                    <a:srgbClr val="A50021"/>
                  </a:solidFill>
                  <a:latin typeface="+mn-lt"/>
                </a:rPr>
                <a:t>Homeopáticos</a:t>
              </a:r>
              <a:endParaRPr lang="es-MX" sz="2000" b="1" dirty="0">
                <a:solidFill>
                  <a:srgbClr val="A50021"/>
                </a:solidFill>
                <a:latin typeface="+mn-lt"/>
              </a:endParaRPr>
            </a:p>
          </p:txBody>
        </p:sp>
      </p:grpSp>
      <p:grpSp>
        <p:nvGrpSpPr>
          <p:cNvPr id="10" name="Grupo 9"/>
          <p:cNvGrpSpPr/>
          <p:nvPr/>
        </p:nvGrpSpPr>
        <p:grpSpPr>
          <a:xfrm>
            <a:off x="4188023" y="3980217"/>
            <a:ext cx="3480321" cy="2204204"/>
            <a:chOff x="4012278" y="3720763"/>
            <a:chExt cx="3480321" cy="2424624"/>
          </a:xfrm>
        </p:grpSpPr>
        <p:pic>
          <p:nvPicPr>
            <p:cNvPr id="2064" name="Picture 16" descr="Los tratamientos biológicos están aportando “muy buenos ...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12278" y="3720763"/>
              <a:ext cx="3480321" cy="24246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CuadroTexto 16"/>
            <p:cNvSpPr txBox="1"/>
            <p:nvPr/>
          </p:nvSpPr>
          <p:spPr>
            <a:xfrm>
              <a:off x="4823145" y="5643775"/>
              <a:ext cx="18585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2000" b="1" dirty="0" smtClean="0">
                  <a:solidFill>
                    <a:srgbClr val="A50021"/>
                  </a:solidFill>
                  <a:latin typeface="+mn-lt"/>
                </a:rPr>
                <a:t>Biotecnológicos</a:t>
              </a:r>
              <a:endParaRPr lang="es-MX" sz="2000" b="1" dirty="0">
                <a:solidFill>
                  <a:srgbClr val="A50021"/>
                </a:solidFill>
                <a:latin typeface="+mn-lt"/>
              </a:endParaRPr>
            </a:p>
          </p:txBody>
        </p:sp>
      </p:grpSp>
      <p:sp>
        <p:nvSpPr>
          <p:cNvPr id="22" name="Marcador de contenido 4"/>
          <p:cNvSpPr>
            <a:spLocks noGrp="1"/>
          </p:cNvSpPr>
          <p:nvPr>
            <p:ph idx="1"/>
          </p:nvPr>
        </p:nvSpPr>
        <p:spPr>
          <a:xfrm>
            <a:off x="457200" y="1495325"/>
            <a:ext cx="8229600" cy="4525963"/>
          </a:xfrm>
        </p:spPr>
        <p:txBody>
          <a:bodyPr/>
          <a:lstStyle/>
          <a:p>
            <a:pPr marL="0" indent="0" algn="ctr">
              <a:buNone/>
            </a:pPr>
            <a:r>
              <a:rPr lang="es-MX" b="1" dirty="0" smtClean="0">
                <a:solidFill>
                  <a:srgbClr val="A50021"/>
                </a:solidFill>
              </a:rPr>
              <a:t>Medicamentos según naturaleza</a:t>
            </a:r>
            <a:endParaRPr lang="es-MX" b="1" dirty="0">
              <a:solidFill>
                <a:srgbClr val="A5002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1517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o 8"/>
          <p:cNvGrpSpPr/>
          <p:nvPr/>
        </p:nvGrpSpPr>
        <p:grpSpPr>
          <a:xfrm>
            <a:off x="1579393" y="3913342"/>
            <a:ext cx="2571750" cy="2337955"/>
            <a:chOff x="1403648" y="3647200"/>
            <a:chExt cx="2571750" cy="2571751"/>
          </a:xfrm>
        </p:grpSpPr>
        <p:pic>
          <p:nvPicPr>
            <p:cNvPr id="2060" name="Picture 12" descr="CAPSULAS DE MORINGA STEVIA PREM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3648" y="3647200"/>
              <a:ext cx="2571750" cy="25717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CuadroTexto 15"/>
            <p:cNvSpPr txBox="1"/>
            <p:nvPr/>
          </p:nvSpPr>
          <p:spPr>
            <a:xfrm>
              <a:off x="1771900" y="5643775"/>
              <a:ext cx="142699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2000" b="1" dirty="0" smtClean="0">
                  <a:solidFill>
                    <a:srgbClr val="A50021"/>
                  </a:solidFill>
                  <a:latin typeface="+mn-lt"/>
                </a:rPr>
                <a:t>Herbolarios</a:t>
              </a:r>
              <a:endParaRPr lang="es-MX" sz="2000" b="1" dirty="0">
                <a:solidFill>
                  <a:srgbClr val="A50021"/>
                </a:solidFill>
                <a:latin typeface="+mn-lt"/>
              </a:endParaRPr>
            </a:p>
          </p:txBody>
        </p:sp>
      </p:grpSp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MX"/>
          </a:p>
        </p:txBody>
      </p:sp>
      <p:grpSp>
        <p:nvGrpSpPr>
          <p:cNvPr id="12" name="Grupo 11"/>
          <p:cNvGrpSpPr/>
          <p:nvPr/>
        </p:nvGrpSpPr>
        <p:grpSpPr>
          <a:xfrm>
            <a:off x="4313842" y="2204864"/>
            <a:ext cx="3168352" cy="2141748"/>
            <a:chOff x="971600" y="1381609"/>
            <a:chExt cx="3168352" cy="2355923"/>
          </a:xfrm>
        </p:grpSpPr>
        <p:pic>
          <p:nvPicPr>
            <p:cNvPr id="2052" name="Picture 4" descr="Comprar Dicloxacilina Suspensión Con 80 mL En Farmalisto Colombia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1600" y="1624241"/>
              <a:ext cx="3168352" cy="21132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CuadroTexto 13"/>
            <p:cNvSpPr txBox="1"/>
            <p:nvPr/>
          </p:nvSpPr>
          <p:spPr>
            <a:xfrm>
              <a:off x="1981893" y="1381609"/>
              <a:ext cx="129990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2000" b="1" dirty="0" smtClean="0">
                  <a:solidFill>
                    <a:srgbClr val="A50021"/>
                  </a:solidFill>
                  <a:latin typeface="+mn-lt"/>
                </a:rPr>
                <a:t>Alopáticos</a:t>
              </a:r>
              <a:endParaRPr lang="es-MX" sz="2000" b="1" dirty="0">
                <a:solidFill>
                  <a:srgbClr val="A50021"/>
                </a:solidFill>
                <a:latin typeface="+mn-lt"/>
              </a:endParaRPr>
            </a:p>
          </p:txBody>
        </p:sp>
      </p:grpSp>
      <p:grpSp>
        <p:nvGrpSpPr>
          <p:cNvPr id="11" name="Grupo 10"/>
          <p:cNvGrpSpPr/>
          <p:nvPr/>
        </p:nvGrpSpPr>
        <p:grpSpPr>
          <a:xfrm>
            <a:off x="1251080" y="2210337"/>
            <a:ext cx="2936943" cy="1939385"/>
            <a:chOff x="4555656" y="1381609"/>
            <a:chExt cx="2936943" cy="2133324"/>
          </a:xfrm>
        </p:grpSpPr>
        <p:pic>
          <p:nvPicPr>
            <p:cNvPr id="2050" name="Picture 2" descr="Europa, a España: la homeopatía seguirá denominándose medicamento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55656" y="1846841"/>
              <a:ext cx="2936943" cy="16680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CuadroTexto 14"/>
            <p:cNvSpPr txBox="1"/>
            <p:nvPr/>
          </p:nvSpPr>
          <p:spPr>
            <a:xfrm>
              <a:off x="5164180" y="1381609"/>
              <a:ext cx="171989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2000" b="1" dirty="0" smtClean="0">
                  <a:solidFill>
                    <a:srgbClr val="A50021"/>
                  </a:solidFill>
                  <a:latin typeface="+mn-lt"/>
                </a:rPr>
                <a:t>Homeopáticos</a:t>
              </a:r>
              <a:endParaRPr lang="es-MX" sz="2000" b="1" dirty="0">
                <a:solidFill>
                  <a:srgbClr val="A50021"/>
                </a:solidFill>
                <a:latin typeface="+mn-lt"/>
              </a:endParaRPr>
            </a:p>
          </p:txBody>
        </p:sp>
      </p:grpSp>
      <p:grpSp>
        <p:nvGrpSpPr>
          <p:cNvPr id="10" name="Grupo 9"/>
          <p:cNvGrpSpPr/>
          <p:nvPr/>
        </p:nvGrpSpPr>
        <p:grpSpPr>
          <a:xfrm>
            <a:off x="4188023" y="3980217"/>
            <a:ext cx="3480321" cy="2204204"/>
            <a:chOff x="4012278" y="3720763"/>
            <a:chExt cx="3480321" cy="2424624"/>
          </a:xfrm>
        </p:grpSpPr>
        <p:pic>
          <p:nvPicPr>
            <p:cNvPr id="2064" name="Picture 16" descr="Los tratamientos biológicos están aportando “muy buenos ...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12278" y="3720763"/>
              <a:ext cx="3480321" cy="24246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CuadroTexto 16"/>
            <p:cNvSpPr txBox="1"/>
            <p:nvPr/>
          </p:nvSpPr>
          <p:spPr>
            <a:xfrm>
              <a:off x="4823145" y="5643775"/>
              <a:ext cx="18585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2000" b="1" dirty="0" smtClean="0">
                  <a:solidFill>
                    <a:srgbClr val="A50021"/>
                  </a:solidFill>
                  <a:latin typeface="+mn-lt"/>
                </a:rPr>
                <a:t>Biotecnológicos</a:t>
              </a:r>
              <a:endParaRPr lang="es-MX" sz="2000" b="1" dirty="0">
                <a:solidFill>
                  <a:srgbClr val="A50021"/>
                </a:solidFill>
                <a:latin typeface="+mn-lt"/>
              </a:endParaRPr>
            </a:p>
          </p:txBody>
        </p:sp>
      </p:grpSp>
      <p:sp>
        <p:nvSpPr>
          <p:cNvPr id="22" name="Marcador de contenido 4"/>
          <p:cNvSpPr>
            <a:spLocks noGrp="1"/>
          </p:cNvSpPr>
          <p:nvPr>
            <p:ph idx="1"/>
          </p:nvPr>
        </p:nvSpPr>
        <p:spPr>
          <a:xfrm>
            <a:off x="457200" y="1495325"/>
            <a:ext cx="8229600" cy="4525963"/>
          </a:xfrm>
        </p:spPr>
        <p:txBody>
          <a:bodyPr/>
          <a:lstStyle/>
          <a:p>
            <a:pPr marL="0" indent="0" algn="ctr">
              <a:buNone/>
            </a:pPr>
            <a:r>
              <a:rPr lang="es-MX" b="1" dirty="0" smtClean="0">
                <a:solidFill>
                  <a:srgbClr val="A50021"/>
                </a:solidFill>
              </a:rPr>
              <a:t>Medicamentos según naturaleza</a:t>
            </a:r>
            <a:endParaRPr lang="es-MX" b="1" dirty="0">
              <a:solidFill>
                <a:srgbClr val="A50021"/>
              </a:solidFill>
            </a:endParaRPr>
          </a:p>
        </p:txBody>
      </p:sp>
      <p:sp>
        <p:nvSpPr>
          <p:cNvPr id="13" name="Elipse 12"/>
          <p:cNvSpPr/>
          <p:nvPr/>
        </p:nvSpPr>
        <p:spPr>
          <a:xfrm>
            <a:off x="4499992" y="2078360"/>
            <a:ext cx="2880320" cy="4536504"/>
          </a:xfrm>
          <a:prstGeom prst="ellipse">
            <a:avLst/>
          </a:prstGeom>
          <a:noFill/>
          <a:ln w="57150">
            <a:solidFill>
              <a:srgbClr val="A500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89826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08" y="2739155"/>
            <a:ext cx="9036496" cy="231579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4564920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08" y="2739155"/>
            <a:ext cx="9036496" cy="231579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Elipse 5"/>
          <p:cNvSpPr/>
          <p:nvPr/>
        </p:nvSpPr>
        <p:spPr>
          <a:xfrm>
            <a:off x="23085" y="2564904"/>
            <a:ext cx="660483" cy="2664296"/>
          </a:xfrm>
          <a:prstGeom prst="ellipse">
            <a:avLst/>
          </a:prstGeom>
          <a:noFill/>
          <a:ln w="57150">
            <a:solidFill>
              <a:srgbClr val="A500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2626864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18" y="974166"/>
            <a:ext cx="9066563" cy="490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80727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2175" y="200025"/>
            <a:ext cx="4819650" cy="64579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834678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3931" y="254400"/>
            <a:ext cx="6356138" cy="63492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0028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5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13620"/>
            <a:ext cx="5328592" cy="6430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22726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3"/>
          <p:cNvSpPr>
            <a:spLocks noChangeArrowheads="1"/>
          </p:cNvSpPr>
          <p:nvPr/>
        </p:nvSpPr>
        <p:spPr bwMode="auto">
          <a:xfrm>
            <a:off x="0" y="5589588"/>
            <a:ext cx="9144000" cy="1268412"/>
          </a:xfrm>
          <a:prstGeom prst="rect">
            <a:avLst/>
          </a:prstGeom>
          <a:solidFill>
            <a:srgbClr val="A5002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1800"/>
          </a:p>
        </p:txBody>
      </p:sp>
      <p:pic>
        <p:nvPicPr>
          <p:cNvPr id="2662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333375"/>
            <a:ext cx="4464050" cy="103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16"/>
          <p:cNvSpPr txBox="1">
            <a:spLocks noChangeArrowheads="1"/>
          </p:cNvSpPr>
          <p:nvPr/>
        </p:nvSpPr>
        <p:spPr bwMode="auto">
          <a:xfrm>
            <a:off x="85725" y="5816600"/>
            <a:ext cx="2398713" cy="4619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s-MX" sz="2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cs typeface="+mn-cs"/>
              </a:rPr>
              <a:t>www.uis.com.mx</a:t>
            </a:r>
            <a:endParaRPr lang="en-US" sz="24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n-lt"/>
              <a:cs typeface="+mn-cs"/>
            </a:endParaRPr>
          </a:p>
        </p:txBody>
      </p:sp>
      <p:grpSp>
        <p:nvGrpSpPr>
          <p:cNvPr id="26629" name="8 Grupo"/>
          <p:cNvGrpSpPr>
            <a:grpSpLocks/>
          </p:cNvGrpSpPr>
          <p:nvPr/>
        </p:nvGrpSpPr>
        <p:grpSpPr bwMode="auto">
          <a:xfrm>
            <a:off x="5580063" y="5516563"/>
            <a:ext cx="3541712" cy="1341437"/>
            <a:chOff x="5580112" y="5517232"/>
            <a:chExt cx="3541258" cy="1340768"/>
          </a:xfrm>
        </p:grpSpPr>
        <p:sp>
          <p:nvSpPr>
            <p:cNvPr id="6" name="TextBox 6"/>
            <p:cNvSpPr txBox="1"/>
            <p:nvPr/>
          </p:nvSpPr>
          <p:spPr>
            <a:xfrm>
              <a:off x="5580112" y="5643578"/>
              <a:ext cx="3214710" cy="1214422"/>
            </a:xfrm>
            <a:prstGeom prst="rect">
              <a:avLst/>
            </a:prstGeom>
            <a:noFill/>
          </p:spPr>
          <p:txBody>
            <a:bodyPr wrap="none">
              <a:prstTxWarp prst="textSlantUp">
                <a:avLst/>
              </a:prstTxWarp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Wingdings" pitchFamily="2" charset="2"/>
                <a:buNone/>
                <a:defRPr/>
              </a:pPr>
              <a:r>
                <a:rPr lang="es-ES" dirty="0">
                  <a:ln w="10160">
                    <a:solidFill>
                      <a:schemeClr val="bg1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Freestyle Script" pitchFamily="66" charset="0"/>
                  <a:cs typeface="+mn-cs"/>
                </a:rPr>
                <a:t>Servicios para la ciencia</a:t>
              </a:r>
              <a:endParaRPr lang="es-MX" dirty="0">
                <a:ln w="10160">
                  <a:solidFill>
                    <a:schemeClr val="bg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eestyle Script" pitchFamily="66" charset="0"/>
                <a:cs typeface="+mn-cs"/>
              </a:endParaRPr>
            </a:p>
          </p:txBody>
        </p:sp>
        <p:sp>
          <p:nvSpPr>
            <p:cNvPr id="8" name="7 CuadroTexto"/>
            <p:cNvSpPr txBox="1"/>
            <p:nvPr/>
          </p:nvSpPr>
          <p:spPr>
            <a:xfrm>
              <a:off x="8702324" y="5517232"/>
              <a:ext cx="419046" cy="64579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ES" sz="36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cs typeface="+mn-cs"/>
                </a:rPr>
                <a:t>®</a:t>
              </a:r>
            </a:p>
          </p:txBody>
        </p:sp>
      </p:grpSp>
      <p:sp>
        <p:nvSpPr>
          <p:cNvPr id="11" name="Text Box 16"/>
          <p:cNvSpPr txBox="1">
            <a:spLocks noChangeArrowheads="1"/>
          </p:cNvSpPr>
          <p:nvPr/>
        </p:nvSpPr>
        <p:spPr bwMode="auto">
          <a:xfrm>
            <a:off x="77788" y="6248400"/>
            <a:ext cx="2046714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s-MX" sz="12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cs typeface="+mn-cs"/>
              </a:rPr>
              <a:t>Copyright © Grupo UIS, </a:t>
            </a:r>
            <a:r>
              <a:rPr lang="es-MX" sz="1200" b="1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cs typeface="+mn-cs"/>
              </a:rPr>
              <a:t>2020</a:t>
            </a:r>
            <a:endParaRPr lang="en-US" sz="12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n-lt"/>
              <a:cs typeface="+mn-cs"/>
            </a:endParaRPr>
          </a:p>
        </p:txBody>
      </p:sp>
      <p:sp>
        <p:nvSpPr>
          <p:cNvPr id="26631" name="11 CuadroTexto"/>
          <p:cNvSpPr txBox="1">
            <a:spLocks noChangeArrowheads="1"/>
          </p:cNvSpPr>
          <p:nvPr/>
        </p:nvSpPr>
        <p:spPr bwMode="auto">
          <a:xfrm>
            <a:off x="3216382" y="2865438"/>
            <a:ext cx="2663614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ES" altLang="es-MX" sz="4000" b="1" dirty="0" smtClean="0">
                <a:solidFill>
                  <a:srgbClr val="A50021"/>
                </a:solidFill>
              </a:rPr>
              <a:t>Sitio Clínico</a:t>
            </a:r>
            <a:endParaRPr lang="es-ES" altLang="es-MX" sz="4000" b="1" dirty="0">
              <a:solidFill>
                <a:srgbClr val="A5002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6939554"/>
              </p:ext>
            </p:extLst>
          </p:nvPr>
        </p:nvGraphicFramePr>
        <p:xfrm>
          <a:off x="971600" y="1484784"/>
          <a:ext cx="7344816" cy="5126216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0162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285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s-MX" sz="2400" dirty="0" smtClean="0"/>
                        <a:t>Metas</a:t>
                      </a:r>
                      <a:endParaRPr lang="es-MX" sz="2400" dirty="0"/>
                    </a:p>
                  </a:txBody>
                  <a:tcPr>
                    <a:solidFill>
                      <a:srgbClr val="4F81B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sz="2400" dirty="0"/>
                    </a:p>
                  </a:txBody>
                  <a:tcPr>
                    <a:solidFill>
                      <a:srgbClr val="A5002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3256">
                <a:tc>
                  <a:txBody>
                    <a:bodyPr/>
                    <a:lstStyle/>
                    <a:p>
                      <a:r>
                        <a:rPr lang="es-MX" sz="2400" dirty="0" smtClean="0">
                          <a:effectLst/>
                        </a:rPr>
                        <a:t>No.</a:t>
                      </a:r>
                      <a:endParaRPr lang="es-MX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2000" dirty="0" smtClean="0">
                          <a:effectLst/>
                        </a:rPr>
                        <a:t>4</a:t>
                      </a:r>
                      <a:endParaRPr lang="es-MX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2400" dirty="0" smtClean="0">
                          <a:effectLst/>
                        </a:rPr>
                        <a:t>Objetivo</a:t>
                      </a:r>
                      <a:endParaRPr lang="es-MX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2000" b="1" kern="1200" dirty="0" smtClean="0">
                          <a:solidFill>
                            <a:srgbClr val="A5002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Minimizar las desviaciones</a:t>
                      </a:r>
                      <a:r>
                        <a:rPr lang="es-MX" sz="2000" b="1" kern="1200" baseline="0" dirty="0" smtClean="0">
                          <a:solidFill>
                            <a:srgbClr val="A5002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20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relacionadas al producto de investigación</a:t>
                      </a:r>
                      <a:endParaRPr lang="es-MX" sz="2000" b="1" dirty="0" smtClean="0">
                        <a:solidFill>
                          <a:srgbClr val="A50021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883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2400" dirty="0" smtClean="0">
                          <a:effectLst/>
                        </a:rPr>
                        <a:t>Justificación</a:t>
                      </a:r>
                      <a:endParaRPr lang="es-MX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2000" b="1" kern="1200" dirty="0" smtClean="0">
                          <a:solidFill>
                            <a:srgbClr val="A5002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Resguardar el producto </a:t>
                      </a:r>
                      <a:r>
                        <a:rPr lang="es-MX" sz="20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 investigación en forma</a:t>
                      </a:r>
                      <a:r>
                        <a:rPr lang="es-MX" sz="2000" b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controlada</a:t>
                      </a:r>
                      <a:endParaRPr lang="es-MX" sz="2000" b="0" dirty="0" smtClean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sz="2400" dirty="0" smtClean="0">
                          <a:effectLst/>
                        </a:rPr>
                        <a:t>Indicador</a:t>
                      </a:r>
                      <a:endParaRPr lang="es-MX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Número de desviaciones relacionadas al producto de investigación</a:t>
                      </a:r>
                      <a:endParaRPr lang="es-MX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2400" dirty="0" smtClean="0">
                          <a:effectLst/>
                        </a:rPr>
                        <a:t>Fórmula</a:t>
                      </a:r>
                      <a:endParaRPr lang="es-MX" sz="2400" dirty="0" smtClean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  <a:p>
                      <a:endParaRPr lang="es-MX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Suma de las desviaciones relacionadas al producto de investigación</a:t>
                      </a:r>
                      <a:endParaRPr lang="es-MX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2400" dirty="0" smtClean="0">
                          <a:effectLst/>
                        </a:rPr>
                        <a:t>Meta</a:t>
                      </a:r>
                      <a:endParaRPr lang="es-MX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2000" b="1" kern="1200" dirty="0" smtClean="0">
                          <a:solidFill>
                            <a:srgbClr val="A5002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90%</a:t>
                      </a:r>
                      <a:r>
                        <a:rPr lang="es-MX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 estudios con </a:t>
                      </a:r>
                      <a:r>
                        <a:rPr lang="es-MX" sz="2000" b="1" kern="1200" dirty="0" smtClean="0">
                          <a:solidFill>
                            <a:srgbClr val="A5002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≤ 1 desviación al producto por sujeto</a:t>
                      </a:r>
                      <a:endParaRPr lang="es-MX" sz="2000" b="1" dirty="0">
                        <a:solidFill>
                          <a:srgbClr val="A5002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2400" dirty="0" smtClean="0">
                          <a:effectLst/>
                        </a:rPr>
                        <a:t>Responsables</a:t>
                      </a:r>
                      <a:endParaRPr lang="es-MX" sz="24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3476" marR="43476" marT="0" marB="0" anchor="ctr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Coordinador de estudios</a:t>
                      </a:r>
                      <a:endParaRPr lang="es-MX" sz="2000" dirty="0" smtClean="0">
                        <a:effectLst/>
                      </a:endParaRPr>
                    </a:p>
                  </a:txBody>
                  <a:tcPr marL="43476" marR="43476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2839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2965839"/>
              </p:ext>
            </p:extLst>
          </p:nvPr>
        </p:nvGraphicFramePr>
        <p:xfrm>
          <a:off x="971600" y="1484784"/>
          <a:ext cx="7344816" cy="488400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0162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285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s-MX" sz="2400" dirty="0" smtClean="0"/>
                        <a:t>Metas</a:t>
                      </a:r>
                      <a:endParaRPr lang="es-MX" sz="2400" dirty="0"/>
                    </a:p>
                  </a:txBody>
                  <a:tcPr>
                    <a:solidFill>
                      <a:srgbClr val="4F81B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sz="2400" dirty="0"/>
                    </a:p>
                  </a:txBody>
                  <a:tcPr>
                    <a:solidFill>
                      <a:srgbClr val="A5002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3256">
                <a:tc>
                  <a:txBody>
                    <a:bodyPr/>
                    <a:lstStyle/>
                    <a:p>
                      <a:r>
                        <a:rPr lang="es-MX" sz="2400" dirty="0" smtClean="0">
                          <a:effectLst/>
                        </a:rPr>
                        <a:t>No.</a:t>
                      </a:r>
                      <a:endParaRPr lang="es-MX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2000" dirty="0" smtClean="0">
                          <a:effectLst/>
                        </a:rPr>
                        <a:t>5</a:t>
                      </a:r>
                      <a:endParaRPr lang="es-MX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2400" dirty="0" smtClean="0">
                          <a:effectLst/>
                        </a:rPr>
                        <a:t>Objetivo</a:t>
                      </a:r>
                      <a:endParaRPr lang="es-MX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2000" b="1" kern="1200" dirty="0" smtClean="0">
                          <a:solidFill>
                            <a:srgbClr val="A5002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Minimizar las desviaciones</a:t>
                      </a:r>
                      <a:r>
                        <a:rPr lang="es-MX" sz="2000" b="1" kern="1200" baseline="0" dirty="0" smtClean="0">
                          <a:solidFill>
                            <a:srgbClr val="A5002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2000" b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relacionadas a materiales</a:t>
                      </a:r>
                      <a:endParaRPr lang="es-MX" sz="2000" b="0" dirty="0" smtClean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883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2400" dirty="0" smtClean="0">
                          <a:effectLst/>
                        </a:rPr>
                        <a:t>Justificación</a:t>
                      </a:r>
                      <a:endParaRPr lang="es-MX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2000" b="1" kern="1200" dirty="0" smtClean="0">
                          <a:solidFill>
                            <a:srgbClr val="A5002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Resguardar los materiales </a:t>
                      </a:r>
                      <a:r>
                        <a:rPr lang="es-MX" sz="20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 forma</a:t>
                      </a:r>
                      <a:r>
                        <a:rPr lang="es-MX" sz="2000" b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controlada</a:t>
                      </a:r>
                      <a:endParaRPr lang="es-MX" sz="2000" b="0" dirty="0" smtClean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sz="2400" dirty="0" smtClean="0">
                          <a:effectLst/>
                        </a:rPr>
                        <a:t>Indicador</a:t>
                      </a:r>
                      <a:endParaRPr lang="es-MX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Número de desviaciones relacionadas a materiales</a:t>
                      </a:r>
                      <a:endParaRPr lang="es-MX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2400" dirty="0" smtClean="0">
                          <a:effectLst/>
                        </a:rPr>
                        <a:t>Fórmula</a:t>
                      </a:r>
                      <a:endParaRPr lang="es-MX" sz="2400" dirty="0" smtClean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  <a:p>
                      <a:endParaRPr lang="es-MX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Suma de las desviaciones relacionadas a materiales</a:t>
                      </a:r>
                      <a:endParaRPr lang="es-MX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2400" dirty="0" smtClean="0">
                          <a:effectLst/>
                        </a:rPr>
                        <a:t>Meta</a:t>
                      </a:r>
                      <a:endParaRPr lang="es-MX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2000" b="1" kern="1200" dirty="0" smtClean="0">
                          <a:solidFill>
                            <a:srgbClr val="A5002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90%</a:t>
                      </a:r>
                      <a:r>
                        <a:rPr lang="es-MX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 estudios con </a:t>
                      </a:r>
                      <a:r>
                        <a:rPr lang="es-MX" sz="2000" b="1" kern="1200" dirty="0" smtClean="0">
                          <a:solidFill>
                            <a:srgbClr val="A5002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≤ 1 desviación por materiales por sujeto</a:t>
                      </a:r>
                      <a:endParaRPr lang="es-MX" sz="2000" b="1" dirty="0">
                        <a:solidFill>
                          <a:srgbClr val="A5002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2400" dirty="0" smtClean="0">
                          <a:effectLst/>
                        </a:rPr>
                        <a:t>Responsables</a:t>
                      </a:r>
                      <a:endParaRPr lang="es-MX" sz="24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3476" marR="43476" marT="0" marB="0" anchor="ctr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Coordinador de estudios</a:t>
                      </a:r>
                      <a:endParaRPr lang="es-MX" sz="2000" dirty="0" smtClean="0">
                        <a:effectLst/>
                      </a:endParaRPr>
                    </a:p>
                  </a:txBody>
                  <a:tcPr marL="43476" marR="43476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3104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812" y="1522333"/>
            <a:ext cx="7062376" cy="381333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29055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5928" y="1512800"/>
            <a:ext cx="5812144" cy="38324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64817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844824"/>
            <a:ext cx="4183998" cy="215201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980728"/>
            <a:ext cx="4160625" cy="474079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0779408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Diseño personalizad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Diseño personalizado">
  <a:themeElements>
    <a:clrScheme name="Esenc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Diseño personalizad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11209</TotalTime>
  <Words>214</Words>
  <Application>Microsoft Office PowerPoint</Application>
  <PresentationFormat>Presentación en pantalla (4:3)</PresentationFormat>
  <Paragraphs>70</Paragraphs>
  <Slides>41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4</vt:i4>
      </vt:variant>
      <vt:variant>
        <vt:lpstr>Títulos de diapositiva</vt:lpstr>
      </vt:variant>
      <vt:variant>
        <vt:i4>41</vt:i4>
      </vt:variant>
    </vt:vector>
  </HeadingPairs>
  <TitlesOfParts>
    <vt:vector size="51" baseType="lpstr">
      <vt:lpstr>Arial</vt:lpstr>
      <vt:lpstr>Calibri</vt:lpstr>
      <vt:lpstr>Freestyle Script</vt:lpstr>
      <vt:lpstr>Monotype Corsiva</vt:lpstr>
      <vt:lpstr>Times New Roman</vt:lpstr>
      <vt:lpstr>Wingdings</vt:lpstr>
      <vt:lpstr>Tema de Office</vt:lpstr>
      <vt:lpstr>1_Diseño personalizado</vt:lpstr>
      <vt:lpstr>Diseño personalizado</vt:lpstr>
      <vt:lpstr>2_Diseño personalizado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ITESM CHIHUAHUA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Dra. Velazquez</dc:creator>
  <cp:lastModifiedBy>Merced Velazquez</cp:lastModifiedBy>
  <cp:revision>351</cp:revision>
  <dcterms:created xsi:type="dcterms:W3CDTF">2011-09-19T17:02:31Z</dcterms:created>
  <dcterms:modified xsi:type="dcterms:W3CDTF">2020-10-16T06:08:37Z</dcterms:modified>
</cp:coreProperties>
</file>