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5538" r:id="rId3"/>
    <p:sldMasterId id="2147485550" r:id="rId4"/>
  </p:sldMasterIdLst>
  <p:notesMasterIdLst>
    <p:notesMasterId r:id="rId64"/>
  </p:notesMasterIdLst>
  <p:sldIdLst>
    <p:sldId id="256" r:id="rId5"/>
    <p:sldId id="581" r:id="rId6"/>
    <p:sldId id="579" r:id="rId7"/>
    <p:sldId id="435" r:id="rId8"/>
    <p:sldId id="583" r:id="rId9"/>
    <p:sldId id="584" r:id="rId10"/>
    <p:sldId id="585" r:id="rId11"/>
    <p:sldId id="586" r:id="rId12"/>
    <p:sldId id="587" r:id="rId13"/>
    <p:sldId id="588" r:id="rId14"/>
    <p:sldId id="623" r:id="rId15"/>
    <p:sldId id="438" r:id="rId16"/>
    <p:sldId id="667" r:id="rId17"/>
    <p:sldId id="729" r:id="rId18"/>
    <p:sldId id="730" r:id="rId19"/>
    <p:sldId id="731" r:id="rId20"/>
    <p:sldId id="686" r:id="rId21"/>
    <p:sldId id="718" r:id="rId22"/>
    <p:sldId id="688" r:id="rId23"/>
    <p:sldId id="689" r:id="rId24"/>
    <p:sldId id="690" r:id="rId25"/>
    <p:sldId id="691" r:id="rId26"/>
    <p:sldId id="692" r:id="rId27"/>
    <p:sldId id="644" r:id="rId28"/>
    <p:sldId id="645" r:id="rId29"/>
    <p:sldId id="719" r:id="rId30"/>
    <p:sldId id="720" r:id="rId31"/>
    <p:sldId id="721" r:id="rId32"/>
    <p:sldId id="604" r:id="rId33"/>
    <p:sldId id="698" r:id="rId34"/>
    <p:sldId id="694" r:id="rId35"/>
    <p:sldId id="732" r:id="rId36"/>
    <p:sldId id="723" r:id="rId37"/>
    <p:sldId id="733" r:id="rId38"/>
    <p:sldId id="658" r:id="rId39"/>
    <p:sldId id="725" r:id="rId40"/>
    <p:sldId id="726" r:id="rId41"/>
    <p:sldId id="727" r:id="rId42"/>
    <p:sldId id="709" r:id="rId43"/>
    <p:sldId id="695" r:id="rId44"/>
    <p:sldId id="734" r:id="rId45"/>
    <p:sldId id="710" r:id="rId46"/>
    <p:sldId id="711" r:id="rId47"/>
    <p:sldId id="712" r:id="rId48"/>
    <p:sldId id="713" r:id="rId49"/>
    <p:sldId id="714" r:id="rId50"/>
    <p:sldId id="715" r:id="rId51"/>
    <p:sldId id="680" r:id="rId52"/>
    <p:sldId id="681" r:id="rId53"/>
    <p:sldId id="682" r:id="rId54"/>
    <p:sldId id="683" r:id="rId55"/>
    <p:sldId id="684" r:id="rId56"/>
    <p:sldId id="728" r:id="rId57"/>
    <p:sldId id="696" r:id="rId58"/>
    <p:sldId id="735" r:id="rId59"/>
    <p:sldId id="716" r:id="rId60"/>
    <p:sldId id="707" r:id="rId61"/>
    <p:sldId id="708" r:id="rId62"/>
    <p:sldId id="278" r:id="rId6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4F81BD"/>
    <a:srgbClr val="A50021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660"/>
  </p:normalViewPr>
  <p:slideViewPr>
    <p:cSldViewPr>
      <p:cViewPr varScale="1">
        <p:scale>
          <a:sx n="66" d="100"/>
          <a:sy n="66" d="100"/>
        </p:scale>
        <p:origin x="72" y="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957AC3C-DDEA-4532-BB3E-F3693C8F892B}" type="datetimeFigureOut">
              <a:rPr lang="es-MX"/>
              <a:pPr>
                <a:defRPr/>
              </a:pPr>
              <a:t>22/09/2020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E40328-E07F-4DFD-B709-B494048BBB8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2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EE875-976C-4BCE-960B-A63101E2B5D1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88348-1D89-4362-BD6C-592D8FCFDF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0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0D12D-8E97-45E2-9298-783BDC08398C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E4C4B-062E-4D63-99AB-3FBDB44320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6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E4689-F395-4269-8825-75E2B5CEBFB2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5D134-87C8-482A-AC73-4909496F59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25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F6B86D5-C188-4490-88B0-71073CFB12EF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B93E52-AAE6-4F02-BA5E-3713394268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94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A2E6EDD-CDBB-4C9E-9437-BD7C57D2D6BB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B07005-1E04-4CD5-939C-7098BF4288C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825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F6B86D5-C188-4490-88B0-71073CFB12EF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B93E52-AAE6-4F02-BA5E-3713394268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213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0F0363F-B533-4EBA-9BD6-A65E28EAE606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9585207-C486-4718-9375-E4D30681BA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84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243BC9A-1F76-4929-B679-F4A44E0D8A60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895D8E-1972-46D2-B4EA-03EBE0DCC9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20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EB8797-EAD5-4CB5-A28E-A931CE786EA1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6235B0-8D23-4148-B5D8-47B15C5ED2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217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7242E3A-22C7-4234-B107-A3DB5C2EE71C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C67F890-4B60-46B1-8600-99F0F330B8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096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E14EED3-B7F8-400B-A40A-8E21F399CC59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0963C4-5B2C-46D8-892D-95459C4795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02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DA468-33CB-4DBA-A3EB-773CACF73ED0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095D2-E6B1-441E-82C1-240D425D33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394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1E1DA0-54FD-465D-A750-A7987252C572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4DC0383-66CA-40FA-9981-E2AE582F66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464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2CDC78B-BE19-486B-A493-DDECCB513E4D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7D661B-64E7-4FAA-BC8E-836B7B1C6F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431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F80642-1E89-4DE7-8340-4D45733BE339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B9A314C-4E72-4392-9937-F13D7FD282B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472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9E172D-BCEE-4582-A514-BA5FBD632FDC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D977614-C8DD-44EA-9CD0-E81AAE7BA9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53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425D27-E4D4-45B4-B184-C602A4E24545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20BAED-CCC6-47BA-9E57-674DFBCDE7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4968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515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3256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6613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5387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871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29A6-BD45-4DFD-97A9-8EA241EC23CC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701B0-949F-4A63-9AB4-30F11BE9E2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346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1668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797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8491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1143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5174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073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3769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3459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117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74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9C0BD-61AC-400B-9FC7-7EE1D3B9E8F5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4D62D-BABA-40B2-8CE4-11A8511A7A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6340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6354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8171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3983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7063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49621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2526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378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508BD-BDDE-4B17-9304-EF28A57C5275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728EA-151D-4022-927F-13FAA3BA2B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8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11635-B947-4DD8-AFC4-B240DB44387D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B2D4A-675E-4166-964D-095AC5BB59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22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6D236-53A1-4A42-A3D0-0F47202E8247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17007-7609-4EA2-859C-6914D37A23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57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8B379-D593-49A7-BC61-C907B06D1B4F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F38BF-29A1-4ED9-9A15-3BD87A23CC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2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9B1C1-71CD-47DD-8775-139AFFBF156E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B9402-4BE6-41DB-9F62-A48128AF9F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85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89E490-D7FA-4E52-AEDD-7E1632EE4325}" type="datetimeFigureOut">
              <a:rPr lang="es-ES"/>
              <a:pPr>
                <a:defRPr/>
              </a:pPr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7D1020-8829-44BB-B19F-08F09976FD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  <p:sldLayoutId id="2147485515" r:id="rId2"/>
    <p:sldLayoutId id="2147485516" r:id="rId3"/>
    <p:sldLayoutId id="2147485517" r:id="rId4"/>
    <p:sldLayoutId id="2147485518" r:id="rId5"/>
    <p:sldLayoutId id="2147485519" r:id="rId6"/>
    <p:sldLayoutId id="2147485520" r:id="rId7"/>
    <p:sldLayoutId id="2147485521" r:id="rId8"/>
    <p:sldLayoutId id="2147485522" r:id="rId9"/>
    <p:sldLayoutId id="2147485523" r:id="rId10"/>
    <p:sldLayoutId id="2147485524" r:id="rId11"/>
    <p:sldLayoutId id="214748553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2052" name="Line 11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2053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5750"/>
            <a:ext cx="22145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5 Marcador de número de diapositiva"/>
          <p:cNvSpPr txBox="1">
            <a:spLocks/>
          </p:cNvSpPr>
          <p:nvPr userDrawn="1"/>
        </p:nvSpPr>
        <p:spPr>
          <a:xfrm>
            <a:off x="3193504" y="6337263"/>
            <a:ext cx="2818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www.uis.com.mx</a:t>
            </a:r>
            <a:endParaRPr lang="es-MX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6516216" y="628518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Freestyle Script" panose="030804020302050B0404" pitchFamily="66" charset="0"/>
              </a:rPr>
              <a:t>Servicios para la ciencia</a:t>
            </a:r>
            <a:r>
              <a:rPr lang="es-MX" sz="1200" b="1" dirty="0" smtClean="0">
                <a:latin typeface="Freestyle Script" panose="030804020302050B0404" pitchFamily="66" charset="0"/>
              </a:rPr>
              <a:t>®</a:t>
            </a:r>
            <a:endParaRPr lang="es-MX" sz="1200" b="1" dirty="0">
              <a:latin typeface="Freestyle Script" panose="030804020302050B0404" pitchFamily="66" charset="0"/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485774" y="6381328"/>
            <a:ext cx="1801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© Grupo UIS, Año 2020</a:t>
            </a:r>
            <a:endParaRPr lang="es-MX" sz="1200" dirty="0"/>
          </a:p>
        </p:txBody>
      </p:sp>
      <p:sp>
        <p:nvSpPr>
          <p:cNvPr id="14" name="1 Rectángulo"/>
          <p:cNvSpPr>
            <a:spLocks noChangeArrowheads="1"/>
          </p:cNvSpPr>
          <p:nvPr userDrawn="1"/>
        </p:nvSpPr>
        <p:spPr bwMode="auto">
          <a:xfrm>
            <a:off x="6804248" y="47535"/>
            <a:ext cx="19295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MX" sz="7200" dirty="0" smtClean="0">
                <a:solidFill>
                  <a:srgbClr val="A50021"/>
                </a:solidFill>
                <a:latin typeface="Monotype Corsiva" pitchFamily="66" charset="0"/>
              </a:rPr>
              <a:t>Q</a:t>
            </a:r>
            <a:r>
              <a:rPr lang="es-MX" altLang="es-MX" sz="4800" dirty="0" smtClean="0"/>
              <a:t>UIS</a:t>
            </a:r>
            <a:endParaRPr lang="es-MX" altLang="es-MX" sz="4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5" r:id="rId1"/>
    <p:sldLayoutId id="2147485526" r:id="rId2"/>
    <p:sldLayoutId id="2147485527" r:id="rId3"/>
    <p:sldLayoutId id="2147485528" r:id="rId4"/>
    <p:sldLayoutId id="2147485529" r:id="rId5"/>
    <p:sldLayoutId id="2147485530" r:id="rId6"/>
    <p:sldLayoutId id="2147485531" r:id="rId7"/>
    <p:sldLayoutId id="2147485532" r:id="rId8"/>
    <p:sldLayoutId id="2147485533" r:id="rId9"/>
    <p:sldLayoutId id="2147485534" r:id="rId10"/>
    <p:sldLayoutId id="2147485535" r:id="rId11"/>
    <p:sldLayoutId id="214748553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3285-26F5-44E6-892E-56507F1095E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053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39" r:id="rId1"/>
    <p:sldLayoutId id="2147485540" r:id="rId2"/>
    <p:sldLayoutId id="2147485541" r:id="rId3"/>
    <p:sldLayoutId id="2147485542" r:id="rId4"/>
    <p:sldLayoutId id="2147485543" r:id="rId5"/>
    <p:sldLayoutId id="2147485544" r:id="rId6"/>
    <p:sldLayoutId id="2147485545" r:id="rId7"/>
    <p:sldLayoutId id="2147485546" r:id="rId8"/>
    <p:sldLayoutId id="2147485547" r:id="rId9"/>
    <p:sldLayoutId id="2147485548" r:id="rId10"/>
    <p:sldLayoutId id="214748554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03C9-3B4C-4574-9DDC-1551A08DAF3A}" type="datetimeFigureOut">
              <a:rPr lang="es-MX" smtClean="0"/>
              <a:t>22/09/2020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69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1" r:id="rId1"/>
    <p:sldLayoutId id="2147485552" r:id="rId2"/>
    <p:sldLayoutId id="2147485553" r:id="rId3"/>
    <p:sldLayoutId id="2147485554" r:id="rId4"/>
    <p:sldLayoutId id="2147485555" r:id="rId5"/>
    <p:sldLayoutId id="2147485556" r:id="rId6"/>
    <p:sldLayoutId id="2147485557" r:id="rId7"/>
    <p:sldLayoutId id="2147485558" r:id="rId8"/>
    <p:sldLayoutId id="2147485559" r:id="rId9"/>
    <p:sldLayoutId id="2147485560" r:id="rId10"/>
    <p:sldLayoutId id="21474855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5725" y="5816600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grpSp>
        <p:nvGrpSpPr>
          <p:cNvPr id="14341" name="8 Grupo"/>
          <p:cNvGrpSpPr>
            <a:grpSpLocks/>
          </p:cNvGrpSpPr>
          <p:nvPr/>
        </p:nvGrpSpPr>
        <p:grpSpPr bwMode="auto">
          <a:xfrm>
            <a:off x="5580063" y="5516563"/>
            <a:ext cx="3541712" cy="1341437"/>
            <a:chOff x="5580112" y="5517232"/>
            <a:chExt cx="3541258" cy="1340768"/>
          </a:xfrm>
        </p:grpSpPr>
        <p:sp>
          <p:nvSpPr>
            <p:cNvPr id="6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itchFamily="66" charset="0"/>
                  <a:cs typeface="+mn-cs"/>
                </a:rPr>
                <a:t>Servicios para la ciencia</a:t>
              </a:r>
              <a:endParaRPr lang="es-MX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  <a:cs typeface="+mn-cs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8702324" y="5517232"/>
              <a:ext cx="419046" cy="645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®</a:t>
              </a:r>
            </a:p>
          </p:txBody>
        </p:sp>
      </p:grp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7788" y="6248400"/>
            <a:ext cx="20467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Copyright © Grupo UIS, </a:t>
            </a:r>
            <a:r>
              <a:rPr lang="es-MX" sz="1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2020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4343" name="11 CuadroTexto"/>
          <p:cNvSpPr txBox="1">
            <a:spLocks noChangeArrowheads="1"/>
          </p:cNvSpPr>
          <p:nvPr/>
        </p:nvSpPr>
        <p:spPr bwMode="auto">
          <a:xfrm>
            <a:off x="2959463" y="2865438"/>
            <a:ext cx="3177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rgbClr val="A50021"/>
                </a:solidFill>
              </a:rPr>
              <a:t>Sitio Clínico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rgbClr val="A50021"/>
                </a:solidFill>
              </a:rPr>
              <a:t>5. Conducción</a:t>
            </a:r>
            <a:endParaRPr lang="es-ES" altLang="es-MX" sz="40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90016"/>
              </p:ext>
            </p:extLst>
          </p:nvPr>
        </p:nvGraphicFramePr>
        <p:xfrm>
          <a:off x="971600" y="980728"/>
          <a:ext cx="7344816" cy="51278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Metas</a:t>
                      </a:r>
                      <a:endParaRPr lang="es-MX" sz="2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No.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effectLst/>
                        </a:rPr>
                        <a:t>14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Objetivo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Minimizar el tiempo para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atender las observaciones 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monitoreos y/o auditorías</a:t>
                      </a:r>
                      <a:endParaRPr lang="es-MX" sz="2000" b="1" dirty="0" smtClean="0">
                        <a:solidFill>
                          <a:srgbClr val="A5002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Justificación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Atender observaciones de clientes y autoridades</a:t>
                      </a:r>
                      <a:endParaRPr lang="es-MX" sz="20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Indicador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de días hábiles entre la fecha de monitoreo y/o auditoría y la fecha de cumplimiento a observaciones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Fórmula</a:t>
                      </a:r>
                      <a:endParaRPr lang="es-MX" sz="2400" dirty="0" smtClean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 de los días hábiles entre la fecha de monitoreo y/o auditoría y la fecha de cumplimiento a observaciones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Meta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cumplimientos en ≤ 10 días hábiles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Responsables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476" marR="43476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Gerencia, Coordinación</a:t>
                      </a:r>
                      <a:endParaRPr lang="es-MX" sz="2000" dirty="0" smtClean="0">
                        <a:effectLst/>
                      </a:endParaRPr>
                    </a:p>
                  </a:txBody>
                  <a:tcPr marL="43476" marR="434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71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34" y="983700"/>
            <a:ext cx="6594732" cy="489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65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12" y="1794033"/>
            <a:ext cx="7062376" cy="32699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7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36712"/>
            <a:ext cx="7062376" cy="52528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604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692696"/>
            <a:ext cx="5142269" cy="5605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3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7" y="620688"/>
            <a:ext cx="4271107" cy="561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7" y="2492896"/>
            <a:ext cx="4520452" cy="1152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56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452437"/>
            <a:ext cx="5876925" cy="5953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75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8760"/>
            <a:ext cx="4320480" cy="34811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20688"/>
            <a:ext cx="4041066" cy="5562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92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8448"/>
            <a:ext cx="8467383" cy="63589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04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9662"/>
            <a:ext cx="4005532" cy="56112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32156"/>
            <a:ext cx="4339158" cy="56112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31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176264"/>
            <a:ext cx="7067128" cy="326896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x-none" b="1">
                <a:solidFill>
                  <a:srgbClr val="A50021"/>
                </a:solidFill>
              </a:rPr>
              <a:t>Objetivos </a:t>
            </a:r>
            <a:r>
              <a:rPr lang="es-MX" b="1" dirty="0">
                <a:solidFill>
                  <a:srgbClr val="A50021"/>
                </a:solidFill>
              </a:rPr>
              <a:t>de la calidad</a:t>
            </a:r>
            <a:endParaRPr lang="es-MX" sz="3200" b="1" i="1" dirty="0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es-MX" sz="1200" dirty="0"/>
              <a:t> </a:t>
            </a:r>
          </a:p>
          <a:p>
            <a:pPr lvl="0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dirty="0"/>
              <a:t>Disminuir al máximo los tiempos de respuesta</a:t>
            </a:r>
            <a:r>
              <a:rPr lang="es-MX" sz="2400" dirty="0" smtClean="0"/>
              <a:t>.</a:t>
            </a:r>
          </a:p>
          <a:p>
            <a:pPr lvl="0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lvl="0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dirty="0"/>
              <a:t>Optimizar el </a:t>
            </a:r>
            <a:r>
              <a:rPr lang="es-MX" sz="2400" dirty="0" smtClean="0"/>
              <a:t>tiempo.</a:t>
            </a:r>
          </a:p>
          <a:p>
            <a:pPr lvl="0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lvl="0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dirty="0"/>
              <a:t>Cumplir las metas de reclutamiento</a:t>
            </a:r>
            <a:r>
              <a:rPr lang="es-MX" sz="2400" dirty="0" smtClean="0"/>
              <a:t>.</a:t>
            </a:r>
          </a:p>
          <a:p>
            <a:pPr lvl="0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lvl="0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dirty="0"/>
              <a:t>Evitar desviaciones en la conducción de los estudios</a:t>
            </a:r>
            <a:r>
              <a:rPr lang="es-MX" sz="2400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87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486025"/>
            <a:ext cx="4676775" cy="18859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52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4305757" cy="592978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880"/>
            <a:ext cx="3918963" cy="15835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503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4290890" cy="59970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4744"/>
            <a:ext cx="4128564" cy="33112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461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90500"/>
            <a:ext cx="4676775" cy="64754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270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64704"/>
            <a:ext cx="3960440" cy="554461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48680"/>
            <a:ext cx="4191784" cy="54726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0598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20688"/>
            <a:ext cx="4104456" cy="56605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620688"/>
            <a:ext cx="4104456" cy="5668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8557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8534400" cy="640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8532439" cy="64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417079" cy="6309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6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733425"/>
            <a:ext cx="7191375" cy="53911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Instrucciones</a:t>
            </a:r>
          </a:p>
          <a:p>
            <a:pPr marL="0" indent="0" algn="ctr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Realice </a:t>
            </a:r>
            <a:r>
              <a:rPr lang="es-MX" sz="2400" dirty="0"/>
              <a:t>las actividades de acuerdo al </a:t>
            </a:r>
            <a:r>
              <a:rPr lang="es-MX" sz="2400" dirty="0" smtClean="0"/>
              <a:t>Procedimiento normalizado y </a:t>
            </a:r>
            <a:r>
              <a:rPr lang="es-MX" sz="2400" dirty="0"/>
              <a:t>al </a:t>
            </a:r>
            <a:r>
              <a:rPr lang="es-MX" sz="2400" dirty="0" smtClean="0"/>
              <a:t>Instructivo de trabajo correspondiente.</a:t>
            </a: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Documente</a:t>
            </a:r>
            <a:r>
              <a:rPr lang="es-MX" sz="2400" dirty="0"/>
              <a:t> cada </a:t>
            </a:r>
            <a:r>
              <a:rPr lang="es-MX" sz="2400" dirty="0" smtClean="0"/>
              <a:t>actividad en el Software QUIS.</a:t>
            </a: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dirty="0"/>
              <a:t>En comunicación escrita, utilice</a:t>
            </a:r>
            <a:r>
              <a:rPr lang="es-MX" sz="2400" b="1" dirty="0">
                <a:solidFill>
                  <a:srgbClr val="A50021"/>
                </a:solidFill>
              </a:rPr>
              <a:t> solamente Formatos Controlados </a:t>
            </a:r>
            <a:r>
              <a:rPr lang="es-MX" sz="2400" b="1" dirty="0" smtClean="0">
                <a:solidFill>
                  <a:srgbClr val="A50021"/>
                </a:solidFill>
              </a:rPr>
              <a:t>autorizados</a:t>
            </a:r>
            <a:r>
              <a:rPr lang="es-MX" sz="2400" dirty="0"/>
              <a:t>. </a:t>
            </a:r>
            <a:endParaRPr lang="es-MX" sz="2400" dirty="0" smtClean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Comunique </a:t>
            </a:r>
            <a:r>
              <a:rPr lang="es-MX" sz="2400" dirty="0"/>
              <a:t>a </a:t>
            </a:r>
            <a:r>
              <a:rPr lang="es-MX" sz="2400" dirty="0" smtClean="0"/>
              <a:t>Recursos Humanos </a:t>
            </a:r>
            <a:r>
              <a:rPr lang="es-MX" sz="2400" dirty="0"/>
              <a:t>cualquier </a:t>
            </a:r>
            <a:r>
              <a:rPr lang="es-MX" sz="2400" dirty="0" smtClean="0"/>
              <a:t>observación, </a:t>
            </a:r>
            <a:r>
              <a:rPr lang="es-MX" sz="2400" dirty="0"/>
              <a:t>o solicitud expresa del cliente. </a:t>
            </a:r>
          </a:p>
        </p:txBody>
      </p:sp>
    </p:spTree>
    <p:extLst>
      <p:ext uri="{BB962C8B-B14F-4D97-AF65-F5344CB8AC3E}">
        <p14:creationId xmlns:p14="http://schemas.microsoft.com/office/powerpoint/2010/main" val="26114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692696"/>
            <a:ext cx="5378436" cy="54303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789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87" y="72008"/>
            <a:ext cx="7483337" cy="6669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090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32656"/>
            <a:ext cx="4604172" cy="6076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911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8640"/>
            <a:ext cx="8388423" cy="63087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079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4426150" cy="5914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386" y="2636912"/>
            <a:ext cx="4213076" cy="18546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690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7139"/>
            <a:ext cx="3670760" cy="5225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2776"/>
            <a:ext cx="4111533" cy="36059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9376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70700"/>
            <a:ext cx="4361855" cy="5947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Elipse 4"/>
          <p:cNvSpPr/>
          <p:nvPr/>
        </p:nvSpPr>
        <p:spPr>
          <a:xfrm>
            <a:off x="6611782" y="5805264"/>
            <a:ext cx="792088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smtClean="0">
                <a:solidFill>
                  <a:schemeClr val="tx1"/>
                </a:solidFill>
              </a:rPr>
              <a:t>No relación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539774" y="4725144"/>
            <a:ext cx="936104" cy="9361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1"/>
                </a:solidFill>
              </a:rPr>
              <a:t>Dudosa</a:t>
            </a:r>
            <a:endParaRPr lang="es-MX" sz="1000" b="1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6431762" y="3444334"/>
            <a:ext cx="1152128" cy="11367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solidFill>
                  <a:schemeClr val="tx1"/>
                </a:solidFill>
              </a:rPr>
              <a:t>Posible</a:t>
            </a:r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6330825" y="1938822"/>
            <a:ext cx="1365214" cy="13461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</a:rPr>
              <a:t>Probable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6283641" y="354646"/>
            <a:ext cx="1412398" cy="14401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/>
                </a:solidFill>
              </a:rPr>
              <a:t>Definitiva</a:t>
            </a:r>
            <a:endParaRPr lang="es-MX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38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764704"/>
            <a:ext cx="4266772" cy="2808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149080"/>
            <a:ext cx="5295900" cy="1304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738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3746780" cy="30963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620688"/>
            <a:ext cx="4176464" cy="56116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9519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04664"/>
            <a:ext cx="5868054" cy="611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31" y="530866"/>
            <a:ext cx="5439938" cy="5796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3 Elipse"/>
          <p:cNvSpPr/>
          <p:nvPr/>
        </p:nvSpPr>
        <p:spPr>
          <a:xfrm>
            <a:off x="2555776" y="5085184"/>
            <a:ext cx="1368152" cy="9361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4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99" y="173366"/>
            <a:ext cx="5802601" cy="6511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192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32656"/>
            <a:ext cx="4320480" cy="5854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949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747712"/>
            <a:ext cx="5238750" cy="5362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121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8640"/>
            <a:ext cx="5723731" cy="6433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500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2656"/>
            <a:ext cx="6022558" cy="6064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80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6672"/>
            <a:ext cx="5990588" cy="6073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920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04664"/>
            <a:ext cx="4754687" cy="60005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086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92696"/>
            <a:ext cx="4149597" cy="5480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952277"/>
            <a:ext cx="4141885" cy="2673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8457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4253136" cy="5574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700808"/>
            <a:ext cx="3932334" cy="3598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505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4248472" cy="4476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628800"/>
            <a:ext cx="3978721" cy="3003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62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99243"/>
              </p:ext>
            </p:extLst>
          </p:nvPr>
        </p:nvGraphicFramePr>
        <p:xfrm>
          <a:off x="971600" y="1484784"/>
          <a:ext cx="7344816" cy="48823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Metas</a:t>
                      </a:r>
                      <a:endParaRPr lang="es-MX" sz="2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No.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effectLst/>
                        </a:rPr>
                        <a:t>9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Objetivo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Minimizar el número de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desviaciones de ventana</a:t>
                      </a:r>
                      <a:endParaRPr lang="es-MX" sz="2000" b="1" dirty="0" smtClean="0">
                        <a:solidFill>
                          <a:srgbClr val="A5002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Justificación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Asegurar la adherencia a los tiempos de procedimientos</a:t>
                      </a:r>
                      <a:endParaRPr lang="es-MX" sz="2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Indicador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de desviaciones</a:t>
                      </a:r>
                      <a:r>
                        <a:rPr lang="es-MX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ventana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Fórmula</a:t>
                      </a:r>
                      <a:endParaRPr lang="es-MX" sz="2400" dirty="0" smtClean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 de los días hábiles entre la fecha en que se reciben  el protocolo y los documentos relacionados y la fecha</a:t>
                      </a:r>
                      <a:r>
                        <a:rPr lang="es-MX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sello de recibido por el CE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Meta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estudios con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2 desviaciones de ventana</a:t>
                      </a:r>
                      <a:endParaRPr lang="es-MX" sz="2000" b="1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Responsables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476" marR="43476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Coordinación</a:t>
                      </a:r>
                      <a:endParaRPr lang="es-MX" sz="2000" dirty="0" smtClean="0">
                        <a:effectLst/>
                      </a:endParaRPr>
                    </a:p>
                  </a:txBody>
                  <a:tcPr marL="43476" marR="434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792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48680"/>
            <a:ext cx="4032448" cy="5674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905396"/>
            <a:ext cx="3872086" cy="961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7795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92696"/>
            <a:ext cx="3942367" cy="5564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678202"/>
            <a:ext cx="4032448" cy="5539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667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20688"/>
            <a:ext cx="4026454" cy="5725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772816"/>
            <a:ext cx="3826333" cy="36381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0011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20688"/>
            <a:ext cx="4032448" cy="5687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013758"/>
            <a:ext cx="4032448" cy="4901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7608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12" y="712000"/>
            <a:ext cx="7062376" cy="543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11616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4106726" cy="5802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12776"/>
            <a:ext cx="3904644" cy="4560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37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04664"/>
            <a:ext cx="4945198" cy="60486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694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04664"/>
            <a:ext cx="7866359" cy="60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523875"/>
            <a:ext cx="5753100" cy="5810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151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/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5725" y="5816600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grpSp>
        <p:nvGrpSpPr>
          <p:cNvPr id="26629" name="8 Grupo"/>
          <p:cNvGrpSpPr>
            <a:grpSpLocks/>
          </p:cNvGrpSpPr>
          <p:nvPr/>
        </p:nvGrpSpPr>
        <p:grpSpPr bwMode="auto">
          <a:xfrm>
            <a:off x="5580063" y="5516563"/>
            <a:ext cx="3541712" cy="1341437"/>
            <a:chOff x="5580112" y="5517232"/>
            <a:chExt cx="3541258" cy="1340768"/>
          </a:xfrm>
        </p:grpSpPr>
        <p:sp>
          <p:nvSpPr>
            <p:cNvPr id="6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itchFamily="66" charset="0"/>
                  <a:cs typeface="+mn-cs"/>
                </a:rPr>
                <a:t>Servicios para la ciencia</a:t>
              </a:r>
              <a:endParaRPr lang="es-MX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  <a:cs typeface="+mn-cs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8702324" y="5517232"/>
              <a:ext cx="419046" cy="645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®</a:t>
              </a:r>
            </a:p>
          </p:txBody>
        </p:sp>
      </p:grp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7788" y="6248400"/>
            <a:ext cx="20467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Copyright © Grupo UIS, </a:t>
            </a:r>
            <a:r>
              <a:rPr lang="es-MX" sz="1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2020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6631" name="11 CuadroTexto"/>
          <p:cNvSpPr txBox="1">
            <a:spLocks noChangeArrowheads="1"/>
          </p:cNvSpPr>
          <p:nvPr/>
        </p:nvSpPr>
        <p:spPr bwMode="auto">
          <a:xfrm>
            <a:off x="3216383" y="2865438"/>
            <a:ext cx="26636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rgbClr val="A50021"/>
                </a:solidFill>
              </a:rPr>
              <a:t>Sitio Clínico</a:t>
            </a:r>
            <a:endParaRPr lang="es-ES" altLang="es-MX" sz="40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10278"/>
              </p:ext>
            </p:extLst>
          </p:nvPr>
        </p:nvGraphicFramePr>
        <p:xfrm>
          <a:off x="971600" y="1332840"/>
          <a:ext cx="7344816" cy="47604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Metas</a:t>
                      </a:r>
                      <a:endParaRPr lang="es-MX" sz="2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No.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effectLst/>
                        </a:rPr>
                        <a:t>10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Objetivo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Minimizar el número de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desviaciones por reporte de EAS</a:t>
                      </a:r>
                      <a:endParaRPr lang="es-MX" sz="2000" b="1" dirty="0" smtClean="0">
                        <a:solidFill>
                          <a:srgbClr val="A5002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Justificación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Cumplir disposiciones legales para reporte de eventos adversos serios</a:t>
                      </a:r>
                      <a:endParaRPr lang="es-MX" sz="20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Indicador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de días hábiles entre la fecha de conocimiento del EAS y la fecha de reporte al CE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Fórmula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 de las desviaciones por reporte de EAS 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Meta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estudios con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desviaciones por reporte de EAS</a:t>
                      </a:r>
                      <a:endParaRPr lang="es-MX" sz="2000" b="1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Responsables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476" marR="43476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Coordinación</a:t>
                      </a:r>
                      <a:endParaRPr lang="es-MX" sz="2000" dirty="0" smtClean="0">
                        <a:effectLst/>
                      </a:endParaRPr>
                    </a:p>
                  </a:txBody>
                  <a:tcPr marL="43476" marR="434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82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97624"/>
              </p:ext>
            </p:extLst>
          </p:nvPr>
        </p:nvGraphicFramePr>
        <p:xfrm>
          <a:off x="971600" y="1648688"/>
          <a:ext cx="7344816" cy="46385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Metas</a:t>
                      </a:r>
                      <a:endParaRPr lang="es-MX" sz="2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No.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effectLst/>
                        </a:rPr>
                        <a:t>11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Objetivo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Minimizar el tiempo para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 de datos</a:t>
                      </a:r>
                      <a:endParaRPr lang="es-MX" sz="2000" b="1" dirty="0" smtClean="0">
                        <a:solidFill>
                          <a:srgbClr val="A5002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Justificación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Cumplir el tiempo establecido por el cliente para reporte de datos</a:t>
                      </a:r>
                      <a:endParaRPr lang="es-MX" sz="20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Indicador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de días hábiles entre la fecha de la visita y la fecha de reporte de datos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Fórmula</a:t>
                      </a:r>
                      <a:endParaRPr lang="es-MX" sz="2400" dirty="0" smtClean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 de los días hábiles entre la fecha de</a:t>
                      </a:r>
                      <a:r>
                        <a:rPr lang="es-MX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visita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la fecha</a:t>
                      </a:r>
                      <a:r>
                        <a:rPr lang="es-MX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reporte de datos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Meta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reportes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2 días hábiles</a:t>
                      </a:r>
                      <a:endParaRPr lang="es-MX" sz="2000" b="1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Responsables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476" marR="43476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Coordinación</a:t>
                      </a:r>
                      <a:endParaRPr lang="es-MX" sz="2000" dirty="0" smtClean="0">
                        <a:effectLst/>
                      </a:endParaRPr>
                    </a:p>
                  </a:txBody>
                  <a:tcPr marL="43476" marR="434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42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77412"/>
              </p:ext>
            </p:extLst>
          </p:nvPr>
        </p:nvGraphicFramePr>
        <p:xfrm>
          <a:off x="971600" y="1737464"/>
          <a:ext cx="7344816" cy="42727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Metas</a:t>
                      </a:r>
                      <a:endParaRPr lang="es-MX" sz="2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No.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effectLst/>
                        </a:rPr>
                        <a:t>12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Objetivo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Minimizar la aclaración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Justificación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Minimizar el número de solicitudes de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aclaraciones de datos</a:t>
                      </a:r>
                      <a:endParaRPr lang="es-MX" sz="2000" b="1" dirty="0" smtClean="0">
                        <a:solidFill>
                          <a:srgbClr val="A5002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Indicador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de aclaraciones de datos generadas en el estudio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Fórmula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 de las aclaraciones de datos generadas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Meta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estudios con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10 aclaraciones / sujeto</a:t>
                      </a:r>
                      <a:endParaRPr lang="es-MX" sz="2000" b="1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Responsables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476" marR="43476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Coordinación</a:t>
                      </a:r>
                      <a:endParaRPr lang="es-MX" sz="2000" dirty="0" smtClean="0">
                        <a:effectLst/>
                      </a:endParaRPr>
                    </a:p>
                  </a:txBody>
                  <a:tcPr marL="43476" marR="434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04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52690"/>
              </p:ext>
            </p:extLst>
          </p:nvPr>
        </p:nvGraphicFramePr>
        <p:xfrm>
          <a:off x="971600" y="1484784"/>
          <a:ext cx="7344816" cy="48840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Metas</a:t>
                      </a:r>
                      <a:endParaRPr lang="es-MX" sz="2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No.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effectLst/>
                        </a:rPr>
                        <a:t>13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Objetivo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Minimizar el tiempo de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 de desviaciones</a:t>
                      </a:r>
                      <a:endParaRPr lang="es-MX" sz="2000" b="1" dirty="0" smtClean="0">
                        <a:solidFill>
                          <a:srgbClr val="A5002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Justificación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Reportar desviaciones al CE en forma oportuna</a:t>
                      </a:r>
                      <a:endParaRPr lang="es-MX" sz="20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Indicador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de días hábiles entre la fecha de la desviación y la fecha en que el CE recibe el reporte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Fórmula</a:t>
                      </a:r>
                      <a:endParaRPr lang="es-MX" sz="2400" dirty="0" smtClean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 de los días hábiles entre la fecha de la desviación y la fecha en que el CE recibe el reporte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Meta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 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los reportes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≤ 7 días hábiles</a:t>
                      </a:r>
                      <a:endParaRPr lang="es-MX" sz="2000" b="1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Responsables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476" marR="43476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Coordinación</a:t>
                      </a:r>
                      <a:endParaRPr lang="es-MX" sz="2000" dirty="0" smtClean="0">
                        <a:effectLst/>
                      </a:endParaRPr>
                    </a:p>
                  </a:txBody>
                  <a:tcPr marL="43476" marR="434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388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12992</TotalTime>
  <Words>498</Words>
  <Application>Microsoft Office PowerPoint</Application>
  <PresentationFormat>Presentación en pantalla (4:3)</PresentationFormat>
  <Paragraphs>124</Paragraphs>
  <Slides>59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59</vt:i4>
      </vt:variant>
    </vt:vector>
  </HeadingPairs>
  <TitlesOfParts>
    <vt:vector size="69" baseType="lpstr">
      <vt:lpstr>Arial</vt:lpstr>
      <vt:lpstr>Calibri</vt:lpstr>
      <vt:lpstr>Freestyle Script</vt:lpstr>
      <vt:lpstr>Monotype Corsiva</vt:lpstr>
      <vt:lpstr>Times New Roman</vt:lpstr>
      <vt:lpstr>Wingdings</vt:lpstr>
      <vt:lpstr>Tema de Office</vt:lpstr>
      <vt:lpstr>1_Diseño personalizado</vt:lpstr>
      <vt:lpstr>Diseño personalizado</vt:lpstr>
      <vt:lpstr>2_Diseño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ITESM CHIHUAHUA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Dra. Velazquez</dc:creator>
  <cp:lastModifiedBy>Merced Velazquez</cp:lastModifiedBy>
  <cp:revision>376</cp:revision>
  <dcterms:created xsi:type="dcterms:W3CDTF">2011-09-19T17:02:31Z</dcterms:created>
  <dcterms:modified xsi:type="dcterms:W3CDTF">2020-09-23T01:09:44Z</dcterms:modified>
</cp:coreProperties>
</file>