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45"/>
  </p:notesMasterIdLst>
  <p:handoutMasterIdLst>
    <p:handoutMasterId r:id="rId46"/>
  </p:handoutMasterIdLst>
  <p:sldIdLst>
    <p:sldId id="795" r:id="rId2"/>
    <p:sldId id="796" r:id="rId3"/>
    <p:sldId id="738" r:id="rId4"/>
    <p:sldId id="797" r:id="rId5"/>
    <p:sldId id="871" r:id="rId6"/>
    <p:sldId id="872" r:id="rId7"/>
    <p:sldId id="798" r:id="rId8"/>
    <p:sldId id="799" r:id="rId9"/>
    <p:sldId id="804" r:id="rId10"/>
    <p:sldId id="868" r:id="rId11"/>
    <p:sldId id="887" r:id="rId12"/>
    <p:sldId id="888" r:id="rId13"/>
    <p:sldId id="856" r:id="rId14"/>
    <p:sldId id="800" r:id="rId15"/>
    <p:sldId id="845" r:id="rId16"/>
    <p:sldId id="754" r:id="rId17"/>
    <p:sldId id="861" r:id="rId18"/>
    <p:sldId id="862" r:id="rId19"/>
    <p:sldId id="753" r:id="rId20"/>
    <p:sldId id="801" r:id="rId21"/>
    <p:sldId id="847" r:id="rId22"/>
    <p:sldId id="742" r:id="rId23"/>
    <p:sldId id="802" r:id="rId24"/>
    <p:sldId id="849" r:id="rId25"/>
    <p:sldId id="873" r:id="rId26"/>
    <p:sldId id="874" r:id="rId27"/>
    <p:sldId id="875" r:id="rId28"/>
    <p:sldId id="876" r:id="rId29"/>
    <p:sldId id="877" r:id="rId30"/>
    <p:sldId id="878" r:id="rId31"/>
    <p:sldId id="879" r:id="rId32"/>
    <p:sldId id="880" r:id="rId33"/>
    <p:sldId id="881" r:id="rId34"/>
    <p:sldId id="882" r:id="rId35"/>
    <p:sldId id="883" r:id="rId36"/>
    <p:sldId id="884" r:id="rId37"/>
    <p:sldId id="885" r:id="rId38"/>
    <p:sldId id="886" r:id="rId39"/>
    <p:sldId id="749" r:id="rId40"/>
    <p:sldId id="750" r:id="rId41"/>
    <p:sldId id="889" r:id="rId42"/>
    <p:sldId id="770" r:id="rId43"/>
    <p:sldId id="848" r:id="rId44"/>
  </p:sldIdLst>
  <p:sldSz cx="12192000" cy="6858000"/>
  <p:notesSz cx="7099300" cy="10234613"/>
  <p:custDataLst>
    <p:tags r:id="rId47"/>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333FF"/>
    <a:srgbClr val="FFFF00"/>
    <a:srgbClr val="FF3300"/>
    <a:srgbClr val="CC00CC"/>
    <a:srgbClr val="FFCC00"/>
    <a:srgbClr val="FF9999"/>
    <a:srgbClr val="CC0000"/>
    <a:srgbClr val="FF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6792" autoAdjust="0"/>
  </p:normalViewPr>
  <p:slideViewPr>
    <p:cSldViewPr>
      <p:cViewPr varScale="1">
        <p:scale>
          <a:sx n="63" d="100"/>
          <a:sy n="63" d="100"/>
        </p:scale>
        <p:origin x="142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2E9864FE-FFA6-4015-A909-1022FFF67E3D}" type="slidenum">
              <a:rPr lang="en-US"/>
              <a:pPr>
                <a:defRPr/>
              </a:pPr>
              <a:t>‹#›</a:t>
            </a:fld>
            <a:endParaRPr lang="en-US"/>
          </a:p>
        </p:txBody>
      </p:sp>
    </p:spTree>
    <p:extLst>
      <p:ext uri="{BB962C8B-B14F-4D97-AF65-F5344CB8AC3E}">
        <p14:creationId xmlns:p14="http://schemas.microsoft.com/office/powerpoint/2010/main" val="2774513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992188" y="768350"/>
            <a:ext cx="5116512"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25546A54-71DD-48C4-8071-9DA185745F91}" type="slidenum">
              <a:rPr lang="en-US"/>
              <a:pPr>
                <a:defRPr/>
              </a:pPr>
              <a:t>‹#›</a:t>
            </a:fld>
            <a:endParaRPr lang="en-US"/>
          </a:p>
        </p:txBody>
      </p:sp>
    </p:spTree>
    <p:extLst>
      <p:ext uri="{BB962C8B-B14F-4D97-AF65-F5344CB8AC3E}">
        <p14:creationId xmlns:p14="http://schemas.microsoft.com/office/powerpoint/2010/main" val="42542461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25546A54-71DD-48C4-8071-9DA185745F91}" type="slidenum">
              <a:rPr lang="en-US" smtClean="0"/>
              <a:pPr>
                <a:defRPr/>
              </a:pPr>
              <a:t>1</a:t>
            </a:fld>
            <a:endParaRPr lang="en-US"/>
          </a:p>
        </p:txBody>
      </p:sp>
    </p:spTree>
    <p:extLst>
      <p:ext uri="{BB962C8B-B14F-4D97-AF65-F5344CB8AC3E}">
        <p14:creationId xmlns:p14="http://schemas.microsoft.com/office/powerpoint/2010/main" val="3972753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28</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29</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30</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31</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32</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33</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34</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35</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36</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37</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xfrm>
            <a:off x="139700" y="768350"/>
            <a:ext cx="6819900" cy="3836988"/>
          </a:xfrm>
          <a:ln/>
        </p:spPr>
      </p:sp>
      <p:sp>
        <p:nvSpPr>
          <p:cNvPr id="19458" name="Notes Placeholder 2"/>
          <p:cNvSpPr>
            <a:spLocks noGrp="1"/>
          </p:cNvSpPr>
          <p:nvPr>
            <p:ph type="body" idx="1"/>
          </p:nvPr>
        </p:nvSpPr>
        <p:spPr>
          <a:noFill/>
          <a:ln/>
        </p:spPr>
        <p:txBody>
          <a:bodyPr/>
          <a:lstStyle/>
          <a:p>
            <a:r>
              <a:rPr lang="en-US">
                <a:ea typeface="ＭＳ Ｐゴシック" pitchFamily="34" charset="-128"/>
              </a:rPr>
              <a:t>[cut demo of moving around in grid world program]</a:t>
            </a:r>
          </a:p>
        </p:txBody>
      </p:sp>
      <p:sp>
        <p:nvSpPr>
          <p:cNvPr id="19459" name="Slide Number Placeholder 3"/>
          <p:cNvSpPr>
            <a:spLocks noGrp="1"/>
          </p:cNvSpPr>
          <p:nvPr>
            <p:ph type="sldNum" sz="quarter" idx="5"/>
          </p:nvPr>
        </p:nvSpPr>
        <p:spPr>
          <a:noFill/>
        </p:spPr>
        <p:txBody>
          <a:bodyPr/>
          <a:lstStyle/>
          <a:p>
            <a:pPr defTabSz="988101"/>
            <a:fld id="{552C0BAA-F2C0-47C6-A20B-733CA31DCFFD}" type="slidenum">
              <a:rPr lang="en-US"/>
              <a:pPr defTabSz="988101"/>
              <a:t>2</a:t>
            </a:fld>
            <a:endParaRPr lang="en-US" dirty="0"/>
          </a:p>
        </p:txBody>
      </p:sp>
    </p:spTree>
    <p:extLst>
      <p:ext uri="{BB962C8B-B14F-4D97-AF65-F5344CB8AC3E}">
        <p14:creationId xmlns:p14="http://schemas.microsoft.com/office/powerpoint/2010/main" val="2134401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38</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Demo just shows V and Q values, snapshots on next slides.</a:t>
            </a:r>
          </a:p>
          <a:p>
            <a:endParaRPr lang="en-US" dirty="0"/>
          </a:p>
        </p:txBody>
      </p:sp>
      <p:sp>
        <p:nvSpPr>
          <p:cNvPr id="4" name="Slide Number Placeholder 3"/>
          <p:cNvSpPr>
            <a:spLocks noGrp="1"/>
          </p:cNvSpPr>
          <p:nvPr>
            <p:ph type="sldNum" sz="quarter" idx="10"/>
          </p:nvPr>
        </p:nvSpPr>
        <p:spPr/>
        <p:txBody>
          <a:bodyPr/>
          <a:lstStyle/>
          <a:p>
            <a:pPr>
              <a:defRPr/>
            </a:pPr>
            <a:fld id="{25546A54-71DD-48C4-8071-9DA185745F91}" type="slidenum">
              <a:rPr lang="en-US" smtClean="0"/>
              <a:pPr>
                <a:defRPr/>
              </a:pPr>
              <a:t>4</a:t>
            </a:fld>
            <a:endParaRPr lang="en-US"/>
          </a:p>
        </p:txBody>
      </p:sp>
    </p:spTree>
    <p:extLst>
      <p:ext uri="{BB962C8B-B14F-4D97-AF65-F5344CB8AC3E}">
        <p14:creationId xmlns:p14="http://schemas.microsoft.com/office/powerpoint/2010/main" val="312958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xfrm>
            <a:off x="139700" y="768350"/>
            <a:ext cx="6819900" cy="3836988"/>
          </a:xfrm>
          <a:ln/>
        </p:spPr>
      </p:sp>
      <p:sp>
        <p:nvSpPr>
          <p:cNvPr id="67586" name="Notes Placeholder 2"/>
          <p:cNvSpPr>
            <a:spLocks noGrp="1"/>
          </p:cNvSpPr>
          <p:nvPr>
            <p:ph type="body" idx="1"/>
          </p:nvPr>
        </p:nvSpPr>
        <p:spPr>
          <a:noFill/>
          <a:ln/>
        </p:spPr>
        <p:txBody>
          <a:bodyPr/>
          <a:lstStyle/>
          <a:p>
            <a:r>
              <a:rPr lang="en-US" dirty="0">
                <a:ea typeface="ＭＳ Ｐゴシック" pitchFamily="34" charset="-128"/>
              </a:rPr>
              <a:t>Let</a:t>
            </a:r>
            <a:r>
              <a:rPr lang="ja-JP" altLang="en-US">
                <a:ea typeface="ＭＳ Ｐゴシック" pitchFamily="34" charset="-128"/>
              </a:rPr>
              <a:t>’</a:t>
            </a:r>
            <a:r>
              <a:rPr lang="en-US" altLang="ja-JP" dirty="0">
                <a:ea typeface="ＭＳ Ｐゴシック" pitchFamily="34" charset="-128"/>
              </a:rPr>
              <a:t>s start by equations that characterize these quantities through mutual recursions.  [step through this by writing on slide, one step at a time]</a:t>
            </a:r>
          </a:p>
          <a:p>
            <a:endParaRPr lang="en-US" dirty="0">
              <a:ea typeface="ＭＳ Ｐゴシック" pitchFamily="34" charset="-128"/>
            </a:endParaRPr>
          </a:p>
          <a:p>
            <a:r>
              <a:rPr lang="en-US" dirty="0">
                <a:ea typeface="ＭＳ Ｐゴシック" pitchFamily="34" charset="-128"/>
              </a:rPr>
              <a:t>Recursive characterization of V* in terms of V*; not necessarily helpful; but it is a characterization.</a:t>
            </a:r>
          </a:p>
          <a:p>
            <a:endParaRPr lang="en-US" dirty="0">
              <a:ea typeface="ＭＳ Ｐゴシック" pitchFamily="34" charset="-128"/>
            </a:endParaRPr>
          </a:p>
          <a:p>
            <a:endParaRPr lang="en-US" dirty="0">
              <a:ea typeface="ＭＳ Ｐゴシック" pitchFamily="34" charset="-128"/>
            </a:endParaRPr>
          </a:p>
          <a:p>
            <a:r>
              <a:rPr lang="en-US" dirty="0">
                <a:ea typeface="ＭＳ Ｐゴシック" pitchFamily="34" charset="-128"/>
              </a:rPr>
              <a:t>Note: this is a set of equations that needs to be satisfied; but it could have multiple solutions (it does not, but at this stage of our knowledge it could).</a:t>
            </a:r>
          </a:p>
        </p:txBody>
      </p:sp>
      <p:sp>
        <p:nvSpPr>
          <p:cNvPr id="67587" name="Slide Number Placeholder 3"/>
          <p:cNvSpPr>
            <a:spLocks noGrp="1"/>
          </p:cNvSpPr>
          <p:nvPr>
            <p:ph type="sldNum" sz="quarter" idx="5"/>
          </p:nvPr>
        </p:nvSpPr>
        <p:spPr>
          <a:noFill/>
        </p:spPr>
        <p:txBody>
          <a:bodyPr/>
          <a:lstStyle/>
          <a:p>
            <a:pPr defTabSz="988101"/>
            <a:fld id="{C1E7E75B-705E-4367-8AB0-DE7E9DB4A734}" type="slidenum">
              <a:rPr lang="en-US"/>
              <a:pPr defTabSz="988101"/>
              <a:t>8</a:t>
            </a:fld>
            <a:endParaRPr lang="en-US" dirty="0"/>
          </a:p>
        </p:txBody>
      </p:sp>
    </p:spTree>
    <p:extLst>
      <p:ext uri="{BB962C8B-B14F-4D97-AF65-F5344CB8AC3E}">
        <p14:creationId xmlns:p14="http://schemas.microsoft.com/office/powerpoint/2010/main" val="1938586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xfrm>
            <a:off x="139700" y="768350"/>
            <a:ext cx="6819900" cy="3836988"/>
          </a:xfrm>
          <a:ln/>
        </p:spPr>
      </p:sp>
      <p:sp>
        <p:nvSpPr>
          <p:cNvPr id="65538" name="Notes Placeholder 2"/>
          <p:cNvSpPr>
            <a:spLocks noGrp="1"/>
          </p:cNvSpPr>
          <p:nvPr>
            <p:ph type="body" idx="1"/>
          </p:nvPr>
        </p:nvSpPr>
        <p:spPr>
          <a:noFill/>
          <a:ln/>
        </p:spPr>
        <p:txBody>
          <a:bodyPr/>
          <a:lstStyle/>
          <a:p>
            <a:r>
              <a:rPr lang="en-US" dirty="0">
                <a:ea typeface="ＭＳ Ｐゴシック" pitchFamily="34" charset="-128"/>
              </a:rPr>
              <a:t>Discuss computational complexity: S * A * S   times number of iterations</a:t>
            </a:r>
          </a:p>
          <a:p>
            <a:endParaRPr lang="en-US" dirty="0">
              <a:ea typeface="ＭＳ Ｐゴシック" pitchFamily="34" charset="-128"/>
            </a:endParaRPr>
          </a:p>
          <a:p>
            <a:r>
              <a:rPr lang="en-US" dirty="0">
                <a:ea typeface="ＭＳ Ｐゴシック" pitchFamily="34" charset="-128"/>
              </a:rPr>
              <a:t>Note: updates not in place [if in place, it means something else and not even clear what it means]</a:t>
            </a:r>
          </a:p>
        </p:txBody>
      </p:sp>
      <p:sp>
        <p:nvSpPr>
          <p:cNvPr id="65539" name="Slide Number Placeholder 3"/>
          <p:cNvSpPr>
            <a:spLocks noGrp="1"/>
          </p:cNvSpPr>
          <p:nvPr>
            <p:ph type="sldNum" sz="quarter" idx="5"/>
          </p:nvPr>
        </p:nvSpPr>
        <p:spPr>
          <a:noFill/>
        </p:spPr>
        <p:txBody>
          <a:bodyPr/>
          <a:lstStyle/>
          <a:p>
            <a:pPr defTabSz="988101"/>
            <a:fld id="{AD2D01F0-63A4-49FC-8DAB-288B21321D7F}" type="slidenum">
              <a:rPr lang="en-US"/>
              <a:pPr defTabSz="988101"/>
              <a:t>9</a:t>
            </a:fld>
            <a:endParaRPr lang="en-US" dirty="0"/>
          </a:p>
        </p:txBody>
      </p:sp>
    </p:spTree>
    <p:extLst>
      <p:ext uri="{BB962C8B-B14F-4D97-AF65-F5344CB8AC3E}">
        <p14:creationId xmlns:p14="http://schemas.microsoft.com/office/powerpoint/2010/main" val="57937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Demo steps through value iteration; snapshots of values shown on next slides.</a:t>
            </a:r>
          </a:p>
        </p:txBody>
      </p:sp>
      <p:sp>
        <p:nvSpPr>
          <p:cNvPr id="4" name="Slide Number Placeholder 3"/>
          <p:cNvSpPr>
            <a:spLocks noGrp="1"/>
          </p:cNvSpPr>
          <p:nvPr>
            <p:ph type="sldNum" sz="quarter" idx="10"/>
          </p:nvPr>
        </p:nvSpPr>
        <p:spPr/>
        <p:txBody>
          <a:bodyPr/>
          <a:lstStyle/>
          <a:p>
            <a:pPr>
              <a:defRPr/>
            </a:pPr>
            <a:fld id="{25546A54-71DD-48C4-8071-9DA185745F91}" type="slidenum">
              <a:rPr lang="en-US" smtClean="0"/>
              <a:pPr>
                <a:defRPr/>
              </a:pPr>
              <a:t>24</a:t>
            </a:fld>
            <a:endParaRPr lang="en-US"/>
          </a:p>
        </p:txBody>
      </p:sp>
    </p:spTree>
    <p:extLst>
      <p:ext uri="{BB962C8B-B14F-4D97-AF65-F5344CB8AC3E}">
        <p14:creationId xmlns:p14="http://schemas.microsoft.com/office/powerpoint/2010/main" val="4288597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25</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26</a:t>
            </a:fld>
            <a:endParaRPr lang="en-US"/>
          </a:p>
        </p:txBody>
      </p:sp>
    </p:spTree>
    <p:extLst>
      <p:ext uri="{BB962C8B-B14F-4D97-AF65-F5344CB8AC3E}">
        <p14:creationId xmlns:p14="http://schemas.microsoft.com/office/powerpoint/2010/main" val="334987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Assuming zero living reward</a:t>
            </a:r>
          </a:p>
        </p:txBody>
      </p:sp>
      <p:sp>
        <p:nvSpPr>
          <p:cNvPr id="4" name="Slide Number Placeholder 3"/>
          <p:cNvSpPr>
            <a:spLocks noGrp="1"/>
          </p:cNvSpPr>
          <p:nvPr>
            <p:ph type="sldNum" sz="quarter" idx="10"/>
          </p:nvPr>
        </p:nvSpPr>
        <p:spPr/>
        <p:txBody>
          <a:bodyPr/>
          <a:lstStyle/>
          <a:p>
            <a:fld id="{72CC9163-7EC6-4747-8782-88871FDBE126}" type="slidenum">
              <a:rPr lang="en-US" smtClean="0"/>
              <a:pPr/>
              <a:t>27</a:t>
            </a:fld>
            <a:endParaRPr lang="en-US"/>
          </a:p>
        </p:txBody>
      </p:sp>
    </p:spTree>
    <p:extLst>
      <p:ext uri="{BB962C8B-B14F-4D97-AF65-F5344CB8AC3E}">
        <p14:creationId xmlns:p14="http://schemas.microsoft.com/office/powerpoint/2010/main" val="3349870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99B1124-3B65-4401-B276-274C2D635194}"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EB7375-CCC7-48CA-86EB-B708B70A3B5B}"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1E4AFE-CC9F-40B0-91AA-2AFCDD65BDB9}"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7CBA2C-8853-4EEC-A9C0-BF38CC3A9085}"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18A1342-2FDA-4F20-9006-4FFE3B3DDCDF}"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B7A9B9-A528-49B2-A5AC-7FC7F146AADA}"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DDBD1D5-698D-4ABD-96D1-60AB116F7BB5}"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D31EB9-E8B7-4F85-BEA6-645986A209DE}"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A634593-C47F-487A-806C-BD659E4FF3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84C6467-265A-48EC-B6B6-0745C57723DE}"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4808A6-43CB-46EB-8799-3CB612732E30}"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2BCD2EF7-175E-4E4C-8CBF-036C0AE01D79}" type="slidenum">
              <a:rPr lang="en-US" smtClean="0"/>
              <a:pPr>
                <a:defRPr/>
              </a:pPr>
              <a:t>‹#›</a:t>
            </a:fld>
            <a:endParaRPr lang="en-US" dirty="0"/>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xml"/><Relationship Id="rId7" Type="http://schemas.openxmlformats.org/officeDocument/2006/relationships/image" Target="../media/image1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57388" y="762000"/>
            <a:ext cx="8634412" cy="5756274"/>
          </a:xfrm>
          <a:prstGeom prst="rect">
            <a:avLst/>
          </a:prstGeom>
          <a:noFill/>
        </p:spPr>
      </p:pic>
      <p:sp>
        <p:nvSpPr>
          <p:cNvPr id="5122" name="Rectangle 5"/>
          <p:cNvSpPr>
            <a:spLocks noGrp="1" noChangeArrowheads="1"/>
          </p:cNvSpPr>
          <p:nvPr>
            <p:ph type="ctrTitle"/>
          </p:nvPr>
        </p:nvSpPr>
        <p:spPr>
          <a:xfrm>
            <a:off x="0" y="279403"/>
            <a:ext cx="12192000" cy="1470025"/>
          </a:xfrm>
        </p:spPr>
        <p:txBody>
          <a:bodyPr/>
          <a:lstStyle/>
          <a:p>
            <a:pPr eaLnBrk="1" hangingPunct="1"/>
            <a:r>
              <a:rPr lang="en-US" dirty="0"/>
              <a:t>Artificial Intelligence</a:t>
            </a:r>
            <a:br>
              <a:rPr lang="en-US" dirty="0"/>
            </a:br>
            <a:endParaRPr lang="en-US" sz="3600" dirty="0"/>
          </a:p>
        </p:txBody>
      </p:sp>
      <p:sp>
        <p:nvSpPr>
          <p:cNvPr id="5123" name="Rectangle 6"/>
          <p:cNvSpPr>
            <a:spLocks noGrp="1" noChangeArrowheads="1"/>
          </p:cNvSpPr>
          <p:nvPr>
            <p:ph type="subTitle" idx="1"/>
          </p:nvPr>
        </p:nvSpPr>
        <p:spPr>
          <a:xfrm>
            <a:off x="0" y="1066800"/>
            <a:ext cx="12192000" cy="1524000"/>
          </a:xfrm>
        </p:spPr>
        <p:txBody>
          <a:bodyPr/>
          <a:lstStyle/>
          <a:p>
            <a:pPr eaLnBrk="1" hangingPunct="1"/>
            <a:r>
              <a:rPr lang="en-US" sz="3600" dirty="0"/>
              <a:t>Markov Decision Processes II</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19800"/>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Instructors: </a:t>
            </a:r>
            <a:r>
              <a:rPr lang="en-US" sz="2400" dirty="0" err="1">
                <a:latin typeface="Calibri"/>
                <a:cs typeface="Calibri"/>
              </a:rPr>
              <a:t>Fatemeh</a:t>
            </a:r>
            <a:r>
              <a:rPr lang="en-US" sz="2400" dirty="0">
                <a:latin typeface="Calibri"/>
                <a:cs typeface="Calibri"/>
              </a:rPr>
              <a:t> </a:t>
            </a:r>
            <a:r>
              <a:rPr lang="en-US" sz="2400" dirty="0" err="1">
                <a:latin typeface="Calibri"/>
                <a:cs typeface="Calibri"/>
              </a:rPr>
              <a:t>Mansoori</a:t>
            </a:r>
            <a:r>
              <a:rPr lang="en-US" sz="2400" dirty="0">
                <a:latin typeface="Calibri"/>
                <a:cs typeface="Calibri"/>
              </a:rPr>
              <a:t>--- University of Isfahan</a:t>
            </a:r>
          </a:p>
          <a:p>
            <a:pPr algn="ctr">
              <a:spcBef>
                <a:spcPct val="50000"/>
              </a:spcBef>
            </a:pPr>
            <a:r>
              <a:rPr lang="en-US" sz="1400" dirty="0">
                <a:latin typeface="Calibri"/>
                <a:cs typeface="Calibri"/>
              </a:rPr>
              <a:t>[These slides were created by Dan Klein and Pieter Abbeel for CS188 Intro to AI at UC Berkeley.]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Convergence*</a:t>
            </a:r>
          </a:p>
        </p:txBody>
      </p:sp>
      <p:sp>
        <p:nvSpPr>
          <p:cNvPr id="3" name="Content Placeholder 2"/>
          <p:cNvSpPr>
            <a:spLocks noGrp="1"/>
          </p:cNvSpPr>
          <p:nvPr>
            <p:ph idx="1"/>
          </p:nvPr>
        </p:nvSpPr>
        <p:spPr>
          <a:xfrm>
            <a:off x="406400" y="1397001"/>
            <a:ext cx="6375400" cy="4729164"/>
          </a:xfrm>
        </p:spPr>
        <p:txBody>
          <a:bodyPr/>
          <a:lstStyle/>
          <a:p>
            <a:r>
              <a:rPr lang="en-US" sz="2000" dirty="0">
                <a:latin typeface="Calibri"/>
                <a:cs typeface="Calibri"/>
              </a:rPr>
              <a:t>How do we know the </a:t>
            </a:r>
            <a:r>
              <a:rPr lang="en-US" sz="2000" dirty="0" err="1">
                <a:latin typeface="Calibri"/>
                <a:cs typeface="Calibri"/>
              </a:rPr>
              <a:t>V</a:t>
            </a:r>
            <a:r>
              <a:rPr lang="en-US" sz="2000" baseline="-25000" dirty="0" err="1">
                <a:latin typeface="Calibri"/>
                <a:cs typeface="Calibri"/>
              </a:rPr>
              <a:t>k</a:t>
            </a:r>
            <a:r>
              <a:rPr lang="en-US" sz="2000" dirty="0">
                <a:latin typeface="Calibri"/>
                <a:cs typeface="Calibri"/>
              </a:rPr>
              <a:t> vectors are going to converge?</a:t>
            </a:r>
          </a:p>
          <a:p>
            <a:pPr lvl="1"/>
            <a:endParaRPr lang="en-US" sz="1600" dirty="0">
              <a:latin typeface="Calibri"/>
              <a:cs typeface="Calibri"/>
            </a:endParaRPr>
          </a:p>
          <a:p>
            <a:r>
              <a:rPr lang="en-US" sz="2000" dirty="0">
                <a:latin typeface="Calibri"/>
                <a:cs typeface="Calibri"/>
              </a:rPr>
              <a:t>Case 1: If the tree has maximum depth M, then V</a:t>
            </a:r>
            <a:r>
              <a:rPr lang="en-US" sz="2000" baseline="-25000" dirty="0">
                <a:latin typeface="Calibri"/>
                <a:cs typeface="Calibri"/>
              </a:rPr>
              <a:t>M</a:t>
            </a:r>
            <a:r>
              <a:rPr lang="en-US" sz="2000" dirty="0">
                <a:latin typeface="Calibri"/>
                <a:cs typeface="Calibri"/>
              </a:rPr>
              <a:t> holds the actual </a:t>
            </a:r>
            <a:r>
              <a:rPr lang="en-US" sz="2000" dirty="0" err="1">
                <a:latin typeface="Calibri"/>
                <a:cs typeface="Calibri"/>
              </a:rPr>
              <a:t>untruncated</a:t>
            </a:r>
            <a:r>
              <a:rPr lang="en-US" sz="2000" dirty="0">
                <a:latin typeface="Calibri"/>
                <a:cs typeface="Calibri"/>
              </a:rPr>
              <a:t> values</a:t>
            </a:r>
          </a:p>
          <a:p>
            <a:pPr lvl="1"/>
            <a:endParaRPr lang="en-US" sz="1600" dirty="0">
              <a:latin typeface="Calibri"/>
              <a:cs typeface="Calibri"/>
            </a:endParaRPr>
          </a:p>
          <a:p>
            <a:r>
              <a:rPr lang="en-US" sz="2000" dirty="0">
                <a:latin typeface="Calibri"/>
                <a:cs typeface="Calibri"/>
              </a:rPr>
              <a:t>Case 2: If the discount is less than 1</a:t>
            </a:r>
          </a:p>
          <a:p>
            <a:pPr lvl="1"/>
            <a:r>
              <a:rPr lang="en-US" sz="1800" dirty="0">
                <a:latin typeface="Calibri"/>
                <a:cs typeface="Calibri"/>
              </a:rPr>
              <a:t>Sketch: For any state </a:t>
            </a:r>
            <a:r>
              <a:rPr lang="en-US" sz="1800" dirty="0" err="1">
                <a:latin typeface="Calibri"/>
                <a:cs typeface="Calibri"/>
              </a:rPr>
              <a:t>V</a:t>
            </a:r>
            <a:r>
              <a:rPr lang="en-US" sz="1800" baseline="-25000" dirty="0" err="1">
                <a:latin typeface="Calibri"/>
                <a:cs typeface="Calibri"/>
              </a:rPr>
              <a:t>k</a:t>
            </a:r>
            <a:r>
              <a:rPr lang="en-US" sz="1800" dirty="0">
                <a:latin typeface="Calibri"/>
                <a:cs typeface="Calibri"/>
              </a:rPr>
              <a:t> and V</a:t>
            </a:r>
            <a:r>
              <a:rPr lang="en-US" sz="1800" baseline="-25000" dirty="0">
                <a:latin typeface="Calibri"/>
                <a:cs typeface="Calibri"/>
              </a:rPr>
              <a:t>k+1</a:t>
            </a:r>
            <a:r>
              <a:rPr lang="en-US" sz="1800" dirty="0">
                <a:latin typeface="Calibri"/>
                <a:cs typeface="Calibri"/>
              </a:rPr>
              <a:t> can be viewed as depth k+1 </a:t>
            </a:r>
            <a:r>
              <a:rPr lang="en-US" sz="1800" dirty="0" err="1">
                <a:latin typeface="Calibri"/>
                <a:cs typeface="Calibri"/>
              </a:rPr>
              <a:t>expectimax</a:t>
            </a:r>
            <a:r>
              <a:rPr lang="en-US" sz="1800" dirty="0">
                <a:latin typeface="Calibri"/>
                <a:cs typeface="Calibri"/>
              </a:rPr>
              <a:t> results in nearly identical search trees</a:t>
            </a:r>
          </a:p>
          <a:p>
            <a:pPr lvl="1"/>
            <a:r>
              <a:rPr lang="en-US" sz="1800" dirty="0">
                <a:latin typeface="Calibri"/>
                <a:cs typeface="Calibri"/>
              </a:rPr>
              <a:t>The difference is that on the bottom layer, V</a:t>
            </a:r>
            <a:r>
              <a:rPr lang="en-US" sz="1800" baseline="-25000" dirty="0">
                <a:latin typeface="Calibri"/>
                <a:cs typeface="Calibri"/>
              </a:rPr>
              <a:t>k+1</a:t>
            </a:r>
            <a:r>
              <a:rPr lang="en-US" sz="1800" dirty="0">
                <a:latin typeface="Calibri"/>
                <a:cs typeface="Calibri"/>
              </a:rPr>
              <a:t> has actual rewards while </a:t>
            </a:r>
            <a:r>
              <a:rPr lang="en-US" sz="1800" dirty="0" err="1">
                <a:latin typeface="Calibri"/>
                <a:cs typeface="Calibri"/>
              </a:rPr>
              <a:t>V</a:t>
            </a:r>
            <a:r>
              <a:rPr lang="en-US" sz="1800" baseline="-25000" dirty="0" err="1">
                <a:latin typeface="Calibri"/>
                <a:cs typeface="Calibri"/>
              </a:rPr>
              <a:t>k</a:t>
            </a:r>
            <a:r>
              <a:rPr lang="en-US" sz="1800" dirty="0">
                <a:latin typeface="Calibri"/>
                <a:cs typeface="Calibri"/>
              </a:rPr>
              <a:t> has zeros</a:t>
            </a:r>
          </a:p>
          <a:p>
            <a:pPr lvl="1"/>
            <a:r>
              <a:rPr lang="en-US" sz="1800" dirty="0">
                <a:latin typeface="Calibri"/>
                <a:cs typeface="Calibri"/>
              </a:rPr>
              <a:t>That last layer is at best all R</a:t>
            </a:r>
            <a:r>
              <a:rPr lang="en-US" sz="1800" baseline="-25000" dirty="0">
                <a:latin typeface="Calibri"/>
                <a:cs typeface="Calibri"/>
              </a:rPr>
              <a:t>MAX</a:t>
            </a:r>
            <a:r>
              <a:rPr lang="en-US" sz="1800" dirty="0">
                <a:latin typeface="Calibri"/>
                <a:cs typeface="Calibri"/>
              </a:rPr>
              <a:t> </a:t>
            </a:r>
          </a:p>
          <a:p>
            <a:pPr lvl="1"/>
            <a:r>
              <a:rPr lang="en-US" sz="1800" dirty="0">
                <a:latin typeface="Calibri"/>
                <a:cs typeface="Calibri"/>
              </a:rPr>
              <a:t>It is at worst R</a:t>
            </a:r>
            <a:r>
              <a:rPr lang="en-US" sz="1800" baseline="-25000" dirty="0">
                <a:latin typeface="Calibri"/>
                <a:cs typeface="Calibri"/>
              </a:rPr>
              <a:t>MIN</a:t>
            </a:r>
            <a:r>
              <a:rPr lang="en-US" sz="1800" dirty="0">
                <a:latin typeface="Calibri"/>
                <a:cs typeface="Calibri"/>
              </a:rPr>
              <a:t> </a:t>
            </a:r>
          </a:p>
          <a:p>
            <a:pPr lvl="1"/>
            <a:r>
              <a:rPr lang="en-US" sz="1800" dirty="0">
                <a:latin typeface="Calibri"/>
                <a:cs typeface="Calibri"/>
              </a:rPr>
              <a:t>But everything is discounted by </a:t>
            </a:r>
            <a:r>
              <a:rPr lang="el-GR" sz="1800" dirty="0">
                <a:latin typeface="Calibri"/>
                <a:cs typeface="Calibri"/>
              </a:rPr>
              <a:t>γ</a:t>
            </a:r>
            <a:r>
              <a:rPr lang="en-US" sz="1800" baseline="30000" dirty="0">
                <a:latin typeface="Calibri"/>
                <a:cs typeface="Calibri"/>
              </a:rPr>
              <a:t>k</a:t>
            </a:r>
            <a:r>
              <a:rPr lang="en-US" sz="1800" dirty="0">
                <a:latin typeface="Calibri"/>
                <a:cs typeface="Calibri"/>
              </a:rPr>
              <a:t> that far out</a:t>
            </a:r>
          </a:p>
          <a:p>
            <a:pPr lvl="1"/>
            <a:r>
              <a:rPr lang="en-US" sz="1800" dirty="0">
                <a:latin typeface="Calibri"/>
                <a:cs typeface="Calibri"/>
              </a:rPr>
              <a:t>So </a:t>
            </a:r>
            <a:r>
              <a:rPr lang="en-US" sz="1800" dirty="0" err="1">
                <a:latin typeface="Calibri"/>
                <a:cs typeface="Calibri"/>
              </a:rPr>
              <a:t>V</a:t>
            </a:r>
            <a:r>
              <a:rPr lang="en-US" sz="1800" baseline="-25000" dirty="0" err="1">
                <a:latin typeface="Calibri"/>
                <a:cs typeface="Calibri"/>
              </a:rPr>
              <a:t>k</a:t>
            </a:r>
            <a:r>
              <a:rPr lang="en-US" sz="1800" dirty="0">
                <a:latin typeface="Calibri"/>
                <a:cs typeface="Calibri"/>
              </a:rPr>
              <a:t> and V</a:t>
            </a:r>
            <a:r>
              <a:rPr lang="en-US" sz="1800" baseline="-25000" dirty="0">
                <a:latin typeface="Calibri"/>
                <a:cs typeface="Calibri"/>
              </a:rPr>
              <a:t>k+1</a:t>
            </a:r>
            <a:r>
              <a:rPr lang="en-US" sz="1800" dirty="0">
                <a:latin typeface="Calibri"/>
                <a:cs typeface="Calibri"/>
              </a:rPr>
              <a:t> are at most </a:t>
            </a:r>
            <a:r>
              <a:rPr lang="el-GR" sz="1800" dirty="0">
                <a:latin typeface="Calibri"/>
                <a:cs typeface="Calibri"/>
              </a:rPr>
              <a:t>γ</a:t>
            </a:r>
            <a:r>
              <a:rPr lang="en-US" sz="1800" baseline="30000" dirty="0">
                <a:latin typeface="Calibri"/>
                <a:cs typeface="Calibri"/>
              </a:rPr>
              <a:t>k</a:t>
            </a:r>
            <a:r>
              <a:rPr lang="en-US" sz="1800" dirty="0">
                <a:latin typeface="Calibri"/>
                <a:cs typeface="Calibri"/>
              </a:rPr>
              <a:t> </a:t>
            </a:r>
            <a:r>
              <a:rPr lang="en-US" sz="1800" dirty="0" err="1">
                <a:latin typeface="Calibri"/>
                <a:cs typeface="Calibri"/>
              </a:rPr>
              <a:t>max|R</a:t>
            </a:r>
            <a:r>
              <a:rPr lang="en-US" sz="1800" dirty="0">
                <a:latin typeface="Calibri"/>
                <a:cs typeface="Calibri"/>
              </a:rPr>
              <a:t>| different</a:t>
            </a:r>
          </a:p>
          <a:p>
            <a:pPr lvl="1"/>
            <a:r>
              <a:rPr lang="en-US" sz="1800" dirty="0">
                <a:latin typeface="Calibri"/>
                <a:cs typeface="Calibri"/>
              </a:rPr>
              <a:t>So as k increases, the values converge</a:t>
            </a:r>
          </a:p>
        </p:txBody>
      </p:sp>
      <p:sp>
        <p:nvSpPr>
          <p:cNvPr id="5" name="Isosceles Triangle 4"/>
          <p:cNvSpPr/>
          <p:nvPr/>
        </p:nvSpPr>
        <p:spPr>
          <a:xfrm>
            <a:off x="7239000" y="2304691"/>
            <a:ext cx="2135038" cy="310550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4" name="Isosceles Triangle 3"/>
          <p:cNvSpPr/>
          <p:nvPr/>
        </p:nvSpPr>
        <p:spPr>
          <a:xfrm>
            <a:off x="7368396" y="2304691"/>
            <a:ext cx="1876245" cy="2717321"/>
          </a:xfrm>
          <a:prstGeom prs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6" name="Isosceles Triangle 5"/>
          <p:cNvSpPr/>
          <p:nvPr/>
        </p:nvSpPr>
        <p:spPr>
          <a:xfrm>
            <a:off x="9697528" y="2304691"/>
            <a:ext cx="2135038" cy="3105509"/>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7" name="Isosceles Triangle 6"/>
          <p:cNvSpPr/>
          <p:nvPr/>
        </p:nvSpPr>
        <p:spPr>
          <a:xfrm>
            <a:off x="9826925" y="2304691"/>
            <a:ext cx="1876245" cy="2717321"/>
          </a:xfrm>
          <a:prstGeom prs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pic>
        <p:nvPicPr>
          <p:cNvPr id="9" name="Picture 8" descr="TP_tmp.png"/>
          <p:cNvPicPr>
            <a:picLocks noChangeAspect="1"/>
          </p:cNvPicPr>
          <p:nvPr>
            <p:custDataLst>
              <p:tags r:id="rId1"/>
            </p:custDataLst>
          </p:nvPr>
        </p:nvPicPr>
        <p:blipFill>
          <a:blip r:embed="rId4" cstate="print"/>
          <a:stretch>
            <a:fillRect/>
          </a:stretch>
        </p:blipFill>
        <p:spPr>
          <a:xfrm>
            <a:off x="7931118" y="1828939"/>
            <a:ext cx="780241" cy="389057"/>
          </a:xfrm>
          <a:prstGeom prst="rect">
            <a:avLst/>
          </a:prstGeom>
        </p:spPr>
      </p:pic>
      <p:pic>
        <p:nvPicPr>
          <p:cNvPr id="11" name="Picture 10" descr="TP_tmp.png"/>
          <p:cNvPicPr>
            <a:picLocks noChangeAspect="1"/>
          </p:cNvPicPr>
          <p:nvPr>
            <p:custDataLst>
              <p:tags r:id="rId2"/>
            </p:custDataLst>
          </p:nvPr>
        </p:nvPicPr>
        <p:blipFill>
          <a:blip r:embed="rId5" cstate="print"/>
          <a:stretch>
            <a:fillRect/>
          </a:stretch>
        </p:blipFill>
        <p:spPr bwMode="auto">
          <a:xfrm>
            <a:off x="10219613" y="1828800"/>
            <a:ext cx="1134187" cy="389411"/>
          </a:xfrm>
          <a:prstGeom prst="rect">
            <a:avLst/>
          </a:prstGeom>
          <a:noFill/>
          <a:ln/>
          <a:effectLst/>
        </p:spPr>
      </p:pic>
    </p:spTree>
    <p:extLst>
      <p:ext uri="{BB962C8B-B14F-4D97-AF65-F5344CB8AC3E}">
        <p14:creationId xmlns:p14="http://schemas.microsoft.com/office/powerpoint/2010/main" val="279668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EFB5-722B-5F0A-93C1-A6B155398419}"/>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6943082A-7485-106F-1F7F-4FEC98171FE7}"/>
              </a:ext>
            </a:extLst>
          </p:cNvPr>
          <p:cNvSpPr>
            <a:spLocks noGrp="1"/>
          </p:cNvSpPr>
          <p:nvPr>
            <p:ph idx="1"/>
          </p:nvPr>
        </p:nvSpPr>
        <p:spPr>
          <a:xfrm>
            <a:off x="406400" y="1397001"/>
            <a:ext cx="11557000" cy="4729164"/>
          </a:xfrm>
        </p:spPr>
        <p:txBody>
          <a:bodyPr>
            <a:normAutofit fontScale="92500"/>
          </a:bodyPr>
          <a:lstStyle/>
          <a:p>
            <a:r>
              <a:rPr lang="en-US" sz="2400" dirty="0">
                <a:latin typeface="Times New Roman" panose="02020603050405020304" pitchFamily="18" charset="0"/>
                <a:cs typeface="Times New Roman" panose="02020603050405020304" pitchFamily="18" charset="0"/>
              </a:rPr>
              <a:t>Suppose that, there is a game that you repeatedly draw a card (with replacement) that is equally likely to be a 2, 3, or 4. You can either Draw or Stop if the total score of the cards you have drawn is less than 6. If your total score is 6 or higher, the game ends, and you receive a utility of 0. When you Stop, your utility is equal to your total score (up to 5), and the game ends. When you Draw, you receive no utility. There is no discount (γ = 1).</a:t>
            </a:r>
          </a:p>
          <a:p>
            <a:r>
              <a:rPr lang="en-US" dirty="0"/>
              <a:t> Formulate this problem as an MDP with the following states: </a:t>
            </a:r>
          </a:p>
          <a:p>
            <a:pPr lvl="1"/>
            <a:r>
              <a:rPr lang="en-US" dirty="0"/>
              <a:t>0, 2, 3, 4, 5 and a Done state, for when the game ends.</a:t>
            </a:r>
          </a:p>
          <a:p>
            <a:r>
              <a:rPr lang="en-US" dirty="0"/>
              <a:t>What is the transition function and the reward function for this MDP?</a:t>
            </a:r>
          </a:p>
          <a:p>
            <a:r>
              <a:rPr lang="en-US" dirty="0"/>
              <a:t>Find the optimal values of </a:t>
            </a:r>
            <a:r>
              <a:rPr lang="en-US"/>
              <a:t>each state for </a:t>
            </a:r>
            <a:r>
              <a:rPr lang="en-US" dirty="0"/>
              <a:t>first 4 iterations</a:t>
            </a:r>
          </a:p>
          <a:p>
            <a:r>
              <a:rPr lang="en-US" dirty="0"/>
              <a:t>What is the optimal policy</a:t>
            </a:r>
          </a:p>
        </p:txBody>
      </p:sp>
      <p:sp>
        <p:nvSpPr>
          <p:cNvPr id="4" name="Slide Number Placeholder 3">
            <a:extLst>
              <a:ext uri="{FF2B5EF4-FFF2-40B4-BE49-F238E27FC236}">
                <a16:creationId xmlns:a16="http://schemas.microsoft.com/office/drawing/2014/main" id="{40C62461-455F-EF68-4AE1-3C2437DBF2C4}"/>
              </a:ext>
            </a:extLst>
          </p:cNvPr>
          <p:cNvSpPr>
            <a:spLocks noGrp="1"/>
          </p:cNvSpPr>
          <p:nvPr>
            <p:ph type="sldNum" sz="quarter" idx="12"/>
          </p:nvPr>
        </p:nvSpPr>
        <p:spPr/>
        <p:txBody>
          <a:bodyPr/>
          <a:lstStyle/>
          <a:p>
            <a:pPr>
              <a:defRPr/>
            </a:pPr>
            <a:fld id="{7D7CBA2C-8853-4EEC-A9C0-BF38CC3A9085}" type="slidenum">
              <a:rPr lang="en-US" smtClean="0"/>
              <a:pPr>
                <a:defRPr/>
              </a:pPr>
              <a:t>11</a:t>
            </a:fld>
            <a:endParaRPr lang="en-US" dirty="0"/>
          </a:p>
        </p:txBody>
      </p:sp>
    </p:spTree>
    <p:extLst>
      <p:ext uri="{BB962C8B-B14F-4D97-AF65-F5344CB8AC3E}">
        <p14:creationId xmlns:p14="http://schemas.microsoft.com/office/powerpoint/2010/main" val="10760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DB9F-6A7C-AE73-D1BF-1616BBE39B0D}"/>
              </a:ext>
            </a:extLst>
          </p:cNvPr>
          <p:cNvSpPr>
            <a:spLocks noGrp="1"/>
          </p:cNvSpPr>
          <p:nvPr>
            <p:ph type="title"/>
          </p:nvPr>
        </p:nvSpPr>
        <p:spPr/>
        <p:txBody>
          <a:bodyPr/>
          <a:lstStyle/>
          <a:p>
            <a:r>
              <a:rPr lang="en-US" dirty="0"/>
              <a:t>solution</a:t>
            </a:r>
          </a:p>
        </p:txBody>
      </p:sp>
      <p:graphicFrame>
        <p:nvGraphicFramePr>
          <p:cNvPr id="5" name="Content Placeholder 4">
            <a:extLst>
              <a:ext uri="{FF2B5EF4-FFF2-40B4-BE49-F238E27FC236}">
                <a16:creationId xmlns:a16="http://schemas.microsoft.com/office/drawing/2014/main" id="{66C0A37C-F077-0757-9D4B-5A0F6233C67E}"/>
              </a:ext>
            </a:extLst>
          </p:cNvPr>
          <p:cNvGraphicFramePr>
            <a:graphicFrameLocks noGrp="1"/>
          </p:cNvGraphicFramePr>
          <p:nvPr>
            <p:ph idx="1"/>
            <p:extLst>
              <p:ext uri="{D42A27DB-BD31-4B8C-83A1-F6EECF244321}">
                <p14:modId xmlns:p14="http://schemas.microsoft.com/office/powerpoint/2010/main" val="1817588011"/>
              </p:ext>
            </p:extLst>
          </p:nvPr>
        </p:nvGraphicFramePr>
        <p:xfrm>
          <a:off x="406401" y="1752600"/>
          <a:ext cx="11379198" cy="2286000"/>
        </p:xfrm>
        <a:graphic>
          <a:graphicData uri="http://schemas.openxmlformats.org/drawingml/2006/table">
            <a:tbl>
              <a:tblPr firstRow="1" bandRow="1">
                <a:tableStyleId>{5C22544A-7EE6-4342-B048-85BDC9FD1C3A}</a:tableStyleId>
              </a:tblPr>
              <a:tblGrid>
                <a:gridCol w="1896533">
                  <a:extLst>
                    <a:ext uri="{9D8B030D-6E8A-4147-A177-3AD203B41FA5}">
                      <a16:colId xmlns:a16="http://schemas.microsoft.com/office/drawing/2014/main" val="712338770"/>
                    </a:ext>
                  </a:extLst>
                </a:gridCol>
                <a:gridCol w="1896533">
                  <a:extLst>
                    <a:ext uri="{9D8B030D-6E8A-4147-A177-3AD203B41FA5}">
                      <a16:colId xmlns:a16="http://schemas.microsoft.com/office/drawing/2014/main" val="1666656138"/>
                    </a:ext>
                  </a:extLst>
                </a:gridCol>
                <a:gridCol w="1896533">
                  <a:extLst>
                    <a:ext uri="{9D8B030D-6E8A-4147-A177-3AD203B41FA5}">
                      <a16:colId xmlns:a16="http://schemas.microsoft.com/office/drawing/2014/main" val="4053835360"/>
                    </a:ext>
                  </a:extLst>
                </a:gridCol>
                <a:gridCol w="1896533">
                  <a:extLst>
                    <a:ext uri="{9D8B030D-6E8A-4147-A177-3AD203B41FA5}">
                      <a16:colId xmlns:a16="http://schemas.microsoft.com/office/drawing/2014/main" val="251051831"/>
                    </a:ext>
                  </a:extLst>
                </a:gridCol>
                <a:gridCol w="1896533">
                  <a:extLst>
                    <a:ext uri="{9D8B030D-6E8A-4147-A177-3AD203B41FA5}">
                      <a16:colId xmlns:a16="http://schemas.microsoft.com/office/drawing/2014/main" val="2653721187"/>
                    </a:ext>
                  </a:extLst>
                </a:gridCol>
                <a:gridCol w="1896533">
                  <a:extLst>
                    <a:ext uri="{9D8B030D-6E8A-4147-A177-3AD203B41FA5}">
                      <a16:colId xmlns:a16="http://schemas.microsoft.com/office/drawing/2014/main" val="2362940933"/>
                    </a:ext>
                  </a:extLst>
                </a:gridCol>
              </a:tblGrid>
              <a:tr h="370840">
                <a:tc>
                  <a:txBody>
                    <a:bodyPr/>
                    <a:lstStyle/>
                    <a:p>
                      <a:r>
                        <a:rPr lang="en-US" dirty="0">
                          <a:solidFill>
                            <a:schemeClr val="tx1"/>
                          </a:solidFill>
                        </a:rPr>
                        <a:t>States</a:t>
                      </a:r>
                    </a:p>
                  </a:txBody>
                  <a:tcPr/>
                </a:tc>
                <a:tc>
                  <a:txBody>
                    <a:bodyPr/>
                    <a:lstStyle/>
                    <a:p>
                      <a:r>
                        <a:rPr lang="en-US" dirty="0">
                          <a:solidFill>
                            <a:schemeClr val="tx1"/>
                          </a:solidFill>
                        </a:rPr>
                        <a:t>0</a:t>
                      </a:r>
                    </a:p>
                  </a:txBody>
                  <a:tcPr/>
                </a:tc>
                <a:tc>
                  <a:txBody>
                    <a:bodyPr/>
                    <a:lstStyle/>
                    <a:p>
                      <a:r>
                        <a:rPr lang="en-US" dirty="0">
                          <a:solidFill>
                            <a:schemeClr val="tx1"/>
                          </a:solidFill>
                        </a:rPr>
                        <a:t>2</a:t>
                      </a:r>
                    </a:p>
                  </a:txBody>
                  <a:tcPr/>
                </a:tc>
                <a:tc>
                  <a:txBody>
                    <a:bodyPr/>
                    <a:lstStyle/>
                    <a:p>
                      <a:r>
                        <a:rPr lang="en-US" dirty="0">
                          <a:solidFill>
                            <a:schemeClr val="tx1"/>
                          </a:solidFill>
                        </a:rPr>
                        <a:t>3</a:t>
                      </a:r>
                    </a:p>
                  </a:txBody>
                  <a:tcPr/>
                </a:tc>
                <a:tc>
                  <a:txBody>
                    <a:bodyPr/>
                    <a:lstStyle/>
                    <a:p>
                      <a:r>
                        <a:rPr lang="en-US" dirty="0">
                          <a:solidFill>
                            <a:schemeClr val="tx1"/>
                          </a:solidFill>
                        </a:rPr>
                        <a:t>4</a:t>
                      </a:r>
                    </a:p>
                  </a:txBody>
                  <a:tcPr/>
                </a:tc>
                <a:tc>
                  <a:txBody>
                    <a:bodyPr/>
                    <a:lstStyle/>
                    <a:p>
                      <a:r>
                        <a:rPr lang="en-US" dirty="0">
                          <a:solidFill>
                            <a:schemeClr val="tx1"/>
                          </a:solidFill>
                        </a:rPr>
                        <a:t>5</a:t>
                      </a:r>
                    </a:p>
                  </a:txBody>
                  <a:tcPr/>
                </a:tc>
                <a:extLst>
                  <a:ext uri="{0D108BD9-81ED-4DB2-BD59-A6C34878D82A}">
                    <a16:rowId xmlns:a16="http://schemas.microsoft.com/office/drawing/2014/main" val="3689096598"/>
                  </a:ext>
                </a:extLst>
              </a:tr>
              <a:tr h="370840">
                <a:tc>
                  <a:txBody>
                    <a:bodyPr/>
                    <a:lstStyle/>
                    <a:p>
                      <a:r>
                        <a:rPr lang="en-US" dirty="0">
                          <a:solidFill>
                            <a:schemeClr val="tx1"/>
                          </a:solidFill>
                        </a:rPr>
                        <a:t>V0</a:t>
                      </a:r>
                    </a:p>
                  </a:txBody>
                  <a:tcPr/>
                </a:tc>
                <a:tc>
                  <a:txBody>
                    <a:bodyPr/>
                    <a:lstStyle/>
                    <a:p>
                      <a:r>
                        <a:rPr lang="en-US" dirty="0">
                          <a:solidFill>
                            <a:srgbClr val="FF0000"/>
                          </a:solidFill>
                        </a:rPr>
                        <a:t>0</a:t>
                      </a:r>
                    </a:p>
                  </a:txBody>
                  <a:tcPr/>
                </a:tc>
                <a:tc>
                  <a:txBody>
                    <a:bodyPr/>
                    <a:lstStyle/>
                    <a:p>
                      <a:r>
                        <a:rPr lang="en-US" dirty="0">
                          <a:solidFill>
                            <a:srgbClr val="FF0000"/>
                          </a:solidFill>
                        </a:rPr>
                        <a:t>0</a:t>
                      </a:r>
                    </a:p>
                  </a:txBody>
                  <a:tcPr/>
                </a:tc>
                <a:tc>
                  <a:txBody>
                    <a:bodyPr/>
                    <a:lstStyle/>
                    <a:p>
                      <a:r>
                        <a:rPr lang="en-US" dirty="0">
                          <a:solidFill>
                            <a:srgbClr val="FF0000"/>
                          </a:solidFill>
                        </a:rPr>
                        <a:t>0</a:t>
                      </a:r>
                    </a:p>
                  </a:txBody>
                  <a:tcPr/>
                </a:tc>
                <a:tc>
                  <a:txBody>
                    <a:bodyPr/>
                    <a:lstStyle/>
                    <a:p>
                      <a:r>
                        <a:rPr lang="en-US" dirty="0">
                          <a:solidFill>
                            <a:srgbClr val="FF0000"/>
                          </a:solidFill>
                        </a:rPr>
                        <a:t>0</a:t>
                      </a:r>
                    </a:p>
                  </a:txBody>
                  <a:tcPr/>
                </a:tc>
                <a:tc>
                  <a:txBody>
                    <a:bodyPr/>
                    <a:lstStyle/>
                    <a:p>
                      <a:r>
                        <a:rPr lang="en-US" dirty="0">
                          <a:solidFill>
                            <a:srgbClr val="FF0000"/>
                          </a:solidFill>
                        </a:rPr>
                        <a:t>0</a:t>
                      </a:r>
                    </a:p>
                  </a:txBody>
                  <a:tcPr/>
                </a:tc>
                <a:extLst>
                  <a:ext uri="{0D108BD9-81ED-4DB2-BD59-A6C34878D82A}">
                    <a16:rowId xmlns:a16="http://schemas.microsoft.com/office/drawing/2014/main" val="2719095284"/>
                  </a:ext>
                </a:extLst>
              </a:tr>
              <a:tr h="370840">
                <a:tc>
                  <a:txBody>
                    <a:bodyPr/>
                    <a:lstStyle/>
                    <a:p>
                      <a:r>
                        <a:rPr lang="en-US" dirty="0">
                          <a:solidFill>
                            <a:schemeClr val="tx1"/>
                          </a:solidFill>
                        </a:rPr>
                        <a:t>V1</a:t>
                      </a:r>
                    </a:p>
                  </a:txBody>
                  <a:tcPr/>
                </a:tc>
                <a:tc>
                  <a:txBody>
                    <a:bodyPr/>
                    <a:lstStyle/>
                    <a:p>
                      <a:r>
                        <a:rPr lang="en-US" dirty="0">
                          <a:solidFill>
                            <a:srgbClr val="FF0000"/>
                          </a:solidFill>
                        </a:rPr>
                        <a:t>0</a:t>
                      </a:r>
                    </a:p>
                  </a:txBody>
                  <a:tcPr/>
                </a:tc>
                <a:tc>
                  <a:txBody>
                    <a:bodyPr/>
                    <a:lstStyle/>
                    <a:p>
                      <a:r>
                        <a:rPr lang="en-US" dirty="0">
                          <a:solidFill>
                            <a:srgbClr val="FF0000"/>
                          </a:solidFill>
                        </a:rPr>
                        <a:t>2</a:t>
                      </a:r>
                    </a:p>
                  </a:txBody>
                  <a:tcPr/>
                </a:tc>
                <a:tc>
                  <a:txBody>
                    <a:bodyPr/>
                    <a:lstStyle/>
                    <a:p>
                      <a:r>
                        <a:rPr lang="en-US" dirty="0">
                          <a:solidFill>
                            <a:srgbClr val="FF0000"/>
                          </a:solidFill>
                        </a:rPr>
                        <a:t>3</a:t>
                      </a:r>
                    </a:p>
                  </a:txBody>
                  <a:tcPr/>
                </a:tc>
                <a:tc>
                  <a:txBody>
                    <a:bodyPr/>
                    <a:lstStyle/>
                    <a:p>
                      <a:r>
                        <a:rPr lang="en-US" dirty="0">
                          <a:solidFill>
                            <a:srgbClr val="FF0000"/>
                          </a:solidFill>
                        </a:rPr>
                        <a:t>4</a:t>
                      </a:r>
                    </a:p>
                  </a:txBody>
                  <a:tcPr/>
                </a:tc>
                <a:tc>
                  <a:txBody>
                    <a:bodyPr/>
                    <a:lstStyle/>
                    <a:p>
                      <a:r>
                        <a:rPr lang="en-US" dirty="0">
                          <a:solidFill>
                            <a:srgbClr val="FF0000"/>
                          </a:solidFill>
                        </a:rPr>
                        <a:t>5</a:t>
                      </a:r>
                    </a:p>
                  </a:txBody>
                  <a:tcPr/>
                </a:tc>
                <a:extLst>
                  <a:ext uri="{0D108BD9-81ED-4DB2-BD59-A6C34878D82A}">
                    <a16:rowId xmlns:a16="http://schemas.microsoft.com/office/drawing/2014/main" val="3824140833"/>
                  </a:ext>
                </a:extLst>
              </a:tr>
              <a:tr h="370840">
                <a:tc>
                  <a:txBody>
                    <a:bodyPr/>
                    <a:lstStyle/>
                    <a:p>
                      <a:r>
                        <a:rPr lang="en-US" dirty="0">
                          <a:solidFill>
                            <a:schemeClr val="tx1"/>
                          </a:solidFill>
                        </a:rPr>
                        <a:t>V2</a:t>
                      </a:r>
                    </a:p>
                  </a:txBody>
                  <a:tcPr/>
                </a:tc>
                <a:tc>
                  <a:txBody>
                    <a:bodyPr/>
                    <a:lstStyle/>
                    <a:p>
                      <a:r>
                        <a:rPr lang="en-US" dirty="0">
                          <a:solidFill>
                            <a:srgbClr val="FF0000"/>
                          </a:solidFill>
                        </a:rPr>
                        <a:t>3</a:t>
                      </a:r>
                    </a:p>
                  </a:txBody>
                  <a:tcPr/>
                </a:tc>
                <a:tc>
                  <a:txBody>
                    <a:bodyPr/>
                    <a:lstStyle/>
                    <a:p>
                      <a:r>
                        <a:rPr lang="en-US" dirty="0">
                          <a:solidFill>
                            <a:srgbClr val="FF0000"/>
                          </a:solidFill>
                        </a:rPr>
                        <a:t>3</a:t>
                      </a:r>
                    </a:p>
                  </a:txBody>
                  <a:tcPr/>
                </a:tc>
                <a:tc>
                  <a:txBody>
                    <a:bodyPr/>
                    <a:lstStyle/>
                    <a:p>
                      <a:r>
                        <a:rPr lang="en-US" dirty="0">
                          <a:solidFill>
                            <a:srgbClr val="FF0000"/>
                          </a:solidFill>
                        </a:rPr>
                        <a:t>3</a:t>
                      </a:r>
                    </a:p>
                  </a:txBody>
                  <a:tcPr/>
                </a:tc>
                <a:tc>
                  <a:txBody>
                    <a:bodyPr/>
                    <a:lstStyle/>
                    <a:p>
                      <a:r>
                        <a:rPr lang="en-US" dirty="0">
                          <a:solidFill>
                            <a:srgbClr val="FF0000"/>
                          </a:solidFill>
                        </a:rPr>
                        <a:t>4</a:t>
                      </a:r>
                    </a:p>
                  </a:txBody>
                  <a:tcPr/>
                </a:tc>
                <a:tc>
                  <a:txBody>
                    <a:bodyPr/>
                    <a:lstStyle/>
                    <a:p>
                      <a:r>
                        <a:rPr lang="en-US" dirty="0">
                          <a:solidFill>
                            <a:srgbClr val="FF0000"/>
                          </a:solidFill>
                        </a:rPr>
                        <a:t>5</a:t>
                      </a:r>
                    </a:p>
                  </a:txBody>
                  <a:tcPr/>
                </a:tc>
                <a:extLst>
                  <a:ext uri="{0D108BD9-81ED-4DB2-BD59-A6C34878D82A}">
                    <a16:rowId xmlns:a16="http://schemas.microsoft.com/office/drawing/2014/main" val="757658953"/>
                  </a:ext>
                </a:extLst>
              </a:tr>
              <a:tr h="370840">
                <a:tc>
                  <a:txBody>
                    <a:bodyPr/>
                    <a:lstStyle/>
                    <a:p>
                      <a:r>
                        <a:rPr lang="en-US" dirty="0">
                          <a:solidFill>
                            <a:schemeClr val="tx1"/>
                          </a:solidFill>
                        </a:rPr>
                        <a:t>V3</a:t>
                      </a: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679195914"/>
                  </a:ext>
                </a:extLst>
              </a:tr>
              <a:tr h="370840">
                <a:tc>
                  <a:txBody>
                    <a:bodyPr/>
                    <a:lstStyle/>
                    <a:p>
                      <a:r>
                        <a:rPr lang="en-US" dirty="0">
                          <a:solidFill>
                            <a:schemeClr val="tx1"/>
                          </a:solidFill>
                        </a:rPr>
                        <a:t>V4</a:t>
                      </a: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495563503"/>
                  </a:ext>
                </a:extLst>
              </a:tr>
            </a:tbl>
          </a:graphicData>
        </a:graphic>
      </p:graphicFrame>
      <p:sp>
        <p:nvSpPr>
          <p:cNvPr id="4" name="Slide Number Placeholder 3">
            <a:extLst>
              <a:ext uri="{FF2B5EF4-FFF2-40B4-BE49-F238E27FC236}">
                <a16:creationId xmlns:a16="http://schemas.microsoft.com/office/drawing/2014/main" id="{6F4BB438-0D58-AACE-577C-316A25F88263}"/>
              </a:ext>
            </a:extLst>
          </p:cNvPr>
          <p:cNvSpPr>
            <a:spLocks noGrp="1"/>
          </p:cNvSpPr>
          <p:nvPr>
            <p:ph type="sldNum" sz="quarter" idx="12"/>
          </p:nvPr>
        </p:nvSpPr>
        <p:spPr/>
        <p:txBody>
          <a:bodyPr/>
          <a:lstStyle/>
          <a:p>
            <a:pPr>
              <a:defRPr/>
            </a:pPr>
            <a:fld id="{7D7CBA2C-8853-4EEC-A9C0-BF38CC3A9085}" type="slidenum">
              <a:rPr lang="en-US" smtClean="0"/>
              <a:pPr>
                <a:defRPr/>
              </a:pPr>
              <a:t>12</a:t>
            </a:fld>
            <a:endParaRPr lang="en-US" dirty="0"/>
          </a:p>
        </p:txBody>
      </p:sp>
      <p:sp>
        <p:nvSpPr>
          <p:cNvPr id="7" name="TextBox 6">
            <a:extLst>
              <a:ext uri="{FF2B5EF4-FFF2-40B4-BE49-F238E27FC236}">
                <a16:creationId xmlns:a16="http://schemas.microsoft.com/office/drawing/2014/main" id="{6F257D78-7C7D-1507-0F55-5802F132848B}"/>
              </a:ext>
            </a:extLst>
          </p:cNvPr>
          <p:cNvSpPr txBox="1"/>
          <p:nvPr/>
        </p:nvSpPr>
        <p:spPr>
          <a:xfrm>
            <a:off x="441960" y="4304268"/>
            <a:ext cx="6102096" cy="369332"/>
          </a:xfrm>
          <a:prstGeom prst="rect">
            <a:avLst/>
          </a:prstGeom>
          <a:noFill/>
        </p:spPr>
        <p:txBody>
          <a:bodyPr wrap="square">
            <a:spAutoFit/>
          </a:bodyPr>
          <a:lstStyle/>
          <a:p>
            <a:r>
              <a:rPr lang="en-US" dirty="0"/>
              <a:t>What is the optimal policy for the MDP?</a:t>
            </a:r>
          </a:p>
        </p:txBody>
      </p:sp>
      <p:pic>
        <p:nvPicPr>
          <p:cNvPr id="11" name="Picture 10">
            <a:extLst>
              <a:ext uri="{FF2B5EF4-FFF2-40B4-BE49-F238E27FC236}">
                <a16:creationId xmlns:a16="http://schemas.microsoft.com/office/drawing/2014/main" id="{5A8ACCA2-BB21-A1CA-E36D-EC392B0D89F9}"/>
              </a:ext>
            </a:extLst>
          </p:cNvPr>
          <p:cNvPicPr>
            <a:picLocks noChangeAspect="1"/>
          </p:cNvPicPr>
          <p:nvPr/>
        </p:nvPicPr>
        <p:blipFill>
          <a:blip r:embed="rId2"/>
          <a:stretch>
            <a:fillRect/>
          </a:stretch>
        </p:blipFill>
        <p:spPr>
          <a:xfrm>
            <a:off x="79193" y="5025902"/>
            <a:ext cx="11535182" cy="1111498"/>
          </a:xfrm>
          <a:prstGeom prst="rect">
            <a:avLst/>
          </a:prstGeom>
        </p:spPr>
      </p:pic>
    </p:spTree>
    <p:extLst>
      <p:ext uri="{BB962C8B-B14F-4D97-AF65-F5344CB8AC3E}">
        <p14:creationId xmlns:p14="http://schemas.microsoft.com/office/powerpoint/2010/main" val="19474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Methods</a:t>
            </a:r>
          </a:p>
        </p:txBody>
      </p:sp>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09800" y="1219756"/>
            <a:ext cx="7608888" cy="533288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Evaluation</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3588" y="1476848"/>
            <a:ext cx="5764212" cy="485194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Fixed Policies</a:t>
            </a:r>
          </a:p>
        </p:txBody>
      </p:sp>
      <p:sp>
        <p:nvSpPr>
          <p:cNvPr id="3" name="Content Placeholder 2"/>
          <p:cNvSpPr>
            <a:spLocks noGrp="1"/>
          </p:cNvSpPr>
          <p:nvPr>
            <p:ph idx="1"/>
          </p:nvPr>
        </p:nvSpPr>
        <p:spPr>
          <a:xfrm>
            <a:off x="406400" y="5075235"/>
            <a:ext cx="11379200" cy="1782765"/>
          </a:xfrm>
        </p:spPr>
        <p:txBody>
          <a:bodyPr/>
          <a:lstStyle/>
          <a:p>
            <a:r>
              <a:rPr lang="en-US" sz="2400" dirty="0" err="1">
                <a:latin typeface="Calibri"/>
                <a:cs typeface="Calibri"/>
              </a:rPr>
              <a:t>Expectimax</a:t>
            </a:r>
            <a:r>
              <a:rPr lang="en-US" sz="2400" dirty="0">
                <a:latin typeface="Calibri"/>
                <a:cs typeface="Calibri"/>
              </a:rPr>
              <a:t> trees max over all actions to compute the optimal values</a:t>
            </a:r>
          </a:p>
          <a:p>
            <a:pPr lvl="5"/>
            <a:endParaRPr lang="en-US" sz="800" dirty="0">
              <a:latin typeface="Calibri"/>
              <a:cs typeface="Calibri"/>
            </a:endParaRPr>
          </a:p>
          <a:p>
            <a:r>
              <a:rPr lang="en-US" sz="2400" dirty="0">
                <a:latin typeface="Calibri"/>
                <a:cs typeface="Calibri"/>
              </a:rPr>
              <a:t>If we fixed some policy </a:t>
            </a:r>
            <a:r>
              <a:rPr lang="en-US" sz="2400" dirty="0">
                <a:latin typeface="Calibri"/>
                <a:cs typeface="Calibri"/>
                <a:sym typeface="Symbol" pitchFamily="18" charset="2"/>
              </a:rPr>
              <a:t>(s</a:t>
            </a:r>
            <a:r>
              <a:rPr lang="en-US" sz="2400" dirty="0">
                <a:latin typeface="Calibri"/>
                <a:cs typeface="Calibri"/>
              </a:rPr>
              <a:t>), then the tree would be simpler – only one action per state</a:t>
            </a:r>
          </a:p>
          <a:p>
            <a:pPr lvl="1"/>
            <a:r>
              <a:rPr lang="en-US" sz="2000" dirty="0">
                <a:latin typeface="Calibri"/>
                <a:cs typeface="Calibri"/>
              </a:rPr>
              <a:t>… though the tree’s value would depend on which policy we fixed</a:t>
            </a:r>
          </a:p>
          <a:p>
            <a:endParaRPr lang="en-US" sz="2400" dirty="0">
              <a:latin typeface="Calibri"/>
              <a:cs typeface="Calibri"/>
            </a:endParaRPr>
          </a:p>
        </p:txBody>
      </p:sp>
      <p:grpSp>
        <p:nvGrpSpPr>
          <p:cNvPr id="5" name="Group 4"/>
          <p:cNvGrpSpPr>
            <a:grpSpLocks/>
          </p:cNvGrpSpPr>
          <p:nvPr/>
        </p:nvGrpSpPr>
        <p:grpSpPr bwMode="auto">
          <a:xfrm>
            <a:off x="2057400" y="1893614"/>
            <a:ext cx="3048000" cy="2754586"/>
            <a:chOff x="2400" y="1401"/>
            <a:chExt cx="1392" cy="1258"/>
          </a:xfrm>
        </p:grpSpPr>
        <p:sp>
          <p:nvSpPr>
            <p:cNvPr id="6" name="AutoShape 5"/>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sz="2400">
                <a:latin typeface="Calibri"/>
                <a:cs typeface="Calibri"/>
              </a:endParaRPr>
            </a:p>
          </p:txBody>
        </p:sp>
        <p:grpSp>
          <p:nvGrpSpPr>
            <p:cNvPr id="7" name="Group 6"/>
            <p:cNvGrpSpPr>
              <a:grpSpLocks/>
            </p:cNvGrpSpPr>
            <p:nvPr/>
          </p:nvGrpSpPr>
          <p:grpSpPr bwMode="auto">
            <a:xfrm>
              <a:off x="2529" y="1617"/>
              <a:ext cx="1263" cy="361"/>
              <a:chOff x="1584" y="1680"/>
              <a:chExt cx="2352" cy="336"/>
            </a:xfrm>
          </p:grpSpPr>
          <p:sp>
            <p:nvSpPr>
              <p:cNvPr id="20" name="Line 7"/>
              <p:cNvSpPr>
                <a:spLocks noChangeShapeType="1"/>
              </p:cNvSpPr>
              <p:nvPr/>
            </p:nvSpPr>
            <p:spPr bwMode="auto">
              <a:xfrm flipH="1">
                <a:off x="1584" y="1680"/>
                <a:ext cx="1152" cy="336"/>
              </a:xfrm>
              <a:prstGeom prst="line">
                <a:avLst/>
              </a:prstGeom>
              <a:noFill/>
              <a:ln w="28575">
                <a:solidFill>
                  <a:srgbClr val="C00000"/>
                </a:solidFill>
                <a:prstDash val="solid"/>
                <a:round/>
                <a:headEnd/>
                <a:tailEnd type="triangle" w="med" len="med"/>
              </a:ln>
            </p:spPr>
            <p:txBody>
              <a:bodyPr/>
              <a:lstStyle/>
              <a:p>
                <a:endParaRPr lang="en-US" sz="2400">
                  <a:latin typeface="Calibri"/>
                  <a:cs typeface="Calibri"/>
                </a:endParaRPr>
              </a:p>
            </p:txBody>
          </p:sp>
          <p:sp>
            <p:nvSpPr>
              <p:cNvPr id="21" name="Line 8"/>
              <p:cNvSpPr>
                <a:spLocks noChangeShapeType="1"/>
              </p:cNvSpPr>
              <p:nvPr/>
            </p:nvSpPr>
            <p:spPr bwMode="auto">
              <a:xfrm>
                <a:off x="2736" y="1680"/>
                <a:ext cx="1200" cy="288"/>
              </a:xfrm>
              <a:prstGeom prst="line">
                <a:avLst/>
              </a:prstGeom>
              <a:noFill/>
              <a:ln w="28575">
                <a:solidFill>
                  <a:srgbClr val="C00000"/>
                </a:solidFill>
                <a:prstDash val="solid"/>
                <a:round/>
                <a:headEnd/>
                <a:tailEnd type="triangle" w="med" len="med"/>
              </a:ln>
            </p:spPr>
            <p:txBody>
              <a:bodyPr/>
              <a:lstStyle/>
              <a:p>
                <a:endParaRPr lang="en-US" sz="2400">
                  <a:latin typeface="Calibri"/>
                  <a:cs typeface="Calibri"/>
                </a:endParaRPr>
              </a:p>
            </p:txBody>
          </p:sp>
          <p:sp>
            <p:nvSpPr>
              <p:cNvPr id="22" name="Line 9"/>
              <p:cNvSpPr>
                <a:spLocks noChangeShapeType="1"/>
              </p:cNvSpPr>
              <p:nvPr/>
            </p:nvSpPr>
            <p:spPr bwMode="auto">
              <a:xfrm flipH="1">
                <a:off x="2304" y="1680"/>
                <a:ext cx="432" cy="336"/>
              </a:xfrm>
              <a:prstGeom prst="line">
                <a:avLst/>
              </a:prstGeom>
              <a:noFill/>
              <a:ln w="28575">
                <a:solidFill>
                  <a:srgbClr val="C00000"/>
                </a:solidFill>
                <a:prstDash val="solid"/>
                <a:round/>
                <a:headEnd/>
                <a:tailEnd type="triangle" w="med" len="med"/>
              </a:ln>
            </p:spPr>
            <p:txBody>
              <a:bodyPr/>
              <a:lstStyle/>
              <a:p>
                <a:endParaRPr lang="en-US" sz="2400">
                  <a:latin typeface="Calibri"/>
                  <a:cs typeface="Calibri"/>
                </a:endParaRPr>
              </a:p>
            </p:txBody>
          </p:sp>
          <p:sp>
            <p:nvSpPr>
              <p:cNvPr id="23" name="Line 10"/>
              <p:cNvSpPr>
                <a:spLocks noChangeShapeType="1"/>
              </p:cNvSpPr>
              <p:nvPr/>
            </p:nvSpPr>
            <p:spPr bwMode="auto">
              <a:xfrm>
                <a:off x="2736" y="1680"/>
                <a:ext cx="432" cy="288"/>
              </a:xfrm>
              <a:prstGeom prst="line">
                <a:avLst/>
              </a:prstGeom>
              <a:noFill/>
              <a:ln w="28575">
                <a:solidFill>
                  <a:srgbClr val="C00000"/>
                </a:solidFill>
                <a:prstDash val="solid"/>
                <a:round/>
                <a:headEnd/>
                <a:tailEnd type="triangle" w="med" len="med"/>
              </a:ln>
            </p:spPr>
            <p:txBody>
              <a:bodyPr/>
              <a:lstStyle/>
              <a:p>
                <a:endParaRPr lang="en-US" sz="2400">
                  <a:latin typeface="Calibri"/>
                  <a:cs typeface="Calibri"/>
                </a:endParaRPr>
              </a:p>
            </p:txBody>
          </p:sp>
        </p:grpSp>
        <p:sp>
          <p:nvSpPr>
            <p:cNvPr id="8" name="Oval 11"/>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sz="2400">
                <a:latin typeface="Calibri"/>
                <a:cs typeface="Calibri"/>
              </a:endParaRPr>
            </a:p>
          </p:txBody>
        </p:sp>
        <p:grpSp>
          <p:nvGrpSpPr>
            <p:cNvPr id="9" name="Group 12"/>
            <p:cNvGrpSpPr>
              <a:grpSpLocks/>
            </p:cNvGrpSpPr>
            <p:nvPr/>
          </p:nvGrpSpPr>
          <p:grpSpPr bwMode="auto">
            <a:xfrm>
              <a:off x="2400" y="2107"/>
              <a:ext cx="1057" cy="386"/>
              <a:chOff x="1536" y="2400"/>
              <a:chExt cx="1584" cy="624"/>
            </a:xfrm>
          </p:grpSpPr>
          <p:sp>
            <p:nvSpPr>
              <p:cNvPr id="16" name="Line 13"/>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17" name="Line 14"/>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18" name="Line 15"/>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sz="2400">
                  <a:latin typeface="Calibri"/>
                  <a:cs typeface="Calibri"/>
                </a:endParaRPr>
              </a:p>
            </p:txBody>
          </p:sp>
          <p:sp>
            <p:nvSpPr>
              <p:cNvPr id="19" name="Line 16"/>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grpSp>
        <p:sp>
          <p:nvSpPr>
            <p:cNvPr id="10" name="Text Box 17"/>
            <p:cNvSpPr txBox="1">
              <a:spLocks noChangeArrowheads="1"/>
            </p:cNvSpPr>
            <p:nvPr/>
          </p:nvSpPr>
          <p:spPr bwMode="auto">
            <a:xfrm>
              <a:off x="3061" y="1680"/>
              <a:ext cx="129" cy="211"/>
            </a:xfrm>
            <a:prstGeom prst="rect">
              <a:avLst/>
            </a:prstGeom>
            <a:noFill/>
            <a:ln w="9525">
              <a:noFill/>
              <a:miter lim="800000"/>
              <a:headEnd/>
              <a:tailEnd/>
            </a:ln>
          </p:spPr>
          <p:txBody>
            <a:bodyPr>
              <a:spAutoFit/>
            </a:bodyPr>
            <a:lstStyle/>
            <a:p>
              <a:pPr>
                <a:spcBef>
                  <a:spcPct val="50000"/>
                </a:spcBef>
              </a:pPr>
              <a:r>
                <a:rPr lang="en-US" sz="2400" dirty="0">
                  <a:solidFill>
                    <a:srgbClr val="C00000"/>
                  </a:solidFill>
                  <a:latin typeface="Calibri"/>
                  <a:cs typeface="Calibri"/>
                </a:rPr>
                <a:t>a</a:t>
              </a:r>
            </a:p>
          </p:txBody>
        </p:sp>
        <p:sp>
          <p:nvSpPr>
            <p:cNvPr id="11" name="Text Box 18"/>
            <p:cNvSpPr txBox="1">
              <a:spLocks noChangeArrowheads="1"/>
            </p:cNvSpPr>
            <p:nvPr/>
          </p:nvSpPr>
          <p:spPr bwMode="auto">
            <a:xfrm>
              <a:off x="3216" y="1401"/>
              <a:ext cx="129" cy="211"/>
            </a:xfrm>
            <a:prstGeom prst="rect">
              <a:avLst/>
            </a:prstGeom>
            <a:noFill/>
            <a:ln w="9525">
              <a:noFill/>
              <a:miter lim="800000"/>
              <a:headEnd/>
              <a:tailEnd/>
            </a:ln>
          </p:spPr>
          <p:txBody>
            <a:bodyPr>
              <a:spAutoFit/>
            </a:bodyPr>
            <a:lstStyle/>
            <a:p>
              <a:pPr>
                <a:spcBef>
                  <a:spcPct val="50000"/>
                </a:spcBef>
              </a:pPr>
              <a:r>
                <a:rPr lang="en-US" sz="2400" dirty="0">
                  <a:solidFill>
                    <a:srgbClr val="0000FF"/>
                  </a:solidFill>
                  <a:latin typeface="Calibri"/>
                  <a:cs typeface="Calibri"/>
                </a:rPr>
                <a:t>s</a:t>
              </a:r>
            </a:p>
          </p:txBody>
        </p:sp>
        <p:sp>
          <p:nvSpPr>
            <p:cNvPr id="12" name="Text Box 19"/>
            <p:cNvSpPr txBox="1">
              <a:spLocks noChangeArrowheads="1"/>
            </p:cNvSpPr>
            <p:nvPr/>
          </p:nvSpPr>
          <p:spPr bwMode="auto">
            <a:xfrm>
              <a:off x="3024" y="1920"/>
              <a:ext cx="559" cy="211"/>
            </a:xfrm>
            <a:prstGeom prst="rect">
              <a:avLst/>
            </a:prstGeom>
            <a:noFill/>
            <a:ln w="9525">
              <a:noFill/>
              <a:miter lim="800000"/>
              <a:headEnd/>
              <a:tailEnd/>
            </a:ln>
          </p:spPr>
          <p:txBody>
            <a:bodyPr>
              <a:spAutoFit/>
            </a:bodyPr>
            <a:lstStyle/>
            <a:p>
              <a:pPr>
                <a:spcBef>
                  <a:spcPct val="50000"/>
                </a:spcBef>
              </a:pPr>
              <a:r>
                <a:rPr lang="en-US" sz="2400" dirty="0">
                  <a:solidFill>
                    <a:srgbClr val="008000"/>
                  </a:solidFill>
                  <a:latin typeface="Calibri"/>
                  <a:cs typeface="Calibri"/>
                </a:rPr>
                <a:t>s, a</a:t>
              </a:r>
            </a:p>
          </p:txBody>
        </p:sp>
        <p:sp>
          <p:nvSpPr>
            <p:cNvPr id="13" name="Text Box 20"/>
            <p:cNvSpPr txBox="1">
              <a:spLocks noChangeArrowheads="1"/>
            </p:cNvSpPr>
            <p:nvPr/>
          </p:nvSpPr>
          <p:spPr bwMode="auto">
            <a:xfrm>
              <a:off x="2609" y="2261"/>
              <a:ext cx="504" cy="211"/>
            </a:xfrm>
            <a:prstGeom prst="rect">
              <a:avLst/>
            </a:prstGeom>
            <a:noFill/>
            <a:ln w="9525">
              <a:noFill/>
              <a:miter lim="800000"/>
              <a:headEnd/>
              <a:tailEnd/>
            </a:ln>
          </p:spPr>
          <p:txBody>
            <a:bodyPr>
              <a:spAutoFit/>
            </a:bodyPr>
            <a:lstStyle/>
            <a:p>
              <a:pPr>
                <a:spcBef>
                  <a:spcPct val="50000"/>
                </a:spcBef>
              </a:pPr>
              <a:r>
                <a:rPr lang="en-US" sz="2400" dirty="0" err="1">
                  <a:latin typeface="Calibri"/>
                  <a:cs typeface="Calibri"/>
                </a:rPr>
                <a:t>s,a,s</a:t>
              </a:r>
              <a:r>
                <a:rPr lang="ja-JP" altLang="en-US" sz="2400">
                  <a:latin typeface="Calibri"/>
                  <a:cs typeface="Calibri"/>
                </a:rPr>
                <a:t>’</a:t>
              </a:r>
              <a:endParaRPr lang="en-US" sz="2400" dirty="0">
                <a:latin typeface="Calibri"/>
                <a:cs typeface="Calibri"/>
              </a:endParaRPr>
            </a:p>
          </p:txBody>
        </p:sp>
        <p:sp>
          <p:nvSpPr>
            <p:cNvPr id="14" name="AutoShape 21"/>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sz="2400">
                <a:latin typeface="Calibri"/>
                <a:cs typeface="Calibri"/>
              </a:endParaRPr>
            </a:p>
          </p:txBody>
        </p:sp>
        <p:sp>
          <p:nvSpPr>
            <p:cNvPr id="15" name="Text Box 22"/>
            <p:cNvSpPr txBox="1">
              <a:spLocks noChangeArrowheads="1"/>
            </p:cNvSpPr>
            <p:nvPr/>
          </p:nvSpPr>
          <p:spPr bwMode="auto">
            <a:xfrm>
              <a:off x="3096" y="2448"/>
              <a:ext cx="331" cy="211"/>
            </a:xfrm>
            <a:prstGeom prst="rect">
              <a:avLst/>
            </a:prstGeom>
            <a:noFill/>
            <a:ln w="9525">
              <a:noFill/>
              <a:miter lim="800000"/>
              <a:headEnd/>
              <a:tailEnd/>
            </a:ln>
          </p:spPr>
          <p:txBody>
            <a:bodyPr wrap="square">
              <a:spAutoFit/>
            </a:bodyPr>
            <a:lstStyle/>
            <a:p>
              <a:pPr algn="r" rtl="1">
                <a:spcBef>
                  <a:spcPct val="50000"/>
                </a:spcBef>
              </a:pPr>
              <a:r>
                <a:rPr lang="en-US" sz="2400" dirty="0">
                  <a:solidFill>
                    <a:srgbClr val="0000FF"/>
                  </a:solidFill>
                  <a:latin typeface="Calibri"/>
                  <a:cs typeface="Calibri"/>
                </a:rPr>
                <a:t>s</a:t>
              </a:r>
              <a:r>
                <a:rPr lang="ja-JP" altLang="en-US" sz="2400">
                  <a:solidFill>
                    <a:srgbClr val="0000FF"/>
                  </a:solidFill>
                  <a:latin typeface="Calibri"/>
                  <a:cs typeface="Calibri"/>
                </a:rPr>
                <a:t>’</a:t>
              </a:r>
              <a:endParaRPr lang="en-US" sz="2400" dirty="0">
                <a:solidFill>
                  <a:srgbClr val="0000FF"/>
                </a:solidFill>
                <a:latin typeface="Calibri"/>
                <a:cs typeface="Calibri"/>
              </a:endParaRPr>
            </a:p>
          </p:txBody>
        </p:sp>
      </p:grpSp>
      <p:grpSp>
        <p:nvGrpSpPr>
          <p:cNvPr id="24" name="Group 23"/>
          <p:cNvGrpSpPr>
            <a:grpSpLocks/>
          </p:cNvGrpSpPr>
          <p:nvPr/>
        </p:nvGrpSpPr>
        <p:grpSpPr bwMode="auto">
          <a:xfrm>
            <a:off x="7239438" y="1893614"/>
            <a:ext cx="2590362" cy="2754586"/>
            <a:chOff x="2400" y="1401"/>
            <a:chExt cx="1183" cy="1258"/>
          </a:xfrm>
        </p:grpSpPr>
        <p:sp>
          <p:nvSpPr>
            <p:cNvPr id="25" name="AutoShape 5"/>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sz="2400">
                <a:latin typeface="Calibri"/>
                <a:cs typeface="Calibri"/>
              </a:endParaRPr>
            </a:p>
          </p:txBody>
        </p:sp>
        <p:sp>
          <p:nvSpPr>
            <p:cNvPr id="41" name="Line 9"/>
            <p:cNvSpPr>
              <a:spLocks noChangeShapeType="1"/>
            </p:cNvSpPr>
            <p:nvPr/>
          </p:nvSpPr>
          <p:spPr bwMode="auto">
            <a:xfrm flipH="1">
              <a:off x="2916" y="1617"/>
              <a:ext cx="232" cy="361"/>
            </a:xfrm>
            <a:prstGeom prst="line">
              <a:avLst/>
            </a:prstGeom>
            <a:noFill/>
            <a:ln w="28575">
              <a:solidFill>
                <a:srgbClr val="C00000"/>
              </a:solidFill>
              <a:round/>
              <a:headEnd/>
              <a:tailEnd type="triangle" w="med" len="med"/>
            </a:ln>
          </p:spPr>
          <p:txBody>
            <a:bodyPr/>
            <a:lstStyle/>
            <a:p>
              <a:endParaRPr lang="en-US" sz="2400">
                <a:latin typeface="Calibri"/>
                <a:cs typeface="Calibri"/>
              </a:endParaRPr>
            </a:p>
          </p:txBody>
        </p:sp>
        <p:sp>
          <p:nvSpPr>
            <p:cNvPr id="27" name="Oval 11"/>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sz="2400">
                <a:latin typeface="Calibri"/>
                <a:cs typeface="Calibri"/>
              </a:endParaRPr>
            </a:p>
          </p:txBody>
        </p:sp>
        <p:grpSp>
          <p:nvGrpSpPr>
            <p:cNvPr id="28" name="Group 12"/>
            <p:cNvGrpSpPr>
              <a:grpSpLocks/>
            </p:cNvGrpSpPr>
            <p:nvPr/>
          </p:nvGrpSpPr>
          <p:grpSpPr bwMode="auto">
            <a:xfrm>
              <a:off x="2400" y="2107"/>
              <a:ext cx="1057" cy="386"/>
              <a:chOff x="1536" y="2400"/>
              <a:chExt cx="1584" cy="624"/>
            </a:xfrm>
          </p:grpSpPr>
          <p:sp>
            <p:nvSpPr>
              <p:cNvPr id="35" name="Line 13"/>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36" name="Line 14"/>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37" name="Line 15"/>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sz="2400">
                  <a:latin typeface="Calibri"/>
                  <a:cs typeface="Calibri"/>
                </a:endParaRPr>
              </a:p>
            </p:txBody>
          </p:sp>
          <p:sp>
            <p:nvSpPr>
              <p:cNvPr id="38" name="Line 16"/>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grpSp>
        <p:sp>
          <p:nvSpPr>
            <p:cNvPr id="29" name="Text Box 17"/>
            <p:cNvSpPr txBox="1">
              <a:spLocks noChangeArrowheads="1"/>
            </p:cNvSpPr>
            <p:nvPr/>
          </p:nvSpPr>
          <p:spPr bwMode="auto">
            <a:xfrm>
              <a:off x="3096" y="1680"/>
              <a:ext cx="373" cy="211"/>
            </a:xfrm>
            <a:prstGeom prst="rect">
              <a:avLst/>
            </a:prstGeom>
            <a:noFill/>
            <a:ln w="9525">
              <a:noFill/>
              <a:miter lim="800000"/>
              <a:headEnd/>
              <a:tailEnd/>
            </a:ln>
          </p:spPr>
          <p:txBody>
            <a:bodyPr wrap="square">
              <a:spAutoFit/>
            </a:bodyPr>
            <a:lstStyle/>
            <a:p>
              <a:pPr>
                <a:spcBef>
                  <a:spcPct val="50000"/>
                </a:spcBef>
              </a:pPr>
              <a:r>
                <a:rPr lang="en-US" sz="2400" dirty="0">
                  <a:solidFill>
                    <a:srgbClr val="C00000"/>
                  </a:solidFill>
                  <a:latin typeface="Calibri"/>
                  <a:cs typeface="Calibri"/>
                  <a:sym typeface="Symbol" pitchFamily="18" charset="2"/>
                </a:rPr>
                <a:t>(s</a:t>
              </a:r>
              <a:r>
                <a:rPr lang="en-US" sz="2400" dirty="0">
                  <a:solidFill>
                    <a:srgbClr val="C00000"/>
                  </a:solidFill>
                  <a:latin typeface="Calibri"/>
                  <a:cs typeface="Calibri"/>
                </a:rPr>
                <a:t>)</a:t>
              </a:r>
            </a:p>
          </p:txBody>
        </p:sp>
        <p:sp>
          <p:nvSpPr>
            <p:cNvPr id="30" name="Text Box 18"/>
            <p:cNvSpPr txBox="1">
              <a:spLocks noChangeArrowheads="1"/>
            </p:cNvSpPr>
            <p:nvPr/>
          </p:nvSpPr>
          <p:spPr bwMode="auto">
            <a:xfrm>
              <a:off x="3216" y="1401"/>
              <a:ext cx="129" cy="211"/>
            </a:xfrm>
            <a:prstGeom prst="rect">
              <a:avLst/>
            </a:prstGeom>
            <a:noFill/>
            <a:ln w="9525">
              <a:noFill/>
              <a:miter lim="800000"/>
              <a:headEnd/>
              <a:tailEnd/>
            </a:ln>
          </p:spPr>
          <p:txBody>
            <a:bodyPr>
              <a:spAutoFit/>
            </a:bodyPr>
            <a:lstStyle/>
            <a:p>
              <a:pPr>
                <a:spcBef>
                  <a:spcPct val="50000"/>
                </a:spcBef>
              </a:pPr>
              <a:r>
                <a:rPr lang="en-US" sz="2400" dirty="0">
                  <a:solidFill>
                    <a:srgbClr val="0000FF"/>
                  </a:solidFill>
                  <a:latin typeface="Calibri"/>
                  <a:cs typeface="Calibri"/>
                </a:rPr>
                <a:t>s</a:t>
              </a:r>
            </a:p>
          </p:txBody>
        </p:sp>
        <p:sp>
          <p:nvSpPr>
            <p:cNvPr id="31" name="Text Box 19"/>
            <p:cNvSpPr txBox="1">
              <a:spLocks noChangeArrowheads="1"/>
            </p:cNvSpPr>
            <p:nvPr/>
          </p:nvSpPr>
          <p:spPr bwMode="auto">
            <a:xfrm>
              <a:off x="3024" y="1920"/>
              <a:ext cx="559" cy="211"/>
            </a:xfrm>
            <a:prstGeom prst="rect">
              <a:avLst/>
            </a:prstGeom>
            <a:noFill/>
            <a:ln w="9525">
              <a:noFill/>
              <a:miter lim="800000"/>
              <a:headEnd/>
              <a:tailEnd/>
            </a:ln>
          </p:spPr>
          <p:txBody>
            <a:bodyPr>
              <a:spAutoFit/>
            </a:bodyPr>
            <a:lstStyle/>
            <a:p>
              <a:pPr>
                <a:spcBef>
                  <a:spcPct val="50000"/>
                </a:spcBef>
              </a:pPr>
              <a:r>
                <a:rPr lang="en-US" sz="2400" dirty="0">
                  <a:solidFill>
                    <a:srgbClr val="008000"/>
                  </a:solidFill>
                  <a:latin typeface="Calibri"/>
                  <a:cs typeface="Calibri"/>
                </a:rPr>
                <a:t>s, </a:t>
              </a:r>
              <a:r>
                <a:rPr lang="en-US" sz="2400" dirty="0">
                  <a:solidFill>
                    <a:srgbClr val="008000"/>
                  </a:solidFill>
                  <a:latin typeface="Calibri"/>
                  <a:cs typeface="Calibri"/>
                  <a:sym typeface="Symbol" pitchFamily="18" charset="2"/>
                </a:rPr>
                <a:t>(s</a:t>
              </a:r>
              <a:r>
                <a:rPr lang="en-US" sz="2400" dirty="0">
                  <a:solidFill>
                    <a:srgbClr val="008000"/>
                  </a:solidFill>
                  <a:latin typeface="Calibri"/>
                  <a:cs typeface="Calibri"/>
                </a:rPr>
                <a:t>)</a:t>
              </a:r>
            </a:p>
          </p:txBody>
        </p:sp>
        <p:sp>
          <p:nvSpPr>
            <p:cNvPr id="32" name="Text Box 20"/>
            <p:cNvSpPr txBox="1">
              <a:spLocks noChangeArrowheads="1"/>
            </p:cNvSpPr>
            <p:nvPr/>
          </p:nvSpPr>
          <p:spPr bwMode="auto">
            <a:xfrm>
              <a:off x="2435" y="2271"/>
              <a:ext cx="661" cy="211"/>
            </a:xfrm>
            <a:prstGeom prst="rect">
              <a:avLst/>
            </a:prstGeom>
            <a:noFill/>
            <a:ln w="9525">
              <a:noFill/>
              <a:miter lim="800000"/>
              <a:headEnd/>
              <a:tailEnd/>
            </a:ln>
          </p:spPr>
          <p:txBody>
            <a:bodyPr wrap="square">
              <a:spAutoFit/>
            </a:bodyPr>
            <a:lstStyle/>
            <a:p>
              <a:pPr>
                <a:spcBef>
                  <a:spcPct val="50000"/>
                </a:spcBef>
              </a:pPr>
              <a:r>
                <a:rPr lang="en-US" sz="2400" dirty="0">
                  <a:latin typeface="Calibri"/>
                  <a:cs typeface="Calibri"/>
                </a:rPr>
                <a:t>s,</a:t>
              </a:r>
              <a:r>
                <a:rPr lang="en-US" sz="2400" dirty="0">
                  <a:latin typeface="Calibri"/>
                  <a:cs typeface="Calibri"/>
                  <a:sym typeface="Symbol" pitchFamily="18" charset="2"/>
                </a:rPr>
                <a:t> (s</a:t>
              </a:r>
              <a:r>
                <a:rPr lang="en-US" sz="2400" dirty="0">
                  <a:latin typeface="Calibri"/>
                  <a:cs typeface="Calibri"/>
                </a:rPr>
                <a:t>),s</a:t>
              </a:r>
              <a:r>
                <a:rPr lang="ja-JP" altLang="en-US" sz="2400">
                  <a:latin typeface="Calibri"/>
                  <a:cs typeface="Calibri"/>
                </a:rPr>
                <a:t>’</a:t>
              </a:r>
              <a:endParaRPr lang="en-US" sz="2400" dirty="0">
                <a:latin typeface="Calibri"/>
                <a:cs typeface="Calibri"/>
              </a:endParaRPr>
            </a:p>
          </p:txBody>
        </p:sp>
        <p:sp>
          <p:nvSpPr>
            <p:cNvPr id="33" name="AutoShape 21"/>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sz="2400">
                <a:latin typeface="Calibri"/>
                <a:cs typeface="Calibri"/>
              </a:endParaRPr>
            </a:p>
          </p:txBody>
        </p:sp>
        <p:sp>
          <p:nvSpPr>
            <p:cNvPr id="34" name="Text Box 22"/>
            <p:cNvSpPr txBox="1">
              <a:spLocks noChangeArrowheads="1"/>
            </p:cNvSpPr>
            <p:nvPr/>
          </p:nvSpPr>
          <p:spPr bwMode="auto">
            <a:xfrm>
              <a:off x="3096" y="2448"/>
              <a:ext cx="331" cy="211"/>
            </a:xfrm>
            <a:prstGeom prst="rect">
              <a:avLst/>
            </a:prstGeom>
            <a:noFill/>
            <a:ln w="9525">
              <a:noFill/>
              <a:miter lim="800000"/>
              <a:headEnd/>
              <a:tailEnd/>
            </a:ln>
          </p:spPr>
          <p:txBody>
            <a:bodyPr wrap="square">
              <a:spAutoFit/>
            </a:bodyPr>
            <a:lstStyle/>
            <a:p>
              <a:pPr algn="r" rtl="1">
                <a:spcBef>
                  <a:spcPct val="50000"/>
                </a:spcBef>
              </a:pPr>
              <a:r>
                <a:rPr lang="en-US" sz="2400" dirty="0">
                  <a:solidFill>
                    <a:srgbClr val="0000FF"/>
                  </a:solidFill>
                  <a:latin typeface="Calibri"/>
                  <a:cs typeface="Calibri"/>
                </a:rPr>
                <a:t>s</a:t>
              </a:r>
              <a:r>
                <a:rPr lang="ja-JP" altLang="en-US" sz="2400">
                  <a:solidFill>
                    <a:srgbClr val="0000FF"/>
                  </a:solidFill>
                  <a:latin typeface="Calibri"/>
                  <a:cs typeface="Calibri"/>
                </a:rPr>
                <a:t>’</a:t>
              </a:r>
              <a:endParaRPr lang="en-US" sz="2400" dirty="0">
                <a:solidFill>
                  <a:srgbClr val="0000FF"/>
                </a:solidFill>
                <a:latin typeface="Calibri"/>
                <a:cs typeface="Calibri"/>
              </a:endParaRPr>
            </a:p>
          </p:txBody>
        </p:sp>
      </p:grpSp>
      <p:sp>
        <p:nvSpPr>
          <p:cNvPr id="43" name="TextBox 42"/>
          <p:cNvSpPr txBox="1"/>
          <p:nvPr/>
        </p:nvSpPr>
        <p:spPr>
          <a:xfrm>
            <a:off x="1752600" y="1290935"/>
            <a:ext cx="3810000" cy="461665"/>
          </a:xfrm>
          <a:prstGeom prst="rect">
            <a:avLst/>
          </a:prstGeom>
          <a:noFill/>
        </p:spPr>
        <p:txBody>
          <a:bodyPr wrap="square" rtlCol="0">
            <a:spAutoFit/>
          </a:bodyPr>
          <a:lstStyle/>
          <a:p>
            <a:pPr algn="ctr"/>
            <a:r>
              <a:rPr lang="en-US" sz="2400" dirty="0">
                <a:latin typeface="Calibri"/>
                <a:cs typeface="Calibri"/>
              </a:rPr>
              <a:t>Do the optimal action</a:t>
            </a:r>
          </a:p>
        </p:txBody>
      </p:sp>
      <p:sp>
        <p:nvSpPr>
          <p:cNvPr id="44" name="TextBox 43"/>
          <p:cNvSpPr txBox="1"/>
          <p:nvPr/>
        </p:nvSpPr>
        <p:spPr>
          <a:xfrm>
            <a:off x="6629400" y="1290935"/>
            <a:ext cx="3810000" cy="461665"/>
          </a:xfrm>
          <a:prstGeom prst="rect">
            <a:avLst/>
          </a:prstGeom>
          <a:noFill/>
        </p:spPr>
        <p:txBody>
          <a:bodyPr wrap="square" rtlCol="0">
            <a:spAutoFit/>
          </a:bodyPr>
          <a:lstStyle/>
          <a:p>
            <a:pPr algn="ctr"/>
            <a:r>
              <a:rPr lang="en-US" sz="2400" dirty="0">
                <a:latin typeface="Calibri"/>
                <a:cs typeface="Calibri"/>
              </a:rPr>
              <a:t>Do what </a:t>
            </a:r>
            <a:r>
              <a:rPr lang="en-US" sz="2400" dirty="0">
                <a:latin typeface="Calibri"/>
                <a:cs typeface="Calibri"/>
                <a:sym typeface="Symbol" pitchFamily="18" charset="2"/>
              </a:rPr>
              <a:t></a:t>
            </a:r>
            <a:r>
              <a:rPr lang="en-US" sz="2400" dirty="0">
                <a:latin typeface="Calibri"/>
                <a:cs typeface="Calibri"/>
              </a:rPr>
              <a:t> says to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atin typeface="Calibri"/>
                <a:cs typeface="Calibri"/>
              </a:rPr>
              <a:t>Utilities for a Fixed Policy</a:t>
            </a:r>
          </a:p>
        </p:txBody>
      </p:sp>
      <p:sp>
        <p:nvSpPr>
          <p:cNvPr id="1727491" name="Rectangle 3"/>
          <p:cNvSpPr>
            <a:spLocks noGrp="1" noChangeArrowheads="1"/>
          </p:cNvSpPr>
          <p:nvPr>
            <p:ph idx="1"/>
          </p:nvPr>
        </p:nvSpPr>
        <p:spPr>
          <a:xfrm>
            <a:off x="457200" y="1447800"/>
            <a:ext cx="8229600" cy="4525963"/>
          </a:xfrm>
        </p:spPr>
        <p:txBody>
          <a:bodyPr/>
          <a:lstStyle/>
          <a:p>
            <a:r>
              <a:rPr lang="en-US" sz="2400" dirty="0">
                <a:latin typeface="Calibri"/>
                <a:cs typeface="Calibri"/>
              </a:rPr>
              <a:t>Another basic operation: compute the utility of a state s under a fixed (generally non-optimal) policy</a:t>
            </a:r>
          </a:p>
          <a:p>
            <a:endParaRPr lang="en-US" sz="2400" dirty="0">
              <a:latin typeface="Calibri"/>
              <a:cs typeface="Calibri"/>
            </a:endParaRPr>
          </a:p>
          <a:p>
            <a:r>
              <a:rPr lang="en-US" sz="2400" dirty="0">
                <a:latin typeface="Calibri"/>
                <a:cs typeface="Calibri"/>
              </a:rPr>
              <a:t>Define the utility of a state s, under a fixed policy </a:t>
            </a:r>
            <a:r>
              <a:rPr lang="en-US" sz="2400" dirty="0">
                <a:latin typeface="Calibri"/>
                <a:cs typeface="Calibri"/>
                <a:sym typeface="Symbol" pitchFamily="18" charset="2"/>
              </a:rPr>
              <a:t></a:t>
            </a:r>
            <a:r>
              <a:rPr lang="en-US" sz="2400" dirty="0">
                <a:latin typeface="Calibri"/>
                <a:cs typeface="Calibri"/>
              </a:rPr>
              <a:t>:</a:t>
            </a:r>
          </a:p>
          <a:p>
            <a:pPr lvl="1">
              <a:buFont typeface="Wingdings" pitchFamily="2" charset="2"/>
              <a:buNone/>
            </a:pPr>
            <a:r>
              <a:rPr lang="en-US" sz="2000" dirty="0">
                <a:latin typeface="Calibri"/>
                <a:cs typeface="Calibri"/>
              </a:rPr>
              <a:t>V</a:t>
            </a:r>
            <a:r>
              <a:rPr lang="en-US" sz="2000" baseline="30000" dirty="0">
                <a:latin typeface="Calibri"/>
                <a:cs typeface="Calibri"/>
                <a:sym typeface="Symbol" pitchFamily="18" charset="2"/>
              </a:rPr>
              <a:t></a:t>
            </a:r>
            <a:r>
              <a:rPr lang="en-US" sz="2000" dirty="0">
                <a:latin typeface="Calibri"/>
                <a:cs typeface="Calibri"/>
              </a:rPr>
              <a:t>(s) = expected total discounted rewards starting in s and following </a:t>
            </a:r>
            <a:r>
              <a:rPr lang="en-US" sz="2000" dirty="0">
                <a:latin typeface="Calibri"/>
                <a:cs typeface="Calibri"/>
                <a:sym typeface="Symbol" pitchFamily="18" charset="2"/>
              </a:rPr>
              <a:t></a:t>
            </a:r>
            <a:endParaRPr lang="en-US" sz="2000" dirty="0">
              <a:latin typeface="Calibri"/>
              <a:cs typeface="Calibri"/>
            </a:endParaRPr>
          </a:p>
          <a:p>
            <a:endParaRPr lang="en-US" sz="2400" dirty="0">
              <a:latin typeface="Calibri"/>
              <a:cs typeface="Calibri"/>
            </a:endParaRPr>
          </a:p>
          <a:p>
            <a:r>
              <a:rPr lang="en-US" sz="2400" dirty="0">
                <a:latin typeface="Calibri"/>
                <a:cs typeface="Calibri"/>
              </a:rPr>
              <a:t>Recursive relation (one-step look-ahead / Bellman equation):</a:t>
            </a:r>
          </a:p>
        </p:txBody>
      </p:sp>
      <p:pic>
        <p:nvPicPr>
          <p:cNvPr id="61" name="Picture 60" descr="txp_fig"/>
          <p:cNvPicPr>
            <a:picLocks noChangeAspect="1"/>
          </p:cNvPicPr>
          <p:nvPr>
            <p:custDataLst>
              <p:tags r:id="rId1"/>
            </p:custDataLst>
          </p:nvPr>
        </p:nvPicPr>
        <p:blipFill>
          <a:blip r:embed="rId3" cstate="print"/>
          <a:stretch>
            <a:fillRect/>
          </a:stretch>
        </p:blipFill>
        <p:spPr bwMode="auto">
          <a:xfrm>
            <a:off x="1158868" y="4800600"/>
            <a:ext cx="7070738" cy="645824"/>
          </a:xfrm>
          <a:prstGeom prst="rect">
            <a:avLst/>
          </a:prstGeom>
          <a:noFill/>
          <a:ln/>
          <a:effectLst/>
        </p:spPr>
      </p:pic>
      <p:grpSp>
        <p:nvGrpSpPr>
          <p:cNvPr id="46" name="Group 45"/>
          <p:cNvGrpSpPr>
            <a:grpSpLocks/>
          </p:cNvGrpSpPr>
          <p:nvPr/>
        </p:nvGrpSpPr>
        <p:grpSpPr bwMode="auto">
          <a:xfrm>
            <a:off x="9068238" y="1600200"/>
            <a:ext cx="2590362" cy="2754586"/>
            <a:chOff x="2400" y="1401"/>
            <a:chExt cx="1183" cy="1258"/>
          </a:xfrm>
        </p:grpSpPr>
        <p:sp>
          <p:nvSpPr>
            <p:cNvPr id="47" name="AutoShape 5"/>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sz="2400">
                <a:latin typeface="Calibri"/>
                <a:cs typeface="Calibri"/>
              </a:endParaRPr>
            </a:p>
          </p:txBody>
        </p:sp>
        <p:sp>
          <p:nvSpPr>
            <p:cNvPr id="48" name="Line 9"/>
            <p:cNvSpPr>
              <a:spLocks noChangeShapeType="1"/>
            </p:cNvSpPr>
            <p:nvPr/>
          </p:nvSpPr>
          <p:spPr bwMode="auto">
            <a:xfrm flipH="1">
              <a:off x="2916" y="1617"/>
              <a:ext cx="232" cy="361"/>
            </a:xfrm>
            <a:prstGeom prst="line">
              <a:avLst/>
            </a:prstGeom>
            <a:noFill/>
            <a:ln w="28575">
              <a:solidFill>
                <a:srgbClr val="C00000"/>
              </a:solidFill>
              <a:round/>
              <a:headEnd/>
              <a:tailEnd type="triangle" w="med" len="med"/>
            </a:ln>
          </p:spPr>
          <p:txBody>
            <a:bodyPr/>
            <a:lstStyle/>
            <a:p>
              <a:endParaRPr lang="en-US" sz="2400">
                <a:latin typeface="Calibri"/>
                <a:cs typeface="Calibri"/>
              </a:endParaRPr>
            </a:p>
          </p:txBody>
        </p:sp>
        <p:sp>
          <p:nvSpPr>
            <p:cNvPr id="49" name="Oval 11"/>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sz="2400">
                <a:latin typeface="Calibri"/>
                <a:cs typeface="Calibri"/>
              </a:endParaRPr>
            </a:p>
          </p:txBody>
        </p:sp>
        <p:grpSp>
          <p:nvGrpSpPr>
            <p:cNvPr id="50" name="Group 12"/>
            <p:cNvGrpSpPr>
              <a:grpSpLocks/>
            </p:cNvGrpSpPr>
            <p:nvPr/>
          </p:nvGrpSpPr>
          <p:grpSpPr bwMode="auto">
            <a:xfrm>
              <a:off x="2400" y="2107"/>
              <a:ext cx="1057" cy="386"/>
              <a:chOff x="1536" y="2400"/>
              <a:chExt cx="1584" cy="624"/>
            </a:xfrm>
          </p:grpSpPr>
          <p:sp>
            <p:nvSpPr>
              <p:cNvPr id="57" name="Line 13"/>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58" name="Line 14"/>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59" name="Line 15"/>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sz="2400">
                  <a:latin typeface="Calibri"/>
                  <a:cs typeface="Calibri"/>
                </a:endParaRPr>
              </a:p>
            </p:txBody>
          </p:sp>
          <p:sp>
            <p:nvSpPr>
              <p:cNvPr id="60" name="Line 16"/>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grpSp>
        <p:sp>
          <p:nvSpPr>
            <p:cNvPr id="51" name="Text Box 17"/>
            <p:cNvSpPr txBox="1">
              <a:spLocks noChangeArrowheads="1"/>
            </p:cNvSpPr>
            <p:nvPr/>
          </p:nvSpPr>
          <p:spPr bwMode="auto">
            <a:xfrm>
              <a:off x="3096" y="1680"/>
              <a:ext cx="373" cy="211"/>
            </a:xfrm>
            <a:prstGeom prst="rect">
              <a:avLst/>
            </a:prstGeom>
            <a:noFill/>
            <a:ln w="9525">
              <a:noFill/>
              <a:miter lim="800000"/>
              <a:headEnd/>
              <a:tailEnd/>
            </a:ln>
          </p:spPr>
          <p:txBody>
            <a:bodyPr wrap="square">
              <a:spAutoFit/>
            </a:bodyPr>
            <a:lstStyle/>
            <a:p>
              <a:pPr>
                <a:spcBef>
                  <a:spcPct val="50000"/>
                </a:spcBef>
              </a:pPr>
              <a:r>
                <a:rPr lang="en-US" sz="2400" dirty="0">
                  <a:solidFill>
                    <a:srgbClr val="C00000"/>
                  </a:solidFill>
                  <a:latin typeface="Calibri"/>
                  <a:cs typeface="Calibri"/>
                  <a:sym typeface="Symbol" pitchFamily="18" charset="2"/>
                </a:rPr>
                <a:t>(s</a:t>
              </a:r>
              <a:r>
                <a:rPr lang="en-US" sz="2400" dirty="0">
                  <a:solidFill>
                    <a:srgbClr val="C00000"/>
                  </a:solidFill>
                  <a:latin typeface="Calibri"/>
                  <a:cs typeface="Calibri"/>
                </a:rPr>
                <a:t>)</a:t>
              </a:r>
            </a:p>
          </p:txBody>
        </p:sp>
        <p:sp>
          <p:nvSpPr>
            <p:cNvPr id="52" name="Text Box 18"/>
            <p:cNvSpPr txBox="1">
              <a:spLocks noChangeArrowheads="1"/>
            </p:cNvSpPr>
            <p:nvPr/>
          </p:nvSpPr>
          <p:spPr bwMode="auto">
            <a:xfrm>
              <a:off x="3216" y="1401"/>
              <a:ext cx="129" cy="211"/>
            </a:xfrm>
            <a:prstGeom prst="rect">
              <a:avLst/>
            </a:prstGeom>
            <a:noFill/>
            <a:ln w="9525">
              <a:noFill/>
              <a:miter lim="800000"/>
              <a:headEnd/>
              <a:tailEnd/>
            </a:ln>
          </p:spPr>
          <p:txBody>
            <a:bodyPr>
              <a:spAutoFit/>
            </a:bodyPr>
            <a:lstStyle/>
            <a:p>
              <a:pPr>
                <a:spcBef>
                  <a:spcPct val="50000"/>
                </a:spcBef>
              </a:pPr>
              <a:r>
                <a:rPr lang="en-US" sz="2400" dirty="0">
                  <a:solidFill>
                    <a:srgbClr val="0000FF"/>
                  </a:solidFill>
                  <a:latin typeface="Calibri"/>
                  <a:cs typeface="Calibri"/>
                </a:rPr>
                <a:t>s</a:t>
              </a:r>
            </a:p>
          </p:txBody>
        </p:sp>
        <p:sp>
          <p:nvSpPr>
            <p:cNvPr id="53" name="Text Box 19"/>
            <p:cNvSpPr txBox="1">
              <a:spLocks noChangeArrowheads="1"/>
            </p:cNvSpPr>
            <p:nvPr/>
          </p:nvSpPr>
          <p:spPr bwMode="auto">
            <a:xfrm>
              <a:off x="3024" y="1920"/>
              <a:ext cx="559" cy="211"/>
            </a:xfrm>
            <a:prstGeom prst="rect">
              <a:avLst/>
            </a:prstGeom>
            <a:noFill/>
            <a:ln w="9525">
              <a:noFill/>
              <a:miter lim="800000"/>
              <a:headEnd/>
              <a:tailEnd/>
            </a:ln>
          </p:spPr>
          <p:txBody>
            <a:bodyPr>
              <a:spAutoFit/>
            </a:bodyPr>
            <a:lstStyle/>
            <a:p>
              <a:pPr>
                <a:spcBef>
                  <a:spcPct val="50000"/>
                </a:spcBef>
              </a:pPr>
              <a:r>
                <a:rPr lang="en-US" sz="2400" dirty="0">
                  <a:solidFill>
                    <a:srgbClr val="008000"/>
                  </a:solidFill>
                  <a:latin typeface="Calibri"/>
                  <a:cs typeface="Calibri"/>
                </a:rPr>
                <a:t>s, </a:t>
              </a:r>
              <a:r>
                <a:rPr lang="en-US" sz="2400" dirty="0">
                  <a:solidFill>
                    <a:srgbClr val="008000"/>
                  </a:solidFill>
                  <a:latin typeface="Calibri"/>
                  <a:cs typeface="Calibri"/>
                  <a:sym typeface="Symbol" pitchFamily="18" charset="2"/>
                </a:rPr>
                <a:t>(s</a:t>
              </a:r>
              <a:r>
                <a:rPr lang="en-US" sz="2400" dirty="0">
                  <a:solidFill>
                    <a:srgbClr val="008000"/>
                  </a:solidFill>
                  <a:latin typeface="Calibri"/>
                  <a:cs typeface="Calibri"/>
                </a:rPr>
                <a:t>)</a:t>
              </a:r>
            </a:p>
          </p:txBody>
        </p:sp>
        <p:sp>
          <p:nvSpPr>
            <p:cNvPr id="54" name="Text Box 20"/>
            <p:cNvSpPr txBox="1">
              <a:spLocks noChangeArrowheads="1"/>
            </p:cNvSpPr>
            <p:nvPr/>
          </p:nvSpPr>
          <p:spPr bwMode="auto">
            <a:xfrm>
              <a:off x="2435" y="2271"/>
              <a:ext cx="661" cy="211"/>
            </a:xfrm>
            <a:prstGeom prst="rect">
              <a:avLst/>
            </a:prstGeom>
            <a:noFill/>
            <a:ln w="9525">
              <a:noFill/>
              <a:miter lim="800000"/>
              <a:headEnd/>
              <a:tailEnd/>
            </a:ln>
          </p:spPr>
          <p:txBody>
            <a:bodyPr wrap="square">
              <a:spAutoFit/>
            </a:bodyPr>
            <a:lstStyle/>
            <a:p>
              <a:pPr>
                <a:spcBef>
                  <a:spcPct val="50000"/>
                </a:spcBef>
              </a:pPr>
              <a:r>
                <a:rPr lang="en-US" sz="2400" dirty="0">
                  <a:latin typeface="Calibri"/>
                  <a:cs typeface="Calibri"/>
                </a:rPr>
                <a:t>s,</a:t>
              </a:r>
              <a:r>
                <a:rPr lang="en-US" sz="2400" dirty="0">
                  <a:latin typeface="Calibri"/>
                  <a:cs typeface="Calibri"/>
                  <a:sym typeface="Symbol" pitchFamily="18" charset="2"/>
                </a:rPr>
                <a:t> (s</a:t>
              </a:r>
              <a:r>
                <a:rPr lang="en-US" sz="2400" dirty="0">
                  <a:latin typeface="Calibri"/>
                  <a:cs typeface="Calibri"/>
                </a:rPr>
                <a:t>),s</a:t>
              </a:r>
              <a:r>
                <a:rPr lang="ja-JP" altLang="en-US" sz="2400">
                  <a:latin typeface="Calibri"/>
                  <a:cs typeface="Calibri"/>
                </a:rPr>
                <a:t>’</a:t>
              </a:r>
              <a:endParaRPr lang="en-US" sz="2400" dirty="0">
                <a:latin typeface="Calibri"/>
                <a:cs typeface="Calibri"/>
              </a:endParaRPr>
            </a:p>
          </p:txBody>
        </p:sp>
        <p:sp>
          <p:nvSpPr>
            <p:cNvPr id="55" name="AutoShape 21"/>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sz="2400">
                <a:latin typeface="Calibri"/>
                <a:cs typeface="Calibri"/>
              </a:endParaRPr>
            </a:p>
          </p:txBody>
        </p:sp>
        <p:sp>
          <p:nvSpPr>
            <p:cNvPr id="56" name="Text Box 22"/>
            <p:cNvSpPr txBox="1">
              <a:spLocks noChangeArrowheads="1"/>
            </p:cNvSpPr>
            <p:nvPr/>
          </p:nvSpPr>
          <p:spPr bwMode="auto">
            <a:xfrm>
              <a:off x="3096" y="2448"/>
              <a:ext cx="331" cy="211"/>
            </a:xfrm>
            <a:prstGeom prst="rect">
              <a:avLst/>
            </a:prstGeom>
            <a:noFill/>
            <a:ln w="9525">
              <a:noFill/>
              <a:miter lim="800000"/>
              <a:headEnd/>
              <a:tailEnd/>
            </a:ln>
          </p:spPr>
          <p:txBody>
            <a:bodyPr wrap="square">
              <a:spAutoFit/>
            </a:bodyPr>
            <a:lstStyle/>
            <a:p>
              <a:pPr algn="r" rtl="1">
                <a:spcBef>
                  <a:spcPct val="50000"/>
                </a:spcBef>
              </a:pPr>
              <a:r>
                <a:rPr lang="en-US" sz="2400" dirty="0">
                  <a:solidFill>
                    <a:srgbClr val="0000FF"/>
                  </a:solidFill>
                  <a:latin typeface="Calibri"/>
                  <a:cs typeface="Calibri"/>
                </a:rPr>
                <a:t>s</a:t>
              </a:r>
              <a:r>
                <a:rPr lang="ja-JP" altLang="en-US" sz="2400">
                  <a:solidFill>
                    <a:srgbClr val="0000FF"/>
                  </a:solidFill>
                  <a:latin typeface="Calibri"/>
                  <a:cs typeface="Calibri"/>
                </a:rPr>
                <a:t>’</a:t>
              </a:r>
              <a:endParaRPr lang="en-US" sz="2400" dirty="0">
                <a:solidFill>
                  <a:srgbClr val="0000FF"/>
                </a:solidFill>
                <a:latin typeface="Calibri"/>
                <a:cs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749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Example: Policy Evaluation</a:t>
            </a:r>
          </a:p>
        </p:txBody>
      </p:sp>
      <p:sp>
        <p:nvSpPr>
          <p:cNvPr id="5" name="TextBox 4"/>
          <p:cNvSpPr txBox="1"/>
          <p:nvPr/>
        </p:nvSpPr>
        <p:spPr>
          <a:xfrm>
            <a:off x="1447800" y="1290935"/>
            <a:ext cx="3810000" cy="461665"/>
          </a:xfrm>
          <a:prstGeom prst="rect">
            <a:avLst/>
          </a:prstGeom>
          <a:noFill/>
        </p:spPr>
        <p:txBody>
          <a:bodyPr wrap="square" rtlCol="0">
            <a:spAutoFit/>
          </a:bodyPr>
          <a:lstStyle/>
          <a:p>
            <a:pPr algn="ctr"/>
            <a:r>
              <a:rPr lang="en-US" sz="2400" dirty="0">
                <a:latin typeface="Calibri"/>
                <a:cs typeface="Calibri"/>
              </a:rPr>
              <a:t>Always Go Right</a:t>
            </a:r>
          </a:p>
        </p:txBody>
      </p:sp>
      <p:sp>
        <p:nvSpPr>
          <p:cNvPr id="6" name="TextBox 5"/>
          <p:cNvSpPr txBox="1"/>
          <p:nvPr/>
        </p:nvSpPr>
        <p:spPr>
          <a:xfrm>
            <a:off x="6910387" y="1290935"/>
            <a:ext cx="3810000" cy="461665"/>
          </a:xfrm>
          <a:prstGeom prst="rect">
            <a:avLst/>
          </a:prstGeom>
          <a:noFill/>
        </p:spPr>
        <p:txBody>
          <a:bodyPr wrap="square" rtlCol="0">
            <a:spAutoFit/>
          </a:bodyPr>
          <a:lstStyle/>
          <a:p>
            <a:pPr algn="ctr"/>
            <a:r>
              <a:rPr lang="en-US" sz="2400" dirty="0">
                <a:latin typeface="Calibri"/>
                <a:cs typeface="Calibri"/>
              </a:rPr>
              <a:t>Always Go Forward</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78427" y="1219200"/>
            <a:ext cx="4592932" cy="4562475"/>
          </a:xfrm>
          <a:prstGeom prst="rect">
            <a:avLst/>
          </a:prstGeom>
          <a:noFill/>
        </p:spPr>
      </p:pic>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7023" y="1219200"/>
            <a:ext cx="4647754" cy="45624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828800" y="1828800"/>
            <a:ext cx="3048000" cy="403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10" name="Rectangle 9"/>
          <p:cNvSpPr/>
          <p:nvPr/>
        </p:nvSpPr>
        <p:spPr>
          <a:xfrm>
            <a:off x="7262750" y="1828800"/>
            <a:ext cx="3048000" cy="403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 name="Title 1"/>
          <p:cNvSpPr>
            <a:spLocks noGrp="1"/>
          </p:cNvSpPr>
          <p:nvPr>
            <p:ph type="title"/>
          </p:nvPr>
        </p:nvSpPr>
        <p:spPr/>
        <p:txBody>
          <a:bodyPr/>
          <a:lstStyle/>
          <a:p>
            <a:r>
              <a:rPr lang="en-US" dirty="0">
                <a:latin typeface="Calibri"/>
                <a:cs typeface="Calibri"/>
              </a:rPr>
              <a:t>Example: Policy Evaluation</a:t>
            </a:r>
          </a:p>
        </p:txBody>
      </p:sp>
      <p:sp>
        <p:nvSpPr>
          <p:cNvPr id="5" name="TextBox 4"/>
          <p:cNvSpPr txBox="1"/>
          <p:nvPr/>
        </p:nvSpPr>
        <p:spPr>
          <a:xfrm>
            <a:off x="1447800" y="1290935"/>
            <a:ext cx="3810000" cy="461665"/>
          </a:xfrm>
          <a:prstGeom prst="rect">
            <a:avLst/>
          </a:prstGeom>
          <a:noFill/>
        </p:spPr>
        <p:txBody>
          <a:bodyPr wrap="square" rtlCol="0">
            <a:spAutoFit/>
          </a:bodyPr>
          <a:lstStyle/>
          <a:p>
            <a:pPr algn="ctr"/>
            <a:r>
              <a:rPr lang="en-US" sz="2400" dirty="0">
                <a:latin typeface="Calibri"/>
                <a:cs typeface="Calibri"/>
              </a:rPr>
              <a:t>Always Go Right</a:t>
            </a:r>
          </a:p>
        </p:txBody>
      </p:sp>
      <p:sp>
        <p:nvSpPr>
          <p:cNvPr id="6" name="TextBox 5"/>
          <p:cNvSpPr txBox="1"/>
          <p:nvPr/>
        </p:nvSpPr>
        <p:spPr>
          <a:xfrm>
            <a:off x="6910387" y="1290935"/>
            <a:ext cx="3810000" cy="461665"/>
          </a:xfrm>
          <a:prstGeom prst="rect">
            <a:avLst/>
          </a:prstGeom>
          <a:noFill/>
        </p:spPr>
        <p:txBody>
          <a:bodyPr wrap="square" rtlCol="0">
            <a:spAutoFit/>
          </a:bodyPr>
          <a:lstStyle/>
          <a:p>
            <a:pPr algn="ctr"/>
            <a:r>
              <a:rPr lang="en-US" sz="2400" dirty="0">
                <a:latin typeface="Calibri"/>
                <a:cs typeface="Calibri"/>
              </a:rPr>
              <a:t>Always Go Forward</a:t>
            </a:r>
          </a:p>
        </p:txBody>
      </p:sp>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05" t="8813" r="71526" b="32430"/>
          <a:stretch/>
        </p:blipFill>
        <p:spPr bwMode="auto">
          <a:xfrm>
            <a:off x="7262750" y="1828800"/>
            <a:ext cx="3068664" cy="402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500" t="16271" r="67839" b="25876"/>
          <a:stretch/>
        </p:blipFill>
        <p:spPr bwMode="auto">
          <a:xfrm>
            <a:off x="1858254" y="1852550"/>
            <a:ext cx="3006671" cy="396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atin typeface="Calibri"/>
                <a:cs typeface="Calibri"/>
              </a:rPr>
              <a:t>Policy Evaluation</a:t>
            </a:r>
          </a:p>
        </p:txBody>
      </p:sp>
      <p:sp>
        <p:nvSpPr>
          <p:cNvPr id="1728515" name="Rectangle 3"/>
          <p:cNvSpPr>
            <a:spLocks noGrp="1" noChangeArrowheads="1"/>
          </p:cNvSpPr>
          <p:nvPr>
            <p:ph idx="1"/>
          </p:nvPr>
        </p:nvSpPr>
        <p:spPr/>
        <p:txBody>
          <a:bodyPr/>
          <a:lstStyle/>
          <a:p>
            <a:pPr>
              <a:lnSpc>
                <a:spcPct val="80000"/>
              </a:lnSpc>
            </a:pPr>
            <a:r>
              <a:rPr lang="en-US" sz="2400" dirty="0">
                <a:latin typeface="Calibri"/>
                <a:cs typeface="Calibri"/>
              </a:rPr>
              <a:t>How do we calculate the V’s for a fixed policy </a:t>
            </a:r>
            <a:r>
              <a:rPr lang="en-US" sz="2400" dirty="0">
                <a:latin typeface="Calibri"/>
                <a:cs typeface="Calibri"/>
                <a:sym typeface="Symbol" pitchFamily="18" charset="2"/>
              </a:rPr>
              <a:t></a:t>
            </a:r>
            <a:r>
              <a:rPr lang="en-US" sz="2400" dirty="0">
                <a:latin typeface="Calibri"/>
                <a:cs typeface="Calibri"/>
              </a:rPr>
              <a:t>?</a:t>
            </a:r>
          </a:p>
          <a:p>
            <a:pPr>
              <a:lnSpc>
                <a:spcPct val="80000"/>
              </a:lnSpc>
            </a:pPr>
            <a:endParaRPr lang="en-US" sz="2400" dirty="0">
              <a:latin typeface="Calibri"/>
              <a:cs typeface="Calibri"/>
            </a:endParaRPr>
          </a:p>
          <a:p>
            <a:pPr>
              <a:lnSpc>
                <a:spcPct val="80000"/>
              </a:lnSpc>
            </a:pPr>
            <a:r>
              <a:rPr lang="en-US" sz="2400" dirty="0">
                <a:latin typeface="Calibri"/>
                <a:cs typeface="Calibri"/>
              </a:rPr>
              <a:t>Idea 1: Turn recursive Bellman equations into updates</a:t>
            </a:r>
          </a:p>
          <a:p>
            <a:pPr>
              <a:lnSpc>
                <a:spcPct val="80000"/>
              </a:lnSpc>
              <a:buNone/>
            </a:pPr>
            <a:r>
              <a:rPr lang="en-US" sz="2400" dirty="0">
                <a:latin typeface="Calibri"/>
                <a:cs typeface="Calibri"/>
              </a:rPr>
              <a:t>	(like value iteration)</a:t>
            </a:r>
          </a:p>
          <a:p>
            <a:pPr>
              <a:lnSpc>
                <a:spcPct val="80000"/>
              </a:lnSpc>
            </a:pPr>
            <a:endParaRPr lang="en-US" sz="2400" dirty="0">
              <a:latin typeface="Calibri"/>
              <a:cs typeface="Calibri"/>
            </a:endParaRPr>
          </a:p>
          <a:p>
            <a:pPr>
              <a:lnSpc>
                <a:spcPct val="80000"/>
              </a:lnSpc>
            </a:pPr>
            <a:endParaRPr lang="en-US" sz="2400" dirty="0">
              <a:latin typeface="Calibri"/>
              <a:cs typeface="Calibri"/>
            </a:endParaRPr>
          </a:p>
          <a:p>
            <a:pPr>
              <a:lnSpc>
                <a:spcPct val="80000"/>
              </a:lnSpc>
            </a:pPr>
            <a:endParaRPr lang="en-US" sz="3600" dirty="0">
              <a:latin typeface="Calibri"/>
              <a:cs typeface="Calibri"/>
            </a:endParaRPr>
          </a:p>
          <a:p>
            <a:pPr>
              <a:lnSpc>
                <a:spcPct val="80000"/>
              </a:lnSpc>
            </a:pPr>
            <a:endParaRPr lang="en-US" sz="3600" dirty="0">
              <a:latin typeface="Calibri"/>
              <a:cs typeface="Calibri"/>
            </a:endParaRPr>
          </a:p>
          <a:p>
            <a:pPr>
              <a:lnSpc>
                <a:spcPct val="80000"/>
              </a:lnSpc>
            </a:pPr>
            <a:endParaRPr lang="en-US" sz="2400" dirty="0">
              <a:latin typeface="Calibri"/>
              <a:cs typeface="Calibri"/>
            </a:endParaRPr>
          </a:p>
          <a:p>
            <a:pPr>
              <a:lnSpc>
                <a:spcPct val="80000"/>
              </a:lnSpc>
            </a:pPr>
            <a:r>
              <a:rPr lang="en-US" sz="2400" dirty="0">
                <a:latin typeface="Calibri"/>
                <a:cs typeface="Calibri"/>
              </a:rPr>
              <a:t>Efficiency: O(S</a:t>
            </a:r>
            <a:r>
              <a:rPr lang="en-US" sz="2400" baseline="30000" dirty="0">
                <a:latin typeface="Calibri"/>
                <a:cs typeface="Calibri"/>
              </a:rPr>
              <a:t>2</a:t>
            </a:r>
            <a:r>
              <a:rPr lang="en-US" sz="2400" dirty="0">
                <a:latin typeface="Calibri"/>
                <a:cs typeface="Calibri"/>
              </a:rPr>
              <a:t>) per iteration</a:t>
            </a:r>
          </a:p>
          <a:p>
            <a:pPr>
              <a:lnSpc>
                <a:spcPct val="80000"/>
              </a:lnSpc>
            </a:pPr>
            <a:endParaRPr lang="en-US" sz="2400" dirty="0">
              <a:latin typeface="Calibri"/>
              <a:cs typeface="Calibri"/>
            </a:endParaRPr>
          </a:p>
          <a:p>
            <a:pPr>
              <a:lnSpc>
                <a:spcPct val="80000"/>
              </a:lnSpc>
            </a:pPr>
            <a:r>
              <a:rPr lang="en-US" sz="2400" dirty="0">
                <a:latin typeface="Calibri"/>
                <a:cs typeface="Calibri"/>
              </a:rPr>
              <a:t>Idea 2: Without the maxes, the Bellman equations are just a linear system</a:t>
            </a:r>
          </a:p>
          <a:p>
            <a:pPr lvl="1">
              <a:lnSpc>
                <a:spcPct val="80000"/>
              </a:lnSpc>
            </a:pPr>
            <a:r>
              <a:rPr lang="en-US" sz="2000" dirty="0">
                <a:latin typeface="Calibri"/>
                <a:cs typeface="Calibri"/>
              </a:rPr>
              <a:t>Solve with </a:t>
            </a:r>
            <a:r>
              <a:rPr lang="en-US" sz="2000" dirty="0" err="1">
                <a:latin typeface="Calibri"/>
                <a:cs typeface="Calibri"/>
              </a:rPr>
              <a:t>Matlab</a:t>
            </a:r>
            <a:r>
              <a:rPr lang="en-US" sz="2000" dirty="0">
                <a:latin typeface="Calibri"/>
                <a:cs typeface="Calibri"/>
              </a:rPr>
              <a:t> (or your favorite linear system solver)</a:t>
            </a:r>
          </a:p>
        </p:txBody>
      </p:sp>
      <p:pic>
        <p:nvPicPr>
          <p:cNvPr id="24" name="Picture 23" descr="txp_fig"/>
          <p:cNvPicPr>
            <a:picLocks noChangeAspect="1"/>
          </p:cNvPicPr>
          <p:nvPr>
            <p:custDataLst>
              <p:tags r:id="rId1"/>
            </p:custDataLst>
          </p:nvPr>
        </p:nvPicPr>
        <p:blipFill>
          <a:blip r:embed="rId4" cstate="print"/>
          <a:stretch>
            <a:fillRect/>
          </a:stretch>
        </p:blipFill>
        <p:spPr bwMode="auto">
          <a:xfrm>
            <a:off x="1300125" y="3926130"/>
            <a:ext cx="7416560" cy="645897"/>
          </a:xfrm>
          <a:prstGeom prst="rect">
            <a:avLst/>
          </a:prstGeom>
          <a:noFill/>
          <a:ln/>
          <a:effectLst/>
        </p:spPr>
      </p:pic>
      <p:pic>
        <p:nvPicPr>
          <p:cNvPr id="7" name="Picture 6" descr="txp_fig"/>
          <p:cNvPicPr>
            <a:picLocks noChangeAspect="1"/>
          </p:cNvPicPr>
          <p:nvPr>
            <p:custDataLst>
              <p:tags r:id="rId2"/>
            </p:custDataLst>
          </p:nvPr>
        </p:nvPicPr>
        <p:blipFill>
          <a:blip r:embed="rId5" cstate="print"/>
          <a:stretch>
            <a:fillRect/>
          </a:stretch>
        </p:blipFill>
        <p:spPr bwMode="auto">
          <a:xfrm>
            <a:off x="1330016" y="3316530"/>
            <a:ext cx="1502078" cy="330692"/>
          </a:xfrm>
          <a:prstGeom prst="rect">
            <a:avLst/>
          </a:prstGeom>
          <a:noFill/>
          <a:ln/>
          <a:effectLst/>
        </p:spPr>
      </p:pic>
      <p:grpSp>
        <p:nvGrpSpPr>
          <p:cNvPr id="9" name="Group 8"/>
          <p:cNvGrpSpPr>
            <a:grpSpLocks/>
          </p:cNvGrpSpPr>
          <p:nvPr/>
        </p:nvGrpSpPr>
        <p:grpSpPr bwMode="auto">
          <a:xfrm>
            <a:off x="9144438" y="1371600"/>
            <a:ext cx="2590362" cy="2754586"/>
            <a:chOff x="2400" y="1401"/>
            <a:chExt cx="1183" cy="1258"/>
          </a:xfrm>
        </p:grpSpPr>
        <p:sp>
          <p:nvSpPr>
            <p:cNvPr id="10" name="AutoShape 5"/>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sz="2400">
                <a:latin typeface="Calibri"/>
                <a:cs typeface="Calibri"/>
              </a:endParaRPr>
            </a:p>
          </p:txBody>
        </p:sp>
        <p:sp>
          <p:nvSpPr>
            <p:cNvPr id="11" name="Line 9"/>
            <p:cNvSpPr>
              <a:spLocks noChangeShapeType="1"/>
            </p:cNvSpPr>
            <p:nvPr/>
          </p:nvSpPr>
          <p:spPr bwMode="auto">
            <a:xfrm flipH="1">
              <a:off x="2916" y="1617"/>
              <a:ext cx="232" cy="361"/>
            </a:xfrm>
            <a:prstGeom prst="line">
              <a:avLst/>
            </a:prstGeom>
            <a:noFill/>
            <a:ln w="28575">
              <a:solidFill>
                <a:srgbClr val="C00000"/>
              </a:solidFill>
              <a:round/>
              <a:headEnd/>
              <a:tailEnd type="triangle" w="med" len="med"/>
            </a:ln>
          </p:spPr>
          <p:txBody>
            <a:bodyPr/>
            <a:lstStyle/>
            <a:p>
              <a:endParaRPr lang="en-US" sz="2400">
                <a:latin typeface="Calibri"/>
                <a:cs typeface="Calibri"/>
              </a:endParaRPr>
            </a:p>
          </p:txBody>
        </p:sp>
        <p:sp>
          <p:nvSpPr>
            <p:cNvPr id="12" name="Oval 11"/>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sz="2400">
                <a:latin typeface="Calibri"/>
                <a:cs typeface="Calibri"/>
              </a:endParaRPr>
            </a:p>
          </p:txBody>
        </p:sp>
        <p:grpSp>
          <p:nvGrpSpPr>
            <p:cNvPr id="13" name="Group 12"/>
            <p:cNvGrpSpPr>
              <a:grpSpLocks/>
            </p:cNvGrpSpPr>
            <p:nvPr/>
          </p:nvGrpSpPr>
          <p:grpSpPr bwMode="auto">
            <a:xfrm>
              <a:off x="2400" y="2107"/>
              <a:ext cx="1057" cy="386"/>
              <a:chOff x="1536" y="2400"/>
              <a:chExt cx="1584" cy="624"/>
            </a:xfrm>
          </p:grpSpPr>
          <p:sp>
            <p:nvSpPr>
              <p:cNvPr id="20" name="Line 13"/>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21" name="Line 14"/>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22" name="Line 15"/>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sz="2400">
                  <a:latin typeface="Calibri"/>
                  <a:cs typeface="Calibri"/>
                </a:endParaRPr>
              </a:p>
            </p:txBody>
          </p:sp>
          <p:sp>
            <p:nvSpPr>
              <p:cNvPr id="23" name="Line 16"/>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grpSp>
        <p:sp>
          <p:nvSpPr>
            <p:cNvPr id="14" name="Text Box 17"/>
            <p:cNvSpPr txBox="1">
              <a:spLocks noChangeArrowheads="1"/>
            </p:cNvSpPr>
            <p:nvPr/>
          </p:nvSpPr>
          <p:spPr bwMode="auto">
            <a:xfrm>
              <a:off x="3096" y="1680"/>
              <a:ext cx="373" cy="211"/>
            </a:xfrm>
            <a:prstGeom prst="rect">
              <a:avLst/>
            </a:prstGeom>
            <a:noFill/>
            <a:ln w="9525">
              <a:noFill/>
              <a:miter lim="800000"/>
              <a:headEnd/>
              <a:tailEnd/>
            </a:ln>
          </p:spPr>
          <p:txBody>
            <a:bodyPr wrap="square">
              <a:spAutoFit/>
            </a:bodyPr>
            <a:lstStyle/>
            <a:p>
              <a:pPr>
                <a:spcBef>
                  <a:spcPct val="50000"/>
                </a:spcBef>
              </a:pPr>
              <a:r>
                <a:rPr lang="en-US" sz="2400" dirty="0">
                  <a:solidFill>
                    <a:srgbClr val="C00000"/>
                  </a:solidFill>
                  <a:latin typeface="Calibri"/>
                  <a:cs typeface="Calibri"/>
                  <a:sym typeface="Symbol" pitchFamily="18" charset="2"/>
                </a:rPr>
                <a:t>(s</a:t>
              </a:r>
              <a:r>
                <a:rPr lang="en-US" sz="2400" dirty="0">
                  <a:solidFill>
                    <a:srgbClr val="C00000"/>
                  </a:solidFill>
                  <a:latin typeface="Calibri"/>
                  <a:cs typeface="Calibri"/>
                </a:rPr>
                <a:t>)</a:t>
              </a:r>
            </a:p>
          </p:txBody>
        </p:sp>
        <p:sp>
          <p:nvSpPr>
            <p:cNvPr id="15" name="Text Box 18"/>
            <p:cNvSpPr txBox="1">
              <a:spLocks noChangeArrowheads="1"/>
            </p:cNvSpPr>
            <p:nvPr/>
          </p:nvSpPr>
          <p:spPr bwMode="auto">
            <a:xfrm>
              <a:off x="3216" y="1401"/>
              <a:ext cx="129" cy="211"/>
            </a:xfrm>
            <a:prstGeom prst="rect">
              <a:avLst/>
            </a:prstGeom>
            <a:noFill/>
            <a:ln w="9525">
              <a:noFill/>
              <a:miter lim="800000"/>
              <a:headEnd/>
              <a:tailEnd/>
            </a:ln>
          </p:spPr>
          <p:txBody>
            <a:bodyPr>
              <a:spAutoFit/>
            </a:bodyPr>
            <a:lstStyle/>
            <a:p>
              <a:pPr>
                <a:spcBef>
                  <a:spcPct val="50000"/>
                </a:spcBef>
              </a:pPr>
              <a:r>
                <a:rPr lang="en-US" sz="2400" dirty="0">
                  <a:solidFill>
                    <a:srgbClr val="0000FF"/>
                  </a:solidFill>
                  <a:latin typeface="Calibri"/>
                  <a:cs typeface="Calibri"/>
                </a:rPr>
                <a:t>s</a:t>
              </a:r>
            </a:p>
          </p:txBody>
        </p:sp>
        <p:sp>
          <p:nvSpPr>
            <p:cNvPr id="16" name="Text Box 19"/>
            <p:cNvSpPr txBox="1">
              <a:spLocks noChangeArrowheads="1"/>
            </p:cNvSpPr>
            <p:nvPr/>
          </p:nvSpPr>
          <p:spPr bwMode="auto">
            <a:xfrm>
              <a:off x="3024" y="1920"/>
              <a:ext cx="559" cy="211"/>
            </a:xfrm>
            <a:prstGeom prst="rect">
              <a:avLst/>
            </a:prstGeom>
            <a:noFill/>
            <a:ln w="9525">
              <a:noFill/>
              <a:miter lim="800000"/>
              <a:headEnd/>
              <a:tailEnd/>
            </a:ln>
          </p:spPr>
          <p:txBody>
            <a:bodyPr>
              <a:spAutoFit/>
            </a:bodyPr>
            <a:lstStyle/>
            <a:p>
              <a:pPr>
                <a:spcBef>
                  <a:spcPct val="50000"/>
                </a:spcBef>
              </a:pPr>
              <a:r>
                <a:rPr lang="en-US" sz="2400" dirty="0">
                  <a:solidFill>
                    <a:srgbClr val="008000"/>
                  </a:solidFill>
                  <a:latin typeface="Calibri"/>
                  <a:cs typeface="Calibri"/>
                </a:rPr>
                <a:t>s, </a:t>
              </a:r>
              <a:r>
                <a:rPr lang="en-US" sz="2400" dirty="0">
                  <a:solidFill>
                    <a:srgbClr val="008000"/>
                  </a:solidFill>
                  <a:latin typeface="Calibri"/>
                  <a:cs typeface="Calibri"/>
                  <a:sym typeface="Symbol" pitchFamily="18" charset="2"/>
                </a:rPr>
                <a:t>(s</a:t>
              </a:r>
              <a:r>
                <a:rPr lang="en-US" sz="2400" dirty="0">
                  <a:solidFill>
                    <a:srgbClr val="008000"/>
                  </a:solidFill>
                  <a:latin typeface="Calibri"/>
                  <a:cs typeface="Calibri"/>
                </a:rPr>
                <a:t>)</a:t>
              </a:r>
            </a:p>
          </p:txBody>
        </p:sp>
        <p:sp>
          <p:nvSpPr>
            <p:cNvPr id="17" name="Text Box 20"/>
            <p:cNvSpPr txBox="1">
              <a:spLocks noChangeArrowheads="1"/>
            </p:cNvSpPr>
            <p:nvPr/>
          </p:nvSpPr>
          <p:spPr bwMode="auto">
            <a:xfrm>
              <a:off x="2435" y="2271"/>
              <a:ext cx="661" cy="211"/>
            </a:xfrm>
            <a:prstGeom prst="rect">
              <a:avLst/>
            </a:prstGeom>
            <a:noFill/>
            <a:ln w="9525">
              <a:noFill/>
              <a:miter lim="800000"/>
              <a:headEnd/>
              <a:tailEnd/>
            </a:ln>
          </p:spPr>
          <p:txBody>
            <a:bodyPr wrap="square">
              <a:spAutoFit/>
            </a:bodyPr>
            <a:lstStyle/>
            <a:p>
              <a:pPr>
                <a:spcBef>
                  <a:spcPct val="50000"/>
                </a:spcBef>
              </a:pPr>
              <a:r>
                <a:rPr lang="en-US" sz="2400" dirty="0">
                  <a:latin typeface="Calibri"/>
                  <a:cs typeface="Calibri"/>
                </a:rPr>
                <a:t>s,</a:t>
              </a:r>
              <a:r>
                <a:rPr lang="en-US" sz="2400" dirty="0">
                  <a:latin typeface="Calibri"/>
                  <a:cs typeface="Calibri"/>
                  <a:sym typeface="Symbol" pitchFamily="18" charset="2"/>
                </a:rPr>
                <a:t> (s</a:t>
              </a:r>
              <a:r>
                <a:rPr lang="en-US" sz="2400" dirty="0">
                  <a:latin typeface="Calibri"/>
                  <a:cs typeface="Calibri"/>
                </a:rPr>
                <a:t>),s</a:t>
              </a:r>
              <a:r>
                <a:rPr lang="ja-JP" altLang="en-US" sz="2400">
                  <a:latin typeface="Calibri"/>
                  <a:cs typeface="Calibri"/>
                </a:rPr>
                <a:t>’</a:t>
              </a:r>
              <a:endParaRPr lang="en-US" sz="2400" dirty="0">
                <a:latin typeface="Calibri"/>
                <a:cs typeface="Calibri"/>
              </a:endParaRPr>
            </a:p>
          </p:txBody>
        </p:sp>
        <p:sp>
          <p:nvSpPr>
            <p:cNvPr id="18" name="AutoShape 21"/>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sz="2400">
                <a:latin typeface="Calibri"/>
                <a:cs typeface="Calibri"/>
              </a:endParaRPr>
            </a:p>
          </p:txBody>
        </p:sp>
        <p:sp>
          <p:nvSpPr>
            <p:cNvPr id="19" name="Text Box 22"/>
            <p:cNvSpPr txBox="1">
              <a:spLocks noChangeArrowheads="1"/>
            </p:cNvSpPr>
            <p:nvPr/>
          </p:nvSpPr>
          <p:spPr bwMode="auto">
            <a:xfrm>
              <a:off x="3096" y="2448"/>
              <a:ext cx="331" cy="211"/>
            </a:xfrm>
            <a:prstGeom prst="rect">
              <a:avLst/>
            </a:prstGeom>
            <a:noFill/>
            <a:ln w="9525">
              <a:noFill/>
              <a:miter lim="800000"/>
              <a:headEnd/>
              <a:tailEnd/>
            </a:ln>
          </p:spPr>
          <p:txBody>
            <a:bodyPr wrap="square">
              <a:spAutoFit/>
            </a:bodyPr>
            <a:lstStyle/>
            <a:p>
              <a:pPr algn="r" rtl="1">
                <a:spcBef>
                  <a:spcPct val="50000"/>
                </a:spcBef>
              </a:pPr>
              <a:r>
                <a:rPr lang="en-US" sz="2400" dirty="0">
                  <a:solidFill>
                    <a:srgbClr val="0000FF"/>
                  </a:solidFill>
                  <a:latin typeface="Calibri"/>
                  <a:cs typeface="Calibri"/>
                </a:rPr>
                <a:t>s</a:t>
              </a:r>
              <a:r>
                <a:rPr lang="ja-JP" altLang="en-US" sz="2400">
                  <a:solidFill>
                    <a:srgbClr val="0000FF"/>
                  </a:solidFill>
                  <a:latin typeface="Calibri"/>
                  <a:cs typeface="Calibri"/>
                </a:rPr>
                <a:t>’</a:t>
              </a:r>
              <a:endParaRPr lang="en-US" sz="2400" dirty="0">
                <a:solidFill>
                  <a:srgbClr val="0000FF"/>
                </a:solidFill>
                <a:latin typeface="Calibri"/>
                <a:cs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85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85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851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851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85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dirty="0">
                <a:ea typeface="ＭＳ Ｐゴシック" pitchFamily="34" charset="-128"/>
              </a:rPr>
              <a:t>Example: Grid World</a:t>
            </a:r>
          </a:p>
        </p:txBody>
      </p:sp>
      <p:pic>
        <p:nvPicPr>
          <p:cNvPr id="18434" name="Picture 4"/>
          <p:cNvPicPr>
            <a:picLocks noChangeAspect="1" noChangeArrowheads="1"/>
          </p:cNvPicPr>
          <p:nvPr/>
        </p:nvPicPr>
        <p:blipFill>
          <a:blip r:embed="rId3" cstate="print"/>
          <a:srcRect/>
          <a:stretch>
            <a:fillRect/>
          </a:stretch>
        </p:blipFill>
        <p:spPr bwMode="auto">
          <a:xfrm>
            <a:off x="6990735" y="1371600"/>
            <a:ext cx="4495800" cy="3484999"/>
          </a:xfrm>
          <a:prstGeom prst="rect">
            <a:avLst/>
          </a:prstGeom>
          <a:noFill/>
          <a:ln w="9525">
            <a:noFill/>
            <a:miter lim="800000"/>
            <a:headEnd/>
            <a:tailEnd/>
          </a:ln>
        </p:spPr>
      </p:pic>
      <p:sp>
        <p:nvSpPr>
          <p:cNvPr id="18436" name="Rectangle 3"/>
          <p:cNvSpPr txBox="1">
            <a:spLocks noChangeArrowheads="1"/>
          </p:cNvSpPr>
          <p:nvPr/>
        </p:nvSpPr>
        <p:spPr bwMode="auto">
          <a:xfrm>
            <a:off x="228600" y="1493838"/>
            <a:ext cx="6477000" cy="4525962"/>
          </a:xfrm>
          <a:prstGeom prst="rect">
            <a:avLst/>
          </a:prstGeom>
          <a:noFill/>
          <a:ln w="9525">
            <a:noFill/>
            <a:miter lim="800000"/>
            <a:headEnd/>
            <a:tailEnd/>
          </a:ln>
        </p:spPr>
        <p:txBody>
          <a:bodyPr/>
          <a:lstStyle/>
          <a:p>
            <a:pPr marL="342900" indent="-342900" eaLnBrk="0" hangingPunct="0">
              <a:spcBef>
                <a:spcPct val="20000"/>
              </a:spcBef>
              <a:buClr>
                <a:schemeClr val="accent2"/>
              </a:buClr>
              <a:buFont typeface="Wingdings" pitchFamily="2" charset="2"/>
              <a:buChar char="§"/>
            </a:pPr>
            <a:r>
              <a:rPr lang="en-US" sz="2000" dirty="0">
                <a:solidFill>
                  <a:schemeClr val="accent2"/>
                </a:solidFill>
                <a:latin typeface="Calibri" pitchFamily="34" charset="0"/>
              </a:rPr>
              <a:t>A maze-like problem</a:t>
            </a:r>
          </a:p>
          <a:p>
            <a:pPr marL="800100" lvl="1" indent="-342900" eaLnBrk="0" hangingPunct="0">
              <a:spcBef>
                <a:spcPct val="20000"/>
              </a:spcBef>
              <a:buFont typeface="Wingdings" pitchFamily="2" charset="2"/>
              <a:buChar char="§"/>
            </a:pPr>
            <a:r>
              <a:rPr lang="en-US" dirty="0">
                <a:latin typeface="Calibri" pitchFamily="34" charset="0"/>
              </a:rPr>
              <a:t>The agent lives in a grid</a:t>
            </a:r>
          </a:p>
          <a:p>
            <a:pPr marL="800100" lvl="1" indent="-342900" eaLnBrk="0" hangingPunct="0">
              <a:spcBef>
                <a:spcPct val="20000"/>
              </a:spcBef>
              <a:buFont typeface="Wingdings" pitchFamily="2" charset="2"/>
              <a:buChar char="§"/>
            </a:pPr>
            <a:r>
              <a:rPr lang="en-US" dirty="0">
                <a:latin typeface="Calibri" pitchFamily="34" charset="0"/>
              </a:rPr>
              <a:t>Walls block the agent’</a:t>
            </a:r>
            <a:r>
              <a:rPr lang="en-US" altLang="ja-JP" dirty="0">
                <a:latin typeface="Calibri" pitchFamily="34" charset="0"/>
              </a:rPr>
              <a:t>s path</a:t>
            </a:r>
          </a:p>
          <a:p>
            <a:pPr marL="800100" lvl="1" indent="-342900" eaLnBrk="0" hangingPunct="0">
              <a:spcBef>
                <a:spcPct val="20000"/>
              </a:spcBef>
              <a:buFont typeface="Wingdings" pitchFamily="2" charset="2"/>
              <a:buChar char="§"/>
            </a:pPr>
            <a:endParaRPr lang="en-US" altLang="ja-JP" sz="600" dirty="0">
              <a:latin typeface="Calibri" pitchFamily="34" charset="0"/>
            </a:endParaRPr>
          </a:p>
          <a:p>
            <a:pPr marL="342900" indent="-342900" eaLnBrk="0" hangingPunct="0">
              <a:spcBef>
                <a:spcPct val="20000"/>
              </a:spcBef>
              <a:buClr>
                <a:schemeClr val="accent2"/>
              </a:buClr>
              <a:buFont typeface="Wingdings" pitchFamily="2" charset="2"/>
              <a:buChar char="§"/>
            </a:pPr>
            <a:r>
              <a:rPr lang="en-US" sz="2000" dirty="0">
                <a:solidFill>
                  <a:schemeClr val="accent2"/>
                </a:solidFill>
                <a:latin typeface="Calibri" pitchFamily="34" charset="0"/>
              </a:rPr>
              <a:t>Noisy movement: </a:t>
            </a:r>
            <a:r>
              <a:rPr lang="en-US" altLang="ja-JP" sz="2000" dirty="0">
                <a:solidFill>
                  <a:schemeClr val="accent2"/>
                </a:solidFill>
                <a:latin typeface="Calibri" pitchFamily="34" charset="0"/>
              </a:rPr>
              <a:t>actions do not always go as planned</a:t>
            </a:r>
          </a:p>
          <a:p>
            <a:pPr marL="800100" lvl="1" indent="-342900" eaLnBrk="0" hangingPunct="0">
              <a:spcBef>
                <a:spcPct val="20000"/>
              </a:spcBef>
              <a:buClr>
                <a:schemeClr val="accent2"/>
              </a:buClr>
              <a:buFont typeface="Wingdings" pitchFamily="2" charset="2"/>
              <a:buChar char="§"/>
            </a:pPr>
            <a:r>
              <a:rPr lang="en-US" dirty="0">
                <a:latin typeface="Calibri" pitchFamily="34" charset="0"/>
              </a:rPr>
              <a:t>80% of the time, the action North takes the agent North </a:t>
            </a:r>
          </a:p>
          <a:p>
            <a:pPr marL="800100" lvl="1" indent="-342900" eaLnBrk="0" hangingPunct="0">
              <a:spcBef>
                <a:spcPct val="20000"/>
              </a:spcBef>
              <a:buClr>
                <a:schemeClr val="accent2"/>
              </a:buClr>
              <a:buFont typeface="Wingdings" pitchFamily="2" charset="2"/>
              <a:buChar char="§"/>
            </a:pPr>
            <a:r>
              <a:rPr lang="en-US" dirty="0">
                <a:latin typeface="Calibri" pitchFamily="34" charset="0"/>
              </a:rPr>
              <a:t>10% of the time, North takes the agent West; 10% East</a:t>
            </a:r>
          </a:p>
          <a:p>
            <a:pPr marL="800100" lvl="1" indent="-342900" eaLnBrk="0" hangingPunct="0">
              <a:spcBef>
                <a:spcPct val="20000"/>
              </a:spcBef>
              <a:buClr>
                <a:schemeClr val="accent2"/>
              </a:buClr>
              <a:buFont typeface="Wingdings" pitchFamily="2" charset="2"/>
              <a:buChar char="§"/>
            </a:pPr>
            <a:r>
              <a:rPr lang="en-US" dirty="0">
                <a:latin typeface="Calibri" pitchFamily="34" charset="0"/>
              </a:rPr>
              <a:t>If there is a wall in the direction the agent would have been taken, the agent stays put</a:t>
            </a:r>
          </a:p>
          <a:p>
            <a:pPr marL="800100" lvl="1" indent="-342900" eaLnBrk="0" hangingPunct="0">
              <a:spcBef>
                <a:spcPct val="20000"/>
              </a:spcBef>
              <a:buClr>
                <a:schemeClr val="accent2"/>
              </a:buClr>
              <a:buFont typeface="Wingdings" pitchFamily="2" charset="2"/>
              <a:buChar char="§"/>
            </a:pPr>
            <a:endParaRPr lang="en-US" sz="600" dirty="0">
              <a:latin typeface="Calibri" pitchFamily="34" charset="0"/>
            </a:endParaRPr>
          </a:p>
          <a:p>
            <a:pPr marL="342900" indent="-342900" eaLnBrk="0" hangingPunct="0">
              <a:spcBef>
                <a:spcPct val="20000"/>
              </a:spcBef>
              <a:buClr>
                <a:schemeClr val="accent2"/>
              </a:buClr>
              <a:buFont typeface="Wingdings" pitchFamily="2" charset="2"/>
              <a:buChar char="§"/>
            </a:pPr>
            <a:r>
              <a:rPr lang="en-US" sz="2000" dirty="0">
                <a:solidFill>
                  <a:schemeClr val="accent2"/>
                </a:solidFill>
                <a:latin typeface="Calibri" pitchFamily="34" charset="0"/>
              </a:rPr>
              <a:t>The agent receives rewards each time step</a:t>
            </a:r>
          </a:p>
          <a:p>
            <a:pPr marL="800100" lvl="1" indent="-342900" eaLnBrk="0" hangingPunct="0">
              <a:spcBef>
                <a:spcPct val="20000"/>
              </a:spcBef>
              <a:buFont typeface="Wingdings" pitchFamily="2" charset="2"/>
              <a:buChar char="§"/>
            </a:pPr>
            <a:r>
              <a:rPr lang="en-US" dirty="0">
                <a:latin typeface="Calibri" pitchFamily="34" charset="0"/>
              </a:rPr>
              <a:t>Small </a:t>
            </a:r>
            <a:r>
              <a:rPr lang="en-US" altLang="ja-JP" dirty="0">
                <a:latin typeface="Calibri" pitchFamily="34" charset="0"/>
              </a:rPr>
              <a:t>“living” reward each step (can be negative)</a:t>
            </a:r>
          </a:p>
          <a:p>
            <a:pPr marL="800100" lvl="1" indent="-342900" eaLnBrk="0" hangingPunct="0">
              <a:spcBef>
                <a:spcPct val="20000"/>
              </a:spcBef>
              <a:buFont typeface="Wingdings" pitchFamily="2" charset="2"/>
              <a:buChar char="§"/>
            </a:pPr>
            <a:r>
              <a:rPr lang="en-US" dirty="0">
                <a:latin typeface="Calibri" pitchFamily="34" charset="0"/>
              </a:rPr>
              <a:t>Big rewards come at the end (good or bad)</a:t>
            </a:r>
          </a:p>
          <a:p>
            <a:pPr marL="800100" lvl="1" indent="-342900" eaLnBrk="0" hangingPunct="0">
              <a:spcBef>
                <a:spcPct val="20000"/>
              </a:spcBef>
              <a:buFont typeface="Wingdings" pitchFamily="2" charset="2"/>
              <a:buChar char="§"/>
            </a:pPr>
            <a:endParaRPr lang="en-US" sz="600" dirty="0">
              <a:latin typeface="Calibri" pitchFamily="34" charset="0"/>
            </a:endParaRPr>
          </a:p>
          <a:p>
            <a:pPr marL="342900" indent="-342900" eaLnBrk="0" hangingPunct="0">
              <a:spcBef>
                <a:spcPct val="20000"/>
              </a:spcBef>
              <a:buClr>
                <a:schemeClr val="accent2"/>
              </a:buClr>
              <a:buFont typeface="Wingdings" pitchFamily="2" charset="2"/>
              <a:buChar char="§"/>
            </a:pPr>
            <a:r>
              <a:rPr lang="en-US" sz="2000" dirty="0">
                <a:solidFill>
                  <a:schemeClr val="accent2"/>
                </a:solidFill>
                <a:latin typeface="Calibri" pitchFamily="34" charset="0"/>
              </a:rPr>
              <a:t>Goal: maximize sum of (discounted) rewards</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43135" y="1373299"/>
            <a:ext cx="4439265" cy="3197001"/>
          </a:xfrm>
          <a:prstGeom prst="rect">
            <a:avLst/>
          </a:prstGeom>
          <a:noFill/>
        </p:spPr>
      </p:pic>
      <p:pic>
        <p:nvPicPr>
          <p:cNvPr id="11"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210800" y="3896549"/>
            <a:ext cx="457200" cy="244617"/>
          </a:xfrm>
          <a:prstGeom prst="rect">
            <a:avLst/>
          </a:prstGeom>
          <a:noFill/>
          <a:ln w="9525">
            <a:noFill/>
            <a:miter lim="800000"/>
            <a:headEnd/>
            <a:tailEnd/>
          </a:ln>
        </p:spPr>
      </p:pic>
      <p:pic>
        <p:nvPicPr>
          <p:cNvPr id="12" name="Picture 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067801" y="3886200"/>
            <a:ext cx="509618" cy="218854"/>
          </a:xfrm>
          <a:prstGeom prst="rect">
            <a:avLst/>
          </a:prstGeom>
          <a:noFill/>
          <a:ln w="9525">
            <a:noFill/>
            <a:miter lim="800000"/>
            <a:headEnd/>
            <a:tailEnd/>
          </a:ln>
        </p:spPr>
      </p:pic>
      <p:pic>
        <p:nvPicPr>
          <p:cNvPr id="13" name="Picture 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677400" y="2895600"/>
            <a:ext cx="433322" cy="781050"/>
          </a:xfrm>
          <a:prstGeom prst="rect">
            <a:avLst/>
          </a:prstGeom>
          <a:noFill/>
          <a:ln w="9525">
            <a:noFill/>
            <a:miter lim="800000"/>
            <a:headEnd/>
            <a:tailEnd/>
          </a:ln>
        </p:spPr>
      </p:pic>
      <p:pic>
        <p:nvPicPr>
          <p:cNvPr id="14" name="Picture 2" descr="C:\Users\Dan\Dropbox\Office\CS 188\Ketrina Art\MDPs\AgentTopDown.png"/>
          <p:cNvPicPr>
            <a:picLocks noChangeAspect="1" noChangeArrowheads="1"/>
          </p:cNvPicPr>
          <p:nvPr/>
        </p:nvPicPr>
        <p:blipFill>
          <a:blip r:embed="rId8" cstate="print"/>
          <a:srcRect/>
          <a:stretch>
            <a:fillRect/>
          </a:stretch>
        </p:blipFill>
        <p:spPr bwMode="auto">
          <a:xfrm>
            <a:off x="9471422" y="3581400"/>
            <a:ext cx="815578" cy="762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Extraction</a:t>
            </a:r>
          </a:p>
        </p:txBody>
      </p:sp>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87998" y="1295950"/>
            <a:ext cx="6660802" cy="523288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Computing Actions from Values</a:t>
            </a:r>
          </a:p>
        </p:txBody>
      </p:sp>
      <p:sp>
        <p:nvSpPr>
          <p:cNvPr id="1733635" name="Rectangle 3"/>
          <p:cNvSpPr>
            <a:spLocks noGrp="1" noChangeArrowheads="1"/>
          </p:cNvSpPr>
          <p:nvPr>
            <p:ph idx="1"/>
          </p:nvPr>
        </p:nvSpPr>
        <p:spPr/>
        <p:txBody>
          <a:bodyPr/>
          <a:lstStyle/>
          <a:p>
            <a:r>
              <a:rPr lang="en-US" sz="2800" dirty="0"/>
              <a:t>Let’s imagine we have the optimal values V*(s)</a:t>
            </a:r>
          </a:p>
          <a:p>
            <a:pPr marL="342882" lvl="1" indent="-342882">
              <a:buClr>
                <a:schemeClr val="accent2"/>
              </a:buClr>
            </a:pPr>
            <a:endParaRPr lang="en-US" sz="2000" dirty="0"/>
          </a:p>
          <a:p>
            <a:r>
              <a:rPr lang="en-US" sz="2800" dirty="0"/>
              <a:t>How should we act?</a:t>
            </a:r>
          </a:p>
          <a:p>
            <a:pPr lvl="1"/>
            <a:r>
              <a:rPr lang="en-US" sz="2400" dirty="0"/>
              <a:t>It’s not obvious!</a:t>
            </a:r>
          </a:p>
          <a:p>
            <a:pPr lvl="1"/>
            <a:endParaRPr lang="en-US" sz="2000" dirty="0"/>
          </a:p>
          <a:p>
            <a:r>
              <a:rPr lang="en-US" sz="2800" dirty="0"/>
              <a:t>We need to do a mini-</a:t>
            </a:r>
            <a:r>
              <a:rPr lang="en-US" sz="2800" dirty="0" err="1"/>
              <a:t>expectimax</a:t>
            </a:r>
            <a:r>
              <a:rPr lang="en-US" sz="2800" dirty="0"/>
              <a:t> (one step)</a:t>
            </a:r>
          </a:p>
          <a:p>
            <a:pPr lvl="1"/>
            <a:endParaRPr lang="en-US" sz="2000" dirty="0"/>
          </a:p>
          <a:p>
            <a:pPr lvl="1"/>
            <a:endParaRPr lang="en-US" sz="2000" dirty="0"/>
          </a:p>
          <a:p>
            <a:pPr lvl="1"/>
            <a:endParaRPr lang="en-US" sz="2000" dirty="0"/>
          </a:p>
          <a:p>
            <a:pPr lvl="1"/>
            <a:endParaRPr lang="en-US" sz="2000" dirty="0"/>
          </a:p>
          <a:p>
            <a:r>
              <a:rPr lang="en-US" sz="2800" dirty="0"/>
              <a:t>This is called </a:t>
            </a:r>
            <a:r>
              <a:rPr lang="en-US" sz="2800" dirty="0">
                <a:solidFill>
                  <a:srgbClr val="C00000"/>
                </a:solidFill>
              </a:rPr>
              <a:t>policy extraction</a:t>
            </a:r>
            <a:r>
              <a:rPr lang="en-US" sz="2800" dirty="0"/>
              <a:t>, since it gets the policy implied by the values</a:t>
            </a:r>
          </a:p>
          <a:p>
            <a:pPr lvl="1"/>
            <a:endParaRPr lang="en-US" sz="2400" dirty="0"/>
          </a:p>
          <a:p>
            <a:pPr lvl="1"/>
            <a:endParaRPr lang="en-US" sz="2400" dirty="0"/>
          </a:p>
          <a:p>
            <a:pPr lvl="1"/>
            <a:endParaRPr lang="en-US" sz="2400" dirty="0"/>
          </a:p>
          <a:p>
            <a:pPr lvl="1"/>
            <a:endParaRPr lang="en-US" sz="2400" dirty="0"/>
          </a:p>
        </p:txBody>
      </p:sp>
      <p:pic>
        <p:nvPicPr>
          <p:cNvPr id="8" name="Picture 7" descr="txp_fig"/>
          <p:cNvPicPr>
            <a:picLocks noChangeAspect="1"/>
          </p:cNvPicPr>
          <p:nvPr>
            <p:custDataLst>
              <p:tags r:id="rId1"/>
            </p:custDataLst>
          </p:nvPr>
        </p:nvPicPr>
        <p:blipFill>
          <a:blip r:embed="rId4" cstate="print"/>
          <a:stretch>
            <a:fillRect/>
          </a:stretch>
        </p:blipFill>
        <p:spPr bwMode="auto">
          <a:xfrm>
            <a:off x="2828003" y="4648200"/>
            <a:ext cx="6392197" cy="685800"/>
          </a:xfrm>
          <a:prstGeom prst="rect">
            <a:avLst/>
          </a:prstGeom>
          <a:noFill/>
          <a:ln/>
          <a:effectLst/>
        </p:spPr>
      </p:pic>
      <p:pic>
        <p:nvPicPr>
          <p:cNvPr id="10"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75" t="22147" r="62711" b="41695"/>
          <a:stretch/>
        </p:blipFill>
        <p:spPr bwMode="auto">
          <a:xfrm>
            <a:off x="7934801" y="1295400"/>
            <a:ext cx="364759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descr="txp_fig"/>
          <p:cNvPicPr>
            <a:picLocks noChangeAspect="1"/>
          </p:cNvPicPr>
          <p:nvPr>
            <p:custDataLst>
              <p:tags r:id="rId2"/>
            </p:custDataLst>
          </p:nvPr>
        </p:nvPicPr>
        <p:blipFill>
          <a:blip r:embed="rId6" cstate="print"/>
          <a:stretch>
            <a:fillRect/>
          </a:stretch>
        </p:blipFill>
        <p:spPr bwMode="auto">
          <a:xfrm>
            <a:off x="1432955" y="4683368"/>
            <a:ext cx="1195552" cy="334755"/>
          </a:xfrm>
          <a:prstGeom prst="rect">
            <a:avLst/>
          </a:prstGeom>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36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36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363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336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Computing Actions from Q-Values</a:t>
            </a:r>
          </a:p>
        </p:txBody>
      </p:sp>
      <p:sp>
        <p:nvSpPr>
          <p:cNvPr id="1733635" name="Rectangle 3"/>
          <p:cNvSpPr>
            <a:spLocks noGrp="1" noChangeArrowheads="1"/>
          </p:cNvSpPr>
          <p:nvPr>
            <p:ph idx="1"/>
          </p:nvPr>
        </p:nvSpPr>
        <p:spPr/>
        <p:txBody>
          <a:bodyPr/>
          <a:lstStyle/>
          <a:p>
            <a:r>
              <a:rPr lang="en-US" sz="2800" dirty="0"/>
              <a:t>Let’s imagine we have the optimal q-values:</a:t>
            </a:r>
          </a:p>
          <a:p>
            <a:endParaRPr lang="en-US" sz="2800" dirty="0"/>
          </a:p>
          <a:p>
            <a:r>
              <a:rPr lang="en-US" sz="2800" dirty="0"/>
              <a:t>How should we act?</a:t>
            </a:r>
          </a:p>
          <a:p>
            <a:pPr lvl="1"/>
            <a:r>
              <a:rPr lang="en-US" sz="2400" dirty="0"/>
              <a:t>Completely trivial to decide!</a:t>
            </a:r>
          </a:p>
          <a:p>
            <a:endParaRPr lang="en-US" sz="2800" dirty="0"/>
          </a:p>
          <a:p>
            <a:pPr lvl="1"/>
            <a:endParaRPr lang="en-US" sz="2400" dirty="0"/>
          </a:p>
          <a:p>
            <a:pPr lvl="1"/>
            <a:endParaRPr lang="en-US" sz="2400" dirty="0"/>
          </a:p>
          <a:p>
            <a:pPr lvl="1"/>
            <a:endParaRPr lang="en-US" sz="2400" dirty="0"/>
          </a:p>
          <a:p>
            <a:pPr lvl="1"/>
            <a:endParaRPr lang="en-US" sz="2400" dirty="0"/>
          </a:p>
          <a:p>
            <a:r>
              <a:rPr lang="en-US" sz="2800" dirty="0"/>
              <a:t>Important lesson: actions are easier to select from q-values than values!</a:t>
            </a:r>
          </a:p>
          <a:p>
            <a:pPr lvl="1"/>
            <a:endParaRPr lang="en-US" sz="2400" dirty="0"/>
          </a:p>
          <a:p>
            <a:pPr lvl="1"/>
            <a:endParaRPr lang="en-US" sz="2400" dirty="0"/>
          </a:p>
          <a:p>
            <a:pPr lvl="1"/>
            <a:endParaRPr lang="en-US" sz="2400" dirty="0"/>
          </a:p>
        </p:txBody>
      </p:sp>
      <p:pic>
        <p:nvPicPr>
          <p:cNvPr id="1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541" t="20051" r="58223" b="36486"/>
          <a:stretch/>
        </p:blipFill>
        <p:spPr bwMode="auto">
          <a:xfrm>
            <a:off x="7391401" y="1292469"/>
            <a:ext cx="4557346" cy="345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descr="txp_fig"/>
          <p:cNvPicPr>
            <a:picLocks noChangeAspect="1"/>
          </p:cNvPicPr>
          <p:nvPr>
            <p:custDataLst>
              <p:tags r:id="rId1"/>
            </p:custDataLst>
          </p:nvPr>
        </p:nvPicPr>
        <p:blipFill>
          <a:blip r:embed="rId5" cstate="print"/>
          <a:stretch>
            <a:fillRect/>
          </a:stretch>
        </p:blipFill>
        <p:spPr bwMode="auto">
          <a:xfrm>
            <a:off x="3199872" y="3781300"/>
            <a:ext cx="2438928" cy="478221"/>
          </a:xfrm>
          <a:prstGeom prst="rect">
            <a:avLst/>
          </a:prstGeom>
          <a:noFill/>
          <a:ln/>
          <a:effectLst/>
        </p:spPr>
      </p:pic>
      <p:pic>
        <p:nvPicPr>
          <p:cNvPr id="12" name="Picture 11" descr="txp_fig"/>
          <p:cNvPicPr>
            <a:picLocks noChangeAspect="1"/>
          </p:cNvPicPr>
          <p:nvPr>
            <p:custDataLst>
              <p:tags r:id="rId2"/>
            </p:custDataLst>
          </p:nvPr>
        </p:nvPicPr>
        <p:blipFill>
          <a:blip r:embed="rId6" cstate="print"/>
          <a:stretch>
            <a:fillRect/>
          </a:stretch>
        </p:blipFill>
        <p:spPr bwMode="auto">
          <a:xfrm>
            <a:off x="1813955" y="3768968"/>
            <a:ext cx="1195552" cy="334755"/>
          </a:xfrm>
          <a:prstGeom prst="rect">
            <a:avLst/>
          </a:prstGeom>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36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36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336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Iteration</a:t>
            </a: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82862" y="1448320"/>
            <a:ext cx="7018338" cy="4599534"/>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Problems with Value Iteration</a:t>
            </a:r>
          </a:p>
        </p:txBody>
      </p:sp>
      <p:sp>
        <p:nvSpPr>
          <p:cNvPr id="3" name="Content Placeholder 2"/>
          <p:cNvSpPr>
            <a:spLocks noGrp="1"/>
          </p:cNvSpPr>
          <p:nvPr>
            <p:ph idx="1"/>
          </p:nvPr>
        </p:nvSpPr>
        <p:spPr/>
        <p:txBody>
          <a:bodyPr/>
          <a:lstStyle/>
          <a:p>
            <a:r>
              <a:rPr lang="en-US" sz="2800" dirty="0">
                <a:latin typeface="Calibri"/>
                <a:cs typeface="Calibri"/>
              </a:rPr>
              <a:t>Value iteration repeats the Bellman updates:</a:t>
            </a:r>
          </a:p>
          <a:p>
            <a:endParaRPr lang="en-US" sz="2800" dirty="0">
              <a:latin typeface="Calibri"/>
              <a:cs typeface="Calibri"/>
            </a:endParaRPr>
          </a:p>
          <a:p>
            <a:endParaRPr lang="en-US" sz="2800" dirty="0">
              <a:latin typeface="Calibri"/>
              <a:cs typeface="Calibri"/>
            </a:endParaRPr>
          </a:p>
          <a:p>
            <a:endParaRPr lang="en-US" sz="2800" dirty="0">
              <a:latin typeface="Calibri"/>
              <a:cs typeface="Calibri"/>
            </a:endParaRPr>
          </a:p>
          <a:p>
            <a:r>
              <a:rPr lang="en-US" sz="2800" dirty="0">
                <a:latin typeface="Calibri"/>
                <a:cs typeface="Calibri"/>
              </a:rPr>
              <a:t>Problem 1: It’s slow – O(S</a:t>
            </a:r>
            <a:r>
              <a:rPr lang="en-US" sz="2800" baseline="30000" dirty="0">
                <a:latin typeface="Calibri"/>
                <a:cs typeface="Calibri"/>
              </a:rPr>
              <a:t>2</a:t>
            </a:r>
            <a:r>
              <a:rPr lang="en-US" sz="2800" dirty="0">
                <a:latin typeface="Calibri"/>
                <a:cs typeface="Calibri"/>
              </a:rPr>
              <a:t>A) per iteration</a:t>
            </a:r>
          </a:p>
          <a:p>
            <a:endParaRPr lang="en-US" sz="2800" dirty="0">
              <a:latin typeface="Calibri"/>
              <a:cs typeface="Calibri"/>
            </a:endParaRPr>
          </a:p>
          <a:p>
            <a:r>
              <a:rPr lang="en-US" sz="2800" dirty="0">
                <a:latin typeface="Calibri"/>
                <a:cs typeface="Calibri"/>
              </a:rPr>
              <a:t>Problem 2: The “max” at each state rarely changes</a:t>
            </a:r>
          </a:p>
          <a:p>
            <a:endParaRPr lang="en-US" sz="2800" dirty="0">
              <a:latin typeface="Calibri"/>
              <a:cs typeface="Calibri"/>
            </a:endParaRPr>
          </a:p>
          <a:p>
            <a:r>
              <a:rPr lang="en-US" sz="2800" dirty="0">
                <a:latin typeface="Calibri"/>
                <a:cs typeface="Calibri"/>
              </a:rPr>
              <a:t>Problem 3: The policy often converges long before the values</a:t>
            </a:r>
          </a:p>
          <a:p>
            <a:pPr lvl="1"/>
            <a:endParaRPr lang="en-US" sz="2400" dirty="0">
              <a:latin typeface="Calibri"/>
              <a:cs typeface="Calibri"/>
            </a:endParaRPr>
          </a:p>
          <a:p>
            <a:endParaRPr lang="en-US" sz="2400" dirty="0">
              <a:latin typeface="Calibri"/>
              <a:cs typeface="Calibri"/>
            </a:endParaRPr>
          </a:p>
        </p:txBody>
      </p:sp>
      <p:pic>
        <p:nvPicPr>
          <p:cNvPr id="5" name="Picture 4" descr="txp_fig"/>
          <p:cNvPicPr>
            <a:picLocks noChangeAspect="1"/>
          </p:cNvPicPr>
          <p:nvPr>
            <p:custDataLst>
              <p:tags r:id="rId1"/>
            </p:custDataLst>
          </p:nvPr>
        </p:nvPicPr>
        <p:blipFill>
          <a:blip r:embed="rId4" cstate="print"/>
          <a:stretch>
            <a:fillRect/>
          </a:stretch>
        </p:blipFill>
        <p:spPr bwMode="auto">
          <a:xfrm>
            <a:off x="1066801" y="2362200"/>
            <a:ext cx="6629400" cy="630314"/>
          </a:xfrm>
          <a:prstGeom prst="rect">
            <a:avLst/>
          </a:prstGeom>
          <a:noFill/>
          <a:ln/>
          <a:effectLst/>
        </p:spPr>
      </p:pic>
      <p:grpSp>
        <p:nvGrpSpPr>
          <p:cNvPr id="6" name="Group 5"/>
          <p:cNvGrpSpPr>
            <a:grpSpLocks/>
          </p:cNvGrpSpPr>
          <p:nvPr/>
        </p:nvGrpSpPr>
        <p:grpSpPr bwMode="auto">
          <a:xfrm>
            <a:off x="8534400" y="1447800"/>
            <a:ext cx="3048000" cy="2754586"/>
            <a:chOff x="2400" y="1401"/>
            <a:chExt cx="1392" cy="1258"/>
          </a:xfrm>
        </p:grpSpPr>
        <p:sp>
          <p:nvSpPr>
            <p:cNvPr id="7" name="AutoShape 5"/>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sz="2400">
                <a:latin typeface="Calibri"/>
                <a:cs typeface="Calibri"/>
              </a:endParaRPr>
            </a:p>
          </p:txBody>
        </p:sp>
        <p:grpSp>
          <p:nvGrpSpPr>
            <p:cNvPr id="8" name="Group 6"/>
            <p:cNvGrpSpPr>
              <a:grpSpLocks/>
            </p:cNvGrpSpPr>
            <p:nvPr/>
          </p:nvGrpSpPr>
          <p:grpSpPr bwMode="auto">
            <a:xfrm>
              <a:off x="2529" y="1617"/>
              <a:ext cx="1263" cy="361"/>
              <a:chOff x="1584" y="1680"/>
              <a:chExt cx="2352" cy="336"/>
            </a:xfrm>
          </p:grpSpPr>
          <p:sp>
            <p:nvSpPr>
              <p:cNvPr id="21" name="Line 7"/>
              <p:cNvSpPr>
                <a:spLocks noChangeShapeType="1"/>
              </p:cNvSpPr>
              <p:nvPr/>
            </p:nvSpPr>
            <p:spPr bwMode="auto">
              <a:xfrm flipH="1">
                <a:off x="1584" y="1680"/>
                <a:ext cx="1152" cy="336"/>
              </a:xfrm>
              <a:prstGeom prst="line">
                <a:avLst/>
              </a:prstGeom>
              <a:noFill/>
              <a:ln w="28575">
                <a:solidFill>
                  <a:srgbClr val="C00000"/>
                </a:solidFill>
                <a:prstDash val="solid"/>
                <a:round/>
                <a:headEnd/>
                <a:tailEnd type="triangle" w="med" len="med"/>
              </a:ln>
            </p:spPr>
            <p:txBody>
              <a:bodyPr/>
              <a:lstStyle/>
              <a:p>
                <a:endParaRPr lang="en-US" sz="2400">
                  <a:latin typeface="Calibri"/>
                  <a:cs typeface="Calibri"/>
                </a:endParaRPr>
              </a:p>
            </p:txBody>
          </p:sp>
          <p:sp>
            <p:nvSpPr>
              <p:cNvPr id="22" name="Line 8"/>
              <p:cNvSpPr>
                <a:spLocks noChangeShapeType="1"/>
              </p:cNvSpPr>
              <p:nvPr/>
            </p:nvSpPr>
            <p:spPr bwMode="auto">
              <a:xfrm>
                <a:off x="2736" y="1680"/>
                <a:ext cx="1200" cy="288"/>
              </a:xfrm>
              <a:prstGeom prst="line">
                <a:avLst/>
              </a:prstGeom>
              <a:noFill/>
              <a:ln w="28575">
                <a:solidFill>
                  <a:srgbClr val="C00000"/>
                </a:solidFill>
                <a:prstDash val="solid"/>
                <a:round/>
                <a:headEnd/>
                <a:tailEnd type="triangle" w="med" len="med"/>
              </a:ln>
            </p:spPr>
            <p:txBody>
              <a:bodyPr/>
              <a:lstStyle/>
              <a:p>
                <a:endParaRPr lang="en-US" sz="2400">
                  <a:latin typeface="Calibri"/>
                  <a:cs typeface="Calibri"/>
                </a:endParaRPr>
              </a:p>
            </p:txBody>
          </p:sp>
          <p:sp>
            <p:nvSpPr>
              <p:cNvPr id="23" name="Line 9"/>
              <p:cNvSpPr>
                <a:spLocks noChangeShapeType="1"/>
              </p:cNvSpPr>
              <p:nvPr/>
            </p:nvSpPr>
            <p:spPr bwMode="auto">
              <a:xfrm flipH="1">
                <a:off x="2304" y="1680"/>
                <a:ext cx="432" cy="336"/>
              </a:xfrm>
              <a:prstGeom prst="line">
                <a:avLst/>
              </a:prstGeom>
              <a:noFill/>
              <a:ln w="28575">
                <a:solidFill>
                  <a:srgbClr val="C00000"/>
                </a:solidFill>
                <a:prstDash val="solid"/>
                <a:round/>
                <a:headEnd/>
                <a:tailEnd type="triangle" w="med" len="med"/>
              </a:ln>
            </p:spPr>
            <p:txBody>
              <a:bodyPr/>
              <a:lstStyle/>
              <a:p>
                <a:endParaRPr lang="en-US" sz="2400">
                  <a:latin typeface="Calibri"/>
                  <a:cs typeface="Calibri"/>
                </a:endParaRPr>
              </a:p>
            </p:txBody>
          </p:sp>
          <p:sp>
            <p:nvSpPr>
              <p:cNvPr id="24" name="Line 10"/>
              <p:cNvSpPr>
                <a:spLocks noChangeShapeType="1"/>
              </p:cNvSpPr>
              <p:nvPr/>
            </p:nvSpPr>
            <p:spPr bwMode="auto">
              <a:xfrm>
                <a:off x="2736" y="1680"/>
                <a:ext cx="432" cy="288"/>
              </a:xfrm>
              <a:prstGeom prst="line">
                <a:avLst/>
              </a:prstGeom>
              <a:noFill/>
              <a:ln w="28575">
                <a:solidFill>
                  <a:srgbClr val="C00000"/>
                </a:solidFill>
                <a:prstDash val="solid"/>
                <a:round/>
                <a:headEnd/>
                <a:tailEnd type="triangle" w="med" len="med"/>
              </a:ln>
            </p:spPr>
            <p:txBody>
              <a:bodyPr/>
              <a:lstStyle/>
              <a:p>
                <a:endParaRPr lang="en-US" sz="2400">
                  <a:latin typeface="Calibri"/>
                  <a:cs typeface="Calibri"/>
                </a:endParaRPr>
              </a:p>
            </p:txBody>
          </p:sp>
        </p:grpSp>
        <p:sp>
          <p:nvSpPr>
            <p:cNvPr id="9" name="Oval 11"/>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sz="2400">
                <a:latin typeface="Calibri"/>
                <a:cs typeface="Calibri"/>
              </a:endParaRPr>
            </a:p>
          </p:txBody>
        </p:sp>
        <p:grpSp>
          <p:nvGrpSpPr>
            <p:cNvPr id="10" name="Group 12"/>
            <p:cNvGrpSpPr>
              <a:grpSpLocks/>
            </p:cNvGrpSpPr>
            <p:nvPr/>
          </p:nvGrpSpPr>
          <p:grpSpPr bwMode="auto">
            <a:xfrm>
              <a:off x="2400" y="2107"/>
              <a:ext cx="1057" cy="386"/>
              <a:chOff x="1536" y="2400"/>
              <a:chExt cx="1584" cy="624"/>
            </a:xfrm>
          </p:grpSpPr>
          <p:sp>
            <p:nvSpPr>
              <p:cNvPr id="17" name="Line 13"/>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18" name="Line 14"/>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19" name="Line 15"/>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sz="2400">
                  <a:latin typeface="Calibri"/>
                  <a:cs typeface="Calibri"/>
                </a:endParaRPr>
              </a:p>
            </p:txBody>
          </p:sp>
          <p:sp>
            <p:nvSpPr>
              <p:cNvPr id="20" name="Line 16"/>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grpSp>
        <p:sp>
          <p:nvSpPr>
            <p:cNvPr id="11" name="Text Box 17"/>
            <p:cNvSpPr txBox="1">
              <a:spLocks noChangeArrowheads="1"/>
            </p:cNvSpPr>
            <p:nvPr/>
          </p:nvSpPr>
          <p:spPr bwMode="auto">
            <a:xfrm>
              <a:off x="3061" y="1680"/>
              <a:ext cx="129" cy="211"/>
            </a:xfrm>
            <a:prstGeom prst="rect">
              <a:avLst/>
            </a:prstGeom>
            <a:noFill/>
            <a:ln w="9525">
              <a:noFill/>
              <a:miter lim="800000"/>
              <a:headEnd/>
              <a:tailEnd/>
            </a:ln>
          </p:spPr>
          <p:txBody>
            <a:bodyPr>
              <a:spAutoFit/>
            </a:bodyPr>
            <a:lstStyle/>
            <a:p>
              <a:pPr>
                <a:spcBef>
                  <a:spcPct val="50000"/>
                </a:spcBef>
              </a:pPr>
              <a:r>
                <a:rPr lang="en-US" sz="2400" dirty="0">
                  <a:solidFill>
                    <a:srgbClr val="C00000"/>
                  </a:solidFill>
                  <a:latin typeface="Calibri"/>
                  <a:cs typeface="Calibri"/>
                </a:rPr>
                <a:t>a</a:t>
              </a:r>
            </a:p>
          </p:txBody>
        </p:sp>
        <p:sp>
          <p:nvSpPr>
            <p:cNvPr id="12" name="Text Box 18"/>
            <p:cNvSpPr txBox="1">
              <a:spLocks noChangeArrowheads="1"/>
            </p:cNvSpPr>
            <p:nvPr/>
          </p:nvSpPr>
          <p:spPr bwMode="auto">
            <a:xfrm>
              <a:off x="3216" y="1401"/>
              <a:ext cx="129" cy="211"/>
            </a:xfrm>
            <a:prstGeom prst="rect">
              <a:avLst/>
            </a:prstGeom>
            <a:noFill/>
            <a:ln w="9525">
              <a:noFill/>
              <a:miter lim="800000"/>
              <a:headEnd/>
              <a:tailEnd/>
            </a:ln>
          </p:spPr>
          <p:txBody>
            <a:bodyPr>
              <a:spAutoFit/>
            </a:bodyPr>
            <a:lstStyle/>
            <a:p>
              <a:pPr>
                <a:spcBef>
                  <a:spcPct val="50000"/>
                </a:spcBef>
              </a:pPr>
              <a:r>
                <a:rPr lang="en-US" sz="2400" dirty="0">
                  <a:solidFill>
                    <a:srgbClr val="0000FF"/>
                  </a:solidFill>
                  <a:latin typeface="Calibri"/>
                  <a:cs typeface="Calibri"/>
                </a:rPr>
                <a:t>s</a:t>
              </a:r>
            </a:p>
          </p:txBody>
        </p:sp>
        <p:sp>
          <p:nvSpPr>
            <p:cNvPr id="13" name="Text Box 19"/>
            <p:cNvSpPr txBox="1">
              <a:spLocks noChangeArrowheads="1"/>
            </p:cNvSpPr>
            <p:nvPr/>
          </p:nvSpPr>
          <p:spPr bwMode="auto">
            <a:xfrm>
              <a:off x="3024" y="1920"/>
              <a:ext cx="559" cy="211"/>
            </a:xfrm>
            <a:prstGeom prst="rect">
              <a:avLst/>
            </a:prstGeom>
            <a:noFill/>
            <a:ln w="9525">
              <a:noFill/>
              <a:miter lim="800000"/>
              <a:headEnd/>
              <a:tailEnd/>
            </a:ln>
          </p:spPr>
          <p:txBody>
            <a:bodyPr>
              <a:spAutoFit/>
            </a:bodyPr>
            <a:lstStyle/>
            <a:p>
              <a:pPr>
                <a:spcBef>
                  <a:spcPct val="50000"/>
                </a:spcBef>
              </a:pPr>
              <a:r>
                <a:rPr lang="en-US" sz="2400" dirty="0">
                  <a:solidFill>
                    <a:srgbClr val="008000"/>
                  </a:solidFill>
                  <a:latin typeface="Calibri"/>
                  <a:cs typeface="Calibri"/>
                </a:rPr>
                <a:t>s, a</a:t>
              </a:r>
            </a:p>
          </p:txBody>
        </p:sp>
        <p:sp>
          <p:nvSpPr>
            <p:cNvPr id="14" name="Text Box 20"/>
            <p:cNvSpPr txBox="1">
              <a:spLocks noChangeArrowheads="1"/>
            </p:cNvSpPr>
            <p:nvPr/>
          </p:nvSpPr>
          <p:spPr bwMode="auto">
            <a:xfrm>
              <a:off x="2609" y="2261"/>
              <a:ext cx="504" cy="211"/>
            </a:xfrm>
            <a:prstGeom prst="rect">
              <a:avLst/>
            </a:prstGeom>
            <a:noFill/>
            <a:ln w="9525">
              <a:noFill/>
              <a:miter lim="800000"/>
              <a:headEnd/>
              <a:tailEnd/>
            </a:ln>
          </p:spPr>
          <p:txBody>
            <a:bodyPr>
              <a:spAutoFit/>
            </a:bodyPr>
            <a:lstStyle/>
            <a:p>
              <a:pPr>
                <a:spcBef>
                  <a:spcPct val="50000"/>
                </a:spcBef>
              </a:pPr>
              <a:r>
                <a:rPr lang="en-US" sz="2400" dirty="0" err="1">
                  <a:latin typeface="Calibri"/>
                  <a:cs typeface="Calibri"/>
                </a:rPr>
                <a:t>s,a,s</a:t>
              </a:r>
              <a:r>
                <a:rPr lang="ja-JP" altLang="en-US" sz="2400">
                  <a:latin typeface="Calibri"/>
                  <a:cs typeface="Calibri"/>
                </a:rPr>
                <a:t>’</a:t>
              </a:r>
              <a:endParaRPr lang="en-US" sz="2400" dirty="0">
                <a:latin typeface="Calibri"/>
                <a:cs typeface="Calibri"/>
              </a:endParaRPr>
            </a:p>
          </p:txBody>
        </p:sp>
        <p:sp>
          <p:nvSpPr>
            <p:cNvPr id="15" name="AutoShape 21"/>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sz="2400">
                <a:latin typeface="Calibri"/>
                <a:cs typeface="Calibri"/>
              </a:endParaRPr>
            </a:p>
          </p:txBody>
        </p:sp>
        <p:sp>
          <p:nvSpPr>
            <p:cNvPr id="16" name="Text Box 22"/>
            <p:cNvSpPr txBox="1">
              <a:spLocks noChangeArrowheads="1"/>
            </p:cNvSpPr>
            <p:nvPr/>
          </p:nvSpPr>
          <p:spPr bwMode="auto">
            <a:xfrm>
              <a:off x="3096" y="2448"/>
              <a:ext cx="331" cy="211"/>
            </a:xfrm>
            <a:prstGeom prst="rect">
              <a:avLst/>
            </a:prstGeom>
            <a:noFill/>
            <a:ln w="9525">
              <a:noFill/>
              <a:miter lim="800000"/>
              <a:headEnd/>
              <a:tailEnd/>
            </a:ln>
          </p:spPr>
          <p:txBody>
            <a:bodyPr wrap="square">
              <a:spAutoFit/>
            </a:bodyPr>
            <a:lstStyle/>
            <a:p>
              <a:pPr algn="r" rtl="1">
                <a:spcBef>
                  <a:spcPct val="50000"/>
                </a:spcBef>
              </a:pPr>
              <a:r>
                <a:rPr lang="en-US" sz="2400" dirty="0">
                  <a:solidFill>
                    <a:srgbClr val="0000FF"/>
                  </a:solidFill>
                  <a:latin typeface="Calibri"/>
                  <a:cs typeface="Calibri"/>
                </a:rPr>
                <a:t>s</a:t>
              </a:r>
              <a:r>
                <a:rPr lang="ja-JP" altLang="en-US" sz="2400">
                  <a:solidFill>
                    <a:srgbClr val="0000FF"/>
                  </a:solidFill>
                  <a:latin typeface="Calibri"/>
                  <a:cs typeface="Calibri"/>
                </a:rPr>
                <a:t>’</a:t>
              </a:r>
              <a:endParaRPr lang="en-US" sz="2400" dirty="0">
                <a:solidFill>
                  <a:srgbClr val="0000FF"/>
                </a:solidFill>
                <a:latin typeface="Calibri"/>
                <a:cs typeface="Calibri"/>
              </a:endParaRPr>
            </a:p>
          </p:txBody>
        </p:sp>
      </p:grpSp>
      <p:sp>
        <p:nvSpPr>
          <p:cNvPr id="25" name="Text Box 28"/>
          <p:cNvSpPr txBox="1">
            <a:spLocks noChangeArrowheads="1"/>
          </p:cNvSpPr>
          <p:nvPr/>
        </p:nvSpPr>
        <p:spPr bwMode="auto">
          <a:xfrm>
            <a:off x="9067800" y="6411913"/>
            <a:ext cx="3048000" cy="369332"/>
          </a:xfrm>
          <a:prstGeom prst="rect">
            <a:avLst/>
          </a:prstGeom>
          <a:noFill/>
          <a:ln w="9525">
            <a:noFill/>
            <a:miter lim="800000"/>
            <a:headEnd/>
            <a:tailEnd/>
          </a:ln>
        </p:spPr>
        <p:txBody>
          <a:bodyPr>
            <a:spAutoFit/>
          </a:bodyPr>
          <a:lstStyle/>
          <a:p>
            <a:pPr algn="r">
              <a:spcBef>
                <a:spcPct val="50000"/>
              </a:spcBef>
            </a:pPr>
            <a:r>
              <a:rPr lang="en-US" dirty="0">
                <a:solidFill>
                  <a:srgbClr val="CC0000"/>
                </a:solidFill>
                <a:latin typeface="Calibri"/>
                <a:cs typeface="Calibri"/>
              </a:rPr>
              <a:t>[Demo: value iteration (L9D2)]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k=0</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7.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791" y="1143000"/>
            <a:ext cx="6206418" cy="5715000"/>
          </a:xfrm>
          <a:prstGeom prst="rect">
            <a:avLst/>
          </a:prstGeom>
        </p:spPr>
      </p:pic>
    </p:spTree>
    <p:extLst>
      <p:ext uri="{BB962C8B-B14F-4D97-AF65-F5344CB8AC3E}">
        <p14:creationId xmlns:p14="http://schemas.microsoft.com/office/powerpoint/2010/main" val="3525359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k=1</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7.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545" y="1143000"/>
            <a:ext cx="6176910" cy="5715000"/>
          </a:xfrm>
          <a:prstGeom prst="rect">
            <a:avLst/>
          </a:prstGeom>
        </p:spPr>
      </p:pic>
    </p:spTree>
    <p:extLst>
      <p:ext uri="{BB962C8B-B14F-4D97-AF65-F5344CB8AC3E}">
        <p14:creationId xmlns:p14="http://schemas.microsoft.com/office/powerpoint/2010/main" val="4256804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k=2</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7.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00" y="1143000"/>
            <a:ext cx="6207201" cy="5715000"/>
          </a:xfrm>
          <a:prstGeom prst="rect">
            <a:avLst/>
          </a:prstGeom>
        </p:spPr>
      </p:pic>
    </p:spTree>
    <p:extLst>
      <p:ext uri="{BB962C8B-B14F-4D97-AF65-F5344CB8AC3E}">
        <p14:creationId xmlns:p14="http://schemas.microsoft.com/office/powerpoint/2010/main" val="3816661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k=3</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8.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179" y="1143000"/>
            <a:ext cx="6177643" cy="5715000"/>
          </a:xfrm>
          <a:prstGeom prst="rect">
            <a:avLst/>
          </a:prstGeom>
        </p:spPr>
      </p:pic>
    </p:spTree>
    <p:extLst>
      <p:ext uri="{BB962C8B-B14F-4D97-AF65-F5344CB8AC3E}">
        <p14:creationId xmlns:p14="http://schemas.microsoft.com/office/powerpoint/2010/main" val="3099301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k=4</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8.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1157098"/>
            <a:ext cx="6172200" cy="5700901"/>
          </a:xfrm>
          <a:prstGeom prst="rect">
            <a:avLst/>
          </a:prstGeom>
        </p:spPr>
      </p:pic>
    </p:spTree>
    <p:extLst>
      <p:ext uri="{BB962C8B-B14F-4D97-AF65-F5344CB8AC3E}">
        <p14:creationId xmlns:p14="http://schemas.microsoft.com/office/powerpoint/2010/main" val="320739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Recap: MDPs</a:t>
            </a:r>
          </a:p>
        </p:txBody>
      </p:sp>
      <p:sp>
        <p:nvSpPr>
          <p:cNvPr id="7171" name="Rectangle 3"/>
          <p:cNvSpPr>
            <a:spLocks noGrp="1" noChangeArrowheads="1"/>
          </p:cNvSpPr>
          <p:nvPr>
            <p:ph idx="1"/>
          </p:nvPr>
        </p:nvSpPr>
        <p:spPr/>
        <p:txBody>
          <a:bodyPr/>
          <a:lstStyle/>
          <a:p>
            <a:pPr>
              <a:lnSpc>
                <a:spcPct val="80000"/>
              </a:lnSpc>
            </a:pPr>
            <a:r>
              <a:rPr lang="en-US" sz="2800" dirty="0"/>
              <a:t>Markov decision processes:</a:t>
            </a:r>
          </a:p>
          <a:p>
            <a:pPr lvl="1">
              <a:lnSpc>
                <a:spcPct val="80000"/>
              </a:lnSpc>
            </a:pPr>
            <a:r>
              <a:rPr lang="en-US" sz="2400" dirty="0"/>
              <a:t>States S</a:t>
            </a:r>
          </a:p>
          <a:p>
            <a:pPr lvl="1">
              <a:lnSpc>
                <a:spcPct val="80000"/>
              </a:lnSpc>
            </a:pPr>
            <a:r>
              <a:rPr lang="en-US" sz="2400" dirty="0"/>
              <a:t>Actions A</a:t>
            </a:r>
          </a:p>
          <a:p>
            <a:pPr lvl="1">
              <a:lnSpc>
                <a:spcPct val="80000"/>
              </a:lnSpc>
            </a:pPr>
            <a:r>
              <a:rPr lang="en-US" sz="2400" dirty="0"/>
              <a:t>Transitions P(</a:t>
            </a:r>
            <a:r>
              <a:rPr lang="en-US" sz="2400" dirty="0" err="1"/>
              <a:t>s’|s,a</a:t>
            </a:r>
            <a:r>
              <a:rPr lang="en-US" sz="2400" dirty="0"/>
              <a:t>) (or T(</a:t>
            </a:r>
            <a:r>
              <a:rPr lang="en-US" sz="2400" dirty="0" err="1"/>
              <a:t>s,a,s</a:t>
            </a:r>
            <a:r>
              <a:rPr lang="en-US" sz="2400" dirty="0"/>
              <a:t>’))</a:t>
            </a:r>
          </a:p>
          <a:p>
            <a:pPr lvl="1">
              <a:lnSpc>
                <a:spcPct val="80000"/>
              </a:lnSpc>
            </a:pPr>
            <a:r>
              <a:rPr lang="en-US" sz="2400" dirty="0"/>
              <a:t>Rewards R(</a:t>
            </a:r>
            <a:r>
              <a:rPr lang="en-US" sz="2400" dirty="0" err="1"/>
              <a:t>s,a,s</a:t>
            </a:r>
            <a:r>
              <a:rPr lang="en-US" sz="2400" dirty="0"/>
              <a:t>’) (and discount </a:t>
            </a:r>
            <a:r>
              <a:rPr lang="en-US" sz="2400" dirty="0">
                <a:sym typeface="Symbol" pitchFamily="18" charset="2"/>
              </a:rPr>
              <a:t></a:t>
            </a:r>
            <a:r>
              <a:rPr lang="en-US" sz="2400" dirty="0"/>
              <a:t>)</a:t>
            </a:r>
          </a:p>
          <a:p>
            <a:pPr lvl="1">
              <a:lnSpc>
                <a:spcPct val="80000"/>
              </a:lnSpc>
            </a:pPr>
            <a:r>
              <a:rPr lang="en-US" sz="2400" dirty="0"/>
              <a:t>Start state s</a:t>
            </a:r>
            <a:r>
              <a:rPr lang="en-US" sz="2400" baseline="-25000" dirty="0"/>
              <a:t>0</a:t>
            </a:r>
          </a:p>
          <a:p>
            <a:pPr lvl="1">
              <a:lnSpc>
                <a:spcPct val="80000"/>
              </a:lnSpc>
            </a:pPr>
            <a:endParaRPr lang="en-US" sz="2400" baseline="-25000" dirty="0"/>
          </a:p>
          <a:p>
            <a:pPr lvl="1">
              <a:lnSpc>
                <a:spcPct val="80000"/>
              </a:lnSpc>
            </a:pPr>
            <a:endParaRPr lang="en-US" sz="2400" baseline="-25000" dirty="0"/>
          </a:p>
          <a:p>
            <a:pPr>
              <a:lnSpc>
                <a:spcPct val="80000"/>
              </a:lnSpc>
            </a:pPr>
            <a:r>
              <a:rPr lang="en-US" sz="2800" dirty="0"/>
              <a:t>Quantities:</a:t>
            </a:r>
          </a:p>
          <a:p>
            <a:pPr lvl="1">
              <a:lnSpc>
                <a:spcPct val="80000"/>
              </a:lnSpc>
            </a:pPr>
            <a:r>
              <a:rPr lang="en-US" sz="2400" dirty="0"/>
              <a:t>Policy = map of states to actions</a:t>
            </a:r>
          </a:p>
          <a:p>
            <a:pPr lvl="1">
              <a:lnSpc>
                <a:spcPct val="80000"/>
              </a:lnSpc>
            </a:pPr>
            <a:r>
              <a:rPr lang="en-US" sz="2400" dirty="0"/>
              <a:t>Utility = sum of discounted rewards</a:t>
            </a:r>
          </a:p>
          <a:p>
            <a:pPr lvl="1">
              <a:lnSpc>
                <a:spcPct val="80000"/>
              </a:lnSpc>
            </a:pPr>
            <a:r>
              <a:rPr lang="en-US" sz="2400" dirty="0"/>
              <a:t>Values = expected future utility from a state (max node)</a:t>
            </a:r>
          </a:p>
          <a:p>
            <a:pPr lvl="1">
              <a:lnSpc>
                <a:spcPct val="80000"/>
              </a:lnSpc>
            </a:pPr>
            <a:r>
              <a:rPr lang="en-US" sz="2400" dirty="0"/>
              <a:t>Q-Values = expected future utility from a q-state (chance node)</a:t>
            </a:r>
          </a:p>
          <a:p>
            <a:pPr lvl="1">
              <a:lnSpc>
                <a:spcPct val="80000"/>
              </a:lnSpc>
            </a:pPr>
            <a:endParaRPr lang="en-US" sz="2400" baseline="-25000" dirty="0"/>
          </a:p>
          <a:p>
            <a:pPr lvl="1">
              <a:lnSpc>
                <a:spcPct val="80000"/>
              </a:lnSpc>
            </a:pPr>
            <a:endParaRPr lang="en-US" sz="2400" dirty="0"/>
          </a:p>
        </p:txBody>
      </p:sp>
      <p:grpSp>
        <p:nvGrpSpPr>
          <p:cNvPr id="25" name="Group 4"/>
          <p:cNvGrpSpPr>
            <a:grpSpLocks/>
          </p:cNvGrpSpPr>
          <p:nvPr/>
        </p:nvGrpSpPr>
        <p:grpSpPr bwMode="auto">
          <a:xfrm>
            <a:off x="8001000" y="1600200"/>
            <a:ext cx="3048000" cy="2754586"/>
            <a:chOff x="2400" y="1401"/>
            <a:chExt cx="1392" cy="1258"/>
          </a:xfrm>
        </p:grpSpPr>
        <p:sp>
          <p:nvSpPr>
            <p:cNvPr id="26" name="AutoShape 5"/>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sz="2400">
                <a:latin typeface="Calibri"/>
                <a:cs typeface="Calibri"/>
              </a:endParaRPr>
            </a:p>
          </p:txBody>
        </p:sp>
        <p:grpSp>
          <p:nvGrpSpPr>
            <p:cNvPr id="27" name="Group 6"/>
            <p:cNvGrpSpPr>
              <a:grpSpLocks/>
            </p:cNvGrpSpPr>
            <p:nvPr/>
          </p:nvGrpSpPr>
          <p:grpSpPr bwMode="auto">
            <a:xfrm>
              <a:off x="2529" y="1617"/>
              <a:ext cx="1263" cy="361"/>
              <a:chOff x="1584" y="1680"/>
              <a:chExt cx="2352" cy="336"/>
            </a:xfrm>
          </p:grpSpPr>
          <p:sp>
            <p:nvSpPr>
              <p:cNvPr id="40" name="Line 7"/>
              <p:cNvSpPr>
                <a:spLocks noChangeShapeType="1"/>
              </p:cNvSpPr>
              <p:nvPr/>
            </p:nvSpPr>
            <p:spPr bwMode="auto">
              <a:xfrm flipH="1">
                <a:off x="1584" y="1680"/>
                <a:ext cx="1152" cy="336"/>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1" name="Line 8"/>
              <p:cNvSpPr>
                <a:spLocks noChangeShapeType="1"/>
              </p:cNvSpPr>
              <p:nvPr/>
            </p:nvSpPr>
            <p:spPr bwMode="auto">
              <a:xfrm>
                <a:off x="2736" y="1680"/>
                <a:ext cx="1200" cy="288"/>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2" name="Line 9"/>
              <p:cNvSpPr>
                <a:spLocks noChangeShapeType="1"/>
              </p:cNvSpPr>
              <p:nvPr/>
            </p:nvSpPr>
            <p:spPr bwMode="auto">
              <a:xfrm flipH="1">
                <a:off x="2304" y="1680"/>
                <a:ext cx="432" cy="336"/>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sp>
            <p:nvSpPr>
              <p:cNvPr id="43" name="Line 10"/>
              <p:cNvSpPr>
                <a:spLocks noChangeShapeType="1"/>
              </p:cNvSpPr>
              <p:nvPr/>
            </p:nvSpPr>
            <p:spPr bwMode="auto">
              <a:xfrm>
                <a:off x="2736" y="1680"/>
                <a:ext cx="432" cy="288"/>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grpSp>
        <p:sp>
          <p:nvSpPr>
            <p:cNvPr id="28" name="Oval 11"/>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sz="2400">
                <a:latin typeface="Calibri"/>
                <a:cs typeface="Calibri"/>
              </a:endParaRPr>
            </a:p>
          </p:txBody>
        </p:sp>
        <p:grpSp>
          <p:nvGrpSpPr>
            <p:cNvPr id="29" name="Group 12"/>
            <p:cNvGrpSpPr>
              <a:grpSpLocks/>
            </p:cNvGrpSpPr>
            <p:nvPr/>
          </p:nvGrpSpPr>
          <p:grpSpPr bwMode="auto">
            <a:xfrm>
              <a:off x="2400" y="2107"/>
              <a:ext cx="1057" cy="386"/>
              <a:chOff x="1536" y="2400"/>
              <a:chExt cx="1584" cy="624"/>
            </a:xfrm>
          </p:grpSpPr>
          <p:sp>
            <p:nvSpPr>
              <p:cNvPr id="36" name="Line 13"/>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37" name="Line 14"/>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38" name="Line 15"/>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sz="2400">
                  <a:latin typeface="Calibri"/>
                  <a:cs typeface="Calibri"/>
                </a:endParaRPr>
              </a:p>
            </p:txBody>
          </p:sp>
          <p:sp>
            <p:nvSpPr>
              <p:cNvPr id="39" name="Line 16"/>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grpSp>
        <p:sp>
          <p:nvSpPr>
            <p:cNvPr id="30" name="Text Box 17"/>
            <p:cNvSpPr txBox="1">
              <a:spLocks noChangeArrowheads="1"/>
            </p:cNvSpPr>
            <p:nvPr/>
          </p:nvSpPr>
          <p:spPr bwMode="auto">
            <a:xfrm>
              <a:off x="3071" y="1680"/>
              <a:ext cx="129" cy="211"/>
            </a:xfrm>
            <a:prstGeom prst="rect">
              <a:avLst/>
            </a:prstGeom>
            <a:noFill/>
            <a:ln w="9525">
              <a:noFill/>
              <a:miter lim="800000"/>
              <a:headEnd/>
              <a:tailEnd/>
            </a:ln>
          </p:spPr>
          <p:txBody>
            <a:bodyPr>
              <a:spAutoFit/>
            </a:bodyPr>
            <a:lstStyle/>
            <a:p>
              <a:pPr>
                <a:spcBef>
                  <a:spcPct val="50000"/>
                </a:spcBef>
              </a:pPr>
              <a:r>
                <a:rPr lang="en-US" sz="2400" dirty="0">
                  <a:latin typeface="Calibri"/>
                  <a:cs typeface="Calibri"/>
                </a:rPr>
                <a:t>a</a:t>
              </a:r>
            </a:p>
          </p:txBody>
        </p:sp>
        <p:sp>
          <p:nvSpPr>
            <p:cNvPr id="31" name="Text Box 18"/>
            <p:cNvSpPr txBox="1">
              <a:spLocks noChangeArrowheads="1"/>
            </p:cNvSpPr>
            <p:nvPr/>
          </p:nvSpPr>
          <p:spPr bwMode="auto">
            <a:xfrm>
              <a:off x="3216" y="1401"/>
              <a:ext cx="129" cy="211"/>
            </a:xfrm>
            <a:prstGeom prst="rect">
              <a:avLst/>
            </a:prstGeom>
            <a:noFill/>
            <a:ln w="9525">
              <a:noFill/>
              <a:miter lim="800000"/>
              <a:headEnd/>
              <a:tailEnd/>
            </a:ln>
          </p:spPr>
          <p:txBody>
            <a:bodyPr>
              <a:spAutoFit/>
            </a:bodyPr>
            <a:lstStyle/>
            <a:p>
              <a:pPr>
                <a:spcBef>
                  <a:spcPct val="50000"/>
                </a:spcBef>
              </a:pPr>
              <a:r>
                <a:rPr lang="en-US" sz="2400" dirty="0">
                  <a:solidFill>
                    <a:srgbClr val="0000FF"/>
                  </a:solidFill>
                  <a:latin typeface="Calibri"/>
                  <a:cs typeface="Calibri"/>
                </a:rPr>
                <a:t>s</a:t>
              </a:r>
            </a:p>
          </p:txBody>
        </p:sp>
        <p:sp>
          <p:nvSpPr>
            <p:cNvPr id="32" name="Text Box 19"/>
            <p:cNvSpPr txBox="1">
              <a:spLocks noChangeArrowheads="1"/>
            </p:cNvSpPr>
            <p:nvPr/>
          </p:nvSpPr>
          <p:spPr bwMode="auto">
            <a:xfrm>
              <a:off x="3024" y="1920"/>
              <a:ext cx="559" cy="211"/>
            </a:xfrm>
            <a:prstGeom prst="rect">
              <a:avLst/>
            </a:prstGeom>
            <a:noFill/>
            <a:ln w="9525">
              <a:noFill/>
              <a:miter lim="800000"/>
              <a:headEnd/>
              <a:tailEnd/>
            </a:ln>
          </p:spPr>
          <p:txBody>
            <a:bodyPr>
              <a:spAutoFit/>
            </a:bodyPr>
            <a:lstStyle/>
            <a:p>
              <a:pPr>
                <a:spcBef>
                  <a:spcPct val="50000"/>
                </a:spcBef>
              </a:pPr>
              <a:r>
                <a:rPr lang="en-US" sz="2400" dirty="0">
                  <a:solidFill>
                    <a:srgbClr val="008000"/>
                  </a:solidFill>
                  <a:latin typeface="Calibri"/>
                  <a:cs typeface="Calibri"/>
                </a:rPr>
                <a:t>s, a</a:t>
              </a:r>
            </a:p>
          </p:txBody>
        </p:sp>
        <p:sp>
          <p:nvSpPr>
            <p:cNvPr id="33" name="Text Box 20"/>
            <p:cNvSpPr txBox="1">
              <a:spLocks noChangeArrowheads="1"/>
            </p:cNvSpPr>
            <p:nvPr/>
          </p:nvSpPr>
          <p:spPr bwMode="auto">
            <a:xfrm>
              <a:off x="2609" y="2261"/>
              <a:ext cx="504" cy="211"/>
            </a:xfrm>
            <a:prstGeom prst="rect">
              <a:avLst/>
            </a:prstGeom>
            <a:noFill/>
            <a:ln w="9525">
              <a:noFill/>
              <a:miter lim="800000"/>
              <a:headEnd/>
              <a:tailEnd/>
            </a:ln>
          </p:spPr>
          <p:txBody>
            <a:bodyPr>
              <a:spAutoFit/>
            </a:bodyPr>
            <a:lstStyle/>
            <a:p>
              <a:pPr>
                <a:spcBef>
                  <a:spcPct val="50000"/>
                </a:spcBef>
              </a:pPr>
              <a:r>
                <a:rPr lang="en-US" sz="2400" dirty="0" err="1">
                  <a:latin typeface="Calibri"/>
                  <a:cs typeface="Calibri"/>
                </a:rPr>
                <a:t>s,a,s</a:t>
              </a:r>
              <a:r>
                <a:rPr lang="ja-JP" altLang="en-US" sz="2400">
                  <a:latin typeface="Calibri"/>
                  <a:cs typeface="Calibri"/>
                </a:rPr>
                <a:t>’</a:t>
              </a:r>
              <a:endParaRPr lang="en-US" sz="2400" dirty="0">
                <a:latin typeface="Calibri"/>
                <a:cs typeface="Calibri"/>
              </a:endParaRPr>
            </a:p>
          </p:txBody>
        </p:sp>
        <p:sp>
          <p:nvSpPr>
            <p:cNvPr id="34" name="AutoShape 21"/>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sz="2400">
                <a:latin typeface="Calibri"/>
                <a:cs typeface="Calibri"/>
              </a:endParaRPr>
            </a:p>
          </p:txBody>
        </p:sp>
        <p:sp>
          <p:nvSpPr>
            <p:cNvPr id="35" name="Text Box 22"/>
            <p:cNvSpPr txBox="1">
              <a:spLocks noChangeArrowheads="1"/>
            </p:cNvSpPr>
            <p:nvPr/>
          </p:nvSpPr>
          <p:spPr bwMode="auto">
            <a:xfrm>
              <a:off x="3096" y="2448"/>
              <a:ext cx="331" cy="211"/>
            </a:xfrm>
            <a:prstGeom prst="rect">
              <a:avLst/>
            </a:prstGeom>
            <a:noFill/>
            <a:ln w="9525">
              <a:noFill/>
              <a:miter lim="800000"/>
              <a:headEnd/>
              <a:tailEnd/>
            </a:ln>
          </p:spPr>
          <p:txBody>
            <a:bodyPr wrap="square">
              <a:spAutoFit/>
            </a:bodyPr>
            <a:lstStyle/>
            <a:p>
              <a:pPr algn="r" rtl="1">
                <a:spcBef>
                  <a:spcPct val="50000"/>
                </a:spcBef>
              </a:pPr>
              <a:r>
                <a:rPr lang="en-US" sz="2400" dirty="0">
                  <a:solidFill>
                    <a:srgbClr val="0000FF"/>
                  </a:solidFill>
                  <a:latin typeface="Calibri"/>
                  <a:cs typeface="Calibri"/>
                </a:rPr>
                <a:t>s</a:t>
              </a:r>
              <a:r>
                <a:rPr lang="ja-JP" altLang="en-US" sz="2400">
                  <a:solidFill>
                    <a:srgbClr val="0000FF"/>
                  </a:solidFill>
                  <a:latin typeface="Calibri"/>
                  <a:cs typeface="Calibri"/>
                </a:rPr>
                <a:t>’</a:t>
              </a:r>
              <a:endParaRPr lang="en-US" sz="2400" dirty="0">
                <a:solidFill>
                  <a:srgbClr val="0000FF"/>
                </a:solidFill>
                <a:latin typeface="Calibri"/>
                <a:cs typeface="Calibri"/>
              </a:endParaRPr>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k=5</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8.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644" y="1143000"/>
            <a:ext cx="6186713" cy="5714999"/>
          </a:xfrm>
          <a:prstGeom prst="rect">
            <a:avLst/>
          </a:prstGeom>
        </p:spPr>
      </p:pic>
    </p:spTree>
    <p:extLst>
      <p:ext uri="{BB962C8B-B14F-4D97-AF65-F5344CB8AC3E}">
        <p14:creationId xmlns:p14="http://schemas.microsoft.com/office/powerpoint/2010/main" val="2990749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k=6</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8.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972" y="1173166"/>
            <a:ext cx="6154057" cy="5684833"/>
          </a:xfrm>
          <a:prstGeom prst="rect">
            <a:avLst/>
          </a:prstGeom>
        </p:spPr>
      </p:pic>
    </p:spTree>
    <p:extLst>
      <p:ext uri="{BB962C8B-B14F-4D97-AF65-F5344CB8AC3E}">
        <p14:creationId xmlns:p14="http://schemas.microsoft.com/office/powerpoint/2010/main" val="702912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k=7</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8.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1148034"/>
            <a:ext cx="6172200" cy="5709965"/>
          </a:xfrm>
          <a:prstGeom prst="rect">
            <a:avLst/>
          </a:prstGeom>
        </p:spPr>
      </p:pic>
    </p:spTree>
    <p:extLst>
      <p:ext uri="{BB962C8B-B14F-4D97-AF65-F5344CB8AC3E}">
        <p14:creationId xmlns:p14="http://schemas.microsoft.com/office/powerpoint/2010/main" val="2801799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k=8</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8.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1175224"/>
            <a:ext cx="6172200" cy="5682775"/>
          </a:xfrm>
          <a:prstGeom prst="rect">
            <a:avLst/>
          </a:prstGeom>
        </p:spPr>
      </p:pic>
    </p:spTree>
    <p:extLst>
      <p:ext uri="{BB962C8B-B14F-4D97-AF65-F5344CB8AC3E}">
        <p14:creationId xmlns:p14="http://schemas.microsoft.com/office/powerpoint/2010/main" val="196777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k=9</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8.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198" y="1157224"/>
            <a:ext cx="6179605" cy="5700776"/>
          </a:xfrm>
          <a:prstGeom prst="rect">
            <a:avLst/>
          </a:prstGeom>
        </p:spPr>
      </p:pic>
    </p:spTree>
    <p:extLst>
      <p:ext uri="{BB962C8B-B14F-4D97-AF65-F5344CB8AC3E}">
        <p14:creationId xmlns:p14="http://schemas.microsoft.com/office/powerpoint/2010/main" val="3734677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k=10</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8.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725" y="1143000"/>
            <a:ext cx="6196550" cy="5715000"/>
          </a:xfrm>
          <a:prstGeom prst="rect">
            <a:avLst/>
          </a:prstGeom>
        </p:spPr>
      </p:pic>
    </p:spTree>
    <p:extLst>
      <p:ext uri="{BB962C8B-B14F-4D97-AF65-F5344CB8AC3E}">
        <p14:creationId xmlns:p14="http://schemas.microsoft.com/office/powerpoint/2010/main" val="2937382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k=11</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8.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1138306"/>
            <a:ext cx="6172200" cy="5719693"/>
          </a:xfrm>
          <a:prstGeom prst="rect">
            <a:avLst/>
          </a:prstGeom>
        </p:spPr>
      </p:pic>
    </p:spTree>
    <p:extLst>
      <p:ext uri="{BB962C8B-B14F-4D97-AF65-F5344CB8AC3E}">
        <p14:creationId xmlns:p14="http://schemas.microsoft.com/office/powerpoint/2010/main" val="725622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k=12</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8.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725" y="1143000"/>
            <a:ext cx="6196550" cy="5715000"/>
          </a:xfrm>
          <a:prstGeom prst="rect">
            <a:avLst/>
          </a:prstGeom>
        </p:spPr>
      </p:pic>
    </p:spTree>
    <p:extLst>
      <p:ext uri="{BB962C8B-B14F-4D97-AF65-F5344CB8AC3E}">
        <p14:creationId xmlns:p14="http://schemas.microsoft.com/office/powerpoint/2010/main" val="920650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k=100</a:t>
            </a:r>
          </a:p>
        </p:txBody>
      </p:sp>
      <p:sp>
        <p:nvSpPr>
          <p:cNvPr id="5" name="TextBox 4"/>
          <p:cNvSpPr txBox="1"/>
          <p:nvPr/>
        </p:nvSpPr>
        <p:spPr>
          <a:xfrm>
            <a:off x="9906001" y="5934670"/>
            <a:ext cx="2286000" cy="923330"/>
          </a:xfrm>
          <a:prstGeom prst="rect">
            <a:avLst/>
          </a:prstGeom>
          <a:noFill/>
        </p:spPr>
        <p:txBody>
          <a:bodyPr wrap="square" rtlCol="0">
            <a:spAutoFit/>
          </a:bodyPr>
          <a:lstStyle/>
          <a:p>
            <a:r>
              <a:rPr lang="en-US" dirty="0">
                <a:latin typeface="Calibri"/>
                <a:cs typeface="Calibri"/>
              </a:rPr>
              <a:t>Noise = 0.2</a:t>
            </a:r>
          </a:p>
          <a:p>
            <a:r>
              <a:rPr lang="en-US" dirty="0">
                <a:latin typeface="Calibri"/>
                <a:cs typeface="Calibri"/>
              </a:rPr>
              <a:t>Discount = 0.9</a:t>
            </a:r>
          </a:p>
          <a:p>
            <a:r>
              <a:rPr lang="en-US" dirty="0">
                <a:latin typeface="Calibri"/>
                <a:cs typeface="Calibri"/>
              </a:rPr>
              <a:t>Living reward = 0</a:t>
            </a:r>
          </a:p>
        </p:txBody>
      </p:sp>
      <p:pic>
        <p:nvPicPr>
          <p:cNvPr id="3" name="Picture 2" descr="Screen Shot 2014-08-10 at 7.49.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746" y="1130418"/>
            <a:ext cx="6190508" cy="5727581"/>
          </a:xfrm>
          <a:prstGeom prst="rect">
            <a:avLst/>
          </a:prstGeom>
        </p:spPr>
      </p:pic>
    </p:spTree>
    <p:extLst>
      <p:ext uri="{BB962C8B-B14F-4D97-AF65-F5344CB8AC3E}">
        <p14:creationId xmlns:p14="http://schemas.microsoft.com/office/powerpoint/2010/main" val="2432767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Policy Iteration</a:t>
            </a:r>
          </a:p>
        </p:txBody>
      </p:sp>
      <p:sp>
        <p:nvSpPr>
          <p:cNvPr id="1761283" name="Rectangle 3"/>
          <p:cNvSpPr>
            <a:spLocks noGrp="1" noChangeArrowheads="1"/>
          </p:cNvSpPr>
          <p:nvPr>
            <p:ph idx="1"/>
          </p:nvPr>
        </p:nvSpPr>
        <p:spPr/>
        <p:txBody>
          <a:bodyPr/>
          <a:lstStyle/>
          <a:p>
            <a:r>
              <a:rPr lang="en-US" sz="2800" dirty="0"/>
              <a:t>Alternative approach for optimal values:</a:t>
            </a:r>
          </a:p>
          <a:p>
            <a:pPr lvl="1"/>
            <a:r>
              <a:rPr lang="en-US" sz="2400" dirty="0">
                <a:solidFill>
                  <a:srgbClr val="CC0000"/>
                </a:solidFill>
              </a:rPr>
              <a:t>Step 1: Policy evaluation: </a:t>
            </a:r>
            <a:r>
              <a:rPr lang="en-US" sz="2400" dirty="0"/>
              <a:t>calculate utilities for some fixed policy (not optimal utilities!) until convergence</a:t>
            </a:r>
          </a:p>
          <a:p>
            <a:pPr lvl="1"/>
            <a:r>
              <a:rPr lang="en-US" sz="2400" dirty="0">
                <a:solidFill>
                  <a:srgbClr val="CC0000"/>
                </a:solidFill>
              </a:rPr>
              <a:t>Step 2: Policy improvement: </a:t>
            </a:r>
            <a:r>
              <a:rPr lang="en-US" sz="2400" dirty="0"/>
              <a:t>update policy using one-step look-ahead with resulting converged (but not optimal!) utilities as future values</a:t>
            </a:r>
          </a:p>
          <a:p>
            <a:pPr lvl="1"/>
            <a:r>
              <a:rPr lang="en-US" sz="2400" dirty="0"/>
              <a:t>Repeat steps until policy converges</a:t>
            </a:r>
          </a:p>
          <a:p>
            <a:pPr lvl="1"/>
            <a:endParaRPr lang="en-US" sz="2400" dirty="0"/>
          </a:p>
          <a:p>
            <a:r>
              <a:rPr lang="en-US" sz="2800" dirty="0"/>
              <a:t>This is </a:t>
            </a:r>
            <a:r>
              <a:rPr lang="en-US" sz="2800" dirty="0">
                <a:solidFill>
                  <a:srgbClr val="CC0000"/>
                </a:solidFill>
              </a:rPr>
              <a:t>policy iteration</a:t>
            </a:r>
          </a:p>
          <a:p>
            <a:pPr lvl="1"/>
            <a:r>
              <a:rPr lang="en-US" sz="2400" dirty="0"/>
              <a:t>It’s still optimal!</a:t>
            </a:r>
          </a:p>
          <a:p>
            <a:pPr lvl="1"/>
            <a:r>
              <a:rPr lang="en-US" sz="2400" dirty="0"/>
              <a:t>Can converge (much) faster under some conditions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1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12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12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6128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612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Quantities</a:t>
            </a:r>
          </a:p>
        </p:txBody>
      </p:sp>
      <p:sp>
        <p:nvSpPr>
          <p:cNvPr id="4" name="Rectangle 3"/>
          <p:cNvSpPr txBox="1">
            <a:spLocks noChangeArrowheads="1"/>
          </p:cNvSpPr>
          <p:nvPr/>
        </p:nvSpPr>
        <p:spPr bwMode="auto">
          <a:xfrm>
            <a:off x="457200" y="1143000"/>
            <a:ext cx="6705600" cy="49530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marL="342882" marR="0" lvl="0" indent="-342882" algn="l" defTabSz="914400" rtl="0" eaLnBrk="1" fontAlgn="base" latinLnBrk="0" hangingPunct="1">
              <a:lnSpc>
                <a:spcPct val="80000"/>
              </a:lnSpc>
              <a:spcBef>
                <a:spcPct val="20000"/>
              </a:spcBef>
              <a:spcAft>
                <a:spcPct val="0"/>
              </a:spcAft>
              <a:buClr>
                <a:schemeClr val="accent2"/>
              </a:buClr>
              <a:buSzTx/>
              <a:buFont typeface="Wingdings" pitchFamily="2" charset="2"/>
              <a:buChar char="§"/>
              <a:tabLst/>
              <a:defRPr/>
            </a:pPr>
            <a:endParaRPr kumimoji="0" lang="en-US" sz="2800" b="0" i="0" u="none" strike="noStrike" kern="0" cap="none" spc="0" normalizeH="0" baseline="0" noProof="0" dirty="0">
              <a:ln>
                <a:noFill/>
              </a:ln>
              <a:solidFill>
                <a:schemeClr val="accent2"/>
              </a:solidFill>
              <a:effectLst/>
              <a:uLnTx/>
              <a:uFillTx/>
              <a:latin typeface="Calibri" pitchFamily="34" charset="0"/>
              <a:ea typeface="+mn-ea"/>
              <a:cs typeface="+mn-cs"/>
            </a:endParaRPr>
          </a:p>
          <a:p>
            <a:pPr marL="342882" marR="0" lvl="0" indent="-342882" algn="l" defTabSz="914400" rtl="0" eaLnBrk="1" fontAlgn="base" latinLnBrk="0" hangingPunct="1">
              <a:lnSpc>
                <a:spcPct val="80000"/>
              </a:lnSpc>
              <a:spcBef>
                <a:spcPct val="20000"/>
              </a:spcBef>
              <a:spcAft>
                <a:spcPct val="0"/>
              </a:spcAft>
              <a:buClr>
                <a:schemeClr val="accent2"/>
              </a:buClr>
              <a:buSzTx/>
              <a:buFont typeface="Wingdings" pitchFamily="2" charset="2"/>
              <a:buChar char="§"/>
              <a:tabLst/>
              <a:defRPr/>
            </a:pPr>
            <a:r>
              <a:rPr kumimoji="0" lang="en-US" sz="2800" b="0" i="0" u="none" strike="noStrike" kern="0" cap="none" spc="0" normalizeH="0" baseline="0" noProof="0" dirty="0">
                <a:ln>
                  <a:noFill/>
                </a:ln>
                <a:solidFill>
                  <a:schemeClr val="accent2"/>
                </a:solidFill>
                <a:effectLst/>
                <a:uLnTx/>
                <a:uFillTx/>
                <a:latin typeface="Calibri" pitchFamily="34" charset="0"/>
                <a:ea typeface="+mn-ea"/>
                <a:cs typeface="+mn-cs"/>
              </a:rPr>
              <a:t>The value</a:t>
            </a:r>
            <a:r>
              <a:rPr kumimoji="0" lang="en-US" sz="2800" b="0" i="0" u="none" strike="noStrike" kern="0" cap="none" spc="0" normalizeH="0" noProof="0" dirty="0">
                <a:ln>
                  <a:noFill/>
                </a:ln>
                <a:solidFill>
                  <a:schemeClr val="accent2"/>
                </a:solidFill>
                <a:effectLst/>
                <a:uLnTx/>
                <a:uFillTx/>
                <a:latin typeface="Calibri" pitchFamily="34" charset="0"/>
                <a:ea typeface="+mn-ea"/>
                <a:cs typeface="+mn-cs"/>
              </a:rPr>
              <a:t> (</a:t>
            </a:r>
            <a:r>
              <a:rPr kumimoji="0" lang="en-US" sz="2800" b="0" i="0" u="none" strike="noStrike" kern="0" cap="none" spc="0" normalizeH="0" baseline="0" noProof="0" dirty="0">
                <a:ln>
                  <a:noFill/>
                </a:ln>
                <a:solidFill>
                  <a:schemeClr val="accent2"/>
                </a:solidFill>
                <a:effectLst/>
                <a:uLnTx/>
                <a:uFillTx/>
                <a:latin typeface="Calibri" pitchFamily="34" charset="0"/>
                <a:ea typeface="+mn-ea"/>
                <a:cs typeface="+mn-cs"/>
              </a:rPr>
              <a:t>utility) of a state s:</a:t>
            </a:r>
          </a:p>
          <a:p>
            <a:pPr marL="742913" marR="0" lvl="1" indent="-285737" algn="l" defTabSz="914400" rtl="0" eaLnBrk="1" fontAlgn="base" latinLnBrk="0" hangingPunct="1">
              <a:lnSpc>
                <a:spcPct val="80000"/>
              </a:lnSpc>
              <a:spcBef>
                <a:spcPct val="20000"/>
              </a:spcBef>
              <a:spcAft>
                <a:spcPct val="0"/>
              </a:spcAft>
              <a:buClr>
                <a:schemeClr val="tx1"/>
              </a:buClr>
              <a:buSzTx/>
              <a:buFont typeface="Wingdings" pitchFamily="2" charset="2"/>
              <a:buNone/>
              <a:tabLst/>
              <a:defRPr/>
            </a:pPr>
            <a:r>
              <a:rPr kumimoji="0" lang="en-US" sz="2800" b="0" i="0" u="none" strike="noStrike" kern="0" cap="none" spc="0" normalizeH="0" baseline="0" noProof="0" dirty="0">
                <a:ln>
                  <a:noFill/>
                </a:ln>
                <a:effectLst/>
                <a:uLnTx/>
                <a:uFillTx/>
                <a:latin typeface="Calibri" pitchFamily="34" charset="0"/>
              </a:rPr>
              <a:t>V</a:t>
            </a:r>
            <a:r>
              <a:rPr kumimoji="0" lang="en-US" sz="2800" b="0" i="0" u="none" strike="noStrike" kern="0" cap="none" spc="0" normalizeH="0" baseline="30000" noProof="0" dirty="0">
                <a:ln>
                  <a:noFill/>
                </a:ln>
                <a:effectLst/>
                <a:uLnTx/>
                <a:uFillTx/>
                <a:latin typeface="Calibri" pitchFamily="34" charset="0"/>
                <a:sym typeface="Symbol" pitchFamily="18" charset="2"/>
              </a:rPr>
              <a:t>*</a:t>
            </a:r>
            <a:r>
              <a:rPr kumimoji="0" lang="en-US" sz="2800" b="0" i="0" u="none" strike="noStrike" kern="0" cap="none" spc="0" normalizeH="0" baseline="0" noProof="0" dirty="0">
                <a:ln>
                  <a:noFill/>
                </a:ln>
                <a:effectLst/>
                <a:uLnTx/>
                <a:uFillTx/>
                <a:latin typeface="Calibri" pitchFamily="34" charset="0"/>
              </a:rPr>
              <a:t>(s) = expected utility starting in s and acting optimally</a:t>
            </a:r>
          </a:p>
          <a:p>
            <a:pPr marL="342882" marR="0" lvl="0" indent="-342882" algn="l" defTabSz="914400" rtl="0" eaLnBrk="1" fontAlgn="base" latinLnBrk="0" hangingPunct="1">
              <a:lnSpc>
                <a:spcPct val="80000"/>
              </a:lnSpc>
              <a:spcBef>
                <a:spcPct val="20000"/>
              </a:spcBef>
              <a:spcAft>
                <a:spcPct val="0"/>
              </a:spcAft>
              <a:buClr>
                <a:schemeClr val="accent2"/>
              </a:buClr>
              <a:buSzTx/>
              <a:buFont typeface="Wingdings" pitchFamily="2" charset="2"/>
              <a:buChar char="§"/>
              <a:tabLst/>
              <a:defRPr/>
            </a:pPr>
            <a:endParaRPr kumimoji="0" lang="en-US" sz="2800" b="0" i="0" u="none" strike="noStrike" kern="0" cap="none" spc="0" normalizeH="0" baseline="0" noProof="0" dirty="0">
              <a:ln>
                <a:noFill/>
              </a:ln>
              <a:solidFill>
                <a:schemeClr val="accent2"/>
              </a:solidFill>
              <a:effectLst/>
              <a:uLnTx/>
              <a:uFillTx/>
              <a:latin typeface="Calibri" pitchFamily="34" charset="0"/>
              <a:ea typeface="+mn-ea"/>
              <a:cs typeface="+mn-cs"/>
            </a:endParaRPr>
          </a:p>
          <a:p>
            <a:pPr marL="342882" marR="0" lvl="0" indent="-342882" algn="l" defTabSz="914400" rtl="0" eaLnBrk="1" fontAlgn="base" latinLnBrk="0" hangingPunct="1">
              <a:lnSpc>
                <a:spcPct val="80000"/>
              </a:lnSpc>
              <a:spcBef>
                <a:spcPct val="20000"/>
              </a:spcBef>
              <a:spcAft>
                <a:spcPct val="0"/>
              </a:spcAft>
              <a:buClr>
                <a:schemeClr val="accent2"/>
              </a:buClr>
              <a:buSzTx/>
              <a:buFont typeface="Wingdings" pitchFamily="2" charset="2"/>
              <a:buChar char="§"/>
              <a:tabLst/>
              <a:defRPr/>
            </a:pPr>
            <a:r>
              <a:rPr kumimoji="0" lang="en-US" sz="2800" b="0" i="0" u="none" strike="noStrike" kern="0" cap="none" spc="0" normalizeH="0" baseline="0" noProof="0" dirty="0">
                <a:ln>
                  <a:noFill/>
                </a:ln>
                <a:solidFill>
                  <a:srgbClr val="008000"/>
                </a:solidFill>
                <a:effectLst/>
                <a:uLnTx/>
                <a:uFillTx/>
                <a:latin typeface="Calibri" pitchFamily="34" charset="0"/>
                <a:ea typeface="+mn-ea"/>
                <a:cs typeface="+mn-cs"/>
              </a:rPr>
              <a:t>The value (utility) of a q-state (</a:t>
            </a:r>
            <a:r>
              <a:rPr kumimoji="0" lang="en-US" sz="2800" b="0" i="0" u="none" strike="noStrike" kern="0" cap="none" spc="0" normalizeH="0" baseline="0" noProof="0" dirty="0" err="1">
                <a:ln>
                  <a:noFill/>
                </a:ln>
                <a:solidFill>
                  <a:srgbClr val="008000"/>
                </a:solidFill>
                <a:effectLst/>
                <a:uLnTx/>
                <a:uFillTx/>
                <a:latin typeface="Calibri" pitchFamily="34" charset="0"/>
                <a:ea typeface="+mn-ea"/>
                <a:cs typeface="+mn-cs"/>
              </a:rPr>
              <a:t>s,a</a:t>
            </a:r>
            <a:r>
              <a:rPr kumimoji="0" lang="en-US" sz="2800" b="0" i="0" u="none" strike="noStrike" kern="0" cap="none" spc="0" normalizeH="0" baseline="0" noProof="0" dirty="0">
                <a:ln>
                  <a:noFill/>
                </a:ln>
                <a:solidFill>
                  <a:srgbClr val="008000"/>
                </a:solidFill>
                <a:effectLst/>
                <a:uLnTx/>
                <a:uFillTx/>
                <a:latin typeface="Calibri" pitchFamily="34" charset="0"/>
                <a:ea typeface="+mn-ea"/>
                <a:cs typeface="+mn-cs"/>
              </a:rPr>
              <a:t>):</a:t>
            </a:r>
          </a:p>
          <a:p>
            <a:pPr marL="742913" marR="0" lvl="1" indent="-285737" algn="l" defTabSz="914400" rtl="0" eaLnBrk="1" fontAlgn="base" latinLnBrk="0" hangingPunct="1">
              <a:lnSpc>
                <a:spcPct val="80000"/>
              </a:lnSpc>
              <a:spcBef>
                <a:spcPct val="20000"/>
              </a:spcBef>
              <a:spcAft>
                <a:spcPct val="0"/>
              </a:spcAft>
              <a:buClr>
                <a:schemeClr val="tx1"/>
              </a:buClr>
              <a:buSzTx/>
              <a:buFont typeface="Wingdings" pitchFamily="2" charset="2"/>
              <a:buNone/>
              <a:tabLst/>
              <a:defRPr/>
            </a:pPr>
            <a:r>
              <a:rPr kumimoji="0" lang="en-US" sz="2800" b="0" i="0" u="none" strike="noStrike" kern="0" cap="none" spc="0" normalizeH="0" baseline="0" noProof="0" dirty="0">
                <a:ln>
                  <a:noFill/>
                </a:ln>
                <a:effectLst/>
                <a:uLnTx/>
                <a:uFillTx/>
                <a:latin typeface="Calibri" pitchFamily="34" charset="0"/>
              </a:rPr>
              <a:t>Q</a:t>
            </a:r>
            <a:r>
              <a:rPr kumimoji="0" lang="en-US" sz="2800" b="0" i="0" u="none" strike="noStrike" kern="0" cap="none" spc="0" normalizeH="0" baseline="30000" noProof="0" dirty="0">
                <a:ln>
                  <a:noFill/>
                </a:ln>
                <a:effectLst/>
                <a:uLnTx/>
                <a:uFillTx/>
                <a:latin typeface="Calibri" pitchFamily="34" charset="0"/>
                <a:sym typeface="Symbol" pitchFamily="18" charset="2"/>
              </a:rPr>
              <a:t>*</a:t>
            </a:r>
            <a:r>
              <a:rPr kumimoji="0" lang="en-US" sz="2800" b="0" i="0" u="none" strike="noStrike" kern="0" cap="none" spc="0" normalizeH="0" baseline="0" noProof="0" dirty="0">
                <a:ln>
                  <a:noFill/>
                </a:ln>
                <a:effectLst/>
                <a:uLnTx/>
                <a:uFillTx/>
                <a:latin typeface="Calibri" pitchFamily="34" charset="0"/>
              </a:rPr>
              <a:t>(</a:t>
            </a:r>
            <a:r>
              <a:rPr kumimoji="0" lang="en-US" sz="2800" b="0" i="0" u="none" strike="noStrike" kern="0" cap="none" spc="0" normalizeH="0" baseline="0" noProof="0" dirty="0" err="1">
                <a:ln>
                  <a:noFill/>
                </a:ln>
                <a:effectLst/>
                <a:uLnTx/>
                <a:uFillTx/>
                <a:latin typeface="Calibri" pitchFamily="34" charset="0"/>
              </a:rPr>
              <a:t>s,a</a:t>
            </a:r>
            <a:r>
              <a:rPr kumimoji="0" lang="en-US" sz="2800" b="0" i="0" u="none" strike="noStrike" kern="0" cap="none" spc="0" normalizeH="0" baseline="0" noProof="0" dirty="0">
                <a:ln>
                  <a:noFill/>
                </a:ln>
                <a:effectLst/>
                <a:uLnTx/>
                <a:uFillTx/>
                <a:latin typeface="Calibri" pitchFamily="34" charset="0"/>
              </a:rPr>
              <a:t>) = expected utility starting out having taken action a from state s and (thereafter) acting optimally</a:t>
            </a:r>
          </a:p>
          <a:p>
            <a:pPr marL="742913" marR="0" lvl="1" indent="-285737" algn="l" defTabSz="914400" rtl="0" eaLnBrk="1" fontAlgn="base" latinLnBrk="0" hangingPunct="1">
              <a:lnSpc>
                <a:spcPct val="80000"/>
              </a:lnSpc>
              <a:spcBef>
                <a:spcPct val="20000"/>
              </a:spcBef>
              <a:spcAft>
                <a:spcPct val="0"/>
              </a:spcAft>
              <a:buClr>
                <a:schemeClr val="tx1"/>
              </a:buClr>
              <a:buSzTx/>
              <a:buFont typeface="Wingdings" pitchFamily="2" charset="2"/>
              <a:buNone/>
              <a:tabLst/>
              <a:defRPr/>
            </a:pPr>
            <a:endParaRPr kumimoji="0" lang="en-US" sz="2800" b="0" i="0" u="none" strike="noStrike" kern="0" cap="none" spc="0" normalizeH="0" baseline="0" noProof="0" dirty="0">
              <a:ln>
                <a:noFill/>
              </a:ln>
              <a:solidFill>
                <a:srgbClr val="CC0000"/>
              </a:solidFill>
              <a:effectLst/>
              <a:uLnTx/>
              <a:uFillTx/>
              <a:latin typeface="Calibri" pitchFamily="34" charset="0"/>
            </a:endParaRPr>
          </a:p>
          <a:p>
            <a:pPr marL="342882" marR="0" lvl="0" indent="-342882" algn="l" defTabSz="914400" rtl="0" eaLnBrk="1" fontAlgn="base" latinLnBrk="0" hangingPunct="1">
              <a:lnSpc>
                <a:spcPct val="80000"/>
              </a:lnSpc>
              <a:spcBef>
                <a:spcPct val="20000"/>
              </a:spcBef>
              <a:spcAft>
                <a:spcPct val="0"/>
              </a:spcAft>
              <a:buClr>
                <a:schemeClr val="accent2"/>
              </a:buClr>
              <a:buSzTx/>
              <a:buFont typeface="Wingdings" pitchFamily="2" charset="2"/>
              <a:buChar char="§"/>
              <a:tabLst/>
              <a:defRPr/>
            </a:pPr>
            <a:r>
              <a:rPr kumimoji="0" lang="en-US" sz="2800" b="0" i="0" u="none" strike="noStrike" kern="0" cap="none" spc="0" normalizeH="0" baseline="0" noProof="0" dirty="0">
                <a:ln>
                  <a:noFill/>
                </a:ln>
                <a:solidFill>
                  <a:schemeClr val="accent2"/>
                </a:solidFill>
                <a:effectLst/>
                <a:uLnTx/>
                <a:uFillTx/>
                <a:latin typeface="Calibri" pitchFamily="34" charset="0"/>
                <a:ea typeface="+mn-ea"/>
                <a:cs typeface="+mn-cs"/>
              </a:rPr>
              <a:t>The optimal policy:</a:t>
            </a:r>
          </a:p>
          <a:p>
            <a:pPr marL="742913" marR="0" lvl="1" indent="-285737" algn="l" defTabSz="914400" rtl="0" eaLnBrk="1" fontAlgn="base" latinLnBrk="0" hangingPunct="1">
              <a:lnSpc>
                <a:spcPct val="80000"/>
              </a:lnSpc>
              <a:spcBef>
                <a:spcPct val="20000"/>
              </a:spcBef>
              <a:spcAft>
                <a:spcPct val="0"/>
              </a:spcAft>
              <a:buClr>
                <a:schemeClr val="tx1"/>
              </a:buClr>
              <a:buSzTx/>
              <a:buFont typeface="Wingdings" pitchFamily="2" charset="2"/>
              <a:buNone/>
              <a:tabLst/>
              <a:defRPr/>
            </a:pPr>
            <a:r>
              <a:rPr kumimoji="0" lang="en-US" sz="2800" b="0" i="0" u="none" strike="noStrike" kern="0" cap="none" spc="0" normalizeH="0" baseline="0" noProof="0" dirty="0">
                <a:ln>
                  <a:noFill/>
                </a:ln>
                <a:effectLst/>
                <a:uLnTx/>
                <a:uFillTx/>
                <a:latin typeface="Calibri" pitchFamily="34" charset="0"/>
                <a:sym typeface="Symbol" pitchFamily="18" charset="2"/>
              </a:rPr>
              <a:t></a:t>
            </a:r>
            <a:r>
              <a:rPr kumimoji="0" lang="en-US" sz="2800" b="0" i="0" u="none" strike="noStrike" kern="0" cap="none" spc="0" normalizeH="0" baseline="30000" noProof="0" dirty="0">
                <a:ln>
                  <a:noFill/>
                </a:ln>
                <a:effectLst/>
                <a:uLnTx/>
                <a:uFillTx/>
                <a:latin typeface="Calibri" pitchFamily="34" charset="0"/>
                <a:sym typeface="Symbol" pitchFamily="18" charset="2"/>
              </a:rPr>
              <a:t>*</a:t>
            </a:r>
            <a:r>
              <a:rPr kumimoji="0" lang="en-US" sz="2800" b="0" i="0" u="none" strike="noStrike" kern="0" cap="none" spc="0" normalizeH="0" baseline="0" noProof="0" dirty="0">
                <a:ln>
                  <a:noFill/>
                </a:ln>
                <a:effectLst/>
                <a:uLnTx/>
                <a:uFillTx/>
                <a:latin typeface="Calibri" pitchFamily="34" charset="0"/>
              </a:rPr>
              <a:t>(s) = optimal action from state s</a:t>
            </a:r>
          </a:p>
        </p:txBody>
      </p:sp>
      <p:sp>
        <p:nvSpPr>
          <p:cNvPr id="5" name="AutoShape 4"/>
          <p:cNvSpPr>
            <a:spLocks noChangeArrowheads="1"/>
          </p:cNvSpPr>
          <p:nvPr/>
        </p:nvSpPr>
        <p:spPr bwMode="auto">
          <a:xfrm>
            <a:off x="8732838" y="2209800"/>
            <a:ext cx="350837" cy="276225"/>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a:p>
        </p:txBody>
      </p:sp>
      <p:sp>
        <p:nvSpPr>
          <p:cNvPr id="6" name="AutoShape 5"/>
          <p:cNvSpPr>
            <a:spLocks noChangeArrowheads="1"/>
          </p:cNvSpPr>
          <p:nvPr/>
        </p:nvSpPr>
        <p:spPr bwMode="auto">
          <a:xfrm>
            <a:off x="8615363" y="4468813"/>
            <a:ext cx="350837" cy="276225"/>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a:p>
        </p:txBody>
      </p:sp>
      <p:sp>
        <p:nvSpPr>
          <p:cNvPr id="7" name="Line 7"/>
          <p:cNvSpPr>
            <a:spLocks noChangeShapeType="1"/>
          </p:cNvSpPr>
          <p:nvPr/>
        </p:nvSpPr>
        <p:spPr bwMode="auto">
          <a:xfrm flipH="1">
            <a:off x="7504113" y="2498725"/>
            <a:ext cx="1403350" cy="806450"/>
          </a:xfrm>
          <a:prstGeom prst="line">
            <a:avLst/>
          </a:prstGeom>
          <a:noFill/>
          <a:ln w="9525">
            <a:solidFill>
              <a:schemeClr val="tx1"/>
            </a:solidFill>
            <a:prstDash val="dash"/>
            <a:round/>
            <a:headEnd/>
            <a:tailEnd type="triangle" w="med" len="med"/>
          </a:ln>
        </p:spPr>
        <p:txBody>
          <a:bodyPr/>
          <a:lstStyle/>
          <a:p>
            <a:endParaRPr lang="en-US"/>
          </a:p>
        </p:txBody>
      </p:sp>
      <p:sp>
        <p:nvSpPr>
          <p:cNvPr id="8" name="Line 9"/>
          <p:cNvSpPr>
            <a:spLocks noChangeShapeType="1"/>
          </p:cNvSpPr>
          <p:nvPr/>
        </p:nvSpPr>
        <p:spPr bwMode="auto">
          <a:xfrm flipH="1">
            <a:off x="8382000" y="2498725"/>
            <a:ext cx="525463" cy="806450"/>
          </a:xfrm>
          <a:prstGeom prst="line">
            <a:avLst/>
          </a:prstGeom>
          <a:noFill/>
          <a:ln w="28575">
            <a:solidFill>
              <a:schemeClr val="tx1"/>
            </a:solidFill>
            <a:round/>
            <a:headEnd/>
            <a:tailEnd type="triangle" w="med" len="med"/>
          </a:ln>
        </p:spPr>
        <p:txBody>
          <a:bodyPr/>
          <a:lstStyle/>
          <a:p>
            <a:endParaRPr lang="en-US"/>
          </a:p>
        </p:txBody>
      </p:sp>
      <p:sp>
        <p:nvSpPr>
          <p:cNvPr id="9" name="Line 10"/>
          <p:cNvSpPr>
            <a:spLocks noChangeShapeType="1"/>
          </p:cNvSpPr>
          <p:nvPr/>
        </p:nvSpPr>
        <p:spPr bwMode="auto">
          <a:xfrm>
            <a:off x="8907463" y="2498725"/>
            <a:ext cx="525462" cy="690563"/>
          </a:xfrm>
          <a:prstGeom prst="line">
            <a:avLst/>
          </a:prstGeom>
          <a:noFill/>
          <a:ln w="9525">
            <a:solidFill>
              <a:schemeClr val="tx1"/>
            </a:solidFill>
            <a:prstDash val="dash"/>
            <a:round/>
            <a:headEnd/>
            <a:tailEnd type="triangle" w="med" len="med"/>
          </a:ln>
        </p:spPr>
        <p:txBody>
          <a:bodyPr/>
          <a:lstStyle/>
          <a:p>
            <a:endParaRPr lang="en-US"/>
          </a:p>
        </p:txBody>
      </p:sp>
      <p:sp>
        <p:nvSpPr>
          <p:cNvPr id="10" name="Oval 11"/>
          <p:cNvSpPr>
            <a:spLocks noChangeArrowheads="1"/>
          </p:cNvSpPr>
          <p:nvPr/>
        </p:nvSpPr>
        <p:spPr bwMode="auto">
          <a:xfrm>
            <a:off x="8264525" y="3305175"/>
            <a:ext cx="292100" cy="287338"/>
          </a:xfrm>
          <a:prstGeom prst="ellipse">
            <a:avLst/>
          </a:prstGeom>
          <a:solidFill>
            <a:srgbClr val="008000"/>
          </a:solidFill>
          <a:ln w="9525">
            <a:solidFill>
              <a:schemeClr val="tx1"/>
            </a:solidFill>
            <a:round/>
            <a:headEnd/>
            <a:tailEnd/>
          </a:ln>
        </p:spPr>
        <p:txBody>
          <a:bodyPr wrap="none" anchor="ctr"/>
          <a:lstStyle/>
          <a:p>
            <a:endParaRPr lang="en-US"/>
          </a:p>
        </p:txBody>
      </p:sp>
      <p:sp>
        <p:nvSpPr>
          <p:cNvPr id="11" name="Line 13"/>
          <p:cNvSpPr>
            <a:spLocks noChangeShapeType="1"/>
          </p:cNvSpPr>
          <p:nvPr/>
        </p:nvSpPr>
        <p:spPr bwMode="auto">
          <a:xfrm flipH="1">
            <a:off x="7696200" y="3592513"/>
            <a:ext cx="690563" cy="465137"/>
          </a:xfrm>
          <a:prstGeom prst="line">
            <a:avLst/>
          </a:prstGeom>
          <a:noFill/>
          <a:ln w="9525">
            <a:solidFill>
              <a:schemeClr val="tx1"/>
            </a:solidFill>
            <a:prstDash val="dash"/>
            <a:round/>
            <a:headEnd/>
            <a:tailEnd type="triangle" w="med" len="med"/>
          </a:ln>
        </p:spPr>
        <p:txBody>
          <a:bodyPr/>
          <a:lstStyle/>
          <a:p>
            <a:endParaRPr lang="en-US"/>
          </a:p>
        </p:txBody>
      </p:sp>
      <p:sp>
        <p:nvSpPr>
          <p:cNvPr id="12" name="Line 14"/>
          <p:cNvSpPr>
            <a:spLocks noChangeShapeType="1"/>
          </p:cNvSpPr>
          <p:nvPr/>
        </p:nvSpPr>
        <p:spPr bwMode="auto">
          <a:xfrm>
            <a:off x="8386763" y="3592513"/>
            <a:ext cx="757237" cy="388937"/>
          </a:xfrm>
          <a:prstGeom prst="line">
            <a:avLst/>
          </a:prstGeom>
          <a:noFill/>
          <a:ln w="9525">
            <a:solidFill>
              <a:schemeClr val="tx1"/>
            </a:solidFill>
            <a:prstDash val="dash"/>
            <a:round/>
            <a:headEnd/>
            <a:tailEnd type="triangle" w="med" len="med"/>
          </a:ln>
        </p:spPr>
        <p:txBody>
          <a:bodyPr/>
          <a:lstStyle/>
          <a:p>
            <a:endParaRPr lang="en-US"/>
          </a:p>
        </p:txBody>
      </p:sp>
      <p:sp>
        <p:nvSpPr>
          <p:cNvPr id="13" name="Line 15"/>
          <p:cNvSpPr>
            <a:spLocks noChangeShapeType="1"/>
          </p:cNvSpPr>
          <p:nvPr/>
        </p:nvSpPr>
        <p:spPr bwMode="auto">
          <a:xfrm flipH="1">
            <a:off x="7945438" y="3592513"/>
            <a:ext cx="441325" cy="863600"/>
          </a:xfrm>
          <a:prstGeom prst="line">
            <a:avLst/>
          </a:prstGeom>
          <a:noFill/>
          <a:ln w="9525">
            <a:solidFill>
              <a:schemeClr val="bg1"/>
            </a:solidFill>
            <a:prstDash val="dash"/>
            <a:round/>
            <a:headEnd/>
            <a:tailEnd type="triangle" w="med" len="med"/>
          </a:ln>
        </p:spPr>
        <p:txBody>
          <a:bodyPr/>
          <a:lstStyle/>
          <a:p>
            <a:endParaRPr lang="en-US"/>
          </a:p>
        </p:txBody>
      </p:sp>
      <p:sp>
        <p:nvSpPr>
          <p:cNvPr id="14" name="Line 16"/>
          <p:cNvSpPr>
            <a:spLocks noChangeShapeType="1"/>
          </p:cNvSpPr>
          <p:nvPr/>
        </p:nvSpPr>
        <p:spPr bwMode="auto">
          <a:xfrm>
            <a:off x="8386763" y="3592513"/>
            <a:ext cx="423862" cy="863600"/>
          </a:xfrm>
          <a:prstGeom prst="line">
            <a:avLst/>
          </a:prstGeom>
          <a:noFill/>
          <a:ln w="28575">
            <a:solidFill>
              <a:srgbClr val="C00000"/>
            </a:solidFill>
            <a:round/>
            <a:headEnd/>
            <a:tailEnd type="triangle" w="med" len="med"/>
          </a:ln>
        </p:spPr>
        <p:txBody>
          <a:bodyPr/>
          <a:lstStyle/>
          <a:p>
            <a:endParaRPr lang="en-US"/>
          </a:p>
        </p:txBody>
      </p:sp>
      <p:sp>
        <p:nvSpPr>
          <p:cNvPr id="15" name="Text Box 17"/>
          <p:cNvSpPr txBox="1">
            <a:spLocks noChangeArrowheads="1"/>
          </p:cNvSpPr>
          <p:nvPr/>
        </p:nvSpPr>
        <p:spPr bwMode="auto">
          <a:xfrm>
            <a:off x="8674100" y="2740025"/>
            <a:ext cx="292100" cy="276225"/>
          </a:xfrm>
          <a:prstGeom prst="rect">
            <a:avLst/>
          </a:prstGeom>
          <a:noFill/>
          <a:ln w="9525">
            <a:noFill/>
            <a:miter lim="800000"/>
            <a:headEnd/>
            <a:tailEnd/>
          </a:ln>
        </p:spPr>
        <p:txBody>
          <a:bodyPr>
            <a:spAutoFit/>
          </a:bodyPr>
          <a:lstStyle/>
          <a:p>
            <a:pPr>
              <a:spcBef>
                <a:spcPct val="50000"/>
              </a:spcBef>
            </a:pPr>
            <a:r>
              <a:rPr lang="en-US"/>
              <a:t>a</a:t>
            </a:r>
          </a:p>
        </p:txBody>
      </p:sp>
      <p:sp>
        <p:nvSpPr>
          <p:cNvPr id="16" name="Text Box 18"/>
          <p:cNvSpPr txBox="1">
            <a:spLocks noChangeArrowheads="1"/>
          </p:cNvSpPr>
          <p:nvPr/>
        </p:nvSpPr>
        <p:spPr bwMode="auto">
          <a:xfrm>
            <a:off x="9083675" y="2209800"/>
            <a:ext cx="292100" cy="369332"/>
          </a:xfrm>
          <a:prstGeom prst="rect">
            <a:avLst/>
          </a:prstGeom>
          <a:noFill/>
          <a:ln w="9525">
            <a:noFill/>
            <a:miter lim="800000"/>
            <a:headEnd/>
            <a:tailEnd/>
          </a:ln>
        </p:spPr>
        <p:txBody>
          <a:bodyPr>
            <a:spAutoFit/>
          </a:bodyPr>
          <a:lstStyle/>
          <a:p>
            <a:pPr>
              <a:spcBef>
                <a:spcPct val="50000"/>
              </a:spcBef>
            </a:pPr>
            <a:r>
              <a:rPr lang="en-US" dirty="0">
                <a:solidFill>
                  <a:srgbClr val="0000FF"/>
                </a:solidFill>
              </a:rPr>
              <a:t>s</a:t>
            </a:r>
          </a:p>
        </p:txBody>
      </p:sp>
      <p:sp>
        <p:nvSpPr>
          <p:cNvPr id="17" name="Text Box 19"/>
          <p:cNvSpPr txBox="1">
            <a:spLocks noChangeArrowheads="1"/>
          </p:cNvSpPr>
          <p:nvPr/>
        </p:nvSpPr>
        <p:spPr bwMode="auto">
          <a:xfrm>
            <a:off x="8991600" y="4456113"/>
            <a:ext cx="381000" cy="369887"/>
          </a:xfrm>
          <a:prstGeom prst="rect">
            <a:avLst/>
          </a:prstGeom>
          <a:noFill/>
          <a:ln w="9525">
            <a:noFill/>
            <a:miter lim="800000"/>
            <a:headEnd/>
            <a:tailEnd/>
          </a:ln>
        </p:spPr>
        <p:txBody>
          <a:bodyPr>
            <a:spAutoFit/>
          </a:bodyPr>
          <a:lstStyle/>
          <a:p>
            <a:pPr algn="r" rtl="1">
              <a:spcBef>
                <a:spcPct val="50000"/>
              </a:spcBef>
            </a:pPr>
            <a:r>
              <a:rPr lang="en-US">
                <a:solidFill>
                  <a:srgbClr val="0000FF"/>
                </a:solidFill>
              </a:rPr>
              <a:t>s’</a:t>
            </a:r>
          </a:p>
        </p:txBody>
      </p:sp>
      <p:sp>
        <p:nvSpPr>
          <p:cNvPr id="18" name="Text Box 20"/>
          <p:cNvSpPr txBox="1">
            <a:spLocks noChangeArrowheads="1"/>
          </p:cNvSpPr>
          <p:nvPr/>
        </p:nvSpPr>
        <p:spPr bwMode="auto">
          <a:xfrm>
            <a:off x="8556625" y="3305175"/>
            <a:ext cx="584200" cy="369332"/>
          </a:xfrm>
          <a:prstGeom prst="rect">
            <a:avLst/>
          </a:prstGeom>
          <a:noFill/>
          <a:ln w="9525">
            <a:noFill/>
            <a:miter lim="800000"/>
            <a:headEnd/>
            <a:tailEnd/>
          </a:ln>
        </p:spPr>
        <p:txBody>
          <a:bodyPr>
            <a:spAutoFit/>
          </a:bodyPr>
          <a:lstStyle/>
          <a:p>
            <a:pPr>
              <a:spcBef>
                <a:spcPct val="50000"/>
              </a:spcBef>
            </a:pPr>
            <a:r>
              <a:rPr lang="en-US" dirty="0">
                <a:solidFill>
                  <a:srgbClr val="008000"/>
                </a:solidFill>
              </a:rPr>
              <a:t>s, a</a:t>
            </a:r>
          </a:p>
        </p:txBody>
      </p:sp>
      <p:sp>
        <p:nvSpPr>
          <p:cNvPr id="19" name="Line 22"/>
          <p:cNvSpPr>
            <a:spLocks noChangeShapeType="1"/>
          </p:cNvSpPr>
          <p:nvPr/>
        </p:nvSpPr>
        <p:spPr bwMode="auto">
          <a:xfrm flipH="1">
            <a:off x="7388225" y="4745038"/>
            <a:ext cx="1401763" cy="403225"/>
          </a:xfrm>
          <a:prstGeom prst="line">
            <a:avLst/>
          </a:prstGeom>
          <a:noFill/>
          <a:ln w="9525">
            <a:solidFill>
              <a:schemeClr val="tx1"/>
            </a:solidFill>
            <a:prstDash val="dash"/>
            <a:round/>
            <a:headEnd/>
            <a:tailEnd type="triangle" w="med" len="med"/>
          </a:ln>
        </p:spPr>
        <p:txBody>
          <a:bodyPr/>
          <a:lstStyle/>
          <a:p>
            <a:endParaRPr lang="en-US"/>
          </a:p>
        </p:txBody>
      </p:sp>
      <p:sp>
        <p:nvSpPr>
          <p:cNvPr id="20" name="Line 24"/>
          <p:cNvSpPr>
            <a:spLocks noChangeShapeType="1"/>
          </p:cNvSpPr>
          <p:nvPr/>
        </p:nvSpPr>
        <p:spPr bwMode="auto">
          <a:xfrm flipH="1">
            <a:off x="8264525" y="4745038"/>
            <a:ext cx="525463" cy="403225"/>
          </a:xfrm>
          <a:prstGeom prst="line">
            <a:avLst/>
          </a:prstGeom>
          <a:noFill/>
          <a:ln w="28575">
            <a:solidFill>
              <a:schemeClr val="tx1"/>
            </a:solidFill>
            <a:round/>
            <a:headEnd/>
            <a:tailEnd type="triangle" w="med" len="med"/>
          </a:ln>
        </p:spPr>
        <p:txBody>
          <a:bodyPr/>
          <a:lstStyle/>
          <a:p>
            <a:endParaRPr lang="en-US"/>
          </a:p>
        </p:txBody>
      </p:sp>
      <p:sp>
        <p:nvSpPr>
          <p:cNvPr id="21" name="Line 25"/>
          <p:cNvSpPr>
            <a:spLocks noChangeShapeType="1"/>
          </p:cNvSpPr>
          <p:nvPr/>
        </p:nvSpPr>
        <p:spPr bwMode="auto">
          <a:xfrm>
            <a:off x="8789988" y="4745038"/>
            <a:ext cx="527050" cy="344487"/>
          </a:xfrm>
          <a:prstGeom prst="line">
            <a:avLst/>
          </a:prstGeom>
          <a:noFill/>
          <a:ln w="9525">
            <a:solidFill>
              <a:schemeClr val="tx1"/>
            </a:solidFill>
            <a:prstDash val="dash"/>
            <a:round/>
            <a:headEnd/>
            <a:tailEnd type="triangle" w="med" len="med"/>
          </a:ln>
        </p:spPr>
        <p:txBody>
          <a:bodyPr/>
          <a:lstStyle/>
          <a:p>
            <a:endParaRPr lang="en-US"/>
          </a:p>
        </p:txBody>
      </p:sp>
      <p:sp>
        <p:nvSpPr>
          <p:cNvPr id="22" name="Text Box 27"/>
          <p:cNvSpPr txBox="1">
            <a:spLocks noChangeArrowheads="1"/>
          </p:cNvSpPr>
          <p:nvPr/>
        </p:nvSpPr>
        <p:spPr bwMode="auto">
          <a:xfrm>
            <a:off x="9723438" y="4016375"/>
            <a:ext cx="2163762" cy="708025"/>
          </a:xfrm>
          <a:prstGeom prst="rect">
            <a:avLst/>
          </a:prstGeom>
          <a:noFill/>
          <a:ln w="9525">
            <a:noFill/>
            <a:miter lim="800000"/>
            <a:headEnd/>
            <a:tailEnd/>
          </a:ln>
        </p:spPr>
        <p:txBody>
          <a:bodyPr>
            <a:spAutoFit/>
          </a:bodyPr>
          <a:lstStyle/>
          <a:p>
            <a:pPr>
              <a:spcBef>
                <a:spcPct val="50000"/>
              </a:spcBef>
            </a:pPr>
            <a:r>
              <a:rPr lang="en-US" sz="2000">
                <a:solidFill>
                  <a:srgbClr val="C00000"/>
                </a:solidFill>
              </a:rPr>
              <a:t>(s,a,s’) is a </a:t>
            </a:r>
            <a:br>
              <a:rPr lang="en-US" sz="2000">
                <a:solidFill>
                  <a:srgbClr val="C00000"/>
                </a:solidFill>
              </a:rPr>
            </a:br>
            <a:r>
              <a:rPr lang="en-US" sz="2000" i="1">
                <a:solidFill>
                  <a:srgbClr val="C00000"/>
                </a:solidFill>
              </a:rPr>
              <a:t>transition</a:t>
            </a:r>
          </a:p>
        </p:txBody>
      </p:sp>
      <p:sp>
        <p:nvSpPr>
          <p:cNvPr id="23" name="Text Box 28"/>
          <p:cNvSpPr txBox="1">
            <a:spLocks noChangeArrowheads="1"/>
          </p:cNvSpPr>
          <p:nvPr/>
        </p:nvSpPr>
        <p:spPr bwMode="auto">
          <a:xfrm>
            <a:off x="7924800" y="4008438"/>
            <a:ext cx="819150" cy="277812"/>
          </a:xfrm>
          <a:prstGeom prst="rect">
            <a:avLst/>
          </a:prstGeom>
          <a:noFill/>
          <a:ln w="9525">
            <a:noFill/>
            <a:miter lim="800000"/>
            <a:headEnd/>
            <a:tailEnd/>
          </a:ln>
        </p:spPr>
        <p:txBody>
          <a:bodyPr>
            <a:spAutoFit/>
          </a:bodyPr>
          <a:lstStyle/>
          <a:p>
            <a:pPr>
              <a:spcBef>
                <a:spcPct val="50000"/>
              </a:spcBef>
            </a:pPr>
            <a:r>
              <a:rPr lang="en-US"/>
              <a:t>s,a,s’</a:t>
            </a:r>
          </a:p>
        </p:txBody>
      </p:sp>
      <p:sp>
        <p:nvSpPr>
          <p:cNvPr id="24" name="Text Box 30"/>
          <p:cNvSpPr txBox="1">
            <a:spLocks noChangeArrowheads="1"/>
          </p:cNvSpPr>
          <p:nvPr/>
        </p:nvSpPr>
        <p:spPr bwMode="auto">
          <a:xfrm>
            <a:off x="9723438" y="2076450"/>
            <a:ext cx="1052512" cy="708025"/>
          </a:xfrm>
          <a:prstGeom prst="rect">
            <a:avLst/>
          </a:prstGeom>
          <a:noFill/>
          <a:ln w="9525">
            <a:noFill/>
            <a:miter lim="800000"/>
            <a:headEnd/>
            <a:tailEnd/>
          </a:ln>
        </p:spPr>
        <p:txBody>
          <a:bodyPr>
            <a:spAutoFit/>
          </a:bodyPr>
          <a:lstStyle/>
          <a:p>
            <a:pPr>
              <a:spcBef>
                <a:spcPct val="50000"/>
              </a:spcBef>
            </a:pPr>
            <a:r>
              <a:rPr lang="en-US" sz="2000">
                <a:solidFill>
                  <a:srgbClr val="0000FF"/>
                </a:solidFill>
              </a:rPr>
              <a:t>s is a </a:t>
            </a:r>
            <a:r>
              <a:rPr lang="en-US" sz="2000" i="1">
                <a:solidFill>
                  <a:srgbClr val="0000FF"/>
                </a:solidFill>
              </a:rPr>
              <a:t>state</a:t>
            </a:r>
          </a:p>
        </p:txBody>
      </p:sp>
      <p:sp>
        <p:nvSpPr>
          <p:cNvPr id="25" name="Text Box 32"/>
          <p:cNvSpPr txBox="1">
            <a:spLocks noChangeArrowheads="1"/>
          </p:cNvSpPr>
          <p:nvPr/>
        </p:nvSpPr>
        <p:spPr bwMode="auto">
          <a:xfrm>
            <a:off x="9723438" y="3048000"/>
            <a:ext cx="1295400" cy="708025"/>
          </a:xfrm>
          <a:prstGeom prst="rect">
            <a:avLst/>
          </a:prstGeom>
          <a:noFill/>
          <a:ln w="9525">
            <a:noFill/>
            <a:miter lim="800000"/>
            <a:headEnd/>
            <a:tailEnd/>
          </a:ln>
        </p:spPr>
        <p:txBody>
          <a:bodyPr>
            <a:spAutoFit/>
          </a:bodyPr>
          <a:lstStyle/>
          <a:p>
            <a:pPr>
              <a:spcBef>
                <a:spcPct val="50000"/>
              </a:spcBef>
            </a:pPr>
            <a:r>
              <a:rPr lang="en-US" sz="2000" dirty="0">
                <a:solidFill>
                  <a:srgbClr val="008000"/>
                </a:solidFill>
              </a:rPr>
              <a:t>(s, a) is a </a:t>
            </a:r>
            <a:r>
              <a:rPr lang="en-US" sz="2000" i="1" dirty="0">
                <a:solidFill>
                  <a:srgbClr val="008000"/>
                </a:solidFill>
              </a:rPr>
              <a:t>q-state</a:t>
            </a:r>
          </a:p>
        </p:txBody>
      </p:sp>
      <p:sp>
        <p:nvSpPr>
          <p:cNvPr id="26" name="Text Box 28"/>
          <p:cNvSpPr txBox="1">
            <a:spLocks noChangeArrowheads="1"/>
          </p:cNvSpPr>
          <p:nvPr/>
        </p:nvSpPr>
        <p:spPr bwMode="auto">
          <a:xfrm>
            <a:off x="7696200" y="6488112"/>
            <a:ext cx="4495800" cy="369888"/>
          </a:xfrm>
          <a:prstGeom prst="rect">
            <a:avLst/>
          </a:prstGeom>
          <a:noFill/>
          <a:ln w="9525">
            <a:noFill/>
            <a:miter lim="800000"/>
            <a:headEnd/>
            <a:tailEnd/>
          </a:ln>
        </p:spPr>
        <p:txBody>
          <a:bodyPr wrap="square">
            <a:spAutoFit/>
          </a:bodyPr>
          <a:lstStyle/>
          <a:p>
            <a:pPr algn="r">
              <a:spcBef>
                <a:spcPct val="50000"/>
              </a:spcBef>
            </a:pPr>
            <a:r>
              <a:rPr lang="en-US" dirty="0">
                <a:solidFill>
                  <a:srgbClr val="CC0000"/>
                </a:solidFill>
                <a:latin typeface="Calibri" pitchFamily="34" charset="0"/>
              </a:rPr>
              <a:t>[Demo:  </a:t>
            </a:r>
            <a:r>
              <a:rPr lang="en-US" dirty="0" err="1">
                <a:solidFill>
                  <a:srgbClr val="CC0000"/>
                </a:solidFill>
                <a:latin typeface="Calibri" pitchFamily="34" charset="0"/>
              </a:rPr>
              <a:t>gridworld</a:t>
            </a:r>
            <a:r>
              <a:rPr lang="en-US" dirty="0">
                <a:solidFill>
                  <a:srgbClr val="CC0000"/>
                </a:solidFill>
                <a:latin typeface="Calibri" pitchFamily="34" charset="0"/>
              </a:rPr>
              <a:t> values (L9D1)]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Policy Iteration</a:t>
            </a:r>
          </a:p>
        </p:txBody>
      </p:sp>
      <p:sp>
        <p:nvSpPr>
          <p:cNvPr id="1762307" name="Rectangle 3"/>
          <p:cNvSpPr>
            <a:spLocks noGrp="1" noChangeArrowheads="1"/>
          </p:cNvSpPr>
          <p:nvPr>
            <p:ph idx="1"/>
          </p:nvPr>
        </p:nvSpPr>
        <p:spPr/>
        <p:txBody>
          <a:bodyPr/>
          <a:lstStyle/>
          <a:p>
            <a:pPr lvl="3"/>
            <a:endParaRPr lang="en-US" sz="1200" dirty="0"/>
          </a:p>
          <a:p>
            <a:r>
              <a:rPr lang="en-US" sz="2400" dirty="0"/>
              <a:t>Evaluation: For fixed current policy </a:t>
            </a:r>
            <a:r>
              <a:rPr lang="en-US" sz="2400" dirty="0">
                <a:sym typeface="Symbol" pitchFamily="18" charset="2"/>
              </a:rPr>
              <a:t>, find values with policy evaluation:</a:t>
            </a:r>
          </a:p>
          <a:p>
            <a:pPr lvl="1"/>
            <a:r>
              <a:rPr lang="en-US" sz="2000" dirty="0">
                <a:sym typeface="Symbol" pitchFamily="18" charset="2"/>
              </a:rPr>
              <a:t>Iterate until values converge:</a:t>
            </a:r>
          </a:p>
          <a:p>
            <a:endParaRPr lang="en-US" sz="2400" dirty="0">
              <a:sym typeface="Symbol" pitchFamily="18" charset="2"/>
            </a:endParaRPr>
          </a:p>
          <a:p>
            <a:endParaRPr lang="en-US" sz="2400" dirty="0">
              <a:sym typeface="Symbol" pitchFamily="18" charset="2"/>
            </a:endParaRPr>
          </a:p>
          <a:p>
            <a:endParaRPr lang="en-US" sz="2400" dirty="0">
              <a:sym typeface="Symbol" pitchFamily="18" charset="2"/>
            </a:endParaRPr>
          </a:p>
          <a:p>
            <a:r>
              <a:rPr lang="en-US" sz="2400" dirty="0"/>
              <a:t>Improvement: For fixed values, get a better policy using policy extraction</a:t>
            </a:r>
          </a:p>
          <a:p>
            <a:pPr lvl="1"/>
            <a:r>
              <a:rPr lang="en-US" sz="2000" dirty="0"/>
              <a:t>One-step look-ahead:</a:t>
            </a:r>
          </a:p>
          <a:p>
            <a:endParaRPr lang="en-US" sz="2400" dirty="0">
              <a:sym typeface="Symbol" pitchFamily="18" charset="2"/>
            </a:endParaRPr>
          </a:p>
        </p:txBody>
      </p:sp>
      <p:pic>
        <p:nvPicPr>
          <p:cNvPr id="9" name="Picture 8" descr="txp_fig"/>
          <p:cNvPicPr>
            <a:picLocks noChangeAspect="1"/>
          </p:cNvPicPr>
          <p:nvPr>
            <p:custDataLst>
              <p:tags r:id="rId1"/>
            </p:custDataLst>
          </p:nvPr>
        </p:nvPicPr>
        <p:blipFill>
          <a:blip r:embed="rId4" cstate="print"/>
          <a:stretch>
            <a:fillRect/>
          </a:stretch>
        </p:blipFill>
        <p:spPr bwMode="auto">
          <a:xfrm>
            <a:off x="2026211" y="2743200"/>
            <a:ext cx="7834776" cy="690721"/>
          </a:xfrm>
          <a:prstGeom prst="rect">
            <a:avLst/>
          </a:prstGeom>
          <a:noFill/>
          <a:ln/>
          <a:effectLst/>
        </p:spPr>
      </p:pic>
      <p:pic>
        <p:nvPicPr>
          <p:cNvPr id="10" name="Picture 9" descr="txp_fig"/>
          <p:cNvPicPr>
            <a:picLocks noChangeAspect="1"/>
          </p:cNvPicPr>
          <p:nvPr>
            <p:custDataLst>
              <p:tags r:id="rId2"/>
            </p:custDataLst>
          </p:nvPr>
        </p:nvPicPr>
        <p:blipFill>
          <a:blip r:embed="rId5" cstate="print"/>
          <a:stretch>
            <a:fillRect/>
          </a:stretch>
        </p:blipFill>
        <p:spPr bwMode="auto">
          <a:xfrm>
            <a:off x="2030087" y="4921250"/>
            <a:ext cx="7215495" cy="641061"/>
          </a:xfrm>
          <a:prstGeom prst="rect">
            <a:avLst/>
          </a:prstGeom>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230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230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8A73-CB4F-0003-9C2F-D25C394B9B77}"/>
              </a:ext>
            </a:extLst>
          </p:cNvPr>
          <p:cNvSpPr>
            <a:spLocks noGrp="1"/>
          </p:cNvSpPr>
          <p:nvPr>
            <p:ph type="title"/>
          </p:nvPr>
        </p:nvSpPr>
        <p:spPr/>
        <p:txBody>
          <a:bodyPr/>
          <a:lstStyle/>
          <a:p>
            <a:r>
              <a:rPr lang="en-US" dirty="0"/>
              <a:t>Question</a:t>
            </a:r>
          </a:p>
        </p:txBody>
      </p:sp>
      <p:pic>
        <p:nvPicPr>
          <p:cNvPr id="6" name="Content Placeholder 5">
            <a:extLst>
              <a:ext uri="{FF2B5EF4-FFF2-40B4-BE49-F238E27FC236}">
                <a16:creationId xmlns:a16="http://schemas.microsoft.com/office/drawing/2014/main" id="{0E6E930B-F7F4-43E4-8C99-BB38207CBC72}"/>
              </a:ext>
            </a:extLst>
          </p:cNvPr>
          <p:cNvPicPr>
            <a:picLocks noGrp="1" noChangeAspect="1"/>
          </p:cNvPicPr>
          <p:nvPr>
            <p:ph idx="1"/>
          </p:nvPr>
        </p:nvPicPr>
        <p:blipFill>
          <a:blip r:embed="rId2"/>
          <a:stretch>
            <a:fillRect/>
          </a:stretch>
        </p:blipFill>
        <p:spPr>
          <a:xfrm>
            <a:off x="1143000" y="1524000"/>
            <a:ext cx="5570703" cy="2042337"/>
          </a:xfrm>
        </p:spPr>
      </p:pic>
      <p:sp>
        <p:nvSpPr>
          <p:cNvPr id="4" name="Slide Number Placeholder 3">
            <a:extLst>
              <a:ext uri="{FF2B5EF4-FFF2-40B4-BE49-F238E27FC236}">
                <a16:creationId xmlns:a16="http://schemas.microsoft.com/office/drawing/2014/main" id="{8975E259-7F68-20B6-C32A-184FCB544A88}"/>
              </a:ext>
            </a:extLst>
          </p:cNvPr>
          <p:cNvSpPr>
            <a:spLocks noGrp="1"/>
          </p:cNvSpPr>
          <p:nvPr>
            <p:ph type="sldNum" sz="quarter" idx="12"/>
          </p:nvPr>
        </p:nvSpPr>
        <p:spPr/>
        <p:txBody>
          <a:bodyPr/>
          <a:lstStyle/>
          <a:p>
            <a:pPr>
              <a:defRPr/>
            </a:pPr>
            <a:fld id="{7D7CBA2C-8853-4EEC-A9C0-BF38CC3A9085}" type="slidenum">
              <a:rPr lang="en-US" smtClean="0"/>
              <a:pPr>
                <a:defRPr/>
              </a:pPr>
              <a:t>41</a:t>
            </a:fld>
            <a:endParaRPr lang="en-US" dirty="0"/>
          </a:p>
        </p:txBody>
      </p:sp>
      <p:pic>
        <p:nvPicPr>
          <p:cNvPr id="8" name="Picture 7">
            <a:extLst>
              <a:ext uri="{FF2B5EF4-FFF2-40B4-BE49-F238E27FC236}">
                <a16:creationId xmlns:a16="http://schemas.microsoft.com/office/drawing/2014/main" id="{DCF30D07-FAD2-A02B-EE4C-84E5F11ACF7F}"/>
              </a:ext>
            </a:extLst>
          </p:cNvPr>
          <p:cNvPicPr>
            <a:picLocks noChangeAspect="1"/>
          </p:cNvPicPr>
          <p:nvPr/>
        </p:nvPicPr>
        <p:blipFill>
          <a:blip r:embed="rId3"/>
          <a:stretch>
            <a:fillRect/>
          </a:stretch>
        </p:blipFill>
        <p:spPr>
          <a:xfrm>
            <a:off x="1143000" y="3733799"/>
            <a:ext cx="4419600" cy="1104901"/>
          </a:xfrm>
          <a:prstGeom prst="rect">
            <a:avLst/>
          </a:prstGeom>
        </p:spPr>
      </p:pic>
      <p:pic>
        <p:nvPicPr>
          <p:cNvPr id="10" name="Picture 9">
            <a:extLst>
              <a:ext uri="{FF2B5EF4-FFF2-40B4-BE49-F238E27FC236}">
                <a16:creationId xmlns:a16="http://schemas.microsoft.com/office/drawing/2014/main" id="{F0375FA3-8E66-1E05-094C-F0DBF3D08B7E}"/>
              </a:ext>
            </a:extLst>
          </p:cNvPr>
          <p:cNvPicPr>
            <a:picLocks noChangeAspect="1"/>
          </p:cNvPicPr>
          <p:nvPr/>
        </p:nvPicPr>
        <p:blipFill>
          <a:blip r:embed="rId4"/>
          <a:stretch>
            <a:fillRect/>
          </a:stretch>
        </p:blipFill>
        <p:spPr>
          <a:xfrm>
            <a:off x="5943600" y="4175372"/>
            <a:ext cx="994430" cy="456459"/>
          </a:xfrm>
          <a:prstGeom prst="rect">
            <a:avLst/>
          </a:prstGeom>
        </p:spPr>
      </p:pic>
    </p:spTree>
    <p:extLst>
      <p:ext uri="{BB962C8B-B14F-4D97-AF65-F5344CB8AC3E}">
        <p14:creationId xmlns:p14="http://schemas.microsoft.com/office/powerpoint/2010/main" val="582051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Comparison</a:t>
            </a:r>
          </a:p>
        </p:txBody>
      </p:sp>
      <p:sp>
        <p:nvSpPr>
          <p:cNvPr id="33795" name="Rectangle 3"/>
          <p:cNvSpPr>
            <a:spLocks noGrp="1" noChangeArrowheads="1"/>
          </p:cNvSpPr>
          <p:nvPr>
            <p:ph idx="1"/>
          </p:nvPr>
        </p:nvSpPr>
        <p:spPr>
          <a:xfrm>
            <a:off x="457200" y="1447800"/>
            <a:ext cx="11201400" cy="5257800"/>
          </a:xfrm>
        </p:spPr>
        <p:txBody>
          <a:bodyPr/>
          <a:lstStyle/>
          <a:p>
            <a:r>
              <a:rPr lang="en-US" sz="2400" dirty="0"/>
              <a:t>Both value iteration and policy iteration compute the same thing (all optimal values)</a:t>
            </a:r>
          </a:p>
          <a:p>
            <a:pPr lvl="3"/>
            <a:endParaRPr lang="en-US" sz="1200" dirty="0"/>
          </a:p>
          <a:p>
            <a:r>
              <a:rPr lang="en-US" sz="2400" dirty="0"/>
              <a:t>In value iteration:</a:t>
            </a:r>
          </a:p>
          <a:p>
            <a:pPr lvl="1"/>
            <a:r>
              <a:rPr lang="en-US" sz="2200" dirty="0"/>
              <a:t>Every iteration updates both the values and (implicitly) the policy</a:t>
            </a:r>
          </a:p>
          <a:p>
            <a:pPr lvl="1"/>
            <a:r>
              <a:rPr lang="en-US" sz="2200" dirty="0"/>
              <a:t>We don’t track the policy, but taking the max over actions implicitly </a:t>
            </a:r>
            <a:r>
              <a:rPr lang="en-US" sz="2200" dirty="0" err="1"/>
              <a:t>recomputes</a:t>
            </a:r>
            <a:r>
              <a:rPr lang="en-US" sz="2200" dirty="0"/>
              <a:t> it</a:t>
            </a:r>
          </a:p>
          <a:p>
            <a:pPr lvl="3"/>
            <a:endParaRPr lang="en-US" sz="1200" dirty="0"/>
          </a:p>
          <a:p>
            <a:r>
              <a:rPr lang="en-US" sz="2400" dirty="0"/>
              <a:t>In policy iteration:</a:t>
            </a:r>
          </a:p>
          <a:p>
            <a:pPr lvl="1"/>
            <a:r>
              <a:rPr lang="en-US" sz="2200" dirty="0"/>
              <a:t>We do several passes that update utilities with fixed policy (each pass is fast because we consider only one action, not all of them)</a:t>
            </a:r>
          </a:p>
          <a:p>
            <a:pPr lvl="1"/>
            <a:r>
              <a:rPr lang="en-US" sz="2200" dirty="0"/>
              <a:t>After the policy is evaluated, a new policy is chosen (slow like a value iteration pass)</a:t>
            </a:r>
          </a:p>
          <a:p>
            <a:pPr lvl="1"/>
            <a:r>
              <a:rPr lang="en-US" sz="2200" dirty="0"/>
              <a:t>The new policy will be better (or we’re done)</a:t>
            </a:r>
          </a:p>
          <a:p>
            <a:pPr lvl="4"/>
            <a:endParaRPr lang="en-US" sz="1200" dirty="0"/>
          </a:p>
          <a:p>
            <a:pPr>
              <a:spcBef>
                <a:spcPts val="1200"/>
              </a:spcBef>
            </a:pPr>
            <a:r>
              <a:rPr lang="en-US" sz="2400" dirty="0"/>
              <a:t>Both are dynamic programs for solving MDPs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7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MDP Algorithms</a:t>
            </a:r>
          </a:p>
        </p:txBody>
      </p:sp>
      <p:sp>
        <p:nvSpPr>
          <p:cNvPr id="3" name="Content Placeholder 2"/>
          <p:cNvSpPr>
            <a:spLocks noGrp="1"/>
          </p:cNvSpPr>
          <p:nvPr>
            <p:ph idx="1"/>
          </p:nvPr>
        </p:nvSpPr>
        <p:spPr/>
        <p:txBody>
          <a:bodyPr/>
          <a:lstStyle/>
          <a:p>
            <a:r>
              <a:rPr lang="en-US" sz="2800" dirty="0"/>
              <a:t>So you want to….</a:t>
            </a:r>
          </a:p>
          <a:p>
            <a:pPr lvl="1"/>
            <a:r>
              <a:rPr lang="en-US" sz="2400" dirty="0"/>
              <a:t>Compute optimal values: use value iteration or policy iteration</a:t>
            </a:r>
          </a:p>
          <a:p>
            <a:pPr lvl="1"/>
            <a:r>
              <a:rPr lang="en-US" sz="2400" dirty="0"/>
              <a:t>Compute values for a particular policy: use policy evaluation</a:t>
            </a:r>
          </a:p>
          <a:p>
            <a:pPr lvl="1"/>
            <a:r>
              <a:rPr lang="en-US" sz="2400" dirty="0"/>
              <a:t>Turn your values into a policy: use policy extraction (one-step </a:t>
            </a:r>
            <a:r>
              <a:rPr lang="en-US" sz="2400" dirty="0" err="1"/>
              <a:t>lookahead</a:t>
            </a:r>
            <a:r>
              <a:rPr lang="en-US" sz="2400" dirty="0"/>
              <a:t>)</a:t>
            </a:r>
          </a:p>
          <a:p>
            <a:pPr lvl="1"/>
            <a:endParaRPr lang="en-US" sz="2400" dirty="0"/>
          </a:p>
          <a:p>
            <a:r>
              <a:rPr lang="en-US" sz="2800" dirty="0"/>
              <a:t>These all look the same!</a:t>
            </a:r>
          </a:p>
          <a:p>
            <a:pPr lvl="1"/>
            <a:r>
              <a:rPr lang="en-US" sz="2400" dirty="0"/>
              <a:t>They basically are – they are all variations of Bellman updates</a:t>
            </a:r>
          </a:p>
          <a:p>
            <a:pPr lvl="1"/>
            <a:r>
              <a:rPr lang="en-US" sz="2400" dirty="0"/>
              <a:t>They all use one-step </a:t>
            </a:r>
            <a:r>
              <a:rPr lang="en-US" sz="2400" dirty="0" err="1"/>
              <a:t>lookahead</a:t>
            </a:r>
            <a:r>
              <a:rPr lang="en-US" sz="2400" dirty="0"/>
              <a:t> </a:t>
            </a:r>
            <a:r>
              <a:rPr lang="en-US" sz="2400" dirty="0" err="1"/>
              <a:t>expectimax</a:t>
            </a:r>
            <a:r>
              <a:rPr lang="en-US" sz="2400" dirty="0"/>
              <a:t> fragments</a:t>
            </a:r>
          </a:p>
          <a:p>
            <a:pPr lvl="1"/>
            <a:r>
              <a:rPr lang="en-US" sz="2400" dirty="0"/>
              <a:t>They differ only in whether we plug in a fixed policy or max over 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Gridworld</a:t>
            </a:r>
            <a:r>
              <a:rPr lang="en-US" dirty="0"/>
              <a:t> Values V*</a:t>
            </a:r>
          </a:p>
        </p:txBody>
      </p:sp>
      <p:pic>
        <p:nvPicPr>
          <p:cNvPr id="3" name="Picture 2" descr="Screen Shot 2014-08-11 at 12.15.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35" y="1083733"/>
            <a:ext cx="6286531" cy="5791200"/>
          </a:xfrm>
          <a:prstGeom prst="rect">
            <a:avLst/>
          </a:prstGeom>
        </p:spPr>
      </p:pic>
    </p:spTree>
    <p:extLst>
      <p:ext uri="{BB962C8B-B14F-4D97-AF65-F5344CB8AC3E}">
        <p14:creationId xmlns:p14="http://schemas.microsoft.com/office/powerpoint/2010/main" val="373196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Gridworld</a:t>
            </a:r>
            <a:r>
              <a:rPr lang="en-US" dirty="0"/>
              <a:t>: Q*</a:t>
            </a:r>
          </a:p>
        </p:txBody>
      </p:sp>
      <p:pic>
        <p:nvPicPr>
          <p:cNvPr id="3" name="Picture 2" descr="Screen Shot 2014-08-11 at 12.16.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424" y="1143000"/>
            <a:ext cx="6245153" cy="5740401"/>
          </a:xfrm>
          <a:prstGeom prst="rect">
            <a:avLst/>
          </a:prstGeom>
        </p:spPr>
      </p:pic>
    </p:spTree>
    <p:extLst>
      <p:ext uri="{BB962C8B-B14F-4D97-AF65-F5344CB8AC3E}">
        <p14:creationId xmlns:p14="http://schemas.microsoft.com/office/powerpoint/2010/main" val="346827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Bellman Equations</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93875" y="1219677"/>
            <a:ext cx="8551863" cy="5142545"/>
          </a:xfrm>
          <a:prstGeom prst="rect">
            <a:avLst/>
          </a:prstGeom>
          <a:noFill/>
        </p:spPr>
      </p:pic>
      <p:sp>
        <p:nvSpPr>
          <p:cNvPr id="6" name="TextBox 5"/>
          <p:cNvSpPr txBox="1"/>
          <p:nvPr/>
        </p:nvSpPr>
        <p:spPr>
          <a:xfrm>
            <a:off x="4871850" y="2057400"/>
            <a:ext cx="5562600" cy="1938992"/>
          </a:xfrm>
          <a:prstGeom prst="rect">
            <a:avLst/>
          </a:prstGeom>
          <a:noFill/>
        </p:spPr>
        <p:txBody>
          <a:bodyPr wrap="square" rtlCol="0">
            <a:spAutoFit/>
          </a:bodyPr>
          <a:lstStyle/>
          <a:p>
            <a:r>
              <a:rPr lang="en-US" sz="2800" dirty="0">
                <a:latin typeface="Calibri" pitchFamily="34" charset="0"/>
              </a:rPr>
              <a:t>How to be optimal:</a:t>
            </a:r>
          </a:p>
          <a:p>
            <a:endParaRPr lang="en-US" dirty="0">
              <a:latin typeface="Calibri" pitchFamily="34" charset="0"/>
            </a:endParaRPr>
          </a:p>
          <a:p>
            <a:r>
              <a:rPr lang="en-US" sz="2800" dirty="0">
                <a:latin typeface="Calibri" pitchFamily="34" charset="0"/>
              </a:rPr>
              <a:t>    Step 1: Take correct first action</a:t>
            </a:r>
          </a:p>
          <a:p>
            <a:endParaRPr lang="en-US" dirty="0">
              <a:latin typeface="Calibri" pitchFamily="34" charset="0"/>
            </a:endParaRPr>
          </a:p>
          <a:p>
            <a:r>
              <a:rPr lang="en-US" sz="2800" dirty="0">
                <a:latin typeface="Calibri" pitchFamily="34" charset="0"/>
              </a:rPr>
              <a:t>    Step 2: Keep being optimal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US">
                <a:latin typeface="Calibri"/>
                <a:ea typeface="ＭＳ Ｐゴシック" pitchFamily="34" charset="-128"/>
                <a:cs typeface="Calibri"/>
              </a:rPr>
              <a:t>The Bellman Equations</a:t>
            </a:r>
          </a:p>
        </p:txBody>
      </p:sp>
      <p:sp>
        <p:nvSpPr>
          <p:cNvPr id="66562" name="Rectangle 3"/>
          <p:cNvSpPr>
            <a:spLocks noGrp="1" noChangeArrowheads="1"/>
          </p:cNvSpPr>
          <p:nvPr>
            <p:ph idx="1"/>
          </p:nvPr>
        </p:nvSpPr>
        <p:spPr>
          <a:xfrm>
            <a:off x="457200" y="1371600"/>
            <a:ext cx="8610600" cy="4525963"/>
          </a:xfrm>
        </p:spPr>
        <p:txBody>
          <a:bodyPr/>
          <a:lstStyle/>
          <a:p>
            <a:r>
              <a:rPr lang="en-US" sz="2800" dirty="0">
                <a:latin typeface="Calibri"/>
                <a:ea typeface="ＭＳ Ｐゴシック" pitchFamily="34" charset="-128"/>
                <a:cs typeface="Calibri"/>
              </a:rPr>
              <a:t>Definition of </a:t>
            </a:r>
            <a:r>
              <a:rPr lang="en-US" altLang="ja-JP" sz="2800" dirty="0">
                <a:latin typeface="Calibri"/>
                <a:ea typeface="ＭＳ Ｐゴシック" pitchFamily="34" charset="-128"/>
                <a:cs typeface="Calibri"/>
              </a:rPr>
              <a:t>“optimal utility” via </a:t>
            </a:r>
            <a:r>
              <a:rPr lang="en-US" altLang="ja-JP" sz="2800" dirty="0" err="1">
                <a:latin typeface="Calibri"/>
                <a:ea typeface="ＭＳ Ｐゴシック" pitchFamily="34" charset="-128"/>
                <a:cs typeface="Calibri"/>
              </a:rPr>
              <a:t>expectimax</a:t>
            </a:r>
            <a:r>
              <a:rPr lang="en-US" altLang="ja-JP" sz="2800" dirty="0">
                <a:latin typeface="Calibri"/>
                <a:ea typeface="ＭＳ Ｐゴシック" pitchFamily="34" charset="-128"/>
                <a:cs typeface="Calibri"/>
              </a:rPr>
              <a:t> recurrence gives a simple one-step </a:t>
            </a:r>
            <a:r>
              <a:rPr lang="en-US" altLang="ja-JP" sz="2800" dirty="0" err="1">
                <a:latin typeface="Calibri"/>
                <a:ea typeface="ＭＳ Ｐゴシック" pitchFamily="34" charset="-128"/>
                <a:cs typeface="Calibri"/>
              </a:rPr>
              <a:t>lookahead</a:t>
            </a:r>
            <a:r>
              <a:rPr lang="en-US" altLang="ja-JP" sz="2800" dirty="0">
                <a:latin typeface="Calibri"/>
                <a:ea typeface="ＭＳ Ｐゴシック" pitchFamily="34" charset="-128"/>
                <a:cs typeface="Calibri"/>
              </a:rPr>
              <a:t> relationship amongst optimal utility values</a:t>
            </a:r>
          </a:p>
          <a:p>
            <a:endParaRPr lang="en-US" altLang="ja-JP" sz="2400" dirty="0">
              <a:latin typeface="Calibri"/>
              <a:ea typeface="ＭＳ Ｐゴシック" pitchFamily="34" charset="-128"/>
              <a:cs typeface="Calibri"/>
            </a:endParaRPr>
          </a:p>
          <a:p>
            <a:endParaRPr lang="en-US" altLang="ja-JP" sz="2400" dirty="0">
              <a:latin typeface="Calibri"/>
              <a:ea typeface="ＭＳ Ｐゴシック" pitchFamily="34" charset="-128"/>
              <a:cs typeface="Calibri"/>
            </a:endParaRPr>
          </a:p>
          <a:p>
            <a:endParaRPr lang="en-US" altLang="ja-JP" sz="2400" dirty="0">
              <a:latin typeface="Calibri"/>
              <a:ea typeface="ＭＳ Ｐゴシック" pitchFamily="34" charset="-128"/>
              <a:cs typeface="Calibri"/>
            </a:endParaRPr>
          </a:p>
          <a:p>
            <a:endParaRPr lang="en-US" altLang="ja-JP" sz="2400" dirty="0">
              <a:latin typeface="Calibri"/>
              <a:ea typeface="ＭＳ Ｐゴシック" pitchFamily="34" charset="-128"/>
              <a:cs typeface="Calibri"/>
            </a:endParaRPr>
          </a:p>
          <a:p>
            <a:endParaRPr lang="en-US" altLang="ja-JP" sz="2400" dirty="0">
              <a:latin typeface="Calibri"/>
              <a:ea typeface="ＭＳ Ｐゴシック" pitchFamily="34" charset="-128"/>
              <a:cs typeface="Calibri"/>
            </a:endParaRPr>
          </a:p>
          <a:p>
            <a:endParaRPr lang="en-US" altLang="ja-JP" sz="2400" dirty="0">
              <a:latin typeface="Calibri"/>
              <a:ea typeface="ＭＳ Ｐゴシック" pitchFamily="34" charset="-128"/>
              <a:cs typeface="Calibri"/>
            </a:endParaRPr>
          </a:p>
          <a:p>
            <a:r>
              <a:rPr lang="en-US" altLang="ja-JP" sz="2800" dirty="0">
                <a:latin typeface="Calibri"/>
                <a:ea typeface="ＭＳ Ｐゴシック" pitchFamily="34" charset="-128"/>
                <a:cs typeface="Calibri"/>
              </a:rPr>
              <a:t>These are the Bellman equations, and they characterize optimal values in a way we’ll use over and over</a:t>
            </a:r>
            <a:endParaRPr lang="en-US" sz="1400" dirty="0">
              <a:solidFill>
                <a:srgbClr val="CC0000"/>
              </a:solidFill>
              <a:latin typeface="Calibri"/>
              <a:ea typeface="ＭＳ Ｐゴシック" pitchFamily="34" charset="-128"/>
              <a:cs typeface="Calibri"/>
            </a:endParaRPr>
          </a:p>
          <a:p>
            <a:pPr lvl="1">
              <a:buFont typeface="Wingdings" pitchFamily="2" charset="2"/>
              <a:buNone/>
            </a:pPr>
            <a:r>
              <a:rPr lang="en-US" sz="2400" dirty="0">
                <a:solidFill>
                  <a:srgbClr val="CC0000"/>
                </a:solidFill>
                <a:latin typeface="Calibri"/>
                <a:ea typeface="ＭＳ Ｐゴシック" pitchFamily="34" charset="-128"/>
                <a:cs typeface="Calibri"/>
              </a:rPr>
              <a:t>	</a:t>
            </a:r>
            <a:endParaRPr lang="en-US" sz="2800" dirty="0">
              <a:latin typeface="Calibri"/>
              <a:ea typeface="ＭＳ Ｐゴシック" pitchFamily="34" charset="-128"/>
              <a:cs typeface="Calibri"/>
              <a:sym typeface="Symbol" pitchFamily="18" charset="2"/>
            </a:endParaRPr>
          </a:p>
          <a:p>
            <a:endParaRPr lang="en-US" sz="2800" dirty="0">
              <a:latin typeface="Calibri"/>
              <a:ea typeface="ＭＳ Ｐゴシック" pitchFamily="34" charset="-128"/>
              <a:cs typeface="Calibri"/>
              <a:sym typeface="Symbol" pitchFamily="18" charset="2"/>
            </a:endParaRPr>
          </a:p>
        </p:txBody>
      </p:sp>
      <p:pic>
        <p:nvPicPr>
          <p:cNvPr id="47" name="Picture 46" descr="txp_fig"/>
          <p:cNvPicPr>
            <a:picLocks noChangeAspect="1"/>
          </p:cNvPicPr>
          <p:nvPr>
            <p:custDataLst>
              <p:tags r:id="rId1"/>
            </p:custDataLst>
          </p:nvPr>
        </p:nvPicPr>
        <p:blipFill>
          <a:blip r:embed="rId6" cstate="print"/>
          <a:stretch>
            <a:fillRect/>
          </a:stretch>
        </p:blipFill>
        <p:spPr bwMode="auto">
          <a:xfrm>
            <a:off x="1295247" y="2971800"/>
            <a:ext cx="3076881" cy="405209"/>
          </a:xfrm>
          <a:prstGeom prst="rect">
            <a:avLst/>
          </a:prstGeom>
          <a:noFill/>
          <a:ln/>
          <a:effectLst/>
        </p:spPr>
      </p:pic>
      <p:pic>
        <p:nvPicPr>
          <p:cNvPr id="46" name="Picture 45" descr="txp_fig"/>
          <p:cNvPicPr>
            <a:picLocks noChangeAspect="1"/>
          </p:cNvPicPr>
          <p:nvPr>
            <p:custDataLst>
              <p:tags r:id="rId2"/>
            </p:custDataLst>
          </p:nvPr>
        </p:nvPicPr>
        <p:blipFill>
          <a:blip r:embed="rId7" cstate="print"/>
          <a:stretch>
            <a:fillRect/>
          </a:stretch>
        </p:blipFill>
        <p:spPr bwMode="auto">
          <a:xfrm>
            <a:off x="1295243" y="4356100"/>
            <a:ext cx="6950388" cy="690805"/>
          </a:xfrm>
          <a:prstGeom prst="rect">
            <a:avLst/>
          </a:prstGeom>
          <a:noFill/>
          <a:ln/>
          <a:effectLst/>
        </p:spPr>
      </p:pic>
      <p:pic>
        <p:nvPicPr>
          <p:cNvPr id="48" name="Picture 47" descr="txp_fig"/>
          <p:cNvPicPr>
            <a:picLocks noChangeAspect="1"/>
          </p:cNvPicPr>
          <p:nvPr>
            <p:custDataLst>
              <p:tags r:id="rId3"/>
            </p:custDataLst>
          </p:nvPr>
        </p:nvPicPr>
        <p:blipFill>
          <a:blip r:embed="rId8" cstate="print"/>
          <a:stretch>
            <a:fillRect/>
          </a:stretch>
        </p:blipFill>
        <p:spPr bwMode="auto">
          <a:xfrm>
            <a:off x="1301873" y="3614737"/>
            <a:ext cx="5556003" cy="593269"/>
          </a:xfrm>
          <a:prstGeom prst="rect">
            <a:avLst/>
          </a:prstGeom>
          <a:noFill/>
          <a:ln/>
          <a:effectLst/>
        </p:spPr>
      </p:pic>
      <p:grpSp>
        <p:nvGrpSpPr>
          <p:cNvPr id="27" name="Group 4"/>
          <p:cNvGrpSpPr>
            <a:grpSpLocks/>
          </p:cNvGrpSpPr>
          <p:nvPr/>
        </p:nvGrpSpPr>
        <p:grpSpPr bwMode="auto">
          <a:xfrm>
            <a:off x="8610600" y="1371600"/>
            <a:ext cx="3048000" cy="2754586"/>
            <a:chOff x="2400" y="1401"/>
            <a:chExt cx="1392" cy="1258"/>
          </a:xfrm>
        </p:grpSpPr>
        <p:sp>
          <p:nvSpPr>
            <p:cNvPr id="28" name="AutoShape 5"/>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sz="2400">
                <a:latin typeface="Calibri"/>
                <a:cs typeface="Calibri"/>
              </a:endParaRPr>
            </a:p>
          </p:txBody>
        </p:sp>
        <p:grpSp>
          <p:nvGrpSpPr>
            <p:cNvPr id="29" name="Group 6"/>
            <p:cNvGrpSpPr>
              <a:grpSpLocks/>
            </p:cNvGrpSpPr>
            <p:nvPr/>
          </p:nvGrpSpPr>
          <p:grpSpPr bwMode="auto">
            <a:xfrm>
              <a:off x="2529" y="1617"/>
              <a:ext cx="1263" cy="361"/>
              <a:chOff x="1584" y="1680"/>
              <a:chExt cx="2352" cy="336"/>
            </a:xfrm>
          </p:grpSpPr>
          <p:sp>
            <p:nvSpPr>
              <p:cNvPr id="42" name="Line 7"/>
              <p:cNvSpPr>
                <a:spLocks noChangeShapeType="1"/>
              </p:cNvSpPr>
              <p:nvPr/>
            </p:nvSpPr>
            <p:spPr bwMode="auto">
              <a:xfrm flipH="1">
                <a:off x="1584" y="1680"/>
                <a:ext cx="1152" cy="336"/>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3" name="Line 8"/>
              <p:cNvSpPr>
                <a:spLocks noChangeShapeType="1"/>
              </p:cNvSpPr>
              <p:nvPr/>
            </p:nvSpPr>
            <p:spPr bwMode="auto">
              <a:xfrm>
                <a:off x="2736" y="1680"/>
                <a:ext cx="1200" cy="288"/>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4" name="Line 9"/>
              <p:cNvSpPr>
                <a:spLocks noChangeShapeType="1"/>
              </p:cNvSpPr>
              <p:nvPr/>
            </p:nvSpPr>
            <p:spPr bwMode="auto">
              <a:xfrm flipH="1">
                <a:off x="2304" y="1680"/>
                <a:ext cx="432" cy="336"/>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sp>
            <p:nvSpPr>
              <p:cNvPr id="45" name="Line 10"/>
              <p:cNvSpPr>
                <a:spLocks noChangeShapeType="1"/>
              </p:cNvSpPr>
              <p:nvPr/>
            </p:nvSpPr>
            <p:spPr bwMode="auto">
              <a:xfrm>
                <a:off x="2736" y="1680"/>
                <a:ext cx="432" cy="288"/>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grpSp>
        <p:sp>
          <p:nvSpPr>
            <p:cNvPr id="30" name="Oval 11"/>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sz="2400">
                <a:latin typeface="Calibri"/>
                <a:cs typeface="Calibri"/>
              </a:endParaRPr>
            </a:p>
          </p:txBody>
        </p:sp>
        <p:grpSp>
          <p:nvGrpSpPr>
            <p:cNvPr id="31" name="Group 12"/>
            <p:cNvGrpSpPr>
              <a:grpSpLocks/>
            </p:cNvGrpSpPr>
            <p:nvPr/>
          </p:nvGrpSpPr>
          <p:grpSpPr bwMode="auto">
            <a:xfrm>
              <a:off x="2400" y="2107"/>
              <a:ext cx="1057" cy="386"/>
              <a:chOff x="1536" y="2400"/>
              <a:chExt cx="1584" cy="624"/>
            </a:xfrm>
          </p:grpSpPr>
          <p:sp>
            <p:nvSpPr>
              <p:cNvPr id="38" name="Line 13"/>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39" name="Line 14"/>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sz="2400">
                  <a:latin typeface="Calibri"/>
                  <a:cs typeface="Calibri"/>
                </a:endParaRPr>
              </a:p>
            </p:txBody>
          </p:sp>
          <p:sp>
            <p:nvSpPr>
              <p:cNvPr id="40" name="Line 15"/>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sz="2400">
                  <a:latin typeface="Calibri"/>
                  <a:cs typeface="Calibri"/>
                </a:endParaRPr>
              </a:p>
            </p:txBody>
          </p:sp>
          <p:sp>
            <p:nvSpPr>
              <p:cNvPr id="41" name="Line 16"/>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sz="2400">
                  <a:latin typeface="Calibri"/>
                  <a:cs typeface="Calibri"/>
                </a:endParaRPr>
              </a:p>
            </p:txBody>
          </p:sp>
        </p:grpSp>
        <p:sp>
          <p:nvSpPr>
            <p:cNvPr id="32" name="Text Box 17"/>
            <p:cNvSpPr txBox="1">
              <a:spLocks noChangeArrowheads="1"/>
            </p:cNvSpPr>
            <p:nvPr/>
          </p:nvSpPr>
          <p:spPr bwMode="auto">
            <a:xfrm>
              <a:off x="3071" y="1680"/>
              <a:ext cx="129" cy="211"/>
            </a:xfrm>
            <a:prstGeom prst="rect">
              <a:avLst/>
            </a:prstGeom>
            <a:noFill/>
            <a:ln w="9525">
              <a:noFill/>
              <a:miter lim="800000"/>
              <a:headEnd/>
              <a:tailEnd/>
            </a:ln>
          </p:spPr>
          <p:txBody>
            <a:bodyPr>
              <a:spAutoFit/>
            </a:bodyPr>
            <a:lstStyle/>
            <a:p>
              <a:pPr>
                <a:spcBef>
                  <a:spcPct val="50000"/>
                </a:spcBef>
              </a:pPr>
              <a:r>
                <a:rPr lang="en-US" sz="2400" dirty="0">
                  <a:latin typeface="Calibri"/>
                  <a:cs typeface="Calibri"/>
                </a:rPr>
                <a:t>a</a:t>
              </a:r>
            </a:p>
          </p:txBody>
        </p:sp>
        <p:sp>
          <p:nvSpPr>
            <p:cNvPr id="33" name="Text Box 18"/>
            <p:cNvSpPr txBox="1">
              <a:spLocks noChangeArrowheads="1"/>
            </p:cNvSpPr>
            <p:nvPr/>
          </p:nvSpPr>
          <p:spPr bwMode="auto">
            <a:xfrm>
              <a:off x="3216" y="1401"/>
              <a:ext cx="129" cy="211"/>
            </a:xfrm>
            <a:prstGeom prst="rect">
              <a:avLst/>
            </a:prstGeom>
            <a:noFill/>
            <a:ln w="9525">
              <a:noFill/>
              <a:miter lim="800000"/>
              <a:headEnd/>
              <a:tailEnd/>
            </a:ln>
          </p:spPr>
          <p:txBody>
            <a:bodyPr>
              <a:spAutoFit/>
            </a:bodyPr>
            <a:lstStyle/>
            <a:p>
              <a:pPr>
                <a:spcBef>
                  <a:spcPct val="50000"/>
                </a:spcBef>
              </a:pPr>
              <a:r>
                <a:rPr lang="en-US" sz="2400" dirty="0">
                  <a:solidFill>
                    <a:srgbClr val="0000FF"/>
                  </a:solidFill>
                  <a:latin typeface="Calibri"/>
                  <a:cs typeface="Calibri"/>
                </a:rPr>
                <a:t>s</a:t>
              </a:r>
            </a:p>
          </p:txBody>
        </p:sp>
        <p:sp>
          <p:nvSpPr>
            <p:cNvPr id="34" name="Text Box 19"/>
            <p:cNvSpPr txBox="1">
              <a:spLocks noChangeArrowheads="1"/>
            </p:cNvSpPr>
            <p:nvPr/>
          </p:nvSpPr>
          <p:spPr bwMode="auto">
            <a:xfrm>
              <a:off x="3024" y="1920"/>
              <a:ext cx="559" cy="211"/>
            </a:xfrm>
            <a:prstGeom prst="rect">
              <a:avLst/>
            </a:prstGeom>
            <a:noFill/>
            <a:ln w="9525">
              <a:noFill/>
              <a:miter lim="800000"/>
              <a:headEnd/>
              <a:tailEnd/>
            </a:ln>
          </p:spPr>
          <p:txBody>
            <a:bodyPr>
              <a:spAutoFit/>
            </a:bodyPr>
            <a:lstStyle/>
            <a:p>
              <a:pPr>
                <a:spcBef>
                  <a:spcPct val="50000"/>
                </a:spcBef>
              </a:pPr>
              <a:r>
                <a:rPr lang="en-US" sz="2400" dirty="0">
                  <a:solidFill>
                    <a:srgbClr val="008000"/>
                  </a:solidFill>
                  <a:latin typeface="Calibri"/>
                  <a:cs typeface="Calibri"/>
                </a:rPr>
                <a:t>s, a</a:t>
              </a:r>
            </a:p>
          </p:txBody>
        </p:sp>
        <p:sp>
          <p:nvSpPr>
            <p:cNvPr id="35" name="Text Box 20"/>
            <p:cNvSpPr txBox="1">
              <a:spLocks noChangeArrowheads="1"/>
            </p:cNvSpPr>
            <p:nvPr/>
          </p:nvSpPr>
          <p:spPr bwMode="auto">
            <a:xfrm>
              <a:off x="2609" y="2261"/>
              <a:ext cx="504" cy="211"/>
            </a:xfrm>
            <a:prstGeom prst="rect">
              <a:avLst/>
            </a:prstGeom>
            <a:noFill/>
            <a:ln w="9525">
              <a:noFill/>
              <a:miter lim="800000"/>
              <a:headEnd/>
              <a:tailEnd/>
            </a:ln>
          </p:spPr>
          <p:txBody>
            <a:bodyPr>
              <a:spAutoFit/>
            </a:bodyPr>
            <a:lstStyle/>
            <a:p>
              <a:pPr>
                <a:spcBef>
                  <a:spcPct val="50000"/>
                </a:spcBef>
              </a:pPr>
              <a:r>
                <a:rPr lang="en-US" sz="2400" dirty="0" err="1">
                  <a:latin typeface="Calibri"/>
                  <a:cs typeface="Calibri"/>
                </a:rPr>
                <a:t>s,a,s</a:t>
              </a:r>
              <a:r>
                <a:rPr lang="ja-JP" altLang="en-US" sz="2400">
                  <a:latin typeface="Calibri"/>
                  <a:cs typeface="Calibri"/>
                </a:rPr>
                <a:t>’</a:t>
              </a:r>
              <a:endParaRPr lang="en-US" sz="2400" dirty="0">
                <a:latin typeface="Calibri"/>
                <a:cs typeface="Calibri"/>
              </a:endParaRPr>
            </a:p>
          </p:txBody>
        </p:sp>
        <p:sp>
          <p:nvSpPr>
            <p:cNvPr id="36" name="AutoShape 21"/>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sz="2400">
                <a:latin typeface="Calibri"/>
                <a:cs typeface="Calibri"/>
              </a:endParaRPr>
            </a:p>
          </p:txBody>
        </p:sp>
        <p:sp>
          <p:nvSpPr>
            <p:cNvPr id="37" name="Text Box 22"/>
            <p:cNvSpPr txBox="1">
              <a:spLocks noChangeArrowheads="1"/>
            </p:cNvSpPr>
            <p:nvPr/>
          </p:nvSpPr>
          <p:spPr bwMode="auto">
            <a:xfrm>
              <a:off x="3096" y="2448"/>
              <a:ext cx="331" cy="211"/>
            </a:xfrm>
            <a:prstGeom prst="rect">
              <a:avLst/>
            </a:prstGeom>
            <a:noFill/>
            <a:ln w="9525">
              <a:noFill/>
              <a:miter lim="800000"/>
              <a:headEnd/>
              <a:tailEnd/>
            </a:ln>
          </p:spPr>
          <p:txBody>
            <a:bodyPr wrap="square">
              <a:spAutoFit/>
            </a:bodyPr>
            <a:lstStyle/>
            <a:p>
              <a:pPr algn="r" rtl="1">
                <a:spcBef>
                  <a:spcPct val="50000"/>
                </a:spcBef>
              </a:pPr>
              <a:r>
                <a:rPr lang="en-US" sz="2400" dirty="0">
                  <a:solidFill>
                    <a:srgbClr val="0000FF"/>
                  </a:solidFill>
                  <a:latin typeface="Calibri"/>
                  <a:cs typeface="Calibri"/>
                </a:rPr>
                <a:t>s</a:t>
              </a:r>
              <a:r>
                <a:rPr lang="ja-JP" altLang="en-US" sz="2400">
                  <a:solidFill>
                    <a:srgbClr val="0000FF"/>
                  </a:solidFill>
                  <a:latin typeface="Calibri"/>
                  <a:cs typeface="Calibri"/>
                </a:rPr>
                <a:t>’</a:t>
              </a:r>
              <a:endParaRPr lang="en-US" sz="2400" dirty="0">
                <a:solidFill>
                  <a:srgbClr val="0000FF"/>
                </a:solidFill>
                <a:latin typeface="Calibri"/>
                <a:cs typeface="Calibri"/>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dirty="0">
                <a:latin typeface="Calibri"/>
                <a:ea typeface="ＭＳ Ｐゴシック" pitchFamily="34" charset="-128"/>
                <a:cs typeface="Calibri"/>
                <a:sym typeface="Symbol" pitchFamily="18" charset="2"/>
              </a:rPr>
              <a:t>Value Iteration</a:t>
            </a:r>
          </a:p>
        </p:txBody>
      </p:sp>
      <p:sp>
        <p:nvSpPr>
          <p:cNvPr id="1757187" name="Rectangle 3"/>
          <p:cNvSpPr>
            <a:spLocks noGrp="1" noChangeArrowheads="1"/>
          </p:cNvSpPr>
          <p:nvPr>
            <p:ph idx="1"/>
          </p:nvPr>
        </p:nvSpPr>
        <p:spPr>
          <a:xfrm>
            <a:off x="457200" y="1447800"/>
            <a:ext cx="11277600" cy="4800600"/>
          </a:xfrm>
        </p:spPr>
        <p:txBody>
          <a:bodyPr/>
          <a:lstStyle/>
          <a:p>
            <a:pPr>
              <a:lnSpc>
                <a:spcPct val="80000"/>
              </a:lnSpc>
            </a:pPr>
            <a:r>
              <a:rPr lang="en-US" sz="2800" dirty="0">
                <a:latin typeface="Calibri"/>
                <a:ea typeface="ＭＳ Ｐゴシック" pitchFamily="34" charset="-128"/>
                <a:cs typeface="Calibri"/>
              </a:rPr>
              <a:t>Bellman equations </a:t>
            </a:r>
            <a:r>
              <a:rPr lang="en-US" sz="2800" dirty="0">
                <a:solidFill>
                  <a:srgbClr val="C00000"/>
                </a:solidFill>
                <a:latin typeface="Calibri"/>
                <a:ea typeface="ＭＳ Ｐゴシック" pitchFamily="34" charset="-128"/>
                <a:cs typeface="Calibri"/>
              </a:rPr>
              <a:t>characterize</a:t>
            </a:r>
            <a:r>
              <a:rPr lang="en-US" sz="2800" dirty="0">
                <a:latin typeface="Calibri"/>
                <a:ea typeface="ＭＳ Ｐゴシック" pitchFamily="34" charset="-128"/>
                <a:cs typeface="Calibri"/>
              </a:rPr>
              <a:t> the optimal values:</a:t>
            </a: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r>
              <a:rPr lang="en-US" sz="2800" dirty="0">
                <a:latin typeface="Calibri"/>
                <a:ea typeface="ＭＳ Ｐゴシック" pitchFamily="34" charset="-128"/>
                <a:cs typeface="Calibri"/>
              </a:rPr>
              <a:t>Value iteration </a:t>
            </a:r>
            <a:r>
              <a:rPr lang="en-US" sz="2800" dirty="0">
                <a:solidFill>
                  <a:srgbClr val="C00000"/>
                </a:solidFill>
                <a:latin typeface="Calibri"/>
                <a:ea typeface="ＭＳ Ｐゴシック" pitchFamily="34" charset="-128"/>
                <a:cs typeface="Calibri"/>
              </a:rPr>
              <a:t>computes</a:t>
            </a:r>
            <a:r>
              <a:rPr lang="en-US" sz="2800" dirty="0">
                <a:latin typeface="Calibri"/>
                <a:ea typeface="ＭＳ Ｐゴシック" pitchFamily="34" charset="-128"/>
                <a:cs typeface="Calibri"/>
              </a:rPr>
              <a:t> them:</a:t>
            </a:r>
          </a:p>
          <a:p>
            <a:pPr>
              <a:lnSpc>
                <a:spcPct val="80000"/>
              </a:lnSpc>
            </a:pPr>
            <a:endParaRPr lang="en-US" sz="2800" dirty="0">
              <a:latin typeface="Calibri"/>
              <a:ea typeface="ＭＳ Ｐゴシック" pitchFamily="34" charset="-128"/>
              <a:cs typeface="Calibri"/>
            </a:endParaRPr>
          </a:p>
          <a:p>
            <a:pPr lvl="1">
              <a:lnSpc>
                <a:spcPct val="80000"/>
              </a:lnSpc>
            </a:pPr>
            <a:endParaRPr lang="en-US" sz="2400" dirty="0">
              <a:latin typeface="Calibri"/>
              <a:ea typeface="ＭＳ Ｐゴシック" pitchFamily="34" charset="-128"/>
              <a:cs typeface="Calibri"/>
            </a:endParaRPr>
          </a:p>
          <a:p>
            <a:pPr lvl="1">
              <a:lnSpc>
                <a:spcPct val="80000"/>
              </a:lnSpc>
            </a:pPr>
            <a:endParaRPr lang="en-US" sz="2400" dirty="0">
              <a:latin typeface="Calibri"/>
              <a:ea typeface="ＭＳ Ｐゴシック" pitchFamily="34" charset="-128"/>
              <a:cs typeface="Calibri"/>
            </a:endParaRPr>
          </a:p>
          <a:p>
            <a:pPr lvl="1">
              <a:lnSpc>
                <a:spcPct val="80000"/>
              </a:lnSpc>
            </a:pPr>
            <a:endParaRPr lang="en-US" sz="2400" dirty="0">
              <a:latin typeface="Calibri"/>
              <a:ea typeface="ＭＳ Ｐゴシック" pitchFamily="34" charset="-128"/>
              <a:cs typeface="Calibri"/>
            </a:endParaRPr>
          </a:p>
          <a:p>
            <a:pPr>
              <a:lnSpc>
                <a:spcPct val="80000"/>
              </a:lnSpc>
            </a:pPr>
            <a:r>
              <a:rPr lang="en-US" sz="2800" dirty="0">
                <a:latin typeface="Calibri"/>
                <a:ea typeface="ＭＳ Ｐゴシック" pitchFamily="34" charset="-128"/>
                <a:cs typeface="Calibri"/>
              </a:rPr>
              <a:t>Value iteration is just a fixed point solution method</a:t>
            </a:r>
          </a:p>
          <a:p>
            <a:pPr lvl="1">
              <a:lnSpc>
                <a:spcPct val="80000"/>
              </a:lnSpc>
            </a:pPr>
            <a:r>
              <a:rPr lang="en-US" sz="2000" dirty="0">
                <a:latin typeface="Calibri"/>
                <a:ea typeface="ＭＳ Ｐゴシック" pitchFamily="34" charset="-128"/>
                <a:cs typeface="Calibri"/>
              </a:rPr>
              <a:t>… though the </a:t>
            </a:r>
            <a:r>
              <a:rPr lang="en-US" sz="2000" dirty="0" err="1">
                <a:latin typeface="Calibri"/>
                <a:ea typeface="ＭＳ Ｐゴシック" pitchFamily="34" charset="-128"/>
                <a:cs typeface="Calibri"/>
              </a:rPr>
              <a:t>V</a:t>
            </a:r>
            <a:r>
              <a:rPr lang="en-US" sz="2000" baseline="-25000" dirty="0" err="1">
                <a:latin typeface="Calibri"/>
                <a:ea typeface="ＭＳ Ｐゴシック" pitchFamily="34" charset="-128"/>
                <a:cs typeface="Calibri"/>
              </a:rPr>
              <a:t>k</a:t>
            </a:r>
            <a:r>
              <a:rPr lang="en-US" sz="2000" dirty="0">
                <a:latin typeface="Calibri"/>
                <a:ea typeface="ＭＳ Ｐゴシック" pitchFamily="34" charset="-128"/>
                <a:cs typeface="Calibri"/>
              </a:rPr>
              <a:t> vectors are also interpretable as time-limited values</a:t>
            </a:r>
          </a:p>
        </p:txBody>
      </p:sp>
      <p:pic>
        <p:nvPicPr>
          <p:cNvPr id="29" name="Picture 28" descr="txp_fig"/>
          <p:cNvPicPr>
            <a:picLocks noChangeAspect="1"/>
          </p:cNvPicPr>
          <p:nvPr>
            <p:custDataLst>
              <p:tags r:id="rId1"/>
            </p:custDataLst>
          </p:nvPr>
        </p:nvPicPr>
        <p:blipFill>
          <a:blip r:embed="rId5" cstate="print"/>
          <a:stretch>
            <a:fillRect/>
          </a:stretch>
        </p:blipFill>
        <p:spPr bwMode="auto">
          <a:xfrm>
            <a:off x="1371600" y="4343400"/>
            <a:ext cx="7266933" cy="690930"/>
          </a:xfrm>
          <a:prstGeom prst="rect">
            <a:avLst/>
          </a:prstGeom>
          <a:noFill/>
          <a:ln/>
          <a:effectLst/>
        </p:spPr>
      </p:pic>
      <p:grpSp>
        <p:nvGrpSpPr>
          <p:cNvPr id="2" name="Group 10"/>
          <p:cNvGrpSpPr>
            <a:grpSpLocks/>
          </p:cNvGrpSpPr>
          <p:nvPr/>
        </p:nvGrpSpPr>
        <p:grpSpPr bwMode="auto">
          <a:xfrm>
            <a:off x="9220200" y="1524000"/>
            <a:ext cx="2209800" cy="2427288"/>
            <a:chOff x="2400" y="1209"/>
            <a:chExt cx="1392" cy="1529"/>
          </a:xfrm>
        </p:grpSpPr>
        <p:sp>
          <p:nvSpPr>
            <p:cNvPr id="9" name="AutoShape 11"/>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a:latin typeface="Calibri"/>
                <a:cs typeface="Calibri"/>
              </a:endParaRPr>
            </a:p>
          </p:txBody>
        </p:sp>
        <p:grpSp>
          <p:nvGrpSpPr>
            <p:cNvPr id="3" name="Group 12"/>
            <p:cNvGrpSpPr>
              <a:grpSpLocks/>
            </p:cNvGrpSpPr>
            <p:nvPr/>
          </p:nvGrpSpPr>
          <p:grpSpPr bwMode="auto">
            <a:xfrm>
              <a:off x="2529" y="1617"/>
              <a:ext cx="1263" cy="361"/>
              <a:chOff x="1584" y="1680"/>
              <a:chExt cx="2352" cy="336"/>
            </a:xfrm>
          </p:grpSpPr>
          <p:sp>
            <p:nvSpPr>
              <p:cNvPr id="23" name="Line 13"/>
              <p:cNvSpPr>
                <a:spLocks noChangeShapeType="1"/>
              </p:cNvSpPr>
              <p:nvPr/>
            </p:nvSpPr>
            <p:spPr bwMode="auto">
              <a:xfrm flipH="1">
                <a:off x="1584" y="1680"/>
                <a:ext cx="1152" cy="336"/>
              </a:xfrm>
              <a:prstGeom prst="line">
                <a:avLst/>
              </a:prstGeom>
              <a:noFill/>
              <a:ln w="9525">
                <a:solidFill>
                  <a:schemeClr val="tx1"/>
                </a:solidFill>
                <a:prstDash val="dash"/>
                <a:round/>
                <a:headEnd/>
                <a:tailEnd type="triangle" w="med" len="med"/>
              </a:ln>
            </p:spPr>
            <p:txBody>
              <a:bodyPr/>
              <a:lstStyle/>
              <a:p>
                <a:endParaRPr lang="en-US">
                  <a:latin typeface="Calibri"/>
                  <a:cs typeface="Calibri"/>
                </a:endParaRPr>
              </a:p>
            </p:txBody>
          </p:sp>
          <p:sp>
            <p:nvSpPr>
              <p:cNvPr id="24" name="Line 14"/>
              <p:cNvSpPr>
                <a:spLocks noChangeShapeType="1"/>
              </p:cNvSpPr>
              <p:nvPr/>
            </p:nvSpPr>
            <p:spPr bwMode="auto">
              <a:xfrm>
                <a:off x="2736" y="1680"/>
                <a:ext cx="1200" cy="288"/>
              </a:xfrm>
              <a:prstGeom prst="line">
                <a:avLst/>
              </a:prstGeom>
              <a:noFill/>
              <a:ln w="9525">
                <a:solidFill>
                  <a:schemeClr val="tx1"/>
                </a:solidFill>
                <a:prstDash val="dash"/>
                <a:round/>
                <a:headEnd/>
                <a:tailEnd type="triangle" w="med" len="med"/>
              </a:ln>
            </p:spPr>
            <p:txBody>
              <a:bodyPr/>
              <a:lstStyle/>
              <a:p>
                <a:endParaRPr lang="en-US">
                  <a:latin typeface="Calibri"/>
                  <a:cs typeface="Calibri"/>
                </a:endParaRPr>
              </a:p>
            </p:txBody>
          </p:sp>
          <p:sp>
            <p:nvSpPr>
              <p:cNvPr id="25" name="Line 15"/>
              <p:cNvSpPr>
                <a:spLocks noChangeShapeType="1"/>
              </p:cNvSpPr>
              <p:nvPr/>
            </p:nvSpPr>
            <p:spPr bwMode="auto">
              <a:xfrm flipH="1">
                <a:off x="2304" y="1680"/>
                <a:ext cx="432" cy="336"/>
              </a:xfrm>
              <a:prstGeom prst="line">
                <a:avLst/>
              </a:prstGeom>
              <a:noFill/>
              <a:ln w="28575">
                <a:solidFill>
                  <a:schemeClr val="tx1"/>
                </a:solidFill>
                <a:round/>
                <a:headEnd/>
                <a:tailEnd type="triangle" w="med" len="med"/>
              </a:ln>
            </p:spPr>
            <p:txBody>
              <a:bodyPr/>
              <a:lstStyle/>
              <a:p>
                <a:endParaRPr lang="en-US">
                  <a:latin typeface="Calibri"/>
                  <a:cs typeface="Calibri"/>
                </a:endParaRPr>
              </a:p>
            </p:txBody>
          </p:sp>
          <p:sp>
            <p:nvSpPr>
              <p:cNvPr id="26" name="Line 16"/>
              <p:cNvSpPr>
                <a:spLocks noChangeShapeType="1"/>
              </p:cNvSpPr>
              <p:nvPr/>
            </p:nvSpPr>
            <p:spPr bwMode="auto">
              <a:xfrm>
                <a:off x="2736" y="1680"/>
                <a:ext cx="432" cy="288"/>
              </a:xfrm>
              <a:prstGeom prst="line">
                <a:avLst/>
              </a:prstGeom>
              <a:noFill/>
              <a:ln w="9525">
                <a:solidFill>
                  <a:schemeClr val="tx1"/>
                </a:solidFill>
                <a:prstDash val="dash"/>
                <a:round/>
                <a:headEnd/>
                <a:tailEnd type="triangle" w="med" len="med"/>
              </a:ln>
            </p:spPr>
            <p:txBody>
              <a:bodyPr/>
              <a:lstStyle/>
              <a:p>
                <a:endParaRPr lang="en-US">
                  <a:latin typeface="Calibri"/>
                  <a:cs typeface="Calibri"/>
                </a:endParaRPr>
              </a:p>
            </p:txBody>
          </p:sp>
        </p:grpSp>
        <p:sp>
          <p:nvSpPr>
            <p:cNvPr id="11" name="Oval 17"/>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a:latin typeface="Calibri"/>
                <a:cs typeface="Calibri"/>
              </a:endParaRPr>
            </a:p>
          </p:txBody>
        </p:sp>
        <p:grpSp>
          <p:nvGrpSpPr>
            <p:cNvPr id="4" name="Group 18"/>
            <p:cNvGrpSpPr>
              <a:grpSpLocks/>
            </p:cNvGrpSpPr>
            <p:nvPr/>
          </p:nvGrpSpPr>
          <p:grpSpPr bwMode="auto">
            <a:xfrm>
              <a:off x="2400" y="2107"/>
              <a:ext cx="1057" cy="386"/>
              <a:chOff x="1536" y="2400"/>
              <a:chExt cx="1584" cy="624"/>
            </a:xfrm>
          </p:grpSpPr>
          <p:sp>
            <p:nvSpPr>
              <p:cNvPr id="19" name="Line 19"/>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a:latin typeface="Calibri"/>
                  <a:cs typeface="Calibri"/>
                </a:endParaRPr>
              </a:p>
            </p:txBody>
          </p:sp>
          <p:sp>
            <p:nvSpPr>
              <p:cNvPr id="20" name="Line 20"/>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a:latin typeface="Calibri"/>
                  <a:cs typeface="Calibri"/>
                </a:endParaRPr>
              </a:p>
            </p:txBody>
          </p:sp>
          <p:sp>
            <p:nvSpPr>
              <p:cNvPr id="21" name="Line 21"/>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a:latin typeface="Calibri"/>
                  <a:cs typeface="Calibri"/>
                </a:endParaRPr>
              </a:p>
            </p:txBody>
          </p:sp>
          <p:sp>
            <p:nvSpPr>
              <p:cNvPr id="22" name="Line 22"/>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a:latin typeface="Calibri"/>
                  <a:cs typeface="Calibri"/>
                </a:endParaRPr>
              </a:p>
            </p:txBody>
          </p:sp>
        </p:grpSp>
        <p:sp>
          <p:nvSpPr>
            <p:cNvPr id="13" name="Text Box 23"/>
            <p:cNvSpPr txBox="1">
              <a:spLocks noChangeArrowheads="1"/>
            </p:cNvSpPr>
            <p:nvPr/>
          </p:nvSpPr>
          <p:spPr bwMode="auto">
            <a:xfrm>
              <a:off x="3024" y="1680"/>
              <a:ext cx="129" cy="231"/>
            </a:xfrm>
            <a:prstGeom prst="rect">
              <a:avLst/>
            </a:prstGeom>
            <a:noFill/>
            <a:ln w="9525">
              <a:noFill/>
              <a:miter lim="800000"/>
              <a:headEnd/>
              <a:tailEnd/>
            </a:ln>
          </p:spPr>
          <p:txBody>
            <a:bodyPr>
              <a:spAutoFit/>
            </a:bodyPr>
            <a:lstStyle/>
            <a:p>
              <a:pPr>
                <a:spcBef>
                  <a:spcPct val="50000"/>
                </a:spcBef>
              </a:pPr>
              <a:r>
                <a:rPr lang="en-US">
                  <a:latin typeface="Calibri"/>
                  <a:cs typeface="Calibri"/>
                </a:rPr>
                <a:t>a</a:t>
              </a:r>
            </a:p>
          </p:txBody>
        </p:sp>
        <p:sp>
          <p:nvSpPr>
            <p:cNvPr id="14" name="Text Box 24"/>
            <p:cNvSpPr txBox="1">
              <a:spLocks noChangeArrowheads="1"/>
            </p:cNvSpPr>
            <p:nvPr/>
          </p:nvSpPr>
          <p:spPr bwMode="auto">
            <a:xfrm>
              <a:off x="2976" y="1209"/>
              <a:ext cx="624" cy="233"/>
            </a:xfrm>
            <a:prstGeom prst="rect">
              <a:avLst/>
            </a:prstGeom>
            <a:noFill/>
            <a:ln w="9525">
              <a:noFill/>
              <a:miter lim="800000"/>
              <a:headEnd/>
              <a:tailEnd/>
            </a:ln>
          </p:spPr>
          <p:txBody>
            <a:bodyPr wrap="square">
              <a:spAutoFit/>
            </a:bodyPr>
            <a:lstStyle/>
            <a:p>
              <a:pPr>
                <a:spcBef>
                  <a:spcPct val="50000"/>
                </a:spcBef>
              </a:pPr>
              <a:r>
                <a:rPr lang="en-US" dirty="0">
                  <a:solidFill>
                    <a:srgbClr val="0000FF"/>
                  </a:solidFill>
                  <a:latin typeface="Calibri"/>
                  <a:cs typeface="Calibri"/>
                </a:rPr>
                <a:t>V(s)</a:t>
              </a:r>
            </a:p>
          </p:txBody>
        </p:sp>
        <p:sp>
          <p:nvSpPr>
            <p:cNvPr id="15" name="Text Box 25"/>
            <p:cNvSpPr txBox="1">
              <a:spLocks noChangeArrowheads="1"/>
            </p:cNvSpPr>
            <p:nvPr/>
          </p:nvSpPr>
          <p:spPr bwMode="auto">
            <a:xfrm>
              <a:off x="2976" y="1920"/>
              <a:ext cx="559" cy="231"/>
            </a:xfrm>
            <a:prstGeom prst="rect">
              <a:avLst/>
            </a:prstGeom>
            <a:noFill/>
            <a:ln w="9525">
              <a:noFill/>
              <a:miter lim="800000"/>
              <a:headEnd/>
              <a:tailEnd/>
            </a:ln>
          </p:spPr>
          <p:txBody>
            <a:bodyPr>
              <a:spAutoFit/>
            </a:bodyPr>
            <a:lstStyle/>
            <a:p>
              <a:pPr>
                <a:spcBef>
                  <a:spcPct val="50000"/>
                </a:spcBef>
              </a:pPr>
              <a:r>
                <a:rPr lang="en-US" dirty="0">
                  <a:solidFill>
                    <a:srgbClr val="008000"/>
                  </a:solidFill>
                  <a:latin typeface="Calibri"/>
                  <a:cs typeface="Calibri"/>
                </a:rPr>
                <a:t>s, a</a:t>
              </a:r>
            </a:p>
          </p:txBody>
        </p:sp>
        <p:sp>
          <p:nvSpPr>
            <p:cNvPr id="16" name="Text Box 26"/>
            <p:cNvSpPr txBox="1">
              <a:spLocks noChangeArrowheads="1"/>
            </p:cNvSpPr>
            <p:nvPr/>
          </p:nvSpPr>
          <p:spPr bwMode="auto">
            <a:xfrm>
              <a:off x="2592" y="2265"/>
              <a:ext cx="504" cy="231"/>
            </a:xfrm>
            <a:prstGeom prst="rect">
              <a:avLst/>
            </a:prstGeom>
            <a:noFill/>
            <a:ln w="9525">
              <a:noFill/>
              <a:miter lim="800000"/>
              <a:headEnd/>
              <a:tailEnd/>
            </a:ln>
          </p:spPr>
          <p:txBody>
            <a:bodyPr>
              <a:spAutoFit/>
            </a:bodyPr>
            <a:lstStyle/>
            <a:p>
              <a:pPr>
                <a:spcBef>
                  <a:spcPct val="50000"/>
                </a:spcBef>
              </a:pPr>
              <a:r>
                <a:rPr lang="en-US" dirty="0" err="1">
                  <a:latin typeface="Calibri"/>
                  <a:cs typeface="Calibri"/>
                </a:rPr>
                <a:t>s,a,s</a:t>
              </a:r>
              <a:r>
                <a:rPr lang="ja-JP" altLang="en-US">
                  <a:latin typeface="Calibri"/>
                  <a:cs typeface="Calibri"/>
                </a:rPr>
                <a:t>’</a:t>
              </a:r>
              <a:endParaRPr lang="en-US" dirty="0">
                <a:latin typeface="Calibri"/>
                <a:cs typeface="Calibri"/>
              </a:endParaRPr>
            </a:p>
          </p:txBody>
        </p:sp>
        <p:sp>
          <p:nvSpPr>
            <p:cNvPr id="18" name="Text Box 28"/>
            <p:cNvSpPr txBox="1">
              <a:spLocks noChangeArrowheads="1"/>
            </p:cNvSpPr>
            <p:nvPr/>
          </p:nvSpPr>
          <p:spPr bwMode="auto">
            <a:xfrm>
              <a:off x="2688" y="2505"/>
              <a:ext cx="667" cy="233"/>
            </a:xfrm>
            <a:prstGeom prst="rect">
              <a:avLst/>
            </a:prstGeom>
            <a:noFill/>
            <a:ln w="9525">
              <a:noFill/>
              <a:miter lim="800000"/>
              <a:headEnd/>
              <a:tailEnd/>
            </a:ln>
          </p:spPr>
          <p:txBody>
            <a:bodyPr wrap="square">
              <a:spAutoFit/>
            </a:bodyPr>
            <a:lstStyle/>
            <a:p>
              <a:pPr algn="r" rtl="1">
                <a:spcBef>
                  <a:spcPct val="50000"/>
                </a:spcBef>
              </a:pPr>
              <a:r>
                <a:rPr lang="en-US" dirty="0">
                  <a:solidFill>
                    <a:srgbClr val="0000FF"/>
                  </a:solidFill>
                  <a:latin typeface="Calibri"/>
                  <a:cs typeface="Calibri"/>
                </a:rPr>
                <a:t>V(s’</a:t>
              </a:r>
              <a:r>
                <a:rPr lang="en-US" altLang="ja-JP" dirty="0">
                  <a:solidFill>
                    <a:srgbClr val="0000FF"/>
                  </a:solidFill>
                  <a:latin typeface="Calibri"/>
                  <a:cs typeface="Calibri"/>
                </a:rPr>
                <a:t>)</a:t>
              </a:r>
              <a:endParaRPr lang="en-US" dirty="0">
                <a:solidFill>
                  <a:srgbClr val="0000FF"/>
                </a:solidFill>
                <a:latin typeface="Calibri"/>
                <a:cs typeface="Calibri"/>
              </a:endParaRPr>
            </a:p>
          </p:txBody>
        </p:sp>
      </p:grpSp>
      <p:sp>
        <p:nvSpPr>
          <p:cNvPr id="27" name="Isosceles Triangle 26"/>
          <p:cNvSpPr/>
          <p:nvPr/>
        </p:nvSpPr>
        <p:spPr>
          <a:xfrm>
            <a:off x="9601200" y="4038600"/>
            <a:ext cx="1600200" cy="1752600"/>
          </a:xfrm>
          <a:prstGeom prst="triangle">
            <a:avLst/>
          </a:prstGeom>
          <a:solidFill>
            <a:srgbClr val="8FAA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pic>
        <p:nvPicPr>
          <p:cNvPr id="28" name="Picture 27" descr="txp_fig"/>
          <p:cNvPicPr>
            <a:picLocks noChangeAspect="1"/>
          </p:cNvPicPr>
          <p:nvPr>
            <p:custDataLst>
              <p:tags r:id="rId2"/>
            </p:custDataLst>
          </p:nvPr>
        </p:nvPicPr>
        <p:blipFill>
          <a:blip r:embed="rId6" cstate="print"/>
          <a:stretch>
            <a:fillRect/>
          </a:stretch>
        </p:blipFill>
        <p:spPr bwMode="auto">
          <a:xfrm>
            <a:off x="1295243" y="2286000"/>
            <a:ext cx="6950388" cy="690805"/>
          </a:xfrm>
          <a:prstGeom prst="rect">
            <a:avLst/>
          </a:prstGeom>
          <a:noFill/>
          <a:ln/>
          <a:effec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71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71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5718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571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k+1}^\pi(s) \leftarrow \sum_{s'} T(s, \pi(s), s') [R(s,\pi(s), s') + \gamma V_k^\pi(s')]}&#10;\]&#10;\end{document}&#10;"/>
  <p:tag name="FILENAME" val="txp_fig"/>
  <p:tag name="FORMAT" val="png16m"/>
  <p:tag name="RES" val="1200"/>
  <p:tag name="BLEND" val="0"/>
  <p:tag name="TRANSPARENT" val="0"/>
  <p:tag name="TBUG" val="0"/>
  <p:tag name="ALLOWFS" val="0"/>
  <p:tag name="ORIGWIDTH" val="494"/>
  <p:tag name="PICTUREFILESIZE" val="47294"/>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0}^\pi(s) = 0}&#10;\]&#10;\end{document}&#10;"/>
  <p:tag name="FILENAME" val="txp_fig"/>
  <p:tag name="FORMAT" val="png16m"/>
  <p:tag name="RES" val="1200"/>
  <p:tag name="BLEND" val="0"/>
  <p:tag name="TRANSPARENT" val="0"/>
  <p:tag name="TBUG" val="0"/>
  <p:tag name="ALLOWFS" val="0"/>
  <p:tag name="ORIGWIDTH" val="100"/>
  <p:tag name="PICTUREFILESIZE" val="8821"/>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argmax_a \sum_{s'} T(s, a ,s') [ R(s,a,s') + \gamma V^*(s')]}&#10;\]&#10;\end{document}&#10;"/>
  <p:tag name="FILENAME" val="txp_fig"/>
  <p:tag name="FORMAT" val="png16m"/>
  <p:tag name="RES" val="1200"/>
  <p:tag name="BLEND" val="0"/>
  <p:tag name="TRANSPARENT" val="0"/>
  <p:tag name="TBUG" val="0"/>
  <p:tag name="ALLOWFS" val="0"/>
  <p:tag name="ORIGWIDTH" val="401"/>
  <p:tag name="PICTUREFILESIZE" val="41955"/>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pi^*(s) =}&#10;\]&#10;\end{document}&#10;"/>
  <p:tag name="FILENAME" val="txp_fig"/>
  <p:tag name="FORMAT" val="png16m"/>
  <p:tag name="RES" val="1200"/>
  <p:tag name="BLEND" val="0"/>
  <p:tag name="TRANSPARENT" val="0"/>
  <p:tag name="TBUG" val="0"/>
  <p:tag name="ALLOWFS" val="0"/>
  <p:tag name="ORIGWIDTH" val="75"/>
  <p:tag name="PICTUREFILESIZE" val="6258"/>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argmax_a Q^*(s, a)}&#10;\]&#10;\end{document}&#10;"/>
  <p:tag name="FILENAME" val="txp_fig"/>
  <p:tag name="FORMAT" val="png16m"/>
  <p:tag name="RES" val="1200"/>
  <p:tag name="BLEND" val="0"/>
  <p:tag name="TRANSPARENT" val="0"/>
  <p:tag name="TBUG" val="0"/>
  <p:tag name="ALLOWFS" val="0"/>
  <p:tag name="ORIGWIDTH" val="153"/>
  <p:tag name="PICTUREFILESIZE" val="17086"/>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pi^*(s) =}&#10;\]&#10;\end{document}&#10;"/>
  <p:tag name="FILENAME" val="txp_fig"/>
  <p:tag name="FORMAT" val="png16m"/>
  <p:tag name="RES" val="1200"/>
  <p:tag name="BLEND" val="0"/>
  <p:tag name="TRANSPARENT" val="0"/>
  <p:tag name="TBUG" val="0"/>
  <p:tag name="ALLOWFS" val="0"/>
  <p:tag name="ORIGWIDTH" val="75"/>
  <p:tag name="PICTUREFILESIZE" val="6258"/>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k+1}(s) \leftarrow \max_a \sum_{s'} T(s,a,s') \,\left[ R(s, a, s') + \gamma\, V_k(s')\right]}&#10;\]&#10;\end{document}&#10;"/>
  <p:tag name="FILENAME" val="txp_fig"/>
  <p:tag name="FORMAT" val="png16m"/>
  <p:tag name="RES" val="1200"/>
  <p:tag name="BLEND" val="0"/>
  <p:tag name="TRANSPARENT" val="0"/>
  <p:tag name="TBUG" val="0"/>
  <p:tag name="ALLOWFS" val="0"/>
  <p:tag name="ORIGWIDTH" val="484"/>
  <p:tag name="PICTUREFILESIZE" val="48339"/>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pi_i}_{k+1}(s) \leftarrow \sum_{s'} T(s,\pi_i(s),s') \,\left[ R(s, \pi_i(s), s') + \gamma\, V^{\pi_i}_k(s')\right]}&#10;\]&#10;\end{document}&#10;"/>
  <p:tag name="FILENAME" val="txp_fig"/>
  <p:tag name="FORMAT" val="png16m"/>
  <p:tag name="RES" val="1200"/>
  <p:tag name="BLEND" val="0"/>
  <p:tag name="TRANSPARENT" val="0"/>
  <p:tag name="TBUG" val="0"/>
  <p:tag name="ALLOWFS" val="0"/>
  <p:tag name="ORIGWIDTH" val="522"/>
  <p:tag name="PICTUREFILESIZE" val="51486"/>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pi_{i+1}(s) = \argmax_a \sum_{s'} T(s, a ,s') \left[ R(s,a,s') + \gamma V^{\pi_i}(s')\right]}&#10;\]&#10;\end{document}&#10;"/>
  <p:tag name="FILENAME" val="txp_fig"/>
  <p:tag name="FORMAT" val="png16m"/>
  <p:tag name="RES" val="1200"/>
  <p:tag name="BLEND" val="0"/>
  <p:tag name="TRANSPARENT" val="0"/>
  <p:tag name="TBUG" val="0"/>
  <p:tag name="ALLOWFS" val="0"/>
  <p:tag name="ORIGWIDTH" val="518"/>
  <p:tag name="PICTUREFILESIZE" val="51349"/>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V^*(s) = \max_a Q^*(s,a)}&#10;\]&#10;\end{document}&#10;"/>
  <p:tag name="FILENAME" val="txp_fig"/>
  <p:tag name="FORMAT" val="png16m"/>
  <p:tag name="RES" val="1200"/>
  <p:tag name="BLEND" val="0"/>
  <p:tag name="TRANSPARENT" val="0"/>
  <p:tag name="TBUG" val="0"/>
  <p:tag name="ALLOWFS" val="0"/>
  <p:tag name="ORIGWIDTH" val="205"/>
  <p:tag name="PICTUREFILESIZE" val="1926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s) = \max_a \sum_{s'} T(s,a,s') \,\left[ R(s, a, s') + \gamma\, V^*(s')\right]}&#10;\]&#10;\end{document}&#10;"/>
  <p:tag name="FILENAME" val="txp_fig"/>
  <p:tag name="FORMAT" val="png16m"/>
  <p:tag name="RES" val="1200"/>
  <p:tag name="BLEND" val="0"/>
  <p:tag name="TRANSPARENT" val="0"/>
  <p:tag name="TBUG" val="0"/>
  <p:tag name="ALLOWFS" val="0"/>
  <p:tag name="ORIGWIDTH" val="463"/>
  <p:tag name="PICTUREFILESIZE" val="4639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OliveGreen}{Q^*(s,a) = \sum_{s'} T(s,a,s') \left[ R(s,a,s') + \gamma V^*(s') \right]}&#10;\]&#10;\end{document}&#10;"/>
  <p:tag name="FILENAME" val="txp_fig"/>
  <p:tag name="FORMAT" val="png16m"/>
  <p:tag name="RES" val="1200"/>
  <p:tag name="BLEND" val="0"/>
  <p:tag name="TRANSPARENT" val="0"/>
  <p:tag name="TBUG" val="0"/>
  <p:tag name="ALLOWFS" val="0"/>
  <p:tag name="ORIGWIDTH" val="431"/>
  <p:tag name="PICTUREFILESIZE" val="43230"/>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k+1}(s) \leftarrow \max_a \sum_{s'} T(s,a,s') \,\left[ R(s, a, s') + \gamma\, V_k(s')\right]}&#10;\]&#10;\end{document}&#10;"/>
  <p:tag name="FILENAME" val="txp_fig"/>
  <p:tag name="FORMAT" val="png16m"/>
  <p:tag name="RES" val="1200"/>
  <p:tag name="BLEND" val="0"/>
  <p:tag name="TRANSPARENT" val="0"/>
  <p:tag name="TBUG" val="0"/>
  <p:tag name="ALLOWFS" val="0"/>
  <p:tag name="ORIGWIDTH" val="484"/>
  <p:tag name="PICTUREFILESIZE" val="48339"/>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s) = \max_a \sum_{s'} T(s,a,s') \,\left[ R(s, a, s') + \gamma\, V^*(s')\right]}&#10;\]&#10;\end{document}&#10;"/>
  <p:tag name="FILENAME" val="txp_fig"/>
  <p:tag name="FORMAT" val="png16m"/>
  <p:tag name="RES" val="1200"/>
  <p:tag name="BLEND" val="0"/>
  <p:tag name="TRANSPARENT" val="0"/>
  <p:tag name="TBUG" val="0"/>
  <p:tag name="ALLOWFS" val="0"/>
  <p:tag name="ORIGWIDTH" val="463"/>
  <p:tag name="PICTUREFILESIZE" val="46393"/>
</p:tagLst>
</file>

<file path=ppt/tags/tag7.xml><?xml version="1.0" encoding="utf-8"?>
<p:tagLst xmlns:a="http://schemas.openxmlformats.org/drawingml/2006/main" xmlns:r="http://schemas.openxmlformats.org/officeDocument/2006/relationships" xmlns:p="http://schemas.openxmlformats.org/presentationml/2006/main">
  <p:tag name="TEXPOINT" val="template"/>
  <p:tag name="SOURCE" val="TPT1  equation V_k(s)  template TPT1  env TPENV1  fore 0  back 16777215  eqnno 2"/>
  <p:tag name="FILENAME" val="TP_tmp"/>
  <p:tag name="ORIGWIDTH" val="22"/>
  <p:tag name="PICTUREFILESIZE" val="2676"/>
</p:tagLst>
</file>

<file path=ppt/tags/tag8.xml><?xml version="1.0" encoding="utf-8"?>
<p:tagLst xmlns:a="http://schemas.openxmlformats.org/drawingml/2006/main" xmlns:r="http://schemas.openxmlformats.org/officeDocument/2006/relationships" xmlns:p="http://schemas.openxmlformats.org/presentationml/2006/main">
  <p:tag name="TEXPOINT" val="template"/>
  <p:tag name="SOURCE" val="TPT1  equation V_{k+1}(s)  template TPT1  env TPENV1  fore 0  back 16777215  eqnno 2"/>
  <p:tag name="FILENAME" val="TP_tmp"/>
  <p:tag name="ORIGWIDTH" val="32"/>
  <p:tag name="PICTUREFILESIZE" val="2981"/>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pi(s) = \sum_{s'} T(s, \pi(s), s') [R(s,\pi(s), s') + \gamma V^\pi(s')]}&#10;\]&#10;\end{document}&#10;"/>
  <p:tag name="FILENAME" val="txp_fig"/>
  <p:tag name="FORMAT" val="png16m"/>
  <p:tag name="RES" val="1200"/>
  <p:tag name="BLEND" val="0"/>
  <p:tag name="TRANSPARENT" val="0"/>
  <p:tag name="TBUG" val="0"/>
  <p:tag name="ALLOWFS" val="0"/>
  <p:tag name="ORIGWIDTH" val="471"/>
  <p:tag name="PICTUREFILESIZE" val="44003"/>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58976</TotalTime>
  <Words>2030</Words>
  <Application>Microsoft Office PowerPoint</Application>
  <PresentationFormat>Widescreen</PresentationFormat>
  <Paragraphs>394</Paragraphs>
  <Slides>43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Times New Roman</vt:lpstr>
      <vt:lpstr>Wingdings</vt:lpstr>
      <vt:lpstr>dan-berkeley-nlp-v1</vt:lpstr>
      <vt:lpstr>Artificial Intelligence </vt:lpstr>
      <vt:lpstr>Example: Grid World</vt:lpstr>
      <vt:lpstr>Recap: MDPs</vt:lpstr>
      <vt:lpstr>Optimal Quantities</vt:lpstr>
      <vt:lpstr>Gridworld Values V*</vt:lpstr>
      <vt:lpstr>Gridworld: Q*</vt:lpstr>
      <vt:lpstr>The Bellman Equations</vt:lpstr>
      <vt:lpstr>The Bellman Equations</vt:lpstr>
      <vt:lpstr>Value Iteration</vt:lpstr>
      <vt:lpstr>Convergence*</vt:lpstr>
      <vt:lpstr>Question</vt:lpstr>
      <vt:lpstr>solution</vt:lpstr>
      <vt:lpstr>Policy Methods</vt:lpstr>
      <vt:lpstr>Policy Evaluation</vt:lpstr>
      <vt:lpstr>Fixed Policies</vt:lpstr>
      <vt:lpstr>Utilities for a Fixed Policy</vt:lpstr>
      <vt:lpstr>Example: Policy Evaluation</vt:lpstr>
      <vt:lpstr>Example: Policy Evaluation</vt:lpstr>
      <vt:lpstr>Policy Evaluation</vt:lpstr>
      <vt:lpstr>Policy Extraction</vt:lpstr>
      <vt:lpstr>Computing Actions from Values</vt:lpstr>
      <vt:lpstr>Computing Actions from Q-Values</vt:lpstr>
      <vt:lpstr>Policy Iteration</vt:lpstr>
      <vt:lpstr>Problems with Value Iteration</vt:lpstr>
      <vt:lpstr>k=0</vt:lpstr>
      <vt:lpstr>k=1</vt:lpstr>
      <vt:lpstr>k=2</vt:lpstr>
      <vt:lpstr>k=3</vt:lpstr>
      <vt:lpstr>k=4</vt:lpstr>
      <vt:lpstr>k=5</vt:lpstr>
      <vt:lpstr>k=6</vt:lpstr>
      <vt:lpstr>k=7</vt:lpstr>
      <vt:lpstr>k=8</vt:lpstr>
      <vt:lpstr>k=9</vt:lpstr>
      <vt:lpstr>k=10</vt:lpstr>
      <vt:lpstr>k=11</vt:lpstr>
      <vt:lpstr>k=12</vt:lpstr>
      <vt:lpstr>k=100</vt:lpstr>
      <vt:lpstr>Policy Iteration</vt:lpstr>
      <vt:lpstr>Policy Iteration</vt:lpstr>
      <vt:lpstr>Question</vt:lpstr>
      <vt:lpstr>Comparison</vt:lpstr>
      <vt:lpstr>Summary: MDP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fatemeh mansoori</cp:lastModifiedBy>
  <cp:revision>2660</cp:revision>
  <cp:lastPrinted>2014-02-18T19:00:09Z</cp:lastPrinted>
  <dcterms:created xsi:type="dcterms:W3CDTF">2004-08-27T04:16:05Z</dcterms:created>
  <dcterms:modified xsi:type="dcterms:W3CDTF">2023-12-19T12:30:04Z</dcterms:modified>
</cp:coreProperties>
</file>