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41"/>
  </p:notesMasterIdLst>
  <p:handoutMasterIdLst>
    <p:handoutMasterId r:id="rId42"/>
  </p:handoutMasterIdLst>
  <p:sldIdLst>
    <p:sldId id="538" r:id="rId2"/>
    <p:sldId id="632" r:id="rId3"/>
    <p:sldId id="633" r:id="rId4"/>
    <p:sldId id="592" r:id="rId5"/>
    <p:sldId id="634" r:id="rId6"/>
    <p:sldId id="635" r:id="rId7"/>
    <p:sldId id="636" r:id="rId8"/>
    <p:sldId id="570" r:id="rId9"/>
    <p:sldId id="637" r:id="rId10"/>
    <p:sldId id="639" r:id="rId11"/>
    <p:sldId id="640" r:id="rId12"/>
    <p:sldId id="638" r:id="rId13"/>
    <p:sldId id="593" r:id="rId14"/>
    <p:sldId id="642" r:id="rId15"/>
    <p:sldId id="643" r:id="rId16"/>
    <p:sldId id="648" r:id="rId17"/>
    <p:sldId id="641" r:id="rId18"/>
    <p:sldId id="595" r:id="rId19"/>
    <p:sldId id="646" r:id="rId20"/>
    <p:sldId id="647" r:id="rId21"/>
    <p:sldId id="644" r:id="rId22"/>
    <p:sldId id="596" r:id="rId23"/>
    <p:sldId id="597" r:id="rId24"/>
    <p:sldId id="598" r:id="rId25"/>
    <p:sldId id="631" r:id="rId26"/>
    <p:sldId id="599" r:id="rId27"/>
    <p:sldId id="649" r:id="rId28"/>
    <p:sldId id="658" r:id="rId29"/>
    <p:sldId id="659" r:id="rId30"/>
    <p:sldId id="626" r:id="rId31"/>
    <p:sldId id="576" r:id="rId32"/>
    <p:sldId id="650" r:id="rId33"/>
    <p:sldId id="655" r:id="rId34"/>
    <p:sldId id="651" r:id="rId35"/>
    <p:sldId id="652" r:id="rId36"/>
    <p:sldId id="653" r:id="rId37"/>
    <p:sldId id="654" r:id="rId38"/>
    <p:sldId id="657" r:id="rId39"/>
    <p:sldId id="660" r:id="rId40"/>
  </p:sldIdLst>
  <p:sldSz cx="12192000" cy="6858000"/>
  <p:notesSz cx="9601200" cy="7315200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8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37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943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131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320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509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0BB"/>
    <a:srgbClr val="1401FF"/>
    <a:srgbClr val="921827"/>
    <a:srgbClr val="FFFFCC"/>
    <a:srgbClr val="CCFFCC"/>
    <a:srgbClr val="FFCCFF"/>
    <a:srgbClr val="FFCC99"/>
    <a:srgbClr val="99CCFF"/>
    <a:srgbClr val="008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29" autoAdjust="0"/>
    <p:restoredTop sz="95627" autoAdjust="0"/>
  </p:normalViewPr>
  <p:slideViewPr>
    <p:cSldViewPr snapToGrid="0">
      <p:cViewPr varScale="1">
        <p:scale>
          <a:sx n="82" d="100"/>
          <a:sy n="82" d="100"/>
        </p:scale>
        <p:origin x="7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39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248" y="0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03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248" y="6948703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F38672AD-12AE-4354-8ADE-1E86BC48C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248" y="0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9692" y="3475487"/>
            <a:ext cx="7681818" cy="329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8703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248" y="6948703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684C7023-1648-4F51-874D-1B6680E39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39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32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A559F-2ED3-42FB-97D7-7C336CEBC9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028D4-0D48-40B4-A2B4-AA16B583E8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581A5-8CD7-46EA-B6E3-B84F6F7DE5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AE4EA-EF72-4592-B966-0919EDBC0A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D84D3-0B6F-43E9-96DD-B384A1346F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CD15-A186-434C-A76C-E16FE73CAB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F1A73-48D6-4B22-86A8-533683877D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BE99A-4DC5-4CD3-AA5A-F0648462A6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7EAA6-40E0-4638-8426-274C359A2A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8C8E3-8727-4A80-8860-67A2C5A4D4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00F85-53AA-4CB9-B5F3-E0A7D91F13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7BFCCC65-4CBD-445E-A057-E1EE8E8797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3021" y="974035"/>
            <a:ext cx="7042312" cy="4401445"/>
          </a:xfrm>
          <a:prstGeom prst="rect">
            <a:avLst/>
          </a:prstGeom>
          <a:noFill/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814754"/>
          </a:xfrm>
        </p:spPr>
        <p:txBody>
          <a:bodyPr/>
          <a:lstStyle/>
          <a:p>
            <a:pPr eaLnBrk="1" hangingPunct="1"/>
            <a:r>
              <a:rPr lang="en-US" sz="4300" dirty="0"/>
              <a:t>Local search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-2286000" y="3545456"/>
            <a:ext cx="12192000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Instructors: </a:t>
            </a:r>
            <a:r>
              <a:rPr lang="en-US" sz="2400" dirty="0" err="1">
                <a:latin typeface="Calibri"/>
                <a:cs typeface="Calibri"/>
              </a:rPr>
              <a:t>Fatemeh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Mansoori</a:t>
            </a:r>
            <a:endParaRPr lang="en-US" sz="2400" dirty="0">
              <a:latin typeface="Calibri"/>
              <a:cs typeface="Calibri"/>
            </a:endParaRPr>
          </a:p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University of Isfahan</a:t>
            </a:r>
          </a:p>
        </p:txBody>
      </p:sp>
      <p:sp>
        <p:nvSpPr>
          <p:cNvPr id="2" name="Rectangle 1"/>
          <p:cNvSpPr/>
          <p:nvPr/>
        </p:nvSpPr>
        <p:spPr>
          <a:xfrm>
            <a:off x="1676400" y="5687730"/>
            <a:ext cx="8452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MT"/>
              </a:rPr>
              <a:t>Artificial Intelligence: A Modern Approach”, 3</a:t>
            </a:r>
            <a:r>
              <a:rPr lang="en-US" sz="1200" dirty="0">
                <a:latin typeface="ArialMT"/>
              </a:rPr>
              <a:t>rd </a:t>
            </a:r>
            <a:r>
              <a:rPr lang="en-US" dirty="0">
                <a:latin typeface="ArialMT"/>
              </a:rPr>
              <a:t>Edition, Chapter 4</a:t>
            </a:r>
          </a:p>
          <a:p>
            <a:r>
              <a:rPr lang="en-US" dirty="0">
                <a:latin typeface="ArialMT"/>
              </a:rPr>
              <a:t>Most slides have been adapted from CS188, UC Berkeley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Hill-climbing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0"/>
            <a:ext cx="11379200" cy="51677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Node contains the state and the value of objective function in that state (not path)</a:t>
            </a:r>
          </a:p>
          <a:p>
            <a:r>
              <a:rPr lang="en-US" dirty="0"/>
              <a:t>Search strategy: steepest ascent among immediate neighbors until reaching a peak</a:t>
            </a:r>
          </a:p>
          <a:p>
            <a:pPr marL="12700" marR="1995170" indent="0">
              <a:lnSpc>
                <a:spcPct val="100800"/>
              </a:lnSpc>
              <a:buNone/>
            </a:pPr>
            <a:r>
              <a:rPr lang="en-US" b="1" spc="-5" dirty="0">
                <a:solidFill>
                  <a:srgbClr val="CE00BB"/>
                </a:solidFill>
                <a:latin typeface="Gill Sans MT"/>
                <a:cs typeface="Gill Sans MT"/>
              </a:rPr>
              <a:t>function </a:t>
            </a:r>
            <a:r>
              <a:rPr lang="en-US" spc="-5" dirty="0">
                <a:solidFill>
                  <a:srgbClr val="008000"/>
                </a:solidFill>
                <a:latin typeface="Gill Sans MT"/>
                <a:cs typeface="Gill Sans MT"/>
              </a:rPr>
              <a:t>HILL-CLIMBING</a:t>
            </a:r>
            <a:r>
              <a:rPr lang="en-US" spc="-5" dirty="0">
                <a:latin typeface="Gill Sans MT"/>
                <a:cs typeface="Gill Sans MT"/>
              </a:rPr>
              <a:t>(</a:t>
            </a:r>
            <a:r>
              <a:rPr lang="en-US" spc="-5" dirty="0">
                <a:solidFill>
                  <a:srgbClr val="0000FF"/>
                </a:solidFill>
                <a:latin typeface="Gill Sans MT"/>
                <a:cs typeface="Gill Sans MT"/>
              </a:rPr>
              <a:t>problem</a:t>
            </a:r>
            <a:r>
              <a:rPr lang="en-US" spc="-5" dirty="0">
                <a:latin typeface="Gill Sans MT"/>
                <a:cs typeface="Gill Sans MT"/>
              </a:rPr>
              <a:t>) </a:t>
            </a:r>
            <a:r>
              <a:rPr lang="en-US" b="1" spc="-10" dirty="0">
                <a:solidFill>
                  <a:srgbClr val="CE00BB"/>
                </a:solidFill>
                <a:latin typeface="Gill Sans MT"/>
                <a:cs typeface="Gill Sans MT"/>
              </a:rPr>
              <a:t>returns </a:t>
            </a:r>
            <a:r>
              <a:rPr lang="en-US" dirty="0">
                <a:latin typeface="Gill Sans MT"/>
                <a:cs typeface="Gill Sans MT"/>
              </a:rPr>
              <a:t>a state</a:t>
            </a:r>
          </a:p>
          <a:p>
            <a:pPr marL="412731" marR="1995170" lvl="1" indent="0">
              <a:lnSpc>
                <a:spcPct val="100800"/>
              </a:lnSpc>
              <a:buNone/>
            </a:pPr>
            <a:r>
              <a:rPr lang="en-US" spc="-15" dirty="0">
                <a:solidFill>
                  <a:srgbClr val="0000FF"/>
                </a:solidFill>
                <a:latin typeface="Gill Sans MT"/>
                <a:cs typeface="Gill Sans MT"/>
              </a:rPr>
              <a:t>current </a:t>
            </a:r>
            <a:r>
              <a:rPr lang="en-US" dirty="0">
                <a:latin typeface="Arial"/>
                <a:cs typeface="Arial"/>
              </a:rPr>
              <a:t>←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make-node(</a:t>
            </a:r>
            <a:r>
              <a:rPr lang="en-US" spc="-10" dirty="0" err="1">
                <a:solidFill>
                  <a:srgbClr val="0000FF"/>
                </a:solidFill>
                <a:latin typeface="Gill Sans MT"/>
                <a:cs typeface="Gill Sans MT"/>
              </a:rPr>
              <a:t>problem</a:t>
            </a:r>
            <a:r>
              <a:rPr lang="en-US" spc="-10" dirty="0" err="1">
                <a:latin typeface="Gill Sans MT"/>
                <a:cs typeface="Gill Sans MT"/>
              </a:rPr>
              <a:t>.initial</a:t>
            </a:r>
            <a:r>
              <a:rPr lang="en-US" spc="-10" dirty="0">
                <a:latin typeface="Gill Sans MT"/>
                <a:cs typeface="Gill Sans MT"/>
              </a:rPr>
              <a:t>-state)</a:t>
            </a:r>
            <a:endParaRPr lang="en-US" dirty="0">
              <a:latin typeface="Gill Sans MT"/>
              <a:cs typeface="Gill Sans MT"/>
            </a:endParaRPr>
          </a:p>
          <a:p>
            <a:pPr marL="406399" lvl="1" indent="0">
              <a:spcBef>
                <a:spcPts val="25"/>
              </a:spcBef>
              <a:buNone/>
            </a:pPr>
            <a:r>
              <a:rPr lang="en-US" b="1" spc="-5" dirty="0">
                <a:solidFill>
                  <a:srgbClr val="CE00BB"/>
                </a:solidFill>
                <a:latin typeface="Gill Sans MT"/>
                <a:cs typeface="Gill Sans MT"/>
              </a:rPr>
              <a:t>loop</a:t>
            </a:r>
            <a:r>
              <a:rPr lang="en-US" b="1" spc="-10" dirty="0">
                <a:solidFill>
                  <a:srgbClr val="CE00BB"/>
                </a:solidFill>
                <a:latin typeface="Gill Sans MT"/>
                <a:cs typeface="Gill Sans MT"/>
              </a:rPr>
              <a:t> </a:t>
            </a:r>
            <a:r>
              <a:rPr lang="en-US" b="1" dirty="0">
                <a:solidFill>
                  <a:srgbClr val="CE00BB"/>
                </a:solidFill>
                <a:latin typeface="Gill Sans MT"/>
                <a:cs typeface="Gill Sans MT"/>
              </a:rPr>
              <a:t>do</a:t>
            </a:r>
            <a:endParaRPr lang="en-US" dirty="0">
              <a:latin typeface="Gill Sans MT"/>
              <a:cs typeface="Gill Sans MT"/>
            </a:endParaRPr>
          </a:p>
          <a:p>
            <a:pPr marL="1079499" lvl="1" indent="0">
              <a:spcBef>
                <a:spcPts val="25"/>
              </a:spcBef>
              <a:buNone/>
            </a:pPr>
            <a:r>
              <a:rPr lang="en-US" spc="-5" dirty="0">
                <a:solidFill>
                  <a:srgbClr val="0000FF"/>
                </a:solidFill>
                <a:latin typeface="Gill Sans MT"/>
                <a:cs typeface="Gill Sans MT"/>
              </a:rPr>
              <a:t>neighbor </a:t>
            </a:r>
            <a:r>
              <a:rPr lang="en-US" dirty="0">
                <a:latin typeface="Arial"/>
                <a:cs typeface="Arial"/>
              </a:rPr>
              <a:t>← </a:t>
            </a:r>
            <a:r>
              <a:rPr lang="en-US" dirty="0">
                <a:latin typeface="Gill Sans MT"/>
                <a:cs typeface="Gill Sans MT"/>
              </a:rPr>
              <a:t>a </a:t>
            </a:r>
            <a:r>
              <a:rPr lang="en-US" spc="-5" dirty="0">
                <a:latin typeface="Gill Sans MT"/>
                <a:cs typeface="Gill Sans MT"/>
              </a:rPr>
              <a:t>highest-valued successor </a:t>
            </a:r>
            <a:r>
              <a:rPr lang="en-US" dirty="0">
                <a:latin typeface="Gill Sans MT"/>
                <a:cs typeface="Gill Sans MT"/>
              </a:rPr>
              <a:t>of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spc="-15" dirty="0">
                <a:solidFill>
                  <a:srgbClr val="0000FF"/>
                </a:solidFill>
                <a:latin typeface="Gill Sans MT"/>
                <a:cs typeface="Gill Sans MT"/>
              </a:rPr>
              <a:t>current</a:t>
            </a:r>
            <a:endParaRPr lang="en-US" dirty="0">
              <a:latin typeface="Gill Sans MT"/>
              <a:cs typeface="Gill Sans MT"/>
            </a:endParaRPr>
          </a:p>
          <a:p>
            <a:pPr marL="1079499" lvl="1" indent="0">
              <a:spcBef>
                <a:spcPts val="25"/>
              </a:spcBef>
              <a:buNone/>
            </a:pPr>
            <a:r>
              <a:rPr lang="en-US" b="1" spc="-5" dirty="0">
                <a:solidFill>
                  <a:srgbClr val="CE00BB"/>
                </a:solidFill>
                <a:latin typeface="Gill Sans MT"/>
                <a:cs typeface="Gill Sans MT"/>
              </a:rPr>
              <a:t>if </a:t>
            </a:r>
            <a:r>
              <a:rPr lang="en-US" spc="-20" dirty="0" err="1">
                <a:solidFill>
                  <a:srgbClr val="0000FF"/>
                </a:solidFill>
                <a:latin typeface="Gill Sans MT"/>
                <a:cs typeface="Gill Sans MT"/>
              </a:rPr>
              <a:t>neighbor</a:t>
            </a:r>
            <a:r>
              <a:rPr lang="en-US" spc="-20" dirty="0" err="1">
                <a:latin typeface="Gill Sans MT"/>
                <a:cs typeface="Gill Sans MT"/>
              </a:rPr>
              <a:t>.value</a:t>
            </a:r>
            <a:r>
              <a:rPr lang="en-US" spc="-20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≤ </a:t>
            </a:r>
            <a:r>
              <a:rPr lang="en-US" spc="-10" dirty="0" err="1">
                <a:solidFill>
                  <a:srgbClr val="0000FF"/>
                </a:solidFill>
                <a:latin typeface="Gill Sans MT"/>
                <a:cs typeface="Gill Sans MT"/>
              </a:rPr>
              <a:t>current</a:t>
            </a:r>
            <a:r>
              <a:rPr lang="en-US" spc="-10" dirty="0" err="1">
                <a:latin typeface="Gill Sans MT"/>
                <a:cs typeface="Gill Sans MT"/>
              </a:rPr>
              <a:t>.value</a:t>
            </a:r>
            <a:r>
              <a:rPr lang="en-US" spc="-10" dirty="0">
                <a:latin typeface="Gill Sans MT"/>
                <a:cs typeface="Gill Sans MT"/>
              </a:rPr>
              <a:t> </a:t>
            </a:r>
            <a:r>
              <a:rPr lang="en-US" b="1" dirty="0">
                <a:solidFill>
                  <a:srgbClr val="CE00BB"/>
                </a:solidFill>
                <a:latin typeface="Gill Sans MT"/>
                <a:cs typeface="Gill Sans MT"/>
              </a:rPr>
              <a:t>then  </a:t>
            </a:r>
          </a:p>
          <a:p>
            <a:pPr marL="1479528" lvl="2" indent="0">
              <a:spcBef>
                <a:spcPts val="25"/>
              </a:spcBef>
              <a:buNone/>
            </a:pPr>
            <a:r>
              <a:rPr lang="en-US" b="1" spc="-15" dirty="0">
                <a:solidFill>
                  <a:srgbClr val="CE00BB"/>
                </a:solidFill>
                <a:latin typeface="Gill Sans MT"/>
                <a:cs typeface="Gill Sans MT"/>
              </a:rPr>
              <a:t>return</a:t>
            </a:r>
            <a:r>
              <a:rPr lang="en-US" b="1" spc="-5" dirty="0">
                <a:solidFill>
                  <a:srgbClr val="CE00BB"/>
                </a:solidFill>
                <a:latin typeface="Gill Sans MT"/>
                <a:cs typeface="Gill Sans MT"/>
              </a:rPr>
              <a:t> 	</a:t>
            </a:r>
            <a:r>
              <a:rPr lang="en-US" spc="-10" dirty="0" err="1">
                <a:solidFill>
                  <a:srgbClr val="0000FF"/>
                </a:solidFill>
                <a:latin typeface="Gill Sans MT"/>
                <a:cs typeface="Gill Sans MT"/>
              </a:rPr>
              <a:t>current</a:t>
            </a:r>
            <a:r>
              <a:rPr lang="en-US" spc="-10" dirty="0" err="1">
                <a:latin typeface="Gill Sans MT"/>
                <a:cs typeface="Gill Sans MT"/>
              </a:rPr>
              <a:t>.state</a:t>
            </a:r>
            <a:endParaRPr lang="en-US" dirty="0">
              <a:latin typeface="Gill Sans MT"/>
              <a:cs typeface="Gill Sans MT"/>
            </a:endParaRPr>
          </a:p>
          <a:p>
            <a:pPr marL="679468" indent="0">
              <a:lnSpc>
                <a:spcPts val="2785"/>
              </a:lnSpc>
              <a:buNone/>
            </a:pPr>
            <a:r>
              <a:rPr lang="en-US" spc="-15" dirty="0">
                <a:solidFill>
                  <a:srgbClr val="0000FF"/>
                </a:solidFill>
                <a:latin typeface="Gill Sans MT"/>
                <a:cs typeface="Gill Sans MT"/>
              </a:rPr>
              <a:t>	 current </a:t>
            </a:r>
            <a:r>
              <a:rPr lang="en-US" dirty="0">
                <a:latin typeface="Arial"/>
                <a:cs typeface="Arial"/>
              </a:rPr>
              <a:t>← </a:t>
            </a:r>
            <a:r>
              <a:rPr lang="en-US" spc="-5" dirty="0">
                <a:solidFill>
                  <a:srgbClr val="0000FF"/>
                </a:solidFill>
                <a:latin typeface="Gill Sans MT"/>
                <a:cs typeface="Gill Sans MT"/>
              </a:rPr>
              <a:t>neighbor</a:t>
            </a:r>
            <a:endParaRPr lang="en-US" dirty="0">
              <a:latin typeface="Gill Sans MT"/>
              <a:cs typeface="Gill Sans MT"/>
            </a:endParaRPr>
          </a:p>
          <a:p>
            <a:r>
              <a:rPr lang="en-US" spc="-5" dirty="0">
                <a:latin typeface="Arial"/>
                <a:cs typeface="Arial"/>
              </a:rPr>
              <a:t>Current node is replaced by </a:t>
            </a:r>
            <a:r>
              <a:rPr lang="en-US" dirty="0">
                <a:latin typeface="Arial"/>
                <a:cs typeface="Arial"/>
              </a:rPr>
              <a:t>the </a:t>
            </a:r>
            <a:r>
              <a:rPr lang="en-US" spc="-5" dirty="0">
                <a:latin typeface="Arial"/>
                <a:cs typeface="Arial"/>
              </a:rPr>
              <a:t>best  successor (if it is better than current</a:t>
            </a:r>
            <a:r>
              <a:rPr lang="en-US" spc="8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node)</a:t>
            </a:r>
          </a:p>
          <a:p>
            <a:r>
              <a:rPr lang="en-US" b="1" i="1" spc="-20" dirty="0">
                <a:latin typeface="Calibri"/>
                <a:cs typeface="Calibri"/>
              </a:rPr>
              <a:t>“Like </a:t>
            </a:r>
            <a:r>
              <a:rPr lang="en-US" b="1" i="1" spc="-5" dirty="0">
                <a:latin typeface="Calibri"/>
                <a:cs typeface="Calibri"/>
              </a:rPr>
              <a:t>climbing </a:t>
            </a:r>
            <a:r>
              <a:rPr lang="en-US" b="1" i="1" spc="-15" dirty="0">
                <a:latin typeface="Calibri"/>
                <a:cs typeface="Calibri"/>
              </a:rPr>
              <a:t>Everest </a:t>
            </a:r>
            <a:r>
              <a:rPr lang="en-US" b="1" i="1" spc="-5" dirty="0">
                <a:latin typeface="Calibri"/>
                <a:cs typeface="Calibri"/>
              </a:rPr>
              <a:t>in thick </a:t>
            </a:r>
            <a:r>
              <a:rPr lang="en-US" b="1" i="1" spc="-10" dirty="0">
                <a:latin typeface="Calibri"/>
                <a:cs typeface="Calibri"/>
              </a:rPr>
              <a:t>fog </a:t>
            </a:r>
            <a:r>
              <a:rPr lang="en-US" b="1" i="1" spc="-5" dirty="0">
                <a:latin typeface="Calibri"/>
                <a:cs typeface="Calibri"/>
              </a:rPr>
              <a:t>with</a:t>
            </a:r>
            <a:r>
              <a:rPr lang="en-US" b="1" i="1" spc="-65" dirty="0">
                <a:latin typeface="Calibri"/>
                <a:cs typeface="Calibri"/>
              </a:rPr>
              <a:t> </a:t>
            </a:r>
            <a:r>
              <a:rPr lang="en-US" b="1" i="1" spc="-5" dirty="0">
                <a:latin typeface="Calibri"/>
                <a:cs typeface="Calibri"/>
              </a:rPr>
              <a:t>amnesia”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6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hill climbing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1419" y="1693274"/>
            <a:ext cx="4374589" cy="316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88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-queens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the state as a whole configuration</a:t>
            </a:r>
          </a:p>
          <a:p>
            <a:pPr lvl="1"/>
            <a:r>
              <a:rPr lang="en-US" dirty="0"/>
              <a:t>States: n queens on board, one per column</a:t>
            </a:r>
          </a:p>
          <a:p>
            <a:pPr lvl="1"/>
            <a:r>
              <a:rPr lang="en-US" dirty="0"/>
              <a:t>Successors: move </a:t>
            </a:r>
            <a:r>
              <a:rPr lang="en-US" dirty="0">
                <a:solidFill>
                  <a:srgbClr val="FF0000"/>
                </a:solidFill>
              </a:rPr>
              <a:t>a queen </a:t>
            </a:r>
            <a:r>
              <a:rPr lang="en-US" dirty="0"/>
              <a:t>in its column</a:t>
            </a:r>
          </a:p>
          <a:p>
            <a:pPr lvl="1"/>
            <a:r>
              <a:rPr lang="en-US" dirty="0"/>
              <a:t>What is the branching factor ?</a:t>
            </a:r>
          </a:p>
          <a:p>
            <a:pPr lvl="1"/>
            <a:r>
              <a:rPr lang="en-US" spc="-5" dirty="0">
                <a:latin typeface="Gill Sans MT"/>
                <a:cs typeface="Gill Sans MT"/>
              </a:rPr>
              <a:t>What is </a:t>
            </a:r>
            <a:r>
              <a:rPr lang="en-US" spc="-10" dirty="0">
                <a:solidFill>
                  <a:srgbClr val="C00000"/>
                </a:solidFill>
                <a:latin typeface="Gill Sans MT"/>
                <a:cs typeface="Gill Sans MT"/>
              </a:rPr>
              <a:t>objective </a:t>
            </a:r>
            <a:r>
              <a:rPr lang="en-US" spc="-5" dirty="0">
                <a:solidFill>
                  <a:srgbClr val="C00000"/>
                </a:solidFill>
                <a:latin typeface="Gill Sans MT"/>
                <a:cs typeface="Gill Sans MT"/>
              </a:rPr>
              <a:t>function</a:t>
            </a:r>
            <a:r>
              <a:rPr lang="en-US" spc="-5" dirty="0">
                <a:latin typeface="Gill Sans MT"/>
                <a:cs typeface="Gill Sans MT"/>
              </a:rPr>
              <a:t>?</a:t>
            </a:r>
            <a:endParaRPr lang="en-US" dirty="0">
              <a:latin typeface="Gill Sans MT"/>
              <a:cs typeface="Gill Sans MT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317" y="3761583"/>
            <a:ext cx="2315174" cy="23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55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55" y="2519106"/>
            <a:ext cx="9921630" cy="3083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for </a:t>
            </a:r>
            <a:r>
              <a:rPr lang="en-US" i="1" dirty="0"/>
              <a:t>n</a:t>
            </a:r>
            <a:r>
              <a:rPr lang="en-US" dirty="0"/>
              <a:t>-queens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Heuristic value function: number of conflicts</a:t>
            </a:r>
          </a:p>
        </p:txBody>
      </p:sp>
    </p:spTree>
    <p:extLst>
      <p:ext uri="{BB962C8B-B14F-4D97-AF65-F5344CB8AC3E}">
        <p14:creationId xmlns:p14="http://schemas.microsoft.com/office/powerpoint/2010/main" val="2169089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06400" y="1397001"/>
            <a:ext cx="11379200" cy="1576842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99720" indent="-274320">
              <a:lnSpc>
                <a:spcPct val="100000"/>
              </a:lnSpc>
              <a:spcBef>
                <a:spcPts val="330"/>
              </a:spcBef>
              <a:buClr>
                <a:srgbClr val="727CA3"/>
              </a:buClr>
              <a:buSzPct val="118181"/>
              <a:buFont typeface="Arial"/>
              <a:buChar char="•"/>
              <a:tabLst>
                <a:tab pos="299085" algn="l"/>
                <a:tab pos="299720" algn="l"/>
                <a:tab pos="5722620" algn="l"/>
              </a:tabLst>
            </a:pPr>
            <a:r>
              <a:rPr sz="2200" spc="-5" dirty="0">
                <a:solidFill>
                  <a:srgbClr val="C00000"/>
                </a:solidFill>
                <a:latin typeface="Gill Sans MT"/>
                <a:cs typeface="Gill Sans MT"/>
              </a:rPr>
              <a:t>States</a:t>
            </a:r>
            <a:r>
              <a:rPr sz="2200" spc="-5" dirty="0">
                <a:latin typeface="Gill Sans MT"/>
                <a:cs typeface="Gill Sans MT"/>
              </a:rPr>
              <a:t>: </a:t>
            </a:r>
            <a:endParaRPr lang="en-US" sz="2200" spc="-5" dirty="0">
              <a:latin typeface="Gill Sans MT"/>
              <a:cs typeface="Gill Sans MT"/>
            </a:endParaRPr>
          </a:p>
          <a:p>
            <a:pPr marL="299720" indent="-274320">
              <a:lnSpc>
                <a:spcPct val="100000"/>
              </a:lnSpc>
              <a:spcBef>
                <a:spcPts val="330"/>
              </a:spcBef>
              <a:buClr>
                <a:srgbClr val="727CA3"/>
              </a:buClr>
              <a:buSzPct val="118181"/>
              <a:buFont typeface="Arial"/>
              <a:buChar char="•"/>
              <a:tabLst>
                <a:tab pos="299085" algn="l"/>
                <a:tab pos="299720" algn="l"/>
                <a:tab pos="5722620" algn="l"/>
              </a:tabLst>
            </a:pPr>
            <a:r>
              <a:rPr sz="2200" spc="-5" dirty="0">
                <a:solidFill>
                  <a:srgbClr val="C00000"/>
                </a:solidFill>
                <a:latin typeface="Gill Sans MT"/>
                <a:cs typeface="Gill Sans MT"/>
              </a:rPr>
              <a:t>Successors(s)</a:t>
            </a:r>
            <a:r>
              <a:rPr sz="2200" spc="-5" dirty="0">
                <a:latin typeface="Gill Sans MT"/>
                <a:cs typeface="Gill Sans MT"/>
              </a:rPr>
              <a:t>:	</a:t>
            </a:r>
            <a:endParaRPr sz="2200" dirty="0">
              <a:latin typeface="Gill Sans MT"/>
              <a:cs typeface="Gill Sans MT"/>
            </a:endParaRPr>
          </a:p>
          <a:p>
            <a:pPr marL="299085" marR="18415" indent="-274320">
              <a:lnSpc>
                <a:spcPct val="101800"/>
              </a:lnSpc>
              <a:spcBef>
                <a:spcPts val="450"/>
              </a:spcBef>
              <a:buClr>
                <a:srgbClr val="727CA3"/>
              </a:buClr>
              <a:buSzPct val="118181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solidFill>
                  <a:srgbClr val="C00000"/>
                </a:solidFill>
                <a:latin typeface="Gill Sans MT"/>
                <a:cs typeface="Gill Sans MT"/>
              </a:rPr>
              <a:t>Cost function </a:t>
            </a:r>
            <a:r>
              <a:rPr sz="2200" spc="5" dirty="0">
                <a:solidFill>
                  <a:srgbClr val="C00000"/>
                </a:solidFill>
                <a:latin typeface="Cambria Math"/>
                <a:cs typeface="Cambria Math"/>
              </a:rPr>
              <a:t>ℎ</a:t>
            </a:r>
            <a:r>
              <a:rPr sz="2200" spc="5" dirty="0">
                <a:solidFill>
                  <a:srgbClr val="C00000"/>
                </a:solidFill>
                <a:latin typeface="Gill Sans MT"/>
                <a:cs typeface="Gill Sans MT"/>
              </a:rPr>
              <a:t>(s)</a:t>
            </a:r>
            <a:r>
              <a:rPr sz="2200" spc="5" dirty="0">
                <a:latin typeface="Gill Sans MT"/>
                <a:cs typeface="Gill Sans MT"/>
              </a:rPr>
              <a:t>:</a:t>
            </a:r>
            <a:endParaRPr lang="en-US" sz="2200" spc="5" dirty="0">
              <a:latin typeface="Gill Sans MT"/>
              <a:cs typeface="Gill Sans MT"/>
            </a:endParaRPr>
          </a:p>
          <a:p>
            <a:pPr marL="299085" marR="18415" indent="-274320">
              <a:lnSpc>
                <a:spcPct val="101800"/>
              </a:lnSpc>
              <a:spcBef>
                <a:spcPts val="450"/>
              </a:spcBef>
              <a:buClr>
                <a:srgbClr val="727CA3"/>
              </a:buClr>
              <a:buSzPct val="118181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200" spc="-5" dirty="0">
                <a:solidFill>
                  <a:srgbClr val="C00000"/>
                </a:solidFill>
                <a:latin typeface="Gill Sans MT"/>
                <a:cs typeface="Gill Sans MT"/>
              </a:rPr>
              <a:t>Global minimum : </a:t>
            </a:r>
            <a:endParaRPr sz="2200" dirty="0">
              <a:latin typeface="Gill Sans MT"/>
              <a:cs typeface="Gill Sans MT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Local search: 8-queens</a:t>
            </a:r>
            <a:r>
              <a:rPr spc="-10" dirty="0"/>
              <a:t> </a:t>
            </a:r>
            <a:r>
              <a:rPr spc="-5" dirty="0"/>
              <a:t>problem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536461" y="1397001"/>
            <a:ext cx="5735607" cy="64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 rtlCol="0">
            <a:spAutoFit/>
          </a:bodyPr>
          <a:lstStyle/>
          <a:p>
            <a:r>
              <a:rPr lang="en-US" dirty="0">
                <a:latin typeface="Gill Sans MT"/>
                <a:cs typeface="Gill Sans MT"/>
              </a:rPr>
              <a:t>8 </a:t>
            </a:r>
            <a:r>
              <a:rPr lang="en-US" spc="-5" dirty="0">
                <a:latin typeface="Gill Sans MT"/>
                <a:cs typeface="Gill Sans MT"/>
              </a:rPr>
              <a:t>queens on </a:t>
            </a:r>
            <a:r>
              <a:rPr lang="en-US" dirty="0">
                <a:latin typeface="Gill Sans MT"/>
                <a:cs typeface="Gill Sans MT"/>
              </a:rPr>
              <a:t>the </a:t>
            </a:r>
            <a:r>
              <a:rPr lang="en-US" spc="-10" dirty="0">
                <a:latin typeface="Gill Sans MT"/>
                <a:cs typeface="Gill Sans MT"/>
              </a:rPr>
              <a:t>board, </a:t>
            </a:r>
            <a:r>
              <a:rPr lang="en-US" spc="-5" dirty="0">
                <a:latin typeface="Gill Sans MT"/>
                <a:cs typeface="Gill Sans MT"/>
              </a:rPr>
              <a:t>one</a:t>
            </a:r>
            <a:r>
              <a:rPr lang="en-US" spc="-340" dirty="0">
                <a:latin typeface="Gill Sans MT"/>
                <a:cs typeface="Gill Sans MT"/>
              </a:rPr>
              <a:t> </a:t>
            </a:r>
            <a:r>
              <a:rPr lang="en-US" spc="-5" dirty="0">
                <a:latin typeface="Gill Sans MT"/>
                <a:cs typeface="Gill Sans MT"/>
              </a:rPr>
              <a:t>per</a:t>
            </a:r>
            <a:r>
              <a:rPr lang="en-US" spc="15" dirty="0">
                <a:latin typeface="Gill Sans MT"/>
                <a:cs typeface="Gill Sans MT"/>
              </a:rPr>
              <a:t> </a:t>
            </a:r>
            <a:r>
              <a:rPr lang="en-US" spc="-5" dirty="0">
                <a:latin typeface="Gill Sans MT"/>
                <a:cs typeface="Gill Sans MT"/>
              </a:rPr>
              <a:t>column	</a:t>
            </a:r>
            <a:r>
              <a:rPr lang="en-US" dirty="0">
                <a:latin typeface="Gill Sans MT"/>
                <a:cs typeface="Gill Sans MT"/>
              </a:rPr>
              <a:t>(8</a:t>
            </a:r>
            <a:r>
              <a:rPr lang="en-US" baseline="40740" dirty="0">
                <a:latin typeface="Gill Sans MT"/>
                <a:cs typeface="Gill Sans MT"/>
              </a:rPr>
              <a:t>8 </a:t>
            </a:r>
            <a:r>
              <a:rPr lang="en-US" dirty="0">
                <a:latin typeface="Cambria Math"/>
                <a:cs typeface="Cambria Math"/>
              </a:rPr>
              <a:t>≈ </a:t>
            </a:r>
            <a:r>
              <a:rPr lang="en-US" spc="-5" dirty="0">
                <a:latin typeface="Cambria Math"/>
                <a:cs typeface="Cambria Math"/>
              </a:rPr>
              <a:t>17</a:t>
            </a:r>
            <a:r>
              <a:rPr lang="en-US" spc="-150" dirty="0">
                <a:latin typeface="Cambria Math"/>
                <a:cs typeface="Cambria Math"/>
              </a:rPr>
              <a:t> </a:t>
            </a:r>
            <a:r>
              <a:rPr lang="en-US" spc="5" dirty="0">
                <a:latin typeface="Cambria Math"/>
                <a:cs typeface="Cambria Math"/>
              </a:rPr>
              <a:t>𝑚𝑖𝑙𝑙𝑖𝑜𝑛</a:t>
            </a:r>
            <a:r>
              <a:rPr lang="en-US" spc="5" dirty="0">
                <a:latin typeface="Gill Sans MT"/>
                <a:cs typeface="Gill Sans MT"/>
              </a:rPr>
              <a:t>)</a:t>
            </a:r>
            <a:endParaRPr lang="en-US" dirty="0">
              <a:latin typeface="Gill Sans MT"/>
              <a:cs typeface="Gill Sans MT"/>
            </a:endParaRPr>
          </a:p>
          <a:p>
            <a:endParaRPr lang="en-US" dirty="0">
              <a:solidFill>
                <a:schemeClr val="bg2"/>
              </a:solidFill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278333" y="1786211"/>
            <a:ext cx="9712014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dirty="0">
                <a:latin typeface="Gill Sans MT"/>
                <a:cs typeface="Gill Sans MT"/>
              </a:rPr>
              <a:t>all states </a:t>
            </a:r>
            <a:r>
              <a:rPr lang="en-US" spc="-10" dirty="0">
                <a:latin typeface="Gill Sans MT"/>
                <a:cs typeface="Gill Sans MT"/>
              </a:rPr>
              <a:t>resulted </a:t>
            </a:r>
            <a:r>
              <a:rPr lang="en-US" spc="-15" dirty="0">
                <a:latin typeface="Gill Sans MT"/>
                <a:cs typeface="Gill Sans MT"/>
              </a:rPr>
              <a:t>from </a:t>
            </a:r>
            <a:r>
              <a:rPr lang="en-US" dirty="0">
                <a:latin typeface="Cambria Math"/>
                <a:cs typeface="Cambria Math"/>
              </a:rPr>
              <a:t>𝑠 </a:t>
            </a:r>
            <a:r>
              <a:rPr lang="en-US" spc="-15" dirty="0">
                <a:latin typeface="Gill Sans MT"/>
                <a:cs typeface="Gill Sans MT"/>
              </a:rPr>
              <a:t>by </a:t>
            </a:r>
            <a:r>
              <a:rPr lang="en-US" spc="-5" dirty="0">
                <a:latin typeface="Gill Sans MT"/>
                <a:cs typeface="Gill Sans MT"/>
              </a:rPr>
              <a:t>moving </a:t>
            </a:r>
            <a:r>
              <a:rPr lang="en-US" dirty="0">
                <a:latin typeface="Gill Sans MT"/>
                <a:cs typeface="Gill Sans MT"/>
              </a:rPr>
              <a:t>a single </a:t>
            </a:r>
            <a:r>
              <a:rPr lang="en-US" spc="-5" dirty="0">
                <a:latin typeface="Gill Sans MT"/>
                <a:cs typeface="Gill Sans MT"/>
              </a:rPr>
              <a:t>queen </a:t>
            </a:r>
            <a:r>
              <a:rPr lang="en-US" dirty="0">
                <a:latin typeface="Gill Sans MT"/>
                <a:cs typeface="Gill Sans MT"/>
              </a:rPr>
              <a:t>to  </a:t>
            </a:r>
            <a:r>
              <a:rPr lang="en-US" spc="-5" dirty="0">
                <a:latin typeface="Gill Sans MT"/>
                <a:cs typeface="Gill Sans MT"/>
              </a:rPr>
              <a:t>another </a:t>
            </a:r>
            <a:r>
              <a:rPr lang="en-US" spc="-10" dirty="0">
                <a:latin typeface="Gill Sans MT"/>
                <a:cs typeface="Gill Sans MT"/>
              </a:rPr>
              <a:t>square </a:t>
            </a:r>
            <a:r>
              <a:rPr lang="en-US" spc="-5" dirty="0">
                <a:latin typeface="Gill Sans MT"/>
                <a:cs typeface="Gill Sans MT"/>
              </a:rPr>
              <a:t>of </a:t>
            </a:r>
            <a:r>
              <a:rPr lang="en-US" dirty="0">
                <a:latin typeface="Gill Sans MT"/>
                <a:cs typeface="Gill Sans MT"/>
              </a:rPr>
              <a:t>the </a:t>
            </a:r>
            <a:r>
              <a:rPr lang="en-US" spc="-5" dirty="0">
                <a:latin typeface="Gill Sans MT"/>
                <a:cs typeface="Gill Sans MT"/>
              </a:rPr>
              <a:t>same column (</a:t>
            </a:r>
            <a:r>
              <a:rPr lang="en-US" spc="-5" dirty="0">
                <a:latin typeface="Cambria Math"/>
                <a:cs typeface="Cambria Math"/>
              </a:rPr>
              <a:t>8×7 </a:t>
            </a:r>
            <a:r>
              <a:rPr lang="en-US" dirty="0">
                <a:latin typeface="Cambria Math"/>
                <a:cs typeface="Cambria Math"/>
              </a:rPr>
              <a:t>=</a:t>
            </a:r>
            <a:r>
              <a:rPr lang="en-US" spc="260" dirty="0">
                <a:latin typeface="Cambria Math"/>
                <a:cs typeface="Cambria Math"/>
              </a:rPr>
              <a:t> </a:t>
            </a:r>
            <a:r>
              <a:rPr lang="en-US" spc="-10" dirty="0">
                <a:latin typeface="Cambria Math"/>
                <a:cs typeface="Cambria Math"/>
              </a:rPr>
              <a:t>56</a:t>
            </a:r>
            <a:r>
              <a:rPr lang="en-US" spc="-10" dirty="0">
                <a:latin typeface="Gill Sans MT"/>
                <a:cs typeface="Gill Sans MT"/>
              </a:rPr>
              <a:t>)</a:t>
            </a:r>
            <a:endParaRPr lang="en-US" dirty="0">
              <a:solidFill>
                <a:schemeClr val="bg2"/>
              </a:solidFill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907102" y="2195042"/>
            <a:ext cx="697043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pc="-5" dirty="0">
                <a:latin typeface="Gill Sans MT"/>
                <a:cs typeface="Gill Sans MT"/>
              </a:rPr>
              <a:t>number of queen </a:t>
            </a:r>
            <a:r>
              <a:rPr lang="en-US" dirty="0">
                <a:latin typeface="Gill Sans MT"/>
                <a:cs typeface="Gill Sans MT"/>
              </a:rPr>
              <a:t>pairs </a:t>
            </a:r>
            <a:r>
              <a:rPr lang="en-US" spc="-5" dirty="0">
                <a:latin typeface="Gill Sans MT"/>
                <a:cs typeface="Gill Sans MT"/>
              </a:rPr>
              <a:t>that </a:t>
            </a:r>
            <a:r>
              <a:rPr lang="en-US" spc="-15" dirty="0">
                <a:latin typeface="Gill Sans MT"/>
                <a:cs typeface="Gill Sans MT"/>
              </a:rPr>
              <a:t>are </a:t>
            </a:r>
            <a:r>
              <a:rPr lang="en-US" spc="-5" dirty="0">
                <a:latin typeface="Gill Sans MT"/>
                <a:cs typeface="Gill Sans MT"/>
              </a:rPr>
              <a:t>attacking each  </a:t>
            </a:r>
            <a:r>
              <a:rPr lang="en-US" spc="-40" dirty="0">
                <a:latin typeface="Gill Sans MT"/>
                <a:cs typeface="Gill Sans MT"/>
              </a:rPr>
              <a:t>other, </a:t>
            </a:r>
            <a:r>
              <a:rPr lang="en-US" spc="-10" dirty="0">
                <a:latin typeface="Gill Sans MT"/>
                <a:cs typeface="Gill Sans MT"/>
              </a:rPr>
              <a:t>directly </a:t>
            </a:r>
            <a:r>
              <a:rPr lang="en-US" spc="-5" dirty="0">
                <a:latin typeface="Gill Sans MT"/>
                <a:cs typeface="Gill Sans MT"/>
              </a:rPr>
              <a:t>or</a:t>
            </a:r>
            <a:r>
              <a:rPr lang="en-US" spc="-16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indirectly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2760453" y="2606915"/>
            <a:ext cx="1021109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dirty="0">
                <a:latin typeface="Cambria Math"/>
                <a:cs typeface="Cambria Math"/>
              </a:rPr>
              <a:t>ℎ (𝑠)=</a:t>
            </a:r>
            <a:r>
              <a:rPr lang="en-US" spc="35" dirty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0</a:t>
            </a:r>
          </a:p>
        </p:txBody>
      </p:sp>
      <p:sp>
        <p:nvSpPr>
          <p:cNvPr id="11" name="object 5"/>
          <p:cNvSpPr txBox="1"/>
          <p:nvPr/>
        </p:nvSpPr>
        <p:spPr>
          <a:xfrm>
            <a:off x="912696" y="3411621"/>
            <a:ext cx="3324860" cy="46166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785495">
              <a:lnSpc>
                <a:spcPct val="100000"/>
              </a:lnSpc>
              <a:spcBef>
                <a:spcPts val="1095"/>
              </a:spcBef>
            </a:pPr>
            <a:r>
              <a:rPr sz="1800" spc="15" dirty="0">
                <a:latin typeface="Cambria Math"/>
                <a:cs typeface="Cambria Math"/>
              </a:rPr>
              <a:t>ℎ(𝑠)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17</a:t>
            </a:r>
          </a:p>
        </p:txBody>
      </p:sp>
      <p:sp>
        <p:nvSpPr>
          <p:cNvPr id="12" name="object 6"/>
          <p:cNvSpPr/>
          <p:nvPr/>
        </p:nvSpPr>
        <p:spPr>
          <a:xfrm>
            <a:off x="1166263" y="4079852"/>
            <a:ext cx="2308478" cy="2322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6568356" y="3765459"/>
            <a:ext cx="2541905" cy="2951169"/>
            <a:chOff x="5464175" y="3645916"/>
            <a:chExt cx="2541905" cy="2951169"/>
          </a:xfrm>
        </p:grpSpPr>
        <p:sp>
          <p:nvSpPr>
            <p:cNvPr id="14" name="object 8"/>
            <p:cNvSpPr/>
            <p:nvPr/>
          </p:nvSpPr>
          <p:spPr>
            <a:xfrm>
              <a:off x="5481828" y="3971318"/>
              <a:ext cx="2354579" cy="23545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/>
            <p:cNvSpPr/>
            <p:nvPr/>
          </p:nvSpPr>
          <p:spPr>
            <a:xfrm>
              <a:off x="6920484" y="4026420"/>
              <a:ext cx="274320" cy="271780"/>
            </a:xfrm>
            <a:custGeom>
              <a:avLst/>
              <a:gdLst/>
              <a:ahLst/>
              <a:cxnLst/>
              <a:rect l="l" t="t" r="r" b="b"/>
              <a:pathLst>
                <a:path w="274320" h="271779">
                  <a:moveTo>
                    <a:pt x="274319" y="0"/>
                  </a:moveTo>
                  <a:lnTo>
                    <a:pt x="0" y="0"/>
                  </a:lnTo>
                  <a:lnTo>
                    <a:pt x="0" y="271557"/>
                  </a:lnTo>
                  <a:lnTo>
                    <a:pt x="274319" y="271557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0000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/>
            <p:cNvSpPr/>
            <p:nvPr/>
          </p:nvSpPr>
          <p:spPr>
            <a:xfrm>
              <a:off x="5833872" y="4014466"/>
              <a:ext cx="274320" cy="271780"/>
            </a:xfrm>
            <a:custGeom>
              <a:avLst/>
              <a:gdLst/>
              <a:ahLst/>
              <a:cxnLst/>
              <a:rect l="l" t="t" r="r" b="b"/>
              <a:pathLst>
                <a:path w="274320" h="271779">
                  <a:moveTo>
                    <a:pt x="0" y="0"/>
                  </a:moveTo>
                  <a:lnTo>
                    <a:pt x="274320" y="0"/>
                  </a:lnTo>
                  <a:lnTo>
                    <a:pt x="274320" y="271558"/>
                  </a:lnTo>
                  <a:lnTo>
                    <a:pt x="0" y="27155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5259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/>
            <p:cNvSpPr/>
            <p:nvPr/>
          </p:nvSpPr>
          <p:spPr>
            <a:xfrm>
              <a:off x="5793740" y="4606056"/>
              <a:ext cx="274320" cy="271780"/>
            </a:xfrm>
            <a:custGeom>
              <a:avLst/>
              <a:gdLst/>
              <a:ahLst/>
              <a:cxnLst/>
              <a:rect l="l" t="t" r="r" b="b"/>
              <a:pathLst>
                <a:path w="274320" h="271779">
                  <a:moveTo>
                    <a:pt x="274320" y="0"/>
                  </a:moveTo>
                  <a:lnTo>
                    <a:pt x="0" y="0"/>
                  </a:lnTo>
                  <a:lnTo>
                    <a:pt x="0" y="271557"/>
                  </a:lnTo>
                  <a:lnTo>
                    <a:pt x="274320" y="271557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F0000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2"/>
            <p:cNvSpPr/>
            <p:nvPr/>
          </p:nvSpPr>
          <p:spPr>
            <a:xfrm>
              <a:off x="5821680" y="4572000"/>
              <a:ext cx="274320" cy="271780"/>
            </a:xfrm>
            <a:custGeom>
              <a:avLst/>
              <a:gdLst/>
              <a:ahLst/>
              <a:cxnLst/>
              <a:rect l="l" t="t" r="r" b="b"/>
              <a:pathLst>
                <a:path w="274320" h="271779">
                  <a:moveTo>
                    <a:pt x="0" y="0"/>
                  </a:moveTo>
                  <a:lnTo>
                    <a:pt x="274320" y="0"/>
                  </a:lnTo>
                  <a:lnTo>
                    <a:pt x="274320" y="271558"/>
                  </a:lnTo>
                  <a:lnTo>
                    <a:pt x="0" y="27155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5259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3"/>
            <p:cNvSpPr/>
            <p:nvPr/>
          </p:nvSpPr>
          <p:spPr>
            <a:xfrm>
              <a:off x="6674739" y="6019288"/>
              <a:ext cx="274320" cy="271780"/>
            </a:xfrm>
            <a:custGeom>
              <a:avLst/>
              <a:gdLst/>
              <a:ahLst/>
              <a:cxnLst/>
              <a:rect l="l" t="t" r="r" b="b"/>
              <a:pathLst>
                <a:path w="274320" h="271779">
                  <a:moveTo>
                    <a:pt x="274319" y="0"/>
                  </a:moveTo>
                  <a:lnTo>
                    <a:pt x="0" y="0"/>
                  </a:lnTo>
                  <a:lnTo>
                    <a:pt x="0" y="271558"/>
                  </a:lnTo>
                  <a:lnTo>
                    <a:pt x="274319" y="271558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0000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4"/>
            <p:cNvSpPr/>
            <p:nvPr/>
          </p:nvSpPr>
          <p:spPr>
            <a:xfrm>
              <a:off x="6674739" y="6019288"/>
              <a:ext cx="274320" cy="271780"/>
            </a:xfrm>
            <a:custGeom>
              <a:avLst/>
              <a:gdLst/>
              <a:ahLst/>
              <a:cxnLst/>
              <a:rect l="l" t="t" r="r" b="b"/>
              <a:pathLst>
                <a:path w="274320" h="271779">
                  <a:moveTo>
                    <a:pt x="0" y="0"/>
                  </a:moveTo>
                  <a:lnTo>
                    <a:pt x="274320" y="0"/>
                  </a:lnTo>
                  <a:lnTo>
                    <a:pt x="274320" y="271558"/>
                  </a:lnTo>
                  <a:lnTo>
                    <a:pt x="0" y="27155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5259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5"/>
            <p:cNvSpPr/>
            <p:nvPr/>
          </p:nvSpPr>
          <p:spPr>
            <a:xfrm>
              <a:off x="7239000" y="6019288"/>
              <a:ext cx="274320" cy="271780"/>
            </a:xfrm>
            <a:custGeom>
              <a:avLst/>
              <a:gdLst/>
              <a:ahLst/>
              <a:cxnLst/>
              <a:rect l="l" t="t" r="r" b="b"/>
              <a:pathLst>
                <a:path w="274320" h="271779">
                  <a:moveTo>
                    <a:pt x="274320" y="0"/>
                  </a:moveTo>
                  <a:lnTo>
                    <a:pt x="0" y="0"/>
                  </a:lnTo>
                  <a:lnTo>
                    <a:pt x="0" y="271558"/>
                  </a:lnTo>
                  <a:lnTo>
                    <a:pt x="274320" y="271558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F0000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6"/>
            <p:cNvSpPr/>
            <p:nvPr/>
          </p:nvSpPr>
          <p:spPr>
            <a:xfrm>
              <a:off x="7239000" y="6019288"/>
              <a:ext cx="274320" cy="271780"/>
            </a:xfrm>
            <a:custGeom>
              <a:avLst/>
              <a:gdLst/>
              <a:ahLst/>
              <a:cxnLst/>
              <a:rect l="l" t="t" r="r" b="b"/>
              <a:pathLst>
                <a:path w="274320" h="271779">
                  <a:moveTo>
                    <a:pt x="0" y="0"/>
                  </a:moveTo>
                  <a:lnTo>
                    <a:pt x="274320" y="0"/>
                  </a:lnTo>
                  <a:lnTo>
                    <a:pt x="274320" y="271558"/>
                  </a:lnTo>
                  <a:lnTo>
                    <a:pt x="0" y="27155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5259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9"/>
            <p:cNvSpPr txBox="1"/>
            <p:nvPr/>
          </p:nvSpPr>
          <p:spPr>
            <a:xfrm>
              <a:off x="5793740" y="6344356"/>
              <a:ext cx="1969135" cy="25272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870"/>
                </a:lnSpc>
              </a:pPr>
              <a:r>
                <a:rPr sz="1600" spc="-5" dirty="0">
                  <a:latin typeface="Arial"/>
                  <a:cs typeface="Arial"/>
                </a:rPr>
                <a:t>Red: best</a:t>
              </a:r>
              <a:r>
                <a:rPr sz="1600" spc="-25" dirty="0">
                  <a:latin typeface="Arial"/>
                  <a:cs typeface="Arial"/>
                </a:rPr>
                <a:t> </a:t>
              </a:r>
              <a:r>
                <a:rPr sz="1600" spc="-5" dirty="0">
                  <a:latin typeface="Arial"/>
                  <a:cs typeface="Arial"/>
                </a:rPr>
                <a:t>successors</a:t>
              </a:r>
              <a:endParaRPr sz="1600" dirty="0">
                <a:latin typeface="Arial"/>
                <a:cs typeface="Arial"/>
              </a:endParaRPr>
            </a:p>
          </p:txBody>
        </p:sp>
        <p:sp>
          <p:nvSpPr>
            <p:cNvPr id="24" name="object 18"/>
            <p:cNvSpPr txBox="1"/>
            <p:nvPr/>
          </p:nvSpPr>
          <p:spPr>
            <a:xfrm>
              <a:off x="5464175" y="3645916"/>
              <a:ext cx="254190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"/>
                  <a:cs typeface="Arial"/>
                </a:rPr>
                <a:t>successors objective</a:t>
              </a:r>
              <a:r>
                <a:rPr sz="1600" spc="-30" dirty="0">
                  <a:latin typeface="Arial"/>
                  <a:cs typeface="Arial"/>
                </a:rPr>
                <a:t> </a:t>
              </a:r>
              <a:r>
                <a:rPr sz="1600" spc="-5" dirty="0">
                  <a:latin typeface="Arial"/>
                  <a:cs typeface="Arial"/>
                </a:rPr>
                <a:t>values</a:t>
              </a:r>
              <a:endParaRPr sz="1600" dirty="0">
                <a:latin typeface="Arial"/>
                <a:cs typeface="Arial"/>
              </a:endParaRPr>
            </a:p>
          </p:txBody>
        </p:sp>
        <p:sp>
          <p:nvSpPr>
            <p:cNvPr id="25" name="object 9"/>
            <p:cNvSpPr/>
            <p:nvPr/>
          </p:nvSpPr>
          <p:spPr>
            <a:xfrm>
              <a:off x="5833872" y="4023630"/>
              <a:ext cx="274320" cy="271780"/>
            </a:xfrm>
            <a:custGeom>
              <a:avLst/>
              <a:gdLst/>
              <a:ahLst/>
              <a:cxnLst/>
              <a:rect l="l" t="t" r="r" b="b"/>
              <a:pathLst>
                <a:path w="274320" h="271779">
                  <a:moveTo>
                    <a:pt x="274319" y="0"/>
                  </a:moveTo>
                  <a:lnTo>
                    <a:pt x="0" y="0"/>
                  </a:lnTo>
                  <a:lnTo>
                    <a:pt x="0" y="271557"/>
                  </a:lnTo>
                  <a:lnTo>
                    <a:pt x="274319" y="271557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0000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9"/>
            <p:cNvSpPr/>
            <p:nvPr/>
          </p:nvSpPr>
          <p:spPr>
            <a:xfrm>
              <a:off x="6675881" y="4296081"/>
              <a:ext cx="274320" cy="271780"/>
            </a:xfrm>
            <a:custGeom>
              <a:avLst/>
              <a:gdLst/>
              <a:ahLst/>
              <a:cxnLst/>
              <a:rect l="l" t="t" r="r" b="b"/>
              <a:pathLst>
                <a:path w="274320" h="271779">
                  <a:moveTo>
                    <a:pt x="274319" y="0"/>
                  </a:moveTo>
                  <a:lnTo>
                    <a:pt x="0" y="0"/>
                  </a:lnTo>
                  <a:lnTo>
                    <a:pt x="0" y="271557"/>
                  </a:lnTo>
                  <a:lnTo>
                    <a:pt x="274319" y="271557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0000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9"/>
            <p:cNvSpPr/>
            <p:nvPr/>
          </p:nvSpPr>
          <p:spPr>
            <a:xfrm>
              <a:off x="7202424" y="4286246"/>
              <a:ext cx="274320" cy="271780"/>
            </a:xfrm>
            <a:custGeom>
              <a:avLst/>
              <a:gdLst/>
              <a:ahLst/>
              <a:cxnLst/>
              <a:rect l="l" t="t" r="r" b="b"/>
              <a:pathLst>
                <a:path w="274320" h="271779">
                  <a:moveTo>
                    <a:pt x="274319" y="0"/>
                  </a:moveTo>
                  <a:lnTo>
                    <a:pt x="0" y="0"/>
                  </a:lnTo>
                  <a:lnTo>
                    <a:pt x="0" y="271557"/>
                  </a:lnTo>
                  <a:lnTo>
                    <a:pt x="274319" y="271557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0000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/>
            <p:cNvSpPr/>
            <p:nvPr/>
          </p:nvSpPr>
          <p:spPr>
            <a:xfrm>
              <a:off x="6949059" y="4608739"/>
              <a:ext cx="274320" cy="271780"/>
            </a:xfrm>
            <a:custGeom>
              <a:avLst/>
              <a:gdLst/>
              <a:ahLst/>
              <a:cxnLst/>
              <a:rect l="l" t="t" r="r" b="b"/>
              <a:pathLst>
                <a:path w="274320" h="271779">
                  <a:moveTo>
                    <a:pt x="274319" y="0"/>
                  </a:moveTo>
                  <a:lnTo>
                    <a:pt x="0" y="0"/>
                  </a:lnTo>
                  <a:lnTo>
                    <a:pt x="0" y="271557"/>
                  </a:lnTo>
                  <a:lnTo>
                    <a:pt x="274319" y="271557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0000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380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Hill-climbing search: 8-queens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hill-climbing in this case...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local minimum with </a:t>
            </a:r>
            <a:r>
              <a:rPr lang="en-US" i="1" dirty="0"/>
              <a:t>h = 1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154616" y="1117600"/>
            <a:ext cx="4371730" cy="4371730"/>
            <a:chOff x="6823808" y="1089269"/>
            <a:chExt cx="4371730" cy="4371730"/>
          </a:xfrm>
        </p:grpSpPr>
        <p:pic>
          <p:nvPicPr>
            <p:cNvPr id="8" name="Picture 7" descr="8queens-local-minimum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808" y="1089269"/>
              <a:ext cx="4371730" cy="437173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 flipV="1">
              <a:off x="8929077" y="1934308"/>
              <a:ext cx="976923" cy="937846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61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609" y="4718649"/>
            <a:ext cx="6262779" cy="1666308"/>
          </a:xfrm>
        </p:spPr>
        <p:txBody>
          <a:bodyPr/>
          <a:lstStyle/>
          <a:p>
            <a:pPr lvl="2"/>
            <a:r>
              <a:rPr lang="en-US" dirty="0"/>
              <a:t>Starting from X, where do you end up ?</a:t>
            </a:r>
          </a:p>
          <a:p>
            <a:pPr lvl="2"/>
            <a:r>
              <a:rPr lang="en-US" dirty="0"/>
              <a:t>Starting from Y, where do you end up ?</a:t>
            </a:r>
          </a:p>
          <a:p>
            <a:pPr lvl="2"/>
            <a:r>
              <a:rPr lang="en-US" dirty="0"/>
              <a:t>Starting from Z, where do you end up 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713" y="1201229"/>
            <a:ext cx="5718573" cy="325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65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Hill-climbing search is greedy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6951932" cy="4729164"/>
          </a:xfrm>
        </p:spPr>
        <p:txBody>
          <a:bodyPr/>
          <a:lstStyle/>
          <a:p>
            <a:r>
              <a:rPr lang="en-US" dirty="0"/>
              <a:t>Greedy local search: considering only one step ahead and select the best successor state (steepest ascent)</a:t>
            </a:r>
          </a:p>
          <a:p>
            <a:r>
              <a:rPr lang="en-US" dirty="0"/>
              <a:t>Rapid progress toward a solution</a:t>
            </a:r>
          </a:p>
          <a:p>
            <a:pPr lvl="1"/>
            <a:r>
              <a:rPr lang="en-US" dirty="0"/>
              <a:t>Usually quite easy to improve a bad solution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58332" y="1937529"/>
            <a:ext cx="4591050" cy="3331845"/>
            <a:chOff x="1914525" y="2981325"/>
            <a:chExt cx="4591050" cy="3331845"/>
          </a:xfrm>
        </p:grpSpPr>
        <p:sp>
          <p:nvSpPr>
            <p:cNvPr id="5" name="object 4"/>
            <p:cNvSpPr/>
            <p:nvPr/>
          </p:nvSpPr>
          <p:spPr>
            <a:xfrm>
              <a:off x="1914525" y="2981325"/>
              <a:ext cx="4591050" cy="22574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/>
            <p:cNvSpPr/>
            <p:nvPr/>
          </p:nvSpPr>
          <p:spPr>
            <a:xfrm>
              <a:off x="3352800" y="5372100"/>
              <a:ext cx="1600200" cy="342900"/>
            </a:xfrm>
            <a:custGeom>
              <a:avLst/>
              <a:gdLst/>
              <a:ahLst/>
              <a:cxnLst/>
              <a:rect l="l" t="t" r="r" b="b"/>
              <a:pathLst>
                <a:path w="1600200" h="342900">
                  <a:moveTo>
                    <a:pt x="1600200" y="0"/>
                  </a:moveTo>
                  <a:lnTo>
                    <a:pt x="1597954" y="66736"/>
                  </a:lnTo>
                  <a:lnTo>
                    <a:pt x="1591830" y="121233"/>
                  </a:lnTo>
                  <a:lnTo>
                    <a:pt x="1582748" y="157976"/>
                  </a:lnTo>
                  <a:lnTo>
                    <a:pt x="1571626" y="171450"/>
                  </a:lnTo>
                  <a:lnTo>
                    <a:pt x="828674" y="171450"/>
                  </a:lnTo>
                  <a:lnTo>
                    <a:pt x="817551" y="184923"/>
                  </a:lnTo>
                  <a:lnTo>
                    <a:pt x="808469" y="221666"/>
                  </a:lnTo>
                  <a:lnTo>
                    <a:pt x="802345" y="276163"/>
                  </a:lnTo>
                  <a:lnTo>
                    <a:pt x="800100" y="342900"/>
                  </a:lnTo>
                  <a:lnTo>
                    <a:pt x="797854" y="276163"/>
                  </a:lnTo>
                  <a:lnTo>
                    <a:pt x="791730" y="221666"/>
                  </a:lnTo>
                  <a:lnTo>
                    <a:pt x="782648" y="184923"/>
                  </a:lnTo>
                  <a:lnTo>
                    <a:pt x="771526" y="171450"/>
                  </a:lnTo>
                  <a:lnTo>
                    <a:pt x="28574" y="171450"/>
                  </a:lnTo>
                  <a:lnTo>
                    <a:pt x="17451" y="157976"/>
                  </a:lnTo>
                  <a:lnTo>
                    <a:pt x="8369" y="121233"/>
                  </a:lnTo>
                  <a:lnTo>
                    <a:pt x="2245" y="66736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727C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 txBox="1"/>
            <p:nvPr/>
          </p:nvSpPr>
          <p:spPr>
            <a:xfrm>
              <a:off x="2974339" y="5748020"/>
              <a:ext cx="2235835" cy="565150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lstStyle/>
            <a:p>
              <a:pPr marL="12700" marR="5080">
                <a:lnSpc>
                  <a:spcPts val="2090"/>
                </a:lnSpc>
                <a:spcBef>
                  <a:spcPts val="225"/>
                </a:spcBef>
              </a:pPr>
              <a:r>
                <a:rPr sz="1800" spc="-5" dirty="0">
                  <a:latin typeface="Arial"/>
                  <a:cs typeface="Arial"/>
                </a:rPr>
                <a:t>Optimal when starting  </a:t>
              </a:r>
              <a:r>
                <a:rPr sz="1800" dirty="0">
                  <a:latin typeface="Arial"/>
                  <a:cs typeface="Arial"/>
                </a:rPr>
                <a:t>in </a:t>
              </a:r>
              <a:r>
                <a:rPr sz="1800" spc="-5" dirty="0">
                  <a:latin typeface="Arial"/>
                  <a:cs typeface="Arial"/>
                </a:rPr>
                <a:t>one of these</a:t>
              </a:r>
              <a:r>
                <a:rPr sz="1800" spc="-70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states</a:t>
              </a:r>
              <a:endParaRPr sz="180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6495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4154"/>
            <a:ext cx="5987547" cy="3296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88" y="2586966"/>
            <a:ext cx="509917" cy="5099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and local maxima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5046" y="1094154"/>
            <a:ext cx="4331051" cy="560753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Random restarts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find global optimum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Random sideways moves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Escape from shoulders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Loop forever on flat local maxima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638" y="1442528"/>
            <a:ext cx="613841" cy="81950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31321" y="4390845"/>
            <a:ext cx="3148641" cy="2330386"/>
            <a:chOff x="6629400" y="4186747"/>
            <a:chExt cx="2350518" cy="2062379"/>
          </a:xfrm>
        </p:grpSpPr>
        <p:sp>
          <p:nvSpPr>
            <p:cNvPr id="11" name="object 6"/>
            <p:cNvSpPr/>
            <p:nvPr/>
          </p:nvSpPr>
          <p:spPr>
            <a:xfrm>
              <a:off x="6629400" y="4186747"/>
              <a:ext cx="2350518" cy="17809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/>
            <p:cNvSpPr txBox="1"/>
            <p:nvPr/>
          </p:nvSpPr>
          <p:spPr>
            <a:xfrm>
              <a:off x="7010591" y="5949406"/>
              <a:ext cx="15881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Arial"/>
                  <a:cs typeface="Arial"/>
                </a:rPr>
                <a:t>2-d state</a:t>
              </a:r>
              <a:r>
                <a:rPr sz="1800" spc="-65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space</a:t>
              </a:r>
              <a:endParaRPr sz="18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623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Random-restart </a:t>
            </a:r>
            <a:r>
              <a:rPr lang="en-US" dirty="0"/>
              <a:t>hill</a:t>
            </a:r>
            <a:r>
              <a:rPr lang="en-US" spc="-15" dirty="0"/>
              <a:t> </a:t>
            </a:r>
            <a:r>
              <a:rPr lang="en-US" spc="-5" dirty="0"/>
              <a:t>climbing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727CA3"/>
              </a:buClr>
              <a:buSzPct val="120833"/>
              <a:buFont typeface="Arial"/>
              <a:buChar char="•"/>
              <a:tabLst>
                <a:tab pos="287020" algn="l"/>
              </a:tabLst>
            </a:pPr>
            <a:r>
              <a:rPr lang="en-US" sz="2400" spc="-5" dirty="0">
                <a:latin typeface="Gill Sans MT"/>
                <a:cs typeface="Gill Sans MT"/>
              </a:rPr>
              <a:t>Hill climbing is incomplete</a:t>
            </a:r>
            <a:endParaRPr lang="en-US" sz="2400" dirty="0">
              <a:latin typeface="Gill Sans MT"/>
              <a:cs typeface="Gill Sans MT"/>
            </a:endParaRPr>
          </a:p>
          <a:p>
            <a:pPr marL="561340" lvl="1" indent="-274955">
              <a:lnSpc>
                <a:spcPct val="100000"/>
              </a:lnSpc>
              <a:spcBef>
                <a:spcPts val="520"/>
              </a:spcBef>
              <a:buClr>
                <a:srgbClr val="9FB8CD"/>
              </a:buClr>
              <a:buSzPct val="120000"/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lang="en-US" sz="2000" spc="-5" dirty="0">
                <a:latin typeface="Gill Sans MT"/>
                <a:cs typeface="Gill Sans MT"/>
              </a:rPr>
              <a:t>Getting stuck on local</a:t>
            </a:r>
            <a:r>
              <a:rPr lang="en-US" sz="2000" spc="-25" dirty="0">
                <a:latin typeface="Gill Sans MT"/>
                <a:cs typeface="Gill Sans MT"/>
              </a:rPr>
              <a:t> </a:t>
            </a:r>
            <a:r>
              <a:rPr lang="en-US" sz="2000" spc="-5" dirty="0">
                <a:latin typeface="Gill Sans MT"/>
                <a:cs typeface="Gill Sans MT"/>
              </a:rPr>
              <a:t>max</a:t>
            </a:r>
          </a:p>
          <a:p>
            <a:pPr marL="561340" lvl="1" indent="-274955">
              <a:lnSpc>
                <a:spcPct val="100000"/>
              </a:lnSpc>
              <a:spcBef>
                <a:spcPts val="520"/>
              </a:spcBef>
              <a:buClr>
                <a:srgbClr val="9FB8CD"/>
              </a:buClr>
              <a:buSzPct val="120000"/>
              <a:buFont typeface="Arial"/>
              <a:buChar char="•"/>
              <a:tabLst>
                <a:tab pos="560705" algn="l"/>
                <a:tab pos="561340" algn="l"/>
              </a:tabLst>
            </a:pPr>
            <a:endParaRPr lang="en-US" sz="2000" spc="-5" dirty="0">
              <a:latin typeface="Gill Sans MT"/>
              <a:cs typeface="Gill Sans MT"/>
            </a:endParaRPr>
          </a:p>
          <a:p>
            <a:pPr marL="161309" indent="-274955">
              <a:spcBef>
                <a:spcPts val="520"/>
              </a:spcBef>
              <a:buClr>
                <a:srgbClr val="9FB8CD"/>
              </a:buClr>
              <a:buSzPct val="120000"/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lang="en-US" sz="2400" spc="-5" dirty="0">
                <a:latin typeface="Gill Sans MT"/>
                <a:cs typeface="Gill Sans MT"/>
              </a:rPr>
              <a:t>Hill climbing with random restart</a:t>
            </a:r>
          </a:p>
          <a:p>
            <a:pPr marL="561340" lvl="1" indent="-274955">
              <a:spcBef>
                <a:spcPts val="520"/>
              </a:spcBef>
              <a:buClr>
                <a:srgbClr val="9FB8CD"/>
              </a:buClr>
              <a:buSzPct val="120000"/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lang="en-US" sz="2000" b="1" spc="-5" dirty="0">
                <a:latin typeface="Gill Sans MT"/>
                <a:cs typeface="Gill Sans MT"/>
              </a:rPr>
              <a:t>while </a:t>
            </a:r>
            <a:r>
              <a:rPr lang="en-US" sz="2000" dirty="0">
                <a:latin typeface="Gill Sans MT"/>
                <a:cs typeface="Gill Sans MT"/>
              </a:rPr>
              <a:t>state ≠ </a:t>
            </a:r>
            <a:r>
              <a:rPr lang="en-US" sz="2000" spc="-10" dirty="0">
                <a:latin typeface="Gill Sans MT"/>
                <a:cs typeface="Gill Sans MT"/>
              </a:rPr>
              <a:t>goal</a:t>
            </a:r>
            <a:r>
              <a:rPr lang="en-US" sz="2000" spc="-30" dirty="0">
                <a:latin typeface="Gill Sans MT"/>
                <a:cs typeface="Gill Sans MT"/>
              </a:rPr>
              <a:t> </a:t>
            </a:r>
            <a:r>
              <a:rPr lang="en-US" sz="2000" b="1" dirty="0">
                <a:latin typeface="Gill Sans MT"/>
                <a:cs typeface="Gill Sans MT"/>
              </a:rPr>
              <a:t>do</a:t>
            </a:r>
          </a:p>
          <a:p>
            <a:pPr marL="961369" lvl="2" indent="-274955">
              <a:spcBef>
                <a:spcPts val="520"/>
              </a:spcBef>
              <a:buClr>
                <a:srgbClr val="9FB8CD"/>
              </a:buClr>
              <a:buSzPct val="120000"/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lang="en-US" sz="1600" spc="-5" dirty="0">
                <a:latin typeface="Gill Sans MT"/>
                <a:cs typeface="Gill Sans MT"/>
              </a:rPr>
              <a:t>run hill-climbing </a:t>
            </a:r>
            <a:r>
              <a:rPr lang="en-US" sz="1600" spc="-15" dirty="0">
                <a:latin typeface="Gill Sans MT"/>
                <a:cs typeface="Gill Sans MT"/>
              </a:rPr>
              <a:t>search </a:t>
            </a:r>
            <a:r>
              <a:rPr lang="en-US" sz="1600" spc="-20" dirty="0">
                <a:latin typeface="Gill Sans MT"/>
                <a:cs typeface="Gill Sans MT"/>
              </a:rPr>
              <a:t>from </a:t>
            </a:r>
            <a:r>
              <a:rPr lang="en-US" sz="1600" dirty="0">
                <a:latin typeface="Gill Sans MT"/>
                <a:cs typeface="Gill Sans MT"/>
              </a:rPr>
              <a:t>a </a:t>
            </a:r>
            <a:r>
              <a:rPr lang="en-US" sz="1600" spc="-5" dirty="0">
                <a:latin typeface="Gill Sans MT"/>
                <a:cs typeface="Gill Sans MT"/>
              </a:rPr>
              <a:t>random initial</a:t>
            </a:r>
            <a:r>
              <a:rPr lang="en-US" sz="1600" spc="5" dirty="0">
                <a:latin typeface="Gill Sans MT"/>
                <a:cs typeface="Gill Sans MT"/>
              </a:rPr>
              <a:t> </a:t>
            </a:r>
            <a:r>
              <a:rPr lang="en-US" sz="1600" dirty="0">
                <a:latin typeface="Gill Sans MT"/>
                <a:cs typeface="Gill Sans MT"/>
              </a:rPr>
              <a:t>state</a:t>
            </a:r>
          </a:p>
          <a:p>
            <a:pPr marL="161309" indent="-274955">
              <a:spcBef>
                <a:spcPts val="520"/>
              </a:spcBef>
              <a:buClr>
                <a:srgbClr val="9FB8CD"/>
              </a:buClr>
              <a:buSzPct val="120000"/>
              <a:buFont typeface="Arial"/>
              <a:buChar char="•"/>
              <a:tabLst>
                <a:tab pos="560705" algn="l"/>
                <a:tab pos="561340" algn="l"/>
              </a:tabLst>
            </a:pPr>
            <a:endParaRPr lang="en-US" sz="2400" dirty="0">
              <a:latin typeface="Gill Sans MT"/>
              <a:cs typeface="Gill Sans MT"/>
            </a:endParaRPr>
          </a:p>
          <a:p>
            <a:pPr marL="161309" indent="-274955">
              <a:spcBef>
                <a:spcPts val="520"/>
              </a:spcBef>
              <a:buClr>
                <a:srgbClr val="9FB8CD"/>
              </a:buClr>
              <a:buSzPct val="120000"/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lang="en-US" sz="2400" spc="10" dirty="0">
                <a:latin typeface="Cambria Math"/>
                <a:cs typeface="Cambria Math"/>
              </a:rPr>
              <a:t>𝑝</a:t>
            </a:r>
            <a:r>
              <a:rPr lang="en-US" sz="2400" spc="10" dirty="0">
                <a:latin typeface="Gill Sans MT"/>
                <a:cs typeface="Gill Sans MT"/>
              </a:rPr>
              <a:t>: </a:t>
            </a:r>
            <a:r>
              <a:rPr lang="en-US" sz="2400" spc="-10" dirty="0">
                <a:latin typeface="Gill Sans MT"/>
                <a:cs typeface="Gill Sans MT"/>
              </a:rPr>
              <a:t>probability </a:t>
            </a:r>
            <a:r>
              <a:rPr lang="en-US" sz="2400" dirty="0">
                <a:latin typeface="Gill Sans MT"/>
                <a:cs typeface="Gill Sans MT"/>
              </a:rPr>
              <a:t>of </a:t>
            </a:r>
            <a:r>
              <a:rPr lang="en-US" sz="2400" spc="-5" dirty="0">
                <a:latin typeface="Gill Sans MT"/>
                <a:cs typeface="Gill Sans MT"/>
              </a:rPr>
              <a:t>success in each hill-climbing</a:t>
            </a:r>
            <a:r>
              <a:rPr lang="en-US" sz="2400" spc="-260" dirty="0">
                <a:latin typeface="Gill Sans MT"/>
                <a:cs typeface="Gill Sans MT"/>
              </a:rPr>
              <a:t> </a:t>
            </a:r>
            <a:r>
              <a:rPr lang="en-US" sz="2400" spc="-15" dirty="0">
                <a:latin typeface="Gill Sans MT"/>
                <a:cs typeface="Gill Sans MT"/>
              </a:rPr>
              <a:t>search</a:t>
            </a:r>
            <a:endParaRPr lang="en-US" sz="2400" dirty="0">
              <a:latin typeface="Gill Sans MT"/>
              <a:cs typeface="Gill Sans MT"/>
            </a:endParaRPr>
          </a:p>
          <a:p>
            <a:pPr marL="561340" lvl="1" indent="-274955">
              <a:spcBef>
                <a:spcPts val="520"/>
              </a:spcBef>
              <a:buClr>
                <a:srgbClr val="9FB8CD"/>
              </a:buClr>
              <a:buSzPct val="120000"/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lang="en-US" sz="2000" spc="-5" dirty="0">
                <a:latin typeface="Gill Sans MT"/>
                <a:cs typeface="Gill Sans MT"/>
              </a:rPr>
              <a:t>Expected </a:t>
            </a:r>
            <a:r>
              <a:rPr lang="en-US" sz="2000" dirty="0">
                <a:latin typeface="Gill Sans MT"/>
                <a:cs typeface="Gill Sans MT"/>
              </a:rPr>
              <a:t>no </a:t>
            </a:r>
            <a:r>
              <a:rPr lang="en-US" sz="2000" spc="-5" dirty="0">
                <a:latin typeface="Gill Sans MT"/>
                <a:cs typeface="Gill Sans MT"/>
              </a:rPr>
              <a:t>of restarts </a:t>
            </a:r>
            <a:r>
              <a:rPr lang="en-US" sz="2000" dirty="0">
                <a:latin typeface="Gill Sans MT"/>
                <a:cs typeface="Gill Sans MT"/>
              </a:rPr>
              <a:t>=</a:t>
            </a:r>
            <a:r>
              <a:rPr lang="en-US" sz="2000" spc="-35" dirty="0">
                <a:latin typeface="Gill Sans MT"/>
                <a:cs typeface="Gill Sans MT"/>
              </a:rPr>
              <a:t> </a:t>
            </a:r>
            <a:r>
              <a:rPr lang="en-US" sz="2000" spc="-5" dirty="0">
                <a:latin typeface="Cambria Math"/>
                <a:cs typeface="Cambria Math"/>
              </a:rPr>
              <a:t>1/𝑝</a:t>
            </a:r>
          </a:p>
          <a:p>
            <a:pPr marL="561340" lvl="1" indent="-274955">
              <a:spcBef>
                <a:spcPts val="520"/>
              </a:spcBef>
              <a:buClr>
                <a:srgbClr val="9FB8CD"/>
              </a:buClr>
              <a:buSzPct val="120000"/>
              <a:buFont typeface="Arial"/>
              <a:buChar char="•"/>
              <a:tabLst>
                <a:tab pos="560705" algn="l"/>
                <a:tab pos="561340" algn="l"/>
              </a:tabLst>
            </a:pPr>
            <a:endParaRPr lang="en-US" sz="2000" spc="-5" dirty="0">
              <a:latin typeface="Cambria Math"/>
              <a:cs typeface="Cambria Math"/>
            </a:endParaRPr>
          </a:p>
          <a:p>
            <a:pPr marL="161309" indent="-274955">
              <a:spcBef>
                <a:spcPts val="520"/>
              </a:spcBef>
              <a:buClr>
                <a:srgbClr val="9FB8CD"/>
              </a:buClr>
              <a:buSzPct val="120000"/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lang="en-US" sz="2400" spc="-5" dirty="0">
                <a:latin typeface="Gill Sans MT"/>
                <a:cs typeface="Gill Sans MT"/>
              </a:rPr>
              <a:t>Reasonable solution can </a:t>
            </a:r>
            <a:r>
              <a:rPr lang="en-US" sz="2400" dirty="0">
                <a:latin typeface="Gill Sans MT"/>
                <a:cs typeface="Gill Sans MT"/>
              </a:rPr>
              <a:t>be </a:t>
            </a:r>
            <a:r>
              <a:rPr lang="en-US" sz="2400" spc="-5" dirty="0">
                <a:latin typeface="Gill Sans MT"/>
                <a:cs typeface="Gill Sans MT"/>
              </a:rPr>
              <a:t>usually obtained after </a:t>
            </a:r>
            <a:r>
              <a:rPr lang="en-US" sz="2400" dirty="0">
                <a:latin typeface="Gill Sans MT"/>
                <a:cs typeface="Gill Sans MT"/>
              </a:rPr>
              <a:t>a </a:t>
            </a:r>
            <a:r>
              <a:rPr lang="en-US" sz="2400" spc="-5" dirty="0">
                <a:latin typeface="Gill Sans MT"/>
                <a:cs typeface="Gill Sans MT"/>
              </a:rPr>
              <a:t>small </a:t>
            </a:r>
            <a:r>
              <a:rPr lang="en-US" sz="2400" dirty="0">
                <a:latin typeface="Gill Sans MT"/>
                <a:cs typeface="Gill Sans MT"/>
              </a:rPr>
              <a:t>no </a:t>
            </a:r>
            <a:r>
              <a:rPr lang="en-US" sz="2400" spc="-5" dirty="0">
                <a:latin typeface="Gill Sans MT"/>
                <a:cs typeface="Gill Sans MT"/>
              </a:rPr>
              <a:t>of</a:t>
            </a:r>
            <a:r>
              <a:rPr lang="en-US" sz="2400" spc="-35" dirty="0">
                <a:latin typeface="Gill Sans MT"/>
                <a:cs typeface="Gill Sans MT"/>
              </a:rPr>
              <a:t> </a:t>
            </a:r>
            <a:r>
              <a:rPr lang="en-US" sz="2400" spc="-5" dirty="0">
                <a:latin typeface="Gill Sans MT"/>
                <a:cs typeface="Gill Sans MT"/>
              </a:rPr>
              <a:t>restarts</a:t>
            </a:r>
            <a:endParaRPr lang="en-US" sz="2400" dirty="0">
              <a:latin typeface="Gill Sans MT"/>
              <a:cs typeface="Gill Sans MT"/>
            </a:endParaRPr>
          </a:p>
          <a:p>
            <a:pPr marL="161309" indent="-274955">
              <a:spcBef>
                <a:spcPts val="520"/>
              </a:spcBef>
              <a:buClr>
                <a:srgbClr val="9FB8CD"/>
              </a:buClr>
              <a:buSzPct val="120000"/>
              <a:buFont typeface="Arial"/>
              <a:buChar char="•"/>
              <a:tabLst>
                <a:tab pos="560705" algn="l"/>
                <a:tab pos="561340" algn="l"/>
              </a:tabLst>
            </a:pPr>
            <a:endParaRPr lang="en-US" sz="2400" dirty="0">
              <a:latin typeface="Cambria Math"/>
              <a:cs typeface="Cambria Math"/>
            </a:endParaRPr>
          </a:p>
          <a:p>
            <a:pPr marL="161309" indent="-274955">
              <a:spcBef>
                <a:spcPts val="520"/>
              </a:spcBef>
              <a:buClr>
                <a:srgbClr val="9FB8CD"/>
              </a:buClr>
              <a:buSzPct val="120000"/>
              <a:buFont typeface="Arial"/>
              <a:buChar char="•"/>
              <a:tabLst>
                <a:tab pos="560705" algn="l"/>
                <a:tab pos="561340" algn="l"/>
              </a:tabLst>
            </a:pPr>
            <a:endParaRPr lang="en-US" sz="2400" dirty="0">
              <a:latin typeface="Gill Sans MT"/>
              <a:cs typeface="Gill Sans MT"/>
            </a:endParaRPr>
          </a:p>
          <a:p>
            <a:pPr marL="161309" indent="-274955">
              <a:spcBef>
                <a:spcPts val="520"/>
              </a:spcBef>
              <a:buClr>
                <a:srgbClr val="9FB8CD"/>
              </a:buClr>
              <a:buSzPct val="120000"/>
              <a:buFont typeface="Arial"/>
              <a:buChar char="•"/>
              <a:tabLst>
                <a:tab pos="560705" algn="l"/>
                <a:tab pos="561340" algn="l"/>
              </a:tabLst>
            </a:pPr>
            <a:endParaRPr lang="en-US" sz="2400" dirty="0">
              <a:latin typeface="Gill Sans MT"/>
              <a:cs typeface="Gill Sans M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9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search &amp; optimization algorithms</a:t>
            </a:r>
          </a:p>
          <a:p>
            <a:pPr lvl="1"/>
            <a:r>
              <a:rPr lang="en-US" dirty="0"/>
              <a:t>Hill-climbing search</a:t>
            </a:r>
          </a:p>
          <a:p>
            <a:pPr lvl="1"/>
            <a:r>
              <a:rPr lang="en-US" dirty="0"/>
              <a:t>Simulated annealing search</a:t>
            </a:r>
          </a:p>
          <a:p>
            <a:pPr lvl="1"/>
            <a:r>
              <a:rPr lang="en-US" dirty="0"/>
              <a:t>Local beam search</a:t>
            </a:r>
          </a:p>
          <a:p>
            <a:pPr lvl="1"/>
            <a:r>
              <a:rPr lang="en-US" dirty="0"/>
              <a:t>Genetic algorithms</a:t>
            </a:r>
          </a:p>
        </p:txBody>
      </p:sp>
    </p:spTree>
    <p:extLst>
      <p:ext uri="{BB962C8B-B14F-4D97-AF65-F5344CB8AC3E}">
        <p14:creationId xmlns:p14="http://schemas.microsoft.com/office/powerpoint/2010/main" val="4241631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</a:t>
            </a:r>
            <a:r>
              <a:rPr lang="en-US" spc="-35" dirty="0"/>
              <a:t> </a:t>
            </a:r>
            <a:r>
              <a:rPr lang="en-US" spc="-5" dirty="0"/>
              <a:t>climbing variants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6385" marR="5080" indent="-274320">
              <a:lnSpc>
                <a:spcPct val="100800"/>
              </a:lnSpc>
              <a:spcBef>
                <a:spcPts val="75"/>
              </a:spcBef>
              <a:buClr>
                <a:srgbClr val="727CA3"/>
              </a:buClr>
              <a:buSzPct val="120833"/>
              <a:buFont typeface="Arial"/>
              <a:buChar char="•"/>
              <a:tabLst>
                <a:tab pos="287020" algn="l"/>
              </a:tabLst>
            </a:pPr>
            <a:r>
              <a:rPr lang="en-US" sz="2400" spc="-5" dirty="0">
                <a:latin typeface="Gill Sans MT"/>
                <a:cs typeface="Gill Sans MT"/>
              </a:rPr>
              <a:t>Hill climbing : generate all successors and choose the best one</a:t>
            </a:r>
          </a:p>
          <a:p>
            <a:pPr marL="286385" marR="5080" indent="-274320">
              <a:lnSpc>
                <a:spcPct val="100800"/>
              </a:lnSpc>
              <a:spcBef>
                <a:spcPts val="75"/>
              </a:spcBef>
              <a:buClr>
                <a:srgbClr val="727CA3"/>
              </a:buClr>
              <a:buSzPct val="120833"/>
              <a:buFont typeface="Arial"/>
              <a:buChar char="•"/>
              <a:tabLst>
                <a:tab pos="287020" algn="l"/>
              </a:tabLst>
            </a:pPr>
            <a:endParaRPr lang="en-US" sz="2400" spc="-5" dirty="0">
              <a:latin typeface="Gill Sans MT"/>
              <a:cs typeface="Gill Sans MT"/>
            </a:endParaRPr>
          </a:p>
          <a:p>
            <a:pPr marL="286385" marR="5080" indent="-274320">
              <a:lnSpc>
                <a:spcPct val="100800"/>
              </a:lnSpc>
              <a:spcBef>
                <a:spcPts val="75"/>
              </a:spcBef>
              <a:buClr>
                <a:srgbClr val="727CA3"/>
              </a:buClr>
              <a:buSzPct val="120833"/>
              <a:buFont typeface="Arial"/>
              <a:buChar char="•"/>
              <a:tabLst>
                <a:tab pos="287020" algn="l"/>
              </a:tabLst>
            </a:pPr>
            <a:r>
              <a:rPr lang="en-US" sz="2400" spc="-5" dirty="0">
                <a:solidFill>
                  <a:srgbClr val="C00000"/>
                </a:solidFill>
                <a:latin typeface="Gill Sans MT"/>
                <a:cs typeface="Gill Sans MT"/>
              </a:rPr>
              <a:t>Stochastic hill climbing </a:t>
            </a:r>
            <a:r>
              <a:rPr lang="en-US" sz="2400" spc="-5" dirty="0"/>
              <a:t>: </a:t>
            </a:r>
            <a:r>
              <a:rPr lang="en-US" sz="2400" spc="-5" dirty="0">
                <a:latin typeface="Gill Sans MT"/>
                <a:cs typeface="Gill Sans MT"/>
              </a:rPr>
              <a:t>Randomly chooses among </a:t>
            </a:r>
            <a:r>
              <a:rPr lang="en-US" sz="2400" dirty="0">
                <a:latin typeface="Gill Sans MT"/>
                <a:cs typeface="Gill Sans MT"/>
              </a:rPr>
              <a:t>the </a:t>
            </a:r>
            <a:r>
              <a:rPr lang="en-US" sz="2400" spc="-15" dirty="0">
                <a:latin typeface="Gill Sans MT"/>
                <a:cs typeface="Gill Sans MT"/>
              </a:rPr>
              <a:t>available </a:t>
            </a:r>
            <a:r>
              <a:rPr lang="en-US" sz="2400" spc="-5" dirty="0">
                <a:latin typeface="Gill Sans MT"/>
                <a:cs typeface="Gill Sans MT"/>
              </a:rPr>
              <a:t>uphill </a:t>
            </a:r>
            <a:r>
              <a:rPr lang="en-US" sz="2400" spc="-20" dirty="0">
                <a:latin typeface="Gill Sans MT"/>
                <a:cs typeface="Gill Sans MT"/>
              </a:rPr>
              <a:t>moves </a:t>
            </a:r>
            <a:r>
              <a:rPr lang="en-US" sz="2400" spc="-10" dirty="0">
                <a:latin typeface="Gill Sans MT"/>
                <a:cs typeface="Gill Sans MT"/>
              </a:rPr>
              <a:t>according  </a:t>
            </a:r>
            <a:r>
              <a:rPr lang="en-US" sz="2400" dirty="0">
                <a:latin typeface="Gill Sans MT"/>
                <a:cs typeface="Gill Sans MT"/>
              </a:rPr>
              <a:t>to the steepness of these</a:t>
            </a:r>
            <a:r>
              <a:rPr lang="en-US" sz="2400" spc="-35" dirty="0">
                <a:latin typeface="Gill Sans MT"/>
                <a:cs typeface="Gill Sans MT"/>
              </a:rPr>
              <a:t> </a:t>
            </a:r>
            <a:r>
              <a:rPr lang="en-US" sz="2400" spc="-20" dirty="0">
                <a:latin typeface="Gill Sans MT"/>
                <a:cs typeface="Gill Sans MT"/>
              </a:rPr>
              <a:t>moves</a:t>
            </a:r>
            <a:endParaRPr lang="en-US" sz="2400" dirty="0">
              <a:latin typeface="Gill Sans MT"/>
              <a:cs typeface="Gill Sans MT"/>
            </a:endParaRPr>
          </a:p>
          <a:p>
            <a:pPr marL="561340" lvl="1" indent="-274955">
              <a:lnSpc>
                <a:spcPct val="100000"/>
              </a:lnSpc>
              <a:spcBef>
                <a:spcPts val="520"/>
              </a:spcBef>
              <a:buClr>
                <a:srgbClr val="9FB8CD"/>
              </a:buClr>
              <a:buSzPct val="120000"/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lang="en-US" sz="2000" spc="5" dirty="0">
                <a:latin typeface="Cambria Math"/>
                <a:cs typeface="Cambria Math"/>
              </a:rPr>
              <a:t>𝑃(𝑆’) </a:t>
            </a:r>
            <a:r>
              <a:rPr lang="en-US" sz="2000" spc="-5" dirty="0">
                <a:latin typeface="Gill Sans MT"/>
                <a:cs typeface="Gill Sans MT"/>
              </a:rPr>
              <a:t>is an </a:t>
            </a:r>
            <a:r>
              <a:rPr lang="en-US" sz="2000" spc="-10" dirty="0">
                <a:latin typeface="Gill Sans MT"/>
                <a:cs typeface="Gill Sans MT"/>
              </a:rPr>
              <a:t>increasing </a:t>
            </a:r>
            <a:r>
              <a:rPr lang="en-US" sz="2000" spc="-5" dirty="0">
                <a:latin typeface="Gill Sans MT"/>
                <a:cs typeface="Gill Sans MT"/>
              </a:rPr>
              <a:t>function of </a:t>
            </a:r>
            <a:r>
              <a:rPr lang="en-US" sz="2000" dirty="0">
                <a:latin typeface="Cambria Math"/>
                <a:cs typeface="Cambria Math"/>
              </a:rPr>
              <a:t>ℎ(𝑠’) −</a:t>
            </a:r>
            <a:r>
              <a:rPr lang="en-US" sz="2000" spc="80" dirty="0">
                <a:latin typeface="Cambria Math"/>
                <a:cs typeface="Cambria Math"/>
              </a:rPr>
              <a:t> </a:t>
            </a:r>
            <a:r>
              <a:rPr lang="en-US" sz="2000" spc="15" dirty="0">
                <a:latin typeface="Cambria Math"/>
                <a:cs typeface="Cambria Math"/>
              </a:rPr>
              <a:t>ℎ(𝑠)</a:t>
            </a:r>
            <a:endParaRPr lang="en-US" sz="2000" dirty="0">
              <a:latin typeface="Cambria Math"/>
              <a:cs typeface="Cambria Math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har char="•"/>
            </a:pPr>
            <a:endParaRPr lang="en-US" sz="3350" dirty="0">
              <a:latin typeface="Cambria Math"/>
              <a:cs typeface="Cambria Math"/>
            </a:endParaRPr>
          </a:p>
          <a:p>
            <a:pPr marL="286385" marR="5080" indent="-274320">
              <a:lnSpc>
                <a:spcPct val="100800"/>
              </a:lnSpc>
              <a:buClr>
                <a:srgbClr val="727CA3"/>
              </a:buClr>
              <a:buSzPct val="120833"/>
              <a:buFont typeface="Arial"/>
              <a:buChar char="•"/>
              <a:tabLst>
                <a:tab pos="287020" algn="l"/>
              </a:tabLst>
            </a:pPr>
            <a:r>
              <a:rPr lang="en-US" sz="2400" spc="-5" dirty="0">
                <a:solidFill>
                  <a:srgbClr val="C00000"/>
                </a:solidFill>
                <a:latin typeface="Gill Sans MT"/>
                <a:cs typeface="Gill Sans MT"/>
              </a:rPr>
              <a:t>First-choice hill climbing</a:t>
            </a:r>
            <a:r>
              <a:rPr lang="en-US" sz="2400" spc="-5" dirty="0">
                <a:latin typeface="Gill Sans MT"/>
                <a:cs typeface="Gill Sans MT"/>
              </a:rPr>
              <a:t>: generating successors randomly until </a:t>
            </a:r>
            <a:r>
              <a:rPr lang="en-US" sz="2400" dirty="0">
                <a:latin typeface="Gill Sans MT"/>
                <a:cs typeface="Gill Sans MT"/>
              </a:rPr>
              <a:t>one better than the </a:t>
            </a:r>
            <a:r>
              <a:rPr lang="en-US" sz="2400" spc="-15" dirty="0">
                <a:latin typeface="Gill Sans MT"/>
                <a:cs typeface="Gill Sans MT"/>
              </a:rPr>
              <a:t>current </a:t>
            </a:r>
            <a:r>
              <a:rPr lang="en-US" sz="2400" dirty="0">
                <a:latin typeface="Gill Sans MT"/>
                <a:cs typeface="Gill Sans MT"/>
              </a:rPr>
              <a:t>state </a:t>
            </a:r>
            <a:r>
              <a:rPr lang="en-US" sz="2400" spc="-5" dirty="0">
                <a:latin typeface="Gill Sans MT"/>
                <a:cs typeface="Gill Sans MT"/>
              </a:rPr>
              <a:t>is</a:t>
            </a:r>
            <a:r>
              <a:rPr lang="en-US" sz="2400" spc="-40" dirty="0">
                <a:latin typeface="Gill Sans MT"/>
                <a:cs typeface="Gill Sans MT"/>
              </a:rPr>
              <a:t> </a:t>
            </a:r>
            <a:r>
              <a:rPr lang="en-US" sz="2400" spc="-5" dirty="0">
                <a:latin typeface="Gill Sans MT"/>
                <a:cs typeface="Gill Sans MT"/>
              </a:rPr>
              <a:t>found</a:t>
            </a:r>
            <a:endParaRPr lang="en-US" sz="2400" dirty="0">
              <a:latin typeface="Gill Sans MT"/>
              <a:cs typeface="Gill Sans MT"/>
            </a:endParaRPr>
          </a:p>
          <a:p>
            <a:pPr marL="835660" lvl="1" indent="-228600">
              <a:lnSpc>
                <a:spcPct val="100000"/>
              </a:lnSpc>
              <a:spcBef>
                <a:spcPts val="505"/>
              </a:spcBef>
              <a:buClr>
                <a:srgbClr val="BCBCBC"/>
              </a:buClr>
              <a:buSzPct val="122222"/>
              <a:buFont typeface="Arial"/>
              <a:buChar char="•"/>
              <a:tabLst>
                <a:tab pos="835025" algn="l"/>
                <a:tab pos="835660" algn="l"/>
              </a:tabLst>
            </a:pPr>
            <a:r>
              <a:rPr lang="en-US" sz="1800" spc="-5" dirty="0">
                <a:latin typeface="Gill Sans MT"/>
                <a:cs typeface="Gill Sans MT"/>
              </a:rPr>
              <a:t>Good </a:t>
            </a:r>
            <a:r>
              <a:rPr lang="en-US" sz="1800" dirty="0">
                <a:latin typeface="Gill Sans MT"/>
                <a:cs typeface="Gill Sans MT"/>
              </a:rPr>
              <a:t>when </a:t>
            </a:r>
            <a:r>
              <a:rPr lang="en-US" sz="1800" spc="-5" dirty="0">
                <a:latin typeface="Gill Sans MT"/>
                <a:cs typeface="Gill Sans MT"/>
              </a:rPr>
              <a:t>number of </a:t>
            </a:r>
            <a:r>
              <a:rPr lang="en-US" sz="1800" spc="-10" dirty="0">
                <a:latin typeface="Gill Sans MT"/>
                <a:cs typeface="Gill Sans MT"/>
              </a:rPr>
              <a:t>successors </a:t>
            </a:r>
            <a:r>
              <a:rPr lang="en-US" sz="1800" dirty="0">
                <a:latin typeface="Gill Sans MT"/>
                <a:cs typeface="Gill Sans MT"/>
              </a:rPr>
              <a:t>is</a:t>
            </a:r>
            <a:r>
              <a:rPr lang="en-US" sz="1800" spc="-15" dirty="0">
                <a:latin typeface="Gill Sans MT"/>
                <a:cs typeface="Gill Sans MT"/>
              </a:rPr>
              <a:t> </a:t>
            </a:r>
            <a:r>
              <a:rPr lang="en-US" sz="1800" spc="-5" dirty="0">
                <a:latin typeface="Gill Sans MT"/>
                <a:cs typeface="Gill Sans MT"/>
              </a:rPr>
              <a:t>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59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Sideways 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plateau may be a shoulder so keep going sideways moves when there is no uphill move</a:t>
            </a:r>
          </a:p>
          <a:p>
            <a:pPr lvl="1"/>
            <a:r>
              <a:rPr lang="en-US" dirty="0"/>
              <a:t>Problem: infinite loop where flat local max</a:t>
            </a:r>
          </a:p>
          <a:p>
            <a:pPr lvl="2"/>
            <a:r>
              <a:rPr lang="en-US" dirty="0"/>
              <a:t>Solution: upper bound on the number of consecutive sideways moves</a:t>
            </a:r>
          </a:p>
          <a:p>
            <a:endParaRPr lang="en-US" dirty="0"/>
          </a:p>
        </p:txBody>
      </p:sp>
      <p:grpSp>
        <p:nvGrpSpPr>
          <p:cNvPr id="4" name="object 4"/>
          <p:cNvGrpSpPr/>
          <p:nvPr/>
        </p:nvGrpSpPr>
        <p:grpSpPr>
          <a:xfrm>
            <a:off x="879894" y="3788873"/>
            <a:ext cx="4193526" cy="2758729"/>
            <a:chOff x="2590810" y="4754879"/>
            <a:chExt cx="3638550" cy="2103120"/>
          </a:xfrm>
        </p:grpSpPr>
        <p:sp>
          <p:nvSpPr>
            <p:cNvPr id="5" name="object 5"/>
            <p:cNvSpPr/>
            <p:nvPr/>
          </p:nvSpPr>
          <p:spPr>
            <a:xfrm>
              <a:off x="2590810" y="4754879"/>
              <a:ext cx="3638542" cy="21031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08449" y="5705474"/>
              <a:ext cx="201930" cy="1562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60594" y="6116954"/>
              <a:ext cx="201930" cy="1562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5866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Hill-climbing on the 8-queens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770"/>
            <a:ext cx="7033846" cy="570523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68"/>
              </a:spcBef>
            </a:pPr>
            <a:r>
              <a:rPr lang="en-US" dirty="0"/>
              <a:t>No sideways moves:</a:t>
            </a:r>
          </a:p>
          <a:p>
            <a:pPr lvl="1">
              <a:spcBef>
                <a:spcPts val="168"/>
              </a:spcBef>
            </a:pPr>
            <a:r>
              <a:rPr lang="en-US" dirty="0"/>
              <a:t>Succeeds w/ prob. 0.14</a:t>
            </a:r>
          </a:p>
          <a:p>
            <a:pPr lvl="1">
              <a:spcBef>
                <a:spcPts val="168"/>
              </a:spcBef>
            </a:pPr>
            <a:r>
              <a:rPr lang="en-US" dirty="0"/>
              <a:t>Expected number of restart to find the answer ? </a:t>
            </a:r>
          </a:p>
          <a:p>
            <a:pPr lvl="1">
              <a:spcBef>
                <a:spcPts val="168"/>
              </a:spcBef>
            </a:pPr>
            <a:r>
              <a:rPr lang="en-US" dirty="0"/>
              <a:t>Average number of moves per trial</a:t>
            </a:r>
            <a:r>
              <a:rPr lang="fa-IR" dirty="0"/>
              <a:t> </a:t>
            </a:r>
            <a:r>
              <a:rPr lang="en-US" dirty="0"/>
              <a:t>(cost of finding solution):</a:t>
            </a:r>
          </a:p>
          <a:p>
            <a:pPr lvl="2">
              <a:spcBef>
                <a:spcPts val="168"/>
              </a:spcBef>
            </a:pPr>
            <a:r>
              <a:rPr lang="en-US" dirty="0"/>
              <a:t>4 when succeeding, 3 when getting stuck</a:t>
            </a:r>
          </a:p>
          <a:p>
            <a:pPr lvl="1">
              <a:spcBef>
                <a:spcPts val="168"/>
              </a:spcBef>
            </a:pPr>
            <a:r>
              <a:rPr lang="en-US" dirty="0"/>
              <a:t>Expected total number of moves needed:</a:t>
            </a:r>
          </a:p>
          <a:p>
            <a:pPr lvl="1">
              <a:spcBef>
                <a:spcPts val="168"/>
              </a:spcBef>
            </a:pPr>
            <a:endParaRPr lang="en-US" dirty="0"/>
          </a:p>
          <a:p>
            <a:pPr>
              <a:spcBef>
                <a:spcPts val="168"/>
              </a:spcBef>
            </a:pPr>
            <a:r>
              <a:rPr lang="en-US" dirty="0"/>
              <a:t>Allowing 100 sideways moves:</a:t>
            </a:r>
          </a:p>
          <a:p>
            <a:pPr lvl="1">
              <a:spcBef>
                <a:spcPts val="168"/>
              </a:spcBef>
            </a:pPr>
            <a:r>
              <a:rPr lang="en-US" dirty="0"/>
              <a:t>Succeeds w/ prob. 0.94</a:t>
            </a:r>
          </a:p>
          <a:p>
            <a:pPr lvl="1">
              <a:spcBef>
                <a:spcPts val="168"/>
              </a:spcBef>
            </a:pPr>
            <a:r>
              <a:rPr lang="en-US" dirty="0"/>
              <a:t>Average number of moves per trial:</a:t>
            </a:r>
          </a:p>
          <a:p>
            <a:pPr lvl="2">
              <a:spcBef>
                <a:spcPts val="168"/>
              </a:spcBef>
            </a:pPr>
            <a:r>
              <a:rPr lang="en-US" dirty="0"/>
              <a:t>21 when succeeding, 65 when getting stuck</a:t>
            </a:r>
          </a:p>
          <a:p>
            <a:pPr lvl="1">
              <a:spcBef>
                <a:spcPts val="168"/>
              </a:spcBef>
            </a:pPr>
            <a:r>
              <a:rPr lang="en-US" dirty="0"/>
              <a:t>Expected total number of moves needed:</a:t>
            </a:r>
          </a:p>
          <a:p>
            <a:pPr lvl="1">
              <a:spcBef>
                <a:spcPts val="168"/>
              </a:spcBef>
            </a:pPr>
            <a:endParaRPr lang="en-US" dirty="0"/>
          </a:p>
        </p:txBody>
      </p:sp>
      <p:pic>
        <p:nvPicPr>
          <p:cNvPr id="4" name="Picture 3" descr="8queens-local-minim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46" y="1081454"/>
            <a:ext cx="4371730" cy="43717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2084857" y="2299765"/>
            <a:ext cx="1067917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Calibri"/>
                <a:cs typeface="Calibri"/>
              </a:rPr>
              <a:t>1/p = 7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931653" y="4077120"/>
            <a:ext cx="3726611" cy="64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 rtlCol="0">
            <a:spAutoFit/>
          </a:bodyPr>
          <a:lstStyle/>
          <a:p>
            <a:pPr marL="0" lvl="2"/>
            <a:r>
              <a:rPr lang="en-US" dirty="0"/>
              <a:t>3(1-p)/p + 4 =~ 22 moves</a:t>
            </a:r>
          </a:p>
          <a:p>
            <a:pPr marL="0" lvl="2"/>
            <a:endParaRPr lang="en-US" dirty="0">
              <a:solidFill>
                <a:schemeClr val="bg2"/>
              </a:solidFill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186" y="6424874"/>
            <a:ext cx="3961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spcBef>
                <a:spcPts val="168"/>
              </a:spcBef>
            </a:pPr>
            <a:r>
              <a:rPr lang="en-US" dirty="0"/>
              <a:t>65(1-p)/p + 21 =~ 25 moves</a:t>
            </a:r>
          </a:p>
        </p:txBody>
      </p:sp>
    </p:spTree>
    <p:extLst>
      <p:ext uri="{BB962C8B-B14F-4D97-AF65-F5344CB8AC3E}">
        <p14:creationId xmlns:p14="http://schemas.microsoft.com/office/powerpoint/2010/main" val="129948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Resembles the annealing process used to cool metals slowly to reach an ordered (low-energy) state</a:t>
            </a:r>
          </a:p>
          <a:p>
            <a:r>
              <a:rPr lang="en-US" dirty="0"/>
              <a:t>Basic idea: </a:t>
            </a:r>
          </a:p>
          <a:p>
            <a:pPr lvl="1"/>
            <a:r>
              <a:rPr lang="en-US" dirty="0"/>
              <a:t>Allow “bad” moves occasionally, depending on “temperature”</a:t>
            </a:r>
          </a:p>
          <a:p>
            <a:pPr lvl="1"/>
            <a:r>
              <a:rPr lang="en-US" dirty="0"/>
              <a:t>High temperature =&gt; more bad moves allowed, shake the system out of its local minimum</a:t>
            </a:r>
          </a:p>
          <a:p>
            <a:pPr lvl="1"/>
            <a:r>
              <a:rPr lang="en-US" dirty="0"/>
              <a:t>Gradually reduce temperature according to some schedule</a:t>
            </a:r>
          </a:p>
          <a:p>
            <a:pPr lvl="1"/>
            <a:r>
              <a:rPr lang="en-US" dirty="0"/>
              <a:t>Sounds pretty flaky, doesn’t it?</a:t>
            </a:r>
          </a:p>
        </p:txBody>
      </p:sp>
    </p:spTree>
    <p:extLst>
      <p:ext uri="{BB962C8B-B14F-4D97-AF65-F5344CB8AC3E}">
        <p14:creationId xmlns:p14="http://schemas.microsoft.com/office/powerpoint/2010/main" val="308723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97001"/>
            <a:ext cx="8924884" cy="47291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E00BB"/>
                </a:solidFill>
              </a:rPr>
              <a:t>function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8000"/>
                </a:solidFill>
              </a:rPr>
              <a:t>SIMULATED-ANNEALING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00FF"/>
                </a:solidFill>
              </a:rPr>
              <a:t>problem</a:t>
            </a:r>
            <a:r>
              <a:rPr lang="en-US" sz="2400" dirty="0" err="1"/>
              <a:t>,</a:t>
            </a:r>
            <a:r>
              <a:rPr lang="en-US" sz="2400" dirty="0" err="1">
                <a:solidFill>
                  <a:srgbClr val="0000FF"/>
                </a:solidFill>
              </a:rPr>
              <a:t>schedule</a:t>
            </a:r>
            <a:r>
              <a:rPr lang="en-US" sz="2400" dirty="0"/>
              <a:t>) </a:t>
            </a:r>
            <a:r>
              <a:rPr lang="en-US" sz="2400" b="1" dirty="0">
                <a:solidFill>
                  <a:srgbClr val="CE00BB"/>
                </a:solidFill>
              </a:rPr>
              <a:t>returns </a:t>
            </a:r>
            <a:r>
              <a:rPr lang="en-US" sz="2400" dirty="0"/>
              <a:t>a  state </a:t>
            </a:r>
          </a:p>
          <a:p>
            <a:pPr marL="0" indent="0">
              <a:buNone/>
            </a:pPr>
            <a:r>
              <a:rPr lang="en-US" sz="2400" dirty="0"/>
              <a:t>      inputs : </a:t>
            </a:r>
            <a:r>
              <a:rPr lang="en-US" sz="2400" i="1" dirty="0"/>
              <a:t>problem</a:t>
            </a:r>
            <a:r>
              <a:rPr lang="en-US" sz="2400" dirty="0"/>
              <a:t> : a problem</a:t>
            </a:r>
          </a:p>
          <a:p>
            <a:pPr marL="0" indent="0">
              <a:buNone/>
            </a:pPr>
            <a:r>
              <a:rPr lang="en-US" sz="2400" dirty="0"/>
              <a:t>                    </a:t>
            </a:r>
            <a:r>
              <a:rPr lang="en-US" sz="2400" i="1" dirty="0"/>
              <a:t>schedule</a:t>
            </a:r>
            <a:r>
              <a:rPr lang="en-US" sz="2400" dirty="0"/>
              <a:t> : a mapping from time to “temperature”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current</a:t>
            </a:r>
            <a:r>
              <a:rPr lang="en-US" sz="2400" dirty="0"/>
              <a:t> ← </a:t>
            </a:r>
            <a:r>
              <a:rPr lang="en-US" sz="2400" dirty="0" err="1">
                <a:solidFill>
                  <a:srgbClr val="0000FF"/>
                </a:solidFill>
              </a:rPr>
              <a:t>problem</a:t>
            </a:r>
            <a:r>
              <a:rPr lang="en-US" sz="2400" dirty="0" err="1"/>
              <a:t>.initial</a:t>
            </a:r>
            <a:r>
              <a:rPr lang="en-US" sz="2400" dirty="0"/>
              <a:t>-state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E00BB"/>
                </a:solidFill>
              </a:rPr>
              <a:t>for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dirty="0"/>
              <a:t> = 1 </a:t>
            </a:r>
            <a:r>
              <a:rPr lang="en-US" sz="2400" b="1" dirty="0"/>
              <a:t>to </a:t>
            </a:r>
            <a:r>
              <a:rPr lang="en-US" sz="2400" dirty="0"/>
              <a:t>∞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E00BB"/>
                </a:solidFill>
              </a:rPr>
              <a:t>do</a:t>
            </a:r>
            <a:endParaRPr lang="en-US" sz="2400" dirty="0">
              <a:solidFill>
                <a:srgbClr val="CE00BB"/>
              </a:solidFill>
            </a:endParaRP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dirty="0"/>
              <a:t> ←</a:t>
            </a:r>
            <a:r>
              <a:rPr lang="en-US" sz="2400" dirty="0">
                <a:solidFill>
                  <a:srgbClr val="0000FF"/>
                </a:solidFill>
              </a:rPr>
              <a:t>schedule</a:t>
            </a:r>
            <a:r>
              <a:rPr lang="en-US" sz="2400" dirty="0"/>
              <a:t>(t)  (T is a temperature, controlling probability of                    			downward steps)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>
                <a:solidFill>
                  <a:srgbClr val="CE00BB"/>
                </a:solidFill>
              </a:rPr>
              <a:t>if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dirty="0"/>
              <a:t> = 0 </a:t>
            </a:r>
            <a:r>
              <a:rPr lang="en-US" sz="2400" b="1" dirty="0">
                <a:solidFill>
                  <a:srgbClr val="CE00BB"/>
                </a:solidFill>
              </a:rPr>
              <a:t>then return </a:t>
            </a:r>
            <a:r>
              <a:rPr lang="en-US" sz="2400" dirty="0">
                <a:solidFill>
                  <a:srgbClr val="0000FF"/>
                </a:solidFill>
              </a:rPr>
              <a:t>current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>
                <a:solidFill>
                  <a:srgbClr val="0000FF"/>
                </a:solidFill>
              </a:rPr>
              <a:t>next</a:t>
            </a:r>
            <a:r>
              <a:rPr lang="en-US" sz="2400" dirty="0"/>
              <a:t> ← a randomly selected successor of </a:t>
            </a:r>
            <a:r>
              <a:rPr lang="en-US" sz="2400" dirty="0">
                <a:solidFill>
                  <a:srgbClr val="0000FF"/>
                </a:solidFill>
              </a:rPr>
              <a:t>current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0000FF"/>
                </a:solidFill>
              </a:rPr>
              <a:t>∆E </a:t>
            </a:r>
            <a:r>
              <a:rPr lang="en-US" sz="2400" dirty="0"/>
              <a:t>← </a:t>
            </a:r>
            <a:r>
              <a:rPr lang="en-US" sz="2400" dirty="0" err="1">
                <a:solidFill>
                  <a:srgbClr val="0000FF"/>
                </a:solidFill>
              </a:rPr>
              <a:t>next</a:t>
            </a:r>
            <a:r>
              <a:rPr lang="en-US" sz="2400" dirty="0" err="1"/>
              <a:t>.value</a:t>
            </a:r>
            <a:r>
              <a:rPr lang="en-US" sz="2400" dirty="0"/>
              <a:t> – </a:t>
            </a:r>
            <a:r>
              <a:rPr lang="en-US" sz="2400" dirty="0" err="1">
                <a:solidFill>
                  <a:srgbClr val="0000FF"/>
                </a:solidFill>
              </a:rPr>
              <a:t>current</a:t>
            </a:r>
            <a:r>
              <a:rPr lang="en-US" sz="2400" dirty="0" err="1"/>
              <a:t>.value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>
                <a:solidFill>
                  <a:srgbClr val="CE00BB"/>
                </a:solidFill>
              </a:rPr>
              <a:t>if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∆E </a:t>
            </a:r>
            <a:r>
              <a:rPr lang="en-US" sz="2400" dirty="0"/>
              <a:t>&gt; 0 </a:t>
            </a:r>
            <a:r>
              <a:rPr lang="en-US" sz="2400" b="1" dirty="0">
                <a:solidFill>
                  <a:srgbClr val="CE00BB"/>
                </a:solidFill>
              </a:rPr>
              <a:t>then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current</a:t>
            </a:r>
            <a:r>
              <a:rPr lang="en-US" sz="2400" dirty="0"/>
              <a:t> ← </a:t>
            </a:r>
            <a:r>
              <a:rPr lang="en-US" sz="2400" dirty="0">
                <a:solidFill>
                  <a:srgbClr val="0000FF"/>
                </a:solidFill>
              </a:rPr>
              <a:t>next</a:t>
            </a:r>
            <a:br>
              <a:rPr lang="en-US" sz="2400" dirty="0"/>
            </a:br>
            <a:r>
              <a:rPr lang="en-US" sz="2400" dirty="0"/>
              <a:t>                         </a:t>
            </a:r>
            <a:r>
              <a:rPr lang="en-US" sz="2400" b="1" dirty="0">
                <a:solidFill>
                  <a:srgbClr val="CE00BB"/>
                </a:solidFill>
              </a:rPr>
              <a:t>else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current</a:t>
            </a:r>
            <a:r>
              <a:rPr lang="en-US" sz="2400" dirty="0"/>
              <a:t> ← </a:t>
            </a:r>
            <a:r>
              <a:rPr lang="en-US" sz="2400" dirty="0">
                <a:solidFill>
                  <a:srgbClr val="0000FF"/>
                </a:solidFill>
              </a:rPr>
              <a:t>next</a:t>
            </a:r>
            <a:r>
              <a:rPr lang="en-US" sz="2400" dirty="0"/>
              <a:t> only with probability </a:t>
            </a:r>
            <a:r>
              <a:rPr lang="en-US" sz="2400" dirty="0" err="1">
                <a:solidFill>
                  <a:srgbClr val="FF0000"/>
                </a:solidFill>
              </a:rPr>
              <a:t>e</a:t>
            </a:r>
            <a:r>
              <a:rPr lang="en-US" sz="2400" baseline="30000" dirty="0" err="1">
                <a:solidFill>
                  <a:srgbClr val="FF0000"/>
                </a:solidFill>
              </a:rPr>
              <a:t>∆E</a:t>
            </a:r>
            <a:r>
              <a:rPr lang="en-US" sz="2400" baseline="30000" dirty="0">
                <a:solidFill>
                  <a:srgbClr val="FF0000"/>
                </a:solidFill>
              </a:rPr>
              <a:t>/T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3100" dirty="0"/>
              <a:t>Theoretical guarantee:</a:t>
            </a:r>
          </a:p>
          <a:p>
            <a:pPr lvl="1"/>
            <a:r>
              <a:rPr lang="en-US" sz="2700" dirty="0"/>
              <a:t>If T decreased slowly enough, will converge to optimal state</a:t>
            </a:r>
          </a:p>
          <a:p>
            <a:pPr lvl="1"/>
            <a:r>
              <a:rPr lang="en-US" dirty="0"/>
              <a:t>Convergence can be guaranteed if at each step, T drops no more quickly than C/log n, C=constant, n = # of steps so far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400031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748C89E-4E2C-034D-9245-220DBF114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53484" y="1237709"/>
            <a:ext cx="2814229" cy="2626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4066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Simulated Annealing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6962" y="1371606"/>
            <a:ext cx="3557833" cy="3321038"/>
          </a:xfrm>
          <a:prstGeom prst="rect">
            <a:avLst/>
          </a:prstGeom>
          <a:noFill/>
        </p:spPr>
      </p:pic>
      <p:sp>
        <p:nvSpPr>
          <p:cNvPr id="948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686800" cy="48768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Is this convergence an interesting guarantee?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Sounds like magic, but reality is reality: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The more downhill steps you need to escape a local optimum, the less likely you are to ever make them all in a row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“Slowly enough” may mean exponentially slowly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Random restart hill climbing also converges to optimal state…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Simulated annealing and its relatives are a key workhorse in VLSI layout and other optimal configuration problems</a:t>
            </a:r>
          </a:p>
        </p:txBody>
      </p:sp>
    </p:spTree>
    <p:extLst>
      <p:ext uri="{BB962C8B-B14F-4D97-AF65-F5344CB8AC3E}">
        <p14:creationId xmlns:p14="http://schemas.microsoft.com/office/powerpoint/2010/main" val="98401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beam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idea:</a:t>
            </a:r>
          </a:p>
          <a:p>
            <a:pPr lvl="1"/>
            <a:r>
              <a:rPr lang="en-US" i="1" dirty="0">
                <a:solidFill>
                  <a:srgbClr val="CE00BB"/>
                </a:solidFill>
              </a:rPr>
              <a:t>K</a:t>
            </a:r>
            <a:r>
              <a:rPr lang="en-US" dirty="0"/>
              <a:t> copies of a local search algorithm, initialized randomly</a:t>
            </a:r>
          </a:p>
          <a:p>
            <a:pPr lvl="1"/>
            <a:endParaRPr lang="en-US" dirty="0"/>
          </a:p>
          <a:p>
            <a:r>
              <a:rPr lang="en-US" dirty="0"/>
              <a:t>For each iteration</a:t>
            </a:r>
          </a:p>
          <a:p>
            <a:pPr lvl="2"/>
            <a:r>
              <a:rPr lang="en-US" dirty="0"/>
              <a:t>Generate ALL successors from </a:t>
            </a:r>
            <a:r>
              <a:rPr lang="en-US" i="1" dirty="0">
                <a:solidFill>
                  <a:srgbClr val="CE00BB"/>
                </a:solidFill>
              </a:rPr>
              <a:t>K</a:t>
            </a:r>
            <a:r>
              <a:rPr lang="en-US" dirty="0"/>
              <a:t> current states</a:t>
            </a:r>
          </a:p>
          <a:p>
            <a:pPr lvl="2"/>
            <a:r>
              <a:rPr lang="en-US" dirty="0"/>
              <a:t>If any of successors is goal -&gt; finished</a:t>
            </a:r>
          </a:p>
          <a:p>
            <a:pPr lvl="2"/>
            <a:r>
              <a:rPr lang="en-US" dirty="0"/>
              <a:t>Choose best </a:t>
            </a:r>
            <a:r>
              <a:rPr lang="en-US" i="1" dirty="0">
                <a:solidFill>
                  <a:srgbClr val="CE00BB"/>
                </a:solidFill>
              </a:rPr>
              <a:t>K</a:t>
            </a:r>
            <a:r>
              <a:rPr lang="en-US" dirty="0"/>
              <a:t> of these to be the new current states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369" y="1334395"/>
            <a:ext cx="2149231" cy="293280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643517" y="2612550"/>
            <a:ext cx="5138617" cy="1445846"/>
            <a:chOff x="2540000" y="2422769"/>
            <a:chExt cx="5138617" cy="1445846"/>
          </a:xfrm>
        </p:grpSpPr>
        <p:sp>
          <p:nvSpPr>
            <p:cNvPr id="5" name="Rectangle 4"/>
            <p:cNvSpPr/>
            <p:nvPr/>
          </p:nvSpPr>
          <p:spPr>
            <a:xfrm>
              <a:off x="2540000" y="3458308"/>
              <a:ext cx="918308" cy="410307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4298463" y="2422769"/>
              <a:ext cx="3380154" cy="722923"/>
            </a:xfrm>
            <a:prstGeom prst="wedgeRoundRectCallout">
              <a:avLst>
                <a:gd name="adj1" fmla="val -76044"/>
                <a:gd name="adj2" fmla="val 93581"/>
                <a:gd name="adj3" fmla="val 1666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Or, K chosen randomly with </a:t>
              </a:r>
            </a:p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a bias towards good ones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66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beam search example (k=4)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136" y="1556120"/>
            <a:ext cx="6178375" cy="47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32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beam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this different from </a:t>
            </a:r>
            <a:r>
              <a:rPr lang="en-US" i="1" dirty="0">
                <a:solidFill>
                  <a:srgbClr val="CE00BB"/>
                </a:solidFill>
              </a:rPr>
              <a:t>K</a:t>
            </a:r>
            <a:r>
              <a:rPr lang="en-US" dirty="0"/>
              <a:t> local searches in parallel?</a:t>
            </a:r>
          </a:p>
          <a:p>
            <a:pPr lvl="1"/>
            <a:r>
              <a:rPr lang="en-US" dirty="0"/>
              <a:t>The searches</a:t>
            </a:r>
            <a:r>
              <a:rPr lang="en-US" b="1" i="1" dirty="0">
                <a:solidFill>
                  <a:srgbClr val="FF0000"/>
                </a:solidFill>
              </a:rPr>
              <a:t> communicate</a:t>
            </a:r>
            <a:r>
              <a:rPr lang="en-US" dirty="0"/>
              <a:t>! “Come over here, the grass is greener!”</a:t>
            </a:r>
          </a:p>
          <a:p>
            <a:r>
              <a:rPr lang="en-US" dirty="0"/>
              <a:t>Problem: quite often, all </a:t>
            </a:r>
            <a:r>
              <a:rPr lang="en-US" i="1" dirty="0"/>
              <a:t>k states end up on same local hill</a:t>
            </a:r>
          </a:p>
          <a:p>
            <a:pPr lvl="1"/>
            <a:r>
              <a:rPr lang="en-US" dirty="0"/>
              <a:t>Idea: Stochastic beam search</a:t>
            </a:r>
          </a:p>
          <a:p>
            <a:pPr lvl="2"/>
            <a:r>
              <a:rPr lang="en-US" dirty="0"/>
              <a:t>Choose </a:t>
            </a:r>
            <a:r>
              <a:rPr lang="en-US" i="1" dirty="0"/>
              <a:t>k successors randomly, biased towards good ones</a:t>
            </a:r>
          </a:p>
          <a:p>
            <a:r>
              <a:rPr lang="en-US" dirty="0"/>
              <a:t>What other well-known algorithm does this remind you of?</a:t>
            </a:r>
          </a:p>
          <a:p>
            <a:pPr lvl="1"/>
            <a:r>
              <a:rPr lang="en-US" dirty="0"/>
              <a:t>Evolution!</a:t>
            </a:r>
          </a:p>
          <a:p>
            <a:pPr lvl="1"/>
            <a:endParaRPr lang="en-US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93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BEDB-0A44-0279-2339-F630DEA0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F47E3E-5FDD-B02F-758B-AB34BC46E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295" y="1550903"/>
            <a:ext cx="6635872" cy="34223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0B44C8-CED2-6A2F-F00C-C79FAABD216A}"/>
              </a:ext>
            </a:extLst>
          </p:cNvPr>
          <p:cNvSpPr txBox="1"/>
          <p:nvPr/>
        </p:nvSpPr>
        <p:spPr bwMode="auto">
          <a:xfrm>
            <a:off x="447871" y="1268964"/>
            <a:ext cx="4572000" cy="364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 rtlCol="0">
            <a:sp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/>
              </a:rPr>
              <a:t>الف) در صورت استفاده از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/>
              </a:rPr>
              <a:t>first choice hill climbing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/>
              </a:rPr>
              <a:t> به کدام همسایه می رویم. (ترتیب ساخته شدن همسایه به ترتیب شماره هاست)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/>
              </a:rPr>
              <a:t>ب) در صورت استفاده از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/>
              </a:rPr>
              <a:t>stochastic hill climbing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/>
              </a:rPr>
              <a:t> کدام حالت ها ممکن است انتخاب شوند، و احتمال انتخاب هر کدام چقدر است؟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/>
              </a:rPr>
              <a:t>ج) در صورت استفاده از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/>
              </a:rPr>
              <a:t>hill climbing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/>
              </a:rPr>
              <a:t> معمولی کدام حالت انتخاب می شود؟ و آیا از این حالت می توانیم به هدف برسیم یا یک ماکزیمم محلی است؟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/>
              </a:rPr>
              <a:t>د) در صورت استفاده از الگوریتم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/>
              </a:rPr>
              <a:t>beam search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/>
              </a:rPr>
              <a:t> اگر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/>
              </a:rPr>
              <a:t>k=3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/>
              </a:rPr>
              <a:t> باشد، کدام حالت یا حالت ها انتخاب می شوند؟</a:t>
            </a:r>
            <a:endParaRPr lang="en-US" dirty="0">
              <a:solidFill>
                <a:schemeClr val="bg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537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Review:Search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</a:t>
            </a:r>
            <a:r>
              <a:rPr lang="en-US" dirty="0">
                <a:solidFill>
                  <a:srgbClr val="FF0000"/>
                </a:solidFill>
              </a:rPr>
              <a:t>path with minimum cost </a:t>
            </a:r>
            <a:r>
              <a:rPr lang="en-US" dirty="0"/>
              <a:t>from </a:t>
            </a:r>
            <a:r>
              <a:rPr lang="en-US" dirty="0">
                <a:solidFill>
                  <a:srgbClr val="FF0000"/>
                </a:solidFill>
              </a:rPr>
              <a:t>start state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goal state </a:t>
            </a:r>
            <a:r>
              <a:rPr lang="en-US" dirty="0"/>
              <a:t>in state space graph</a:t>
            </a:r>
          </a:p>
          <a:p>
            <a:pPr lvl="1"/>
            <a:r>
              <a:rPr lang="en-US" dirty="0"/>
              <a:t>Systematic exploration of search space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46" y="3761583"/>
            <a:ext cx="8705178" cy="1230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>
            <a:off x="1283934" y="3576918"/>
            <a:ext cx="1220587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/>
                <a:cs typeface="Calibri"/>
              </a:rPr>
              <a:t>Start space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8929678" y="3576918"/>
            <a:ext cx="1128446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/>
                <a:cs typeface="Calibri"/>
              </a:rPr>
              <a:t>Goal state</a:t>
            </a:r>
          </a:p>
        </p:txBody>
      </p:sp>
    </p:spTree>
    <p:extLst>
      <p:ext uri="{BB962C8B-B14F-4D97-AF65-F5344CB8AC3E}">
        <p14:creationId xmlns:p14="http://schemas.microsoft.com/office/powerpoint/2010/main" val="851353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Genetic algorithms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4724400"/>
            <a:ext cx="114300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Genetic algorithms use a natural selection metaphor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Resample </a:t>
            </a:r>
            <a:r>
              <a:rPr lang="en-US" sz="2400" i="1" dirty="0">
                <a:solidFill>
                  <a:srgbClr val="CE00BB"/>
                </a:solidFill>
              </a:rPr>
              <a:t>K</a:t>
            </a:r>
            <a:r>
              <a:rPr lang="en-US" sz="2400" dirty="0"/>
              <a:t> individuals at each step (selection) weighted by fitness function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Combine by pairwise crossover operators, plus mutation to give variety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6" y="1676401"/>
            <a:ext cx="8391525" cy="249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7358" y="1321658"/>
            <a:ext cx="2892079" cy="34749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2397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N-Queens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819400" y="4191000"/>
            <a:ext cx="65532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Does crossover make sense here?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What would mutation be?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What would a good fitness function be?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2" y="1524002"/>
            <a:ext cx="7608887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8811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&amp; fitness: 8-queens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5" dirty="0">
                <a:latin typeface="Gill Sans MT"/>
                <a:cs typeface="Gill Sans MT"/>
              </a:rPr>
              <a:t>Describe </a:t>
            </a:r>
            <a:r>
              <a:rPr lang="en-US" dirty="0">
                <a:latin typeface="Gill Sans MT"/>
                <a:cs typeface="Gill Sans MT"/>
              </a:rPr>
              <a:t>the </a:t>
            </a:r>
            <a:r>
              <a:rPr lang="en-US" spc="-5" dirty="0">
                <a:latin typeface="Gill Sans MT"/>
                <a:cs typeface="Gill Sans MT"/>
              </a:rPr>
              <a:t>individual (or </a:t>
            </a:r>
            <a:r>
              <a:rPr lang="en-US" dirty="0">
                <a:latin typeface="Gill Sans MT"/>
                <a:cs typeface="Gill Sans MT"/>
              </a:rPr>
              <a:t>state) as a</a:t>
            </a:r>
            <a:r>
              <a:rPr lang="en-US" spc="-45" dirty="0">
                <a:latin typeface="Gill Sans MT"/>
                <a:cs typeface="Gill Sans MT"/>
              </a:rPr>
              <a:t> </a:t>
            </a:r>
            <a:r>
              <a:rPr lang="en-US" spc="-5" dirty="0">
                <a:latin typeface="Gill Sans MT"/>
                <a:cs typeface="Gill Sans MT"/>
              </a:rPr>
              <a:t>string</a:t>
            </a:r>
          </a:p>
          <a:p>
            <a:endParaRPr lang="en-US" spc="-5" dirty="0">
              <a:latin typeface="Gill Sans MT"/>
              <a:cs typeface="Gill Sans MT"/>
            </a:endParaRPr>
          </a:p>
          <a:p>
            <a:endParaRPr lang="en-US" spc="-5" dirty="0">
              <a:latin typeface="Gill Sans MT"/>
              <a:cs typeface="Gill Sans MT"/>
            </a:endParaRPr>
          </a:p>
          <a:p>
            <a:endParaRPr lang="en-US" spc="-5" dirty="0">
              <a:latin typeface="Gill Sans MT"/>
              <a:cs typeface="Gill Sans MT"/>
            </a:endParaRPr>
          </a:p>
          <a:p>
            <a:endParaRPr lang="en-US" spc="-5" dirty="0">
              <a:latin typeface="Gill Sans MT"/>
              <a:cs typeface="Gill Sans MT"/>
            </a:endParaRPr>
          </a:p>
          <a:p>
            <a:endParaRPr lang="en-US" spc="-5" dirty="0">
              <a:latin typeface="Gill Sans MT"/>
              <a:cs typeface="Gill Sans MT"/>
            </a:endParaRPr>
          </a:p>
          <a:p>
            <a:r>
              <a:rPr lang="en-US" spc="-5" dirty="0">
                <a:latin typeface="Gill Sans MT"/>
                <a:cs typeface="Gill Sans MT"/>
              </a:rPr>
              <a:t>Fitness function: number </a:t>
            </a:r>
            <a:r>
              <a:rPr lang="en-US" dirty="0">
                <a:latin typeface="Gill Sans MT"/>
                <a:cs typeface="Gill Sans MT"/>
              </a:rPr>
              <a:t>of </a:t>
            </a:r>
            <a:r>
              <a:rPr lang="en-US" spc="-5" dirty="0">
                <a:latin typeface="Gill Sans MT"/>
                <a:cs typeface="Gill Sans MT"/>
              </a:rPr>
              <a:t>non-attacking pairs </a:t>
            </a:r>
            <a:r>
              <a:rPr lang="en-US" dirty="0">
                <a:latin typeface="Gill Sans MT"/>
                <a:cs typeface="Gill Sans MT"/>
              </a:rPr>
              <a:t>of</a:t>
            </a:r>
            <a:r>
              <a:rPr lang="en-US" spc="-235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queens</a:t>
            </a:r>
          </a:p>
          <a:p>
            <a:pPr lvl="1"/>
            <a:r>
              <a:rPr lang="en-US" dirty="0">
                <a:solidFill>
                  <a:srgbClr val="464653"/>
                </a:solidFill>
                <a:latin typeface="Gill Sans MT"/>
                <a:cs typeface="Gill Sans MT"/>
              </a:rPr>
              <a:t>24 </a:t>
            </a:r>
            <a:r>
              <a:rPr lang="en-US" spc="-10" dirty="0">
                <a:solidFill>
                  <a:srgbClr val="464653"/>
                </a:solidFill>
                <a:latin typeface="Gill Sans MT"/>
                <a:cs typeface="Gill Sans MT"/>
              </a:rPr>
              <a:t>for </a:t>
            </a:r>
            <a:r>
              <a:rPr lang="en-US" spc="-15" dirty="0">
                <a:solidFill>
                  <a:srgbClr val="464653"/>
                </a:solidFill>
                <a:latin typeface="Gill Sans MT"/>
                <a:cs typeface="Gill Sans MT"/>
              </a:rPr>
              <a:t>above</a:t>
            </a:r>
            <a:r>
              <a:rPr lang="en-US" spc="10" dirty="0">
                <a:solidFill>
                  <a:srgbClr val="464653"/>
                </a:solidFill>
                <a:latin typeface="Gill Sans MT"/>
                <a:cs typeface="Gill Sans MT"/>
              </a:rPr>
              <a:t> </a:t>
            </a:r>
            <a:r>
              <a:rPr lang="en-US" spc="-10" dirty="0">
                <a:solidFill>
                  <a:srgbClr val="464653"/>
                </a:solidFill>
                <a:latin typeface="Gill Sans MT"/>
                <a:cs typeface="Gill Sans MT"/>
              </a:rPr>
              <a:t>figure</a:t>
            </a:r>
            <a:endParaRPr lang="en-US" dirty="0">
              <a:latin typeface="Gill Sans MT"/>
              <a:cs typeface="Gill Sans MT"/>
            </a:endParaRPr>
          </a:p>
          <a:p>
            <a:pPr lvl="1"/>
            <a:endParaRPr lang="en-US" dirty="0">
              <a:latin typeface="Gill Sans MT"/>
              <a:cs typeface="Gill Sans MT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91" y="2213977"/>
            <a:ext cx="2789757" cy="268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0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operators: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727CA3"/>
              </a:buClr>
              <a:buSzPct val="120833"/>
              <a:buFont typeface="Arial"/>
              <a:buChar char="•"/>
              <a:tabLst>
                <a:tab pos="287020" algn="l"/>
              </a:tabLst>
            </a:pPr>
            <a:r>
              <a:rPr lang="en-US" sz="2400" spc="-5" dirty="0">
                <a:latin typeface="Gill Sans MT"/>
                <a:cs typeface="Gill Sans MT"/>
              </a:rPr>
              <a:t>Fitness function: number </a:t>
            </a:r>
            <a:r>
              <a:rPr lang="en-US" sz="2400" dirty="0">
                <a:latin typeface="Gill Sans MT"/>
                <a:cs typeface="Gill Sans MT"/>
              </a:rPr>
              <a:t>of </a:t>
            </a:r>
            <a:r>
              <a:rPr lang="en-US" sz="2400" spc="-5" dirty="0">
                <a:latin typeface="Gill Sans MT"/>
                <a:cs typeface="Gill Sans MT"/>
              </a:rPr>
              <a:t>non-attacking pairs </a:t>
            </a:r>
            <a:r>
              <a:rPr lang="en-US" sz="2400" dirty="0">
                <a:latin typeface="Gill Sans MT"/>
                <a:cs typeface="Gill Sans MT"/>
              </a:rPr>
              <a:t>of</a:t>
            </a:r>
            <a:r>
              <a:rPr lang="en-US" sz="2400" spc="-235" dirty="0">
                <a:latin typeface="Gill Sans MT"/>
                <a:cs typeface="Gill Sans MT"/>
              </a:rPr>
              <a:t> </a:t>
            </a:r>
            <a:r>
              <a:rPr lang="en-US" sz="2400" dirty="0">
                <a:latin typeface="Gill Sans MT"/>
                <a:cs typeface="Gill Sans MT"/>
              </a:rPr>
              <a:t>queens</a:t>
            </a:r>
          </a:p>
          <a:p>
            <a:pPr marL="561340" lvl="1" indent="-274955">
              <a:lnSpc>
                <a:spcPct val="100000"/>
              </a:lnSpc>
              <a:spcBef>
                <a:spcPts val="515"/>
              </a:spcBef>
              <a:buClr>
                <a:srgbClr val="9FB8CD"/>
              </a:buClr>
              <a:buSzPct val="119047"/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lang="en-US" sz="2100" dirty="0">
                <a:latin typeface="Gill Sans MT"/>
                <a:cs typeface="Gill Sans MT"/>
              </a:rPr>
              <a:t>min = 0, max = 8 </a:t>
            </a:r>
            <a:r>
              <a:rPr lang="en-US" sz="2100" dirty="0">
                <a:latin typeface="Arial"/>
                <a:cs typeface="Arial"/>
              </a:rPr>
              <a:t>× </a:t>
            </a:r>
            <a:r>
              <a:rPr lang="en-US" sz="2100" spc="-5" dirty="0">
                <a:latin typeface="Gill Sans MT"/>
                <a:cs typeface="Gill Sans MT"/>
              </a:rPr>
              <a:t>7/2 </a:t>
            </a:r>
            <a:r>
              <a:rPr lang="en-US" sz="2100" dirty="0">
                <a:latin typeface="Gill Sans MT"/>
                <a:cs typeface="Gill Sans MT"/>
              </a:rPr>
              <a:t>=</a:t>
            </a:r>
            <a:r>
              <a:rPr lang="en-US" sz="2100" spc="-215" dirty="0">
                <a:latin typeface="Gill Sans MT"/>
                <a:cs typeface="Gill Sans MT"/>
              </a:rPr>
              <a:t> </a:t>
            </a:r>
            <a:r>
              <a:rPr lang="en-US" sz="2100" dirty="0">
                <a:latin typeface="Gill Sans MT"/>
                <a:cs typeface="Gill Sans MT"/>
              </a:rPr>
              <a:t>28</a:t>
            </a:r>
          </a:p>
          <a:p>
            <a:pPr marL="161309" indent="-274955">
              <a:spcBef>
                <a:spcPts val="515"/>
              </a:spcBef>
              <a:buClr>
                <a:srgbClr val="9FB8CD"/>
              </a:buClr>
              <a:buSzPct val="119047"/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lang="en-US" sz="2500" spc="-10" dirty="0">
                <a:latin typeface="Gill Sans MT"/>
                <a:cs typeface="Gill Sans MT"/>
              </a:rPr>
              <a:t>Reproduction </a:t>
            </a:r>
            <a:r>
              <a:rPr lang="en-US" sz="2500" spc="-5" dirty="0">
                <a:latin typeface="Gill Sans MT"/>
                <a:cs typeface="Gill Sans MT"/>
              </a:rPr>
              <a:t>rate(</a:t>
            </a:r>
            <a:r>
              <a:rPr lang="en-US" sz="2500" i="1" spc="-5" dirty="0" err="1">
                <a:latin typeface="Gill Sans MT"/>
                <a:cs typeface="Gill Sans MT"/>
              </a:rPr>
              <a:t>i</a:t>
            </a:r>
            <a:r>
              <a:rPr lang="en-US" sz="2500" spc="-5" dirty="0">
                <a:latin typeface="Gill Sans MT"/>
                <a:cs typeface="Gill Sans MT"/>
              </a:rPr>
              <a:t>) </a:t>
            </a:r>
            <a:r>
              <a:rPr lang="en-US" sz="2500" dirty="0">
                <a:latin typeface="Gill Sans MT"/>
                <a:cs typeface="Gill Sans MT"/>
              </a:rPr>
              <a:t>=</a:t>
            </a:r>
          </a:p>
          <a:p>
            <a:pPr marL="561340" lvl="1" indent="-274955">
              <a:spcBef>
                <a:spcPts val="515"/>
              </a:spcBef>
              <a:buClr>
                <a:srgbClr val="9FB8CD"/>
              </a:buClr>
              <a:buSzPct val="119047"/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lang="en-US" sz="2400" spc="5" dirty="0">
                <a:latin typeface="Gill Sans MT"/>
                <a:cs typeface="Gill Sans MT"/>
              </a:rPr>
              <a:t>e.g., </a:t>
            </a:r>
            <a:r>
              <a:rPr lang="en-US" sz="2400" spc="-5" dirty="0">
                <a:latin typeface="Gill Sans MT"/>
                <a:cs typeface="Gill Sans MT"/>
              </a:rPr>
              <a:t>24/(24+23+20+11) </a:t>
            </a:r>
            <a:r>
              <a:rPr lang="en-US" sz="2400" dirty="0">
                <a:latin typeface="Gill Sans MT"/>
                <a:cs typeface="Gill Sans MT"/>
              </a:rPr>
              <a:t>=</a:t>
            </a:r>
            <a:r>
              <a:rPr lang="en-US" sz="2400" spc="-204" dirty="0">
                <a:latin typeface="Gill Sans MT"/>
                <a:cs typeface="Gill Sans MT"/>
              </a:rPr>
              <a:t> </a:t>
            </a:r>
            <a:r>
              <a:rPr lang="en-US" sz="2400" dirty="0">
                <a:latin typeface="Gill Sans MT"/>
                <a:cs typeface="Gill Sans MT"/>
              </a:rPr>
              <a:t>31%</a:t>
            </a:r>
          </a:p>
          <a:p>
            <a:pPr marL="561340" lvl="1" indent="-274955">
              <a:spcBef>
                <a:spcPts val="515"/>
              </a:spcBef>
              <a:buClr>
                <a:srgbClr val="9FB8CD"/>
              </a:buClr>
              <a:buSzPct val="119047"/>
              <a:buFont typeface="Arial"/>
              <a:buChar char="•"/>
              <a:tabLst>
                <a:tab pos="560705" algn="l"/>
                <a:tab pos="561340" algn="l"/>
              </a:tabLst>
            </a:pPr>
            <a:endParaRPr lang="en-US" sz="2100" dirty="0">
              <a:latin typeface="Gill Sans MT"/>
              <a:cs typeface="Gill Sans MT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91" y="1397001"/>
            <a:ext cx="4947246" cy="28036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270" y="4959599"/>
            <a:ext cx="4346841" cy="56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64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Genetic	operators:</a:t>
            </a:r>
            <a:r>
              <a:rPr lang="en-US" spc="-45" dirty="0"/>
              <a:t> </a:t>
            </a:r>
            <a:r>
              <a:rPr lang="en-US" spc="-5" dirty="0"/>
              <a:t>Cross-over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80" dirty="0">
                <a:latin typeface="Gill Sans MT"/>
                <a:cs typeface="Gill Sans MT"/>
              </a:rPr>
              <a:t>To </a:t>
            </a:r>
            <a:r>
              <a:rPr lang="en-US" spc="-5" dirty="0">
                <a:latin typeface="Gill Sans MT"/>
                <a:cs typeface="Gill Sans MT"/>
              </a:rPr>
              <a:t>select some </a:t>
            </a:r>
            <a:r>
              <a:rPr lang="en-US" spc="10" dirty="0">
                <a:latin typeface="Gill Sans MT"/>
                <a:cs typeface="Gill Sans MT"/>
              </a:rPr>
              <a:t>part </a:t>
            </a:r>
            <a:r>
              <a:rPr lang="en-US" dirty="0">
                <a:latin typeface="Gill Sans MT"/>
                <a:cs typeface="Gill Sans MT"/>
              </a:rPr>
              <a:t>of the state </a:t>
            </a:r>
            <a:r>
              <a:rPr lang="en-US" spc="-20" dirty="0">
                <a:latin typeface="Gill Sans MT"/>
                <a:cs typeface="Gill Sans MT"/>
              </a:rPr>
              <a:t>from </a:t>
            </a:r>
            <a:r>
              <a:rPr lang="en-US" dirty="0">
                <a:latin typeface="Gill Sans MT"/>
                <a:cs typeface="Gill Sans MT"/>
              </a:rPr>
              <a:t>one </a:t>
            </a:r>
            <a:r>
              <a:rPr lang="en-US" spc="-10" dirty="0">
                <a:latin typeface="Gill Sans MT"/>
                <a:cs typeface="Gill Sans MT"/>
              </a:rPr>
              <a:t>parent  </a:t>
            </a:r>
            <a:r>
              <a:rPr lang="en-US" dirty="0">
                <a:latin typeface="Gill Sans MT"/>
                <a:cs typeface="Gill Sans MT"/>
              </a:rPr>
              <a:t>and the </a:t>
            </a:r>
            <a:r>
              <a:rPr lang="en-US" spc="-15" dirty="0">
                <a:latin typeface="Gill Sans MT"/>
                <a:cs typeface="Gill Sans MT"/>
              </a:rPr>
              <a:t>rest </a:t>
            </a:r>
            <a:r>
              <a:rPr lang="en-US" spc="-20" dirty="0">
                <a:latin typeface="Gill Sans MT"/>
                <a:cs typeface="Gill Sans MT"/>
              </a:rPr>
              <a:t>from</a:t>
            </a:r>
            <a:r>
              <a:rPr lang="en-US" spc="-15" dirty="0">
                <a:latin typeface="Gill Sans MT"/>
                <a:cs typeface="Gill Sans MT"/>
              </a:rPr>
              <a:t> </a:t>
            </a:r>
            <a:r>
              <a:rPr lang="en-US" spc="-30" dirty="0">
                <a:latin typeface="Gill Sans MT"/>
                <a:cs typeface="Gill Sans MT"/>
              </a:rPr>
              <a:t>another.</a:t>
            </a:r>
            <a:endParaRPr lang="en-US" dirty="0">
              <a:latin typeface="Gill Sans MT"/>
              <a:cs typeface="Gill Sans MT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47" y="2846192"/>
            <a:ext cx="7307881" cy="268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28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operators: Mutation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a small part of one state with a small probability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807" y="2943130"/>
            <a:ext cx="4851606" cy="270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97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Genetic algorithm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736307" y="1397001"/>
            <a:ext cx="3719959" cy="5018272"/>
            <a:chOff x="3365371" y="1257895"/>
            <a:chExt cx="3719959" cy="5018272"/>
          </a:xfrm>
        </p:grpSpPr>
        <p:sp>
          <p:nvSpPr>
            <p:cNvPr id="5" name="object 3"/>
            <p:cNvSpPr/>
            <p:nvPr/>
          </p:nvSpPr>
          <p:spPr>
            <a:xfrm>
              <a:off x="4213097" y="1257895"/>
              <a:ext cx="990600" cy="419100"/>
            </a:xfrm>
            <a:custGeom>
              <a:avLst/>
              <a:gdLst/>
              <a:ahLst/>
              <a:cxnLst/>
              <a:rect l="l" t="t" r="r" b="b"/>
              <a:pathLst>
                <a:path w="990600" h="419100">
                  <a:moveTo>
                    <a:pt x="0" y="69751"/>
                  </a:moveTo>
                  <a:lnTo>
                    <a:pt x="5481" y="42601"/>
                  </a:lnTo>
                  <a:lnTo>
                    <a:pt x="20429" y="20429"/>
                  </a:lnTo>
                  <a:lnTo>
                    <a:pt x="42601" y="5481"/>
                  </a:lnTo>
                  <a:lnTo>
                    <a:pt x="69751" y="0"/>
                  </a:lnTo>
                  <a:lnTo>
                    <a:pt x="920848" y="0"/>
                  </a:lnTo>
                  <a:lnTo>
                    <a:pt x="947998" y="5481"/>
                  </a:lnTo>
                  <a:lnTo>
                    <a:pt x="970170" y="20429"/>
                  </a:lnTo>
                  <a:lnTo>
                    <a:pt x="985118" y="42601"/>
                  </a:lnTo>
                  <a:lnTo>
                    <a:pt x="990600" y="69751"/>
                  </a:lnTo>
                  <a:lnTo>
                    <a:pt x="990600" y="348752"/>
                  </a:lnTo>
                  <a:lnTo>
                    <a:pt x="985118" y="375902"/>
                  </a:lnTo>
                  <a:lnTo>
                    <a:pt x="970170" y="398074"/>
                  </a:lnTo>
                  <a:lnTo>
                    <a:pt x="947998" y="413022"/>
                  </a:lnTo>
                  <a:lnTo>
                    <a:pt x="920848" y="418504"/>
                  </a:lnTo>
                  <a:lnTo>
                    <a:pt x="69751" y="418504"/>
                  </a:lnTo>
                  <a:lnTo>
                    <a:pt x="42601" y="413022"/>
                  </a:lnTo>
                  <a:lnTo>
                    <a:pt x="20429" y="398074"/>
                  </a:lnTo>
                  <a:lnTo>
                    <a:pt x="5481" y="375902"/>
                  </a:lnTo>
                  <a:lnTo>
                    <a:pt x="0" y="348752"/>
                  </a:lnTo>
                  <a:lnTo>
                    <a:pt x="0" y="69751"/>
                  </a:lnTo>
                  <a:close/>
                </a:path>
              </a:pathLst>
            </a:custGeom>
            <a:ln w="19050">
              <a:solidFill>
                <a:srgbClr val="5259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 txBox="1"/>
            <p:nvPr/>
          </p:nvSpPr>
          <p:spPr>
            <a:xfrm>
              <a:off x="4471160" y="1304035"/>
              <a:ext cx="47498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Gill Sans MT"/>
                  <a:cs typeface="Gill Sans MT"/>
                </a:rPr>
                <a:t>St</a:t>
              </a:r>
              <a:r>
                <a:rPr sz="1800" spc="-10" dirty="0">
                  <a:latin typeface="Gill Sans MT"/>
                  <a:cs typeface="Gill Sans MT"/>
                </a:rPr>
                <a:t>a</a:t>
              </a:r>
              <a:r>
                <a:rPr sz="1800" spc="35" dirty="0">
                  <a:latin typeface="Gill Sans MT"/>
                  <a:cs typeface="Gill Sans MT"/>
                </a:rPr>
                <a:t>r</a:t>
              </a:r>
              <a:r>
                <a:rPr sz="1800" dirty="0">
                  <a:latin typeface="Gill Sans MT"/>
                  <a:cs typeface="Gill Sans MT"/>
                </a:rPr>
                <a:t>t</a:t>
              </a:r>
            </a:p>
          </p:txBody>
        </p:sp>
        <p:sp>
          <p:nvSpPr>
            <p:cNvPr id="7" name="object 5"/>
            <p:cNvSpPr txBox="1"/>
            <p:nvPr/>
          </p:nvSpPr>
          <p:spPr>
            <a:xfrm>
              <a:off x="3832097" y="1915072"/>
              <a:ext cx="1752600" cy="685800"/>
            </a:xfrm>
            <a:prstGeom prst="rect">
              <a:avLst/>
            </a:prstGeom>
            <a:solidFill>
              <a:srgbClr val="C7CBDA"/>
            </a:solidFill>
            <a:ln w="19050">
              <a:solidFill>
                <a:srgbClr val="525977"/>
              </a:solidFill>
            </a:ln>
          </p:spPr>
          <p:txBody>
            <a:bodyPr vert="horz" wrap="square" lIns="0" tIns="53975" rIns="0" bIns="0" rtlCol="0">
              <a:spAutoFit/>
            </a:bodyPr>
            <a:lstStyle/>
            <a:p>
              <a:pPr marL="384810" marR="153670" indent="-224154">
                <a:lnSpc>
                  <a:spcPct val="101099"/>
                </a:lnSpc>
                <a:spcBef>
                  <a:spcPts val="425"/>
                </a:spcBef>
              </a:pPr>
              <a:r>
                <a:rPr sz="1800" spc="-5" dirty="0">
                  <a:latin typeface="Gill Sans MT"/>
                  <a:cs typeface="Gill Sans MT"/>
                </a:rPr>
                <a:t>Generate</a:t>
              </a:r>
              <a:r>
                <a:rPr sz="1800" spc="-65" dirty="0">
                  <a:latin typeface="Gill Sans MT"/>
                  <a:cs typeface="Gill Sans MT"/>
                </a:rPr>
                <a:t> </a:t>
              </a:r>
              <a:r>
                <a:rPr sz="1800" dirty="0">
                  <a:latin typeface="Gill Sans MT"/>
                  <a:cs typeface="Gill Sans MT"/>
                </a:rPr>
                <a:t>initial  </a:t>
              </a:r>
              <a:r>
                <a:rPr sz="1800" spc="-5" dirty="0">
                  <a:latin typeface="Gill Sans MT"/>
                  <a:cs typeface="Gill Sans MT"/>
                </a:rPr>
                <a:t>population</a:t>
              </a:r>
              <a:endParaRPr sz="1800">
                <a:latin typeface="Gill Sans MT"/>
                <a:cs typeface="Gill Sans MT"/>
              </a:endParaRPr>
            </a:p>
          </p:txBody>
        </p:sp>
        <p:sp>
          <p:nvSpPr>
            <p:cNvPr id="8" name="object 6"/>
            <p:cNvSpPr txBox="1"/>
            <p:nvPr/>
          </p:nvSpPr>
          <p:spPr>
            <a:xfrm>
              <a:off x="3708651" y="2824900"/>
              <a:ext cx="2082800" cy="394970"/>
            </a:xfrm>
            <a:prstGeom prst="rect">
              <a:avLst/>
            </a:prstGeom>
            <a:solidFill>
              <a:srgbClr val="C7CBDA"/>
            </a:solidFill>
            <a:ln w="19050">
              <a:solidFill>
                <a:srgbClr val="525977"/>
              </a:solidFill>
            </a:ln>
          </p:spPr>
          <p:txBody>
            <a:bodyPr vert="horz" wrap="square" lIns="0" tIns="46355" rIns="0" bIns="0" rtlCol="0">
              <a:spAutoFit/>
            </a:bodyPr>
            <a:lstStyle/>
            <a:p>
              <a:pPr marL="106045">
                <a:lnSpc>
                  <a:spcPct val="100000"/>
                </a:lnSpc>
                <a:spcBef>
                  <a:spcPts val="365"/>
                </a:spcBef>
              </a:pPr>
              <a:r>
                <a:rPr sz="1800" spc="-5" dirty="0">
                  <a:latin typeface="Gill Sans MT"/>
                  <a:cs typeface="Gill Sans MT"/>
                </a:rPr>
                <a:t>Individual</a:t>
              </a:r>
              <a:r>
                <a:rPr sz="1800" spc="-15" dirty="0">
                  <a:latin typeface="Gill Sans MT"/>
                  <a:cs typeface="Gill Sans MT"/>
                </a:rPr>
                <a:t> </a:t>
              </a:r>
              <a:r>
                <a:rPr sz="1800" spc="-5" dirty="0">
                  <a:latin typeface="Gill Sans MT"/>
                  <a:cs typeface="Gill Sans MT"/>
                </a:rPr>
                <a:t>Evaluation</a:t>
              </a:r>
              <a:endParaRPr sz="1800">
                <a:latin typeface="Gill Sans MT"/>
                <a:cs typeface="Gill Sans MT"/>
              </a:endParaRPr>
            </a:p>
          </p:txBody>
        </p:sp>
        <p:sp>
          <p:nvSpPr>
            <p:cNvPr id="9" name="object 7"/>
            <p:cNvSpPr txBox="1"/>
            <p:nvPr/>
          </p:nvSpPr>
          <p:spPr>
            <a:xfrm>
              <a:off x="4150614" y="5257800"/>
              <a:ext cx="1181100" cy="408940"/>
            </a:xfrm>
            <a:prstGeom prst="rect">
              <a:avLst/>
            </a:prstGeom>
            <a:solidFill>
              <a:srgbClr val="C7CBDA"/>
            </a:solidFill>
            <a:ln w="19050">
              <a:solidFill>
                <a:srgbClr val="525977"/>
              </a:solidFill>
            </a:ln>
          </p:spPr>
          <p:txBody>
            <a:bodyPr vert="horz" wrap="square" lIns="0" tIns="54610" rIns="0" bIns="0" rtlCol="0">
              <a:spAutoFit/>
            </a:bodyPr>
            <a:lstStyle/>
            <a:p>
              <a:pPr marL="107314">
                <a:lnSpc>
                  <a:spcPct val="100000"/>
                </a:lnSpc>
                <a:spcBef>
                  <a:spcPts val="430"/>
                </a:spcBef>
              </a:pPr>
              <a:r>
                <a:rPr sz="1800" spc="-15" dirty="0">
                  <a:latin typeface="Gill Sans MT"/>
                  <a:cs typeface="Gill Sans MT"/>
                </a:rPr>
                <a:t>Crossover</a:t>
              </a:r>
              <a:endParaRPr sz="1800">
                <a:latin typeface="Gill Sans MT"/>
                <a:cs typeface="Gill Sans MT"/>
              </a:endParaRPr>
            </a:p>
          </p:txBody>
        </p:sp>
        <p:sp>
          <p:nvSpPr>
            <p:cNvPr id="10" name="object 8"/>
            <p:cNvSpPr txBox="1"/>
            <p:nvPr/>
          </p:nvSpPr>
          <p:spPr>
            <a:xfrm>
              <a:off x="4185665" y="5895167"/>
              <a:ext cx="1148715" cy="381000"/>
            </a:xfrm>
            <a:prstGeom prst="rect">
              <a:avLst/>
            </a:prstGeom>
            <a:solidFill>
              <a:srgbClr val="C7CBDA"/>
            </a:solidFill>
            <a:ln w="19050">
              <a:solidFill>
                <a:srgbClr val="525977"/>
              </a:solidFill>
            </a:ln>
          </p:spPr>
          <p:txBody>
            <a:bodyPr vert="horz" wrap="square" lIns="0" tIns="39369" rIns="0" bIns="0" rtlCol="0">
              <a:spAutoFit/>
            </a:bodyPr>
            <a:lstStyle/>
            <a:p>
              <a:pPr marL="158115">
                <a:lnSpc>
                  <a:spcPct val="100000"/>
                </a:lnSpc>
                <a:spcBef>
                  <a:spcPts val="309"/>
                </a:spcBef>
              </a:pPr>
              <a:r>
                <a:rPr sz="1800" spc="-5" dirty="0">
                  <a:latin typeface="Gill Sans MT"/>
                  <a:cs typeface="Gill Sans MT"/>
                </a:rPr>
                <a:t>Mutation</a:t>
              </a:r>
              <a:endParaRPr sz="1800">
                <a:latin typeface="Gill Sans MT"/>
                <a:cs typeface="Gill Sans MT"/>
              </a:endParaRPr>
            </a:p>
          </p:txBody>
        </p:sp>
        <p:grpSp>
          <p:nvGrpSpPr>
            <p:cNvPr id="11" name="object 9"/>
            <p:cNvGrpSpPr/>
            <p:nvPr/>
          </p:nvGrpSpPr>
          <p:grpSpPr>
            <a:xfrm>
              <a:off x="3843909" y="3425902"/>
              <a:ext cx="1847850" cy="1009650"/>
              <a:chOff x="3843909" y="3425902"/>
              <a:chExt cx="1847850" cy="1009650"/>
            </a:xfrm>
          </p:grpSpPr>
          <p:sp>
            <p:nvSpPr>
              <p:cNvPr id="32" name="object 10"/>
              <p:cNvSpPr/>
              <p:nvPr/>
            </p:nvSpPr>
            <p:spPr>
              <a:xfrm>
                <a:off x="3853434" y="3435427"/>
                <a:ext cx="1828800" cy="990600"/>
              </a:xfrm>
              <a:custGeom>
                <a:avLst/>
                <a:gdLst/>
                <a:ahLst/>
                <a:cxnLst/>
                <a:rect l="l" t="t" r="r" b="b"/>
                <a:pathLst>
                  <a:path w="1828800" h="990600">
                    <a:moveTo>
                      <a:pt x="914400" y="0"/>
                    </a:moveTo>
                    <a:lnTo>
                      <a:pt x="0" y="495300"/>
                    </a:lnTo>
                    <a:lnTo>
                      <a:pt x="914400" y="990600"/>
                    </a:lnTo>
                    <a:lnTo>
                      <a:pt x="1828800" y="495300"/>
                    </a:lnTo>
                    <a:lnTo>
                      <a:pt x="914400" y="0"/>
                    </a:lnTo>
                    <a:close/>
                  </a:path>
                </a:pathLst>
              </a:custGeom>
              <a:solidFill>
                <a:srgbClr val="C7CBD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11"/>
              <p:cNvSpPr/>
              <p:nvPr/>
            </p:nvSpPr>
            <p:spPr>
              <a:xfrm>
                <a:off x="3853434" y="3435427"/>
                <a:ext cx="1828800" cy="990600"/>
              </a:xfrm>
              <a:custGeom>
                <a:avLst/>
                <a:gdLst/>
                <a:ahLst/>
                <a:cxnLst/>
                <a:rect l="l" t="t" r="r" b="b"/>
                <a:pathLst>
                  <a:path w="1828800" h="990600">
                    <a:moveTo>
                      <a:pt x="0" y="495300"/>
                    </a:moveTo>
                    <a:lnTo>
                      <a:pt x="914400" y="0"/>
                    </a:lnTo>
                    <a:lnTo>
                      <a:pt x="1828800" y="495300"/>
                    </a:lnTo>
                    <a:lnTo>
                      <a:pt x="914400" y="990600"/>
                    </a:lnTo>
                    <a:lnTo>
                      <a:pt x="0" y="495300"/>
                    </a:lnTo>
                    <a:close/>
                  </a:path>
                </a:pathLst>
              </a:custGeom>
              <a:ln w="19050">
                <a:solidFill>
                  <a:srgbClr val="52597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4397152" y="3661155"/>
              <a:ext cx="741680" cy="522605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 marR="5080" indent="169545">
                <a:lnSpc>
                  <a:spcPct val="103699"/>
                </a:lnSpc>
                <a:spcBef>
                  <a:spcPts val="25"/>
                </a:spcBef>
              </a:pPr>
              <a:r>
                <a:rPr sz="1600" dirty="0">
                  <a:latin typeface="Gill Sans MT"/>
                  <a:cs typeface="Gill Sans MT"/>
                </a:rPr>
                <a:t>Stop  Cr</a:t>
              </a:r>
              <a:r>
                <a:rPr sz="1600" spc="-5" dirty="0">
                  <a:latin typeface="Gill Sans MT"/>
                  <a:cs typeface="Gill Sans MT"/>
                </a:rPr>
                <a:t>i</a:t>
              </a:r>
              <a:r>
                <a:rPr sz="1600" dirty="0">
                  <a:latin typeface="Gill Sans MT"/>
                  <a:cs typeface="Gill Sans MT"/>
                </a:rPr>
                <a:t>t</a:t>
              </a:r>
              <a:r>
                <a:rPr sz="1600" spc="-5" dirty="0">
                  <a:latin typeface="Gill Sans MT"/>
                  <a:cs typeface="Gill Sans MT"/>
                </a:rPr>
                <a:t>e</a:t>
              </a:r>
              <a:r>
                <a:rPr sz="1600" dirty="0">
                  <a:latin typeface="Gill Sans MT"/>
                  <a:cs typeface="Gill Sans MT"/>
                </a:rPr>
                <a:t>r</a:t>
              </a:r>
              <a:r>
                <a:rPr sz="1600" spc="-5" dirty="0">
                  <a:latin typeface="Gill Sans MT"/>
                  <a:cs typeface="Gill Sans MT"/>
                </a:rPr>
                <a:t>i</a:t>
              </a:r>
              <a:r>
                <a:rPr sz="1600" spc="5" dirty="0">
                  <a:latin typeface="Gill Sans MT"/>
                  <a:cs typeface="Gill Sans MT"/>
                </a:rPr>
                <a:t>a?</a:t>
              </a:r>
              <a:endParaRPr sz="1600">
                <a:latin typeface="Gill Sans MT"/>
                <a:cs typeface="Gill Sans MT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660772" y="1666875"/>
              <a:ext cx="163830" cy="2476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60772" y="2586775"/>
              <a:ext cx="163830" cy="2476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56201" y="5657043"/>
              <a:ext cx="163830" cy="2476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6" name="object 16"/>
            <p:cNvGrpSpPr/>
            <p:nvPr/>
          </p:nvGrpSpPr>
          <p:grpSpPr>
            <a:xfrm>
              <a:off x="3365371" y="2971053"/>
              <a:ext cx="831850" cy="3162300"/>
              <a:chOff x="3365371" y="2971053"/>
              <a:chExt cx="831850" cy="3162300"/>
            </a:xfrm>
          </p:grpSpPr>
          <p:sp>
            <p:nvSpPr>
              <p:cNvPr id="26" name="object 17"/>
              <p:cNvSpPr/>
              <p:nvPr/>
            </p:nvSpPr>
            <p:spPr>
              <a:xfrm>
                <a:off x="3374896" y="3022091"/>
                <a:ext cx="76200" cy="3101975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3101975">
                    <a:moveTo>
                      <a:pt x="76201" y="0"/>
                    </a:moveTo>
                    <a:lnTo>
                      <a:pt x="0" y="0"/>
                    </a:lnTo>
                    <a:lnTo>
                      <a:pt x="0" y="3101673"/>
                    </a:lnTo>
                    <a:lnTo>
                      <a:pt x="76201" y="3101673"/>
                    </a:lnTo>
                    <a:lnTo>
                      <a:pt x="76201" y="0"/>
                    </a:lnTo>
                    <a:close/>
                  </a:path>
                </a:pathLst>
              </a:custGeom>
              <a:solidFill>
                <a:srgbClr val="727CA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18"/>
              <p:cNvSpPr/>
              <p:nvPr/>
            </p:nvSpPr>
            <p:spPr>
              <a:xfrm>
                <a:off x="3374896" y="3022091"/>
                <a:ext cx="76200" cy="3101975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3101975">
                    <a:moveTo>
                      <a:pt x="0" y="0"/>
                    </a:moveTo>
                    <a:lnTo>
                      <a:pt x="76201" y="0"/>
                    </a:lnTo>
                    <a:lnTo>
                      <a:pt x="76201" y="3101674"/>
                    </a:lnTo>
                    <a:lnTo>
                      <a:pt x="0" y="3101674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>
                <a:solidFill>
                  <a:srgbClr val="52597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19"/>
              <p:cNvSpPr/>
              <p:nvPr/>
            </p:nvSpPr>
            <p:spPr>
              <a:xfrm>
                <a:off x="3374896" y="2980578"/>
                <a:ext cx="334010" cy="158115"/>
              </a:xfrm>
              <a:custGeom>
                <a:avLst/>
                <a:gdLst/>
                <a:ahLst/>
                <a:cxnLst/>
                <a:rect l="l" t="t" r="r" b="b"/>
                <a:pathLst>
                  <a:path w="334010" h="158114">
                    <a:moveTo>
                      <a:pt x="254802" y="0"/>
                    </a:moveTo>
                    <a:lnTo>
                      <a:pt x="254802" y="39475"/>
                    </a:lnTo>
                    <a:lnTo>
                      <a:pt x="0" y="39475"/>
                    </a:lnTo>
                    <a:lnTo>
                      <a:pt x="0" y="118424"/>
                    </a:lnTo>
                    <a:lnTo>
                      <a:pt x="254802" y="118424"/>
                    </a:lnTo>
                    <a:lnTo>
                      <a:pt x="254802" y="157900"/>
                    </a:lnTo>
                    <a:lnTo>
                      <a:pt x="333753" y="78949"/>
                    </a:lnTo>
                    <a:lnTo>
                      <a:pt x="254802" y="0"/>
                    </a:lnTo>
                    <a:close/>
                  </a:path>
                </a:pathLst>
              </a:custGeom>
              <a:solidFill>
                <a:srgbClr val="727CA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20"/>
              <p:cNvSpPr/>
              <p:nvPr/>
            </p:nvSpPr>
            <p:spPr>
              <a:xfrm>
                <a:off x="3374896" y="2980578"/>
                <a:ext cx="334010" cy="158115"/>
              </a:xfrm>
              <a:custGeom>
                <a:avLst/>
                <a:gdLst/>
                <a:ahLst/>
                <a:cxnLst/>
                <a:rect l="l" t="t" r="r" b="b"/>
                <a:pathLst>
                  <a:path w="334010" h="158114">
                    <a:moveTo>
                      <a:pt x="0" y="39475"/>
                    </a:moveTo>
                    <a:lnTo>
                      <a:pt x="254803" y="39475"/>
                    </a:lnTo>
                    <a:lnTo>
                      <a:pt x="254803" y="0"/>
                    </a:lnTo>
                    <a:lnTo>
                      <a:pt x="333753" y="78950"/>
                    </a:lnTo>
                    <a:lnTo>
                      <a:pt x="254803" y="157900"/>
                    </a:lnTo>
                    <a:lnTo>
                      <a:pt x="254803" y="118425"/>
                    </a:lnTo>
                    <a:lnTo>
                      <a:pt x="0" y="118425"/>
                    </a:lnTo>
                    <a:lnTo>
                      <a:pt x="0" y="39475"/>
                    </a:lnTo>
                    <a:close/>
                  </a:path>
                </a:pathLst>
              </a:custGeom>
              <a:ln w="19050">
                <a:solidFill>
                  <a:srgbClr val="52597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21"/>
              <p:cNvSpPr/>
              <p:nvPr/>
            </p:nvSpPr>
            <p:spPr>
              <a:xfrm>
                <a:off x="3374897" y="6047569"/>
                <a:ext cx="8128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6200">
                    <a:moveTo>
                      <a:pt x="812289" y="0"/>
                    </a:moveTo>
                    <a:lnTo>
                      <a:pt x="0" y="0"/>
                    </a:lnTo>
                    <a:lnTo>
                      <a:pt x="0" y="76196"/>
                    </a:lnTo>
                    <a:lnTo>
                      <a:pt x="812289" y="76196"/>
                    </a:lnTo>
                    <a:lnTo>
                      <a:pt x="812289" y="0"/>
                    </a:lnTo>
                    <a:close/>
                  </a:path>
                </a:pathLst>
              </a:custGeom>
              <a:solidFill>
                <a:srgbClr val="727CA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22"/>
              <p:cNvSpPr/>
              <p:nvPr/>
            </p:nvSpPr>
            <p:spPr>
              <a:xfrm>
                <a:off x="3374897" y="6047569"/>
                <a:ext cx="8128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6200">
                    <a:moveTo>
                      <a:pt x="0" y="0"/>
                    </a:moveTo>
                    <a:lnTo>
                      <a:pt x="812289" y="0"/>
                    </a:lnTo>
                    <a:lnTo>
                      <a:pt x="812289" y="76196"/>
                    </a:lnTo>
                    <a:lnTo>
                      <a:pt x="0" y="76196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>
                <a:solidFill>
                  <a:srgbClr val="52597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7" name="object 23"/>
            <p:cNvGrpSpPr/>
            <p:nvPr/>
          </p:nvGrpSpPr>
          <p:grpSpPr>
            <a:xfrm>
              <a:off x="4668392" y="3190875"/>
              <a:ext cx="1583690" cy="1461770"/>
              <a:chOff x="4668392" y="3190875"/>
              <a:chExt cx="1583690" cy="1461770"/>
            </a:xfrm>
          </p:grpSpPr>
          <p:sp>
            <p:nvSpPr>
              <p:cNvPr id="22" name="object 24"/>
              <p:cNvSpPr/>
              <p:nvPr/>
            </p:nvSpPr>
            <p:spPr>
              <a:xfrm>
                <a:off x="4668392" y="3190875"/>
                <a:ext cx="163830" cy="24765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5"/>
              <p:cNvSpPr/>
              <p:nvPr/>
            </p:nvSpPr>
            <p:spPr>
              <a:xfrm>
                <a:off x="5682233" y="3851777"/>
                <a:ext cx="560070" cy="158115"/>
              </a:xfrm>
              <a:custGeom>
                <a:avLst/>
                <a:gdLst/>
                <a:ahLst/>
                <a:cxnLst/>
                <a:rect l="l" t="t" r="r" b="b"/>
                <a:pathLst>
                  <a:path w="560070" h="158114">
                    <a:moveTo>
                      <a:pt x="481120" y="0"/>
                    </a:moveTo>
                    <a:lnTo>
                      <a:pt x="481120" y="39475"/>
                    </a:lnTo>
                    <a:lnTo>
                      <a:pt x="0" y="39475"/>
                    </a:lnTo>
                    <a:lnTo>
                      <a:pt x="0" y="118424"/>
                    </a:lnTo>
                    <a:lnTo>
                      <a:pt x="481120" y="118424"/>
                    </a:lnTo>
                    <a:lnTo>
                      <a:pt x="481120" y="157900"/>
                    </a:lnTo>
                    <a:lnTo>
                      <a:pt x="560069" y="78950"/>
                    </a:lnTo>
                    <a:lnTo>
                      <a:pt x="481120" y="0"/>
                    </a:lnTo>
                    <a:close/>
                  </a:path>
                </a:pathLst>
              </a:custGeom>
              <a:solidFill>
                <a:srgbClr val="727CA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26"/>
              <p:cNvSpPr/>
              <p:nvPr/>
            </p:nvSpPr>
            <p:spPr>
              <a:xfrm>
                <a:off x="5682233" y="3851777"/>
                <a:ext cx="560070" cy="158115"/>
              </a:xfrm>
              <a:custGeom>
                <a:avLst/>
                <a:gdLst/>
                <a:ahLst/>
                <a:cxnLst/>
                <a:rect l="l" t="t" r="r" b="b"/>
                <a:pathLst>
                  <a:path w="560070" h="158114">
                    <a:moveTo>
                      <a:pt x="0" y="39475"/>
                    </a:moveTo>
                    <a:lnTo>
                      <a:pt x="481120" y="39475"/>
                    </a:lnTo>
                    <a:lnTo>
                      <a:pt x="481120" y="0"/>
                    </a:lnTo>
                    <a:lnTo>
                      <a:pt x="560070" y="78950"/>
                    </a:lnTo>
                    <a:lnTo>
                      <a:pt x="481120" y="157900"/>
                    </a:lnTo>
                    <a:lnTo>
                      <a:pt x="481120" y="118424"/>
                    </a:lnTo>
                    <a:lnTo>
                      <a:pt x="0" y="118424"/>
                    </a:lnTo>
                    <a:lnTo>
                      <a:pt x="0" y="39475"/>
                    </a:lnTo>
                    <a:close/>
                  </a:path>
                </a:pathLst>
              </a:custGeom>
              <a:ln w="19050">
                <a:solidFill>
                  <a:srgbClr val="52597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27"/>
              <p:cNvSpPr/>
              <p:nvPr/>
            </p:nvSpPr>
            <p:spPr>
              <a:xfrm>
                <a:off x="4688204" y="4404574"/>
                <a:ext cx="163830" cy="24765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8" name="object 28"/>
            <p:cNvSpPr txBox="1"/>
            <p:nvPr/>
          </p:nvSpPr>
          <p:spPr>
            <a:xfrm>
              <a:off x="6327140" y="3780028"/>
              <a:ext cx="7581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"/>
                  <a:cs typeface="Arial"/>
                </a:rPr>
                <a:t>Solu</a:t>
              </a:r>
              <a:r>
                <a:rPr sz="1600" spc="5" dirty="0">
                  <a:latin typeface="Arial"/>
                  <a:cs typeface="Arial"/>
                </a:rPr>
                <a:t>t</a:t>
              </a:r>
              <a:r>
                <a:rPr sz="1600" spc="-5" dirty="0">
                  <a:latin typeface="Arial"/>
                  <a:cs typeface="Arial"/>
                </a:rPr>
                <a:t>io</a:t>
              </a:r>
              <a:r>
                <a:rPr sz="1600" dirty="0">
                  <a:latin typeface="Arial"/>
                  <a:cs typeface="Arial"/>
                </a:rPr>
                <a:t>n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9" name="object 29"/>
            <p:cNvSpPr txBox="1"/>
            <p:nvPr/>
          </p:nvSpPr>
          <p:spPr>
            <a:xfrm>
              <a:off x="5739638" y="3545332"/>
              <a:ext cx="35623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155" dirty="0">
                  <a:latin typeface="Arial"/>
                  <a:cs typeface="Arial"/>
                </a:rPr>
                <a:t>Y</a:t>
              </a:r>
              <a:r>
                <a:rPr sz="1600" spc="-5" dirty="0">
                  <a:latin typeface="Arial"/>
                  <a:cs typeface="Arial"/>
                </a:rPr>
                <a:t>e</a:t>
              </a:r>
              <a:r>
                <a:rPr sz="1600" dirty="0">
                  <a:latin typeface="Arial"/>
                  <a:cs typeface="Arial"/>
                </a:rPr>
                <a:t>s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20" name="object 30"/>
            <p:cNvSpPr txBox="1"/>
            <p:nvPr/>
          </p:nvSpPr>
          <p:spPr>
            <a:xfrm>
              <a:off x="4194809" y="4642699"/>
              <a:ext cx="1137285" cy="386715"/>
            </a:xfrm>
            <a:prstGeom prst="rect">
              <a:avLst/>
            </a:prstGeom>
            <a:solidFill>
              <a:srgbClr val="C7CBDA"/>
            </a:solidFill>
            <a:ln w="19050">
              <a:solidFill>
                <a:srgbClr val="525977"/>
              </a:solidFill>
            </a:ln>
          </p:spPr>
          <p:txBody>
            <a:bodyPr vert="horz" wrap="square" lIns="0" tIns="41910" rIns="0" bIns="0" rtlCol="0">
              <a:spAutoFit/>
            </a:bodyPr>
            <a:lstStyle/>
            <a:p>
              <a:pPr marL="147320">
                <a:lnSpc>
                  <a:spcPct val="100000"/>
                </a:lnSpc>
                <a:spcBef>
                  <a:spcPts val="330"/>
                </a:spcBef>
              </a:pPr>
              <a:r>
                <a:rPr sz="1800" spc="-5" dirty="0">
                  <a:latin typeface="Gill Sans MT"/>
                  <a:cs typeface="Gill Sans MT"/>
                </a:rPr>
                <a:t>Selection</a:t>
              </a:r>
              <a:endParaRPr sz="1800">
                <a:latin typeface="Gill Sans MT"/>
                <a:cs typeface="Gill Sans MT"/>
              </a:endParaRPr>
            </a:p>
          </p:txBody>
        </p:sp>
        <p:sp>
          <p:nvSpPr>
            <p:cNvPr id="21" name="object 31"/>
            <p:cNvSpPr/>
            <p:nvPr/>
          </p:nvSpPr>
          <p:spPr>
            <a:xfrm>
              <a:off x="4668392" y="5019675"/>
              <a:ext cx="163830" cy="2476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76331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Genetic	algorithm</a:t>
            </a:r>
            <a:r>
              <a:rPr lang="en-US" spc="-15" dirty="0"/>
              <a:t> </a:t>
            </a:r>
            <a:r>
              <a:rPr lang="en-US" spc="-5" dirty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6385" marR="5080" indent="-274320">
              <a:lnSpc>
                <a:spcPts val="3100"/>
              </a:lnSpc>
              <a:spcBef>
                <a:spcPts val="219"/>
              </a:spcBef>
              <a:buClr>
                <a:srgbClr val="727CA3"/>
              </a:buClr>
              <a:buSzPct val="119230"/>
              <a:buFont typeface="Arial"/>
              <a:buChar char="•"/>
              <a:tabLst>
                <a:tab pos="287020" algn="l"/>
              </a:tabLst>
            </a:pPr>
            <a:r>
              <a:rPr lang="en-US" dirty="0"/>
              <a:t>Genetic algorithm is a variant of “stochastic beam search”</a:t>
            </a:r>
            <a:endParaRPr lang="en-US" spc="-35" dirty="0"/>
          </a:p>
          <a:p>
            <a:pPr marL="286385" marR="5080" indent="-274320">
              <a:lnSpc>
                <a:spcPts val="3100"/>
              </a:lnSpc>
              <a:spcBef>
                <a:spcPts val="219"/>
              </a:spcBef>
              <a:buClr>
                <a:srgbClr val="727CA3"/>
              </a:buClr>
              <a:buSzPct val="119230"/>
              <a:buFont typeface="Arial"/>
              <a:buChar char="•"/>
              <a:tabLst>
                <a:tab pos="287020" algn="l"/>
              </a:tabLst>
            </a:pPr>
            <a:endParaRPr lang="en-US" spc="-35" dirty="0"/>
          </a:p>
          <a:p>
            <a:pPr marL="286385" marR="5080" indent="-274320">
              <a:lnSpc>
                <a:spcPts val="3100"/>
              </a:lnSpc>
              <a:spcBef>
                <a:spcPts val="219"/>
              </a:spcBef>
              <a:buClr>
                <a:srgbClr val="727CA3"/>
              </a:buClr>
              <a:buSzPct val="119230"/>
              <a:buFont typeface="Arial"/>
              <a:buChar char="•"/>
              <a:tabLst>
                <a:tab pos="287020" algn="l"/>
              </a:tabLst>
            </a:pPr>
            <a:r>
              <a:rPr lang="en-US" spc="-35" dirty="0"/>
              <a:t>Why </a:t>
            </a:r>
            <a:r>
              <a:rPr lang="en-US" spc="-5" dirty="0"/>
              <a:t>does </a:t>
            </a:r>
            <a:r>
              <a:rPr lang="en-US" dirty="0"/>
              <a:t>a genetic </a:t>
            </a:r>
            <a:r>
              <a:rPr lang="en-US" spc="-5" dirty="0"/>
              <a:t>algorithm usually </a:t>
            </a:r>
            <a:r>
              <a:rPr lang="en-US" spc="-20" dirty="0"/>
              <a:t>take </a:t>
            </a:r>
            <a:r>
              <a:rPr lang="en-US" dirty="0"/>
              <a:t>large </a:t>
            </a:r>
            <a:r>
              <a:rPr lang="en-US" spc="-5" dirty="0"/>
              <a:t>steps </a:t>
            </a:r>
            <a:r>
              <a:rPr lang="en-US" spc="5" dirty="0"/>
              <a:t>in  </a:t>
            </a:r>
            <a:r>
              <a:rPr lang="en-US" spc="-5" dirty="0"/>
              <a:t>earlier generations </a:t>
            </a:r>
            <a:r>
              <a:rPr lang="en-US" dirty="0"/>
              <a:t>and smaller </a:t>
            </a:r>
            <a:r>
              <a:rPr lang="en-US" spc="-5" dirty="0"/>
              <a:t>steps</a:t>
            </a:r>
            <a:r>
              <a:rPr lang="en-US" dirty="0"/>
              <a:t> later?</a:t>
            </a:r>
          </a:p>
          <a:p>
            <a:pPr marL="561340" lvl="1" indent="-274955">
              <a:lnSpc>
                <a:spcPct val="100000"/>
              </a:lnSpc>
              <a:spcBef>
                <a:spcPts val="480"/>
              </a:spcBef>
              <a:buClr>
                <a:srgbClr val="9FB8CD"/>
              </a:buClr>
              <a:buSzPct val="121739"/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lang="en-US" sz="2300" spc="-25" dirty="0">
                <a:latin typeface="Gill Sans MT"/>
                <a:cs typeface="Gill Sans MT"/>
              </a:rPr>
              <a:t>Initially, </a:t>
            </a:r>
            <a:r>
              <a:rPr lang="en-US" sz="2300" dirty="0">
                <a:latin typeface="Gill Sans MT"/>
                <a:cs typeface="Gill Sans MT"/>
              </a:rPr>
              <a:t>population </a:t>
            </a:r>
            <a:r>
              <a:rPr lang="en-US" sz="2300" spc="-5" dirty="0">
                <a:latin typeface="Gill Sans MT"/>
                <a:cs typeface="Gill Sans MT"/>
              </a:rPr>
              <a:t>individuals </a:t>
            </a:r>
            <a:r>
              <a:rPr lang="en-US" sz="2300" spc="-15" dirty="0">
                <a:latin typeface="Gill Sans MT"/>
                <a:cs typeface="Gill Sans MT"/>
              </a:rPr>
              <a:t>are</a:t>
            </a:r>
            <a:r>
              <a:rPr lang="en-US" sz="2300" spc="-225" dirty="0">
                <a:latin typeface="Gill Sans MT"/>
                <a:cs typeface="Gill Sans MT"/>
              </a:rPr>
              <a:t> </a:t>
            </a:r>
            <a:r>
              <a:rPr lang="en-US" sz="2300" spc="-10" dirty="0">
                <a:latin typeface="Gill Sans MT"/>
                <a:cs typeface="Gill Sans MT"/>
              </a:rPr>
              <a:t>diverse</a:t>
            </a:r>
            <a:endParaRPr lang="en-US" sz="2300" dirty="0">
              <a:latin typeface="Gill Sans MT"/>
              <a:cs typeface="Gill Sans MT"/>
            </a:endParaRPr>
          </a:p>
          <a:p>
            <a:pPr marL="835660" marR="5715" lvl="2" indent="-228600">
              <a:lnSpc>
                <a:spcPct val="100000"/>
              </a:lnSpc>
              <a:spcBef>
                <a:spcPts val="445"/>
              </a:spcBef>
              <a:buClr>
                <a:srgbClr val="BCBCBC"/>
              </a:buClr>
              <a:buSzPct val="120000"/>
              <a:buFont typeface="Arial"/>
              <a:buChar char="•"/>
              <a:tabLst>
                <a:tab pos="835660" algn="l"/>
              </a:tabLst>
            </a:pPr>
            <a:r>
              <a:rPr lang="en-US" sz="2000" spc="-15" dirty="0">
                <a:latin typeface="Gill Sans MT"/>
                <a:cs typeface="Gill Sans MT"/>
              </a:rPr>
              <a:t>Cross-over </a:t>
            </a:r>
            <a:r>
              <a:rPr lang="en-US" sz="2000" spc="-5" dirty="0">
                <a:latin typeface="Gill Sans MT"/>
                <a:cs typeface="Gill Sans MT"/>
              </a:rPr>
              <a:t>operation on </a:t>
            </a:r>
            <a:r>
              <a:rPr lang="en-US" sz="2000" spc="-10" dirty="0">
                <a:latin typeface="Gill Sans MT"/>
                <a:cs typeface="Gill Sans MT"/>
              </a:rPr>
              <a:t>different parent </a:t>
            </a:r>
            <a:r>
              <a:rPr lang="en-US" sz="2000" spc="-5" dirty="0">
                <a:latin typeface="Gill Sans MT"/>
                <a:cs typeface="Gill Sans MT"/>
              </a:rPr>
              <a:t>states can </a:t>
            </a:r>
            <a:r>
              <a:rPr lang="en-US" sz="2000" spc="-10" dirty="0">
                <a:latin typeface="Gill Sans MT"/>
                <a:cs typeface="Gill Sans MT"/>
              </a:rPr>
              <a:t>produce </a:t>
            </a:r>
            <a:r>
              <a:rPr lang="en-US" sz="2000" dirty="0">
                <a:latin typeface="Gill Sans MT"/>
                <a:cs typeface="Gill Sans MT"/>
              </a:rPr>
              <a:t>a </a:t>
            </a:r>
            <a:r>
              <a:rPr lang="en-US" sz="2000" spc="-5" dirty="0">
                <a:latin typeface="Gill Sans MT"/>
                <a:cs typeface="Gill Sans MT"/>
              </a:rPr>
              <a:t>state  long </a:t>
            </a:r>
            <a:r>
              <a:rPr lang="en-US" sz="2000" dirty="0">
                <a:latin typeface="Gill Sans MT"/>
                <a:cs typeface="Gill Sans MT"/>
              </a:rPr>
              <a:t>a </a:t>
            </a:r>
            <a:r>
              <a:rPr lang="en-US" sz="2000" spc="-30" dirty="0">
                <a:latin typeface="Gill Sans MT"/>
                <a:cs typeface="Gill Sans MT"/>
              </a:rPr>
              <a:t>way </a:t>
            </a:r>
            <a:r>
              <a:rPr lang="en-US" sz="2000" spc="-15" dirty="0">
                <a:latin typeface="Gill Sans MT"/>
                <a:cs typeface="Gill Sans MT"/>
              </a:rPr>
              <a:t>from </a:t>
            </a:r>
            <a:r>
              <a:rPr lang="en-US" sz="2000" spc="-5" dirty="0">
                <a:latin typeface="Gill Sans MT"/>
                <a:cs typeface="Gill Sans MT"/>
              </a:rPr>
              <a:t>both</a:t>
            </a:r>
            <a:r>
              <a:rPr lang="en-US" sz="2000" spc="-10" dirty="0">
                <a:latin typeface="Gill Sans MT"/>
                <a:cs typeface="Gill Sans MT"/>
              </a:rPr>
              <a:t> parents</a:t>
            </a:r>
            <a:endParaRPr lang="en-US" sz="2000" dirty="0">
              <a:latin typeface="Gill Sans MT"/>
              <a:cs typeface="Gill Sans MT"/>
            </a:endParaRPr>
          </a:p>
          <a:p>
            <a:pPr marL="561340" lvl="1" indent="-274955">
              <a:lnSpc>
                <a:spcPct val="100000"/>
              </a:lnSpc>
              <a:spcBef>
                <a:spcPts val="495"/>
              </a:spcBef>
              <a:buClr>
                <a:srgbClr val="9FB8CD"/>
              </a:buClr>
              <a:buSzPct val="121739"/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lang="en-US" sz="2300" spc="-10" dirty="0">
                <a:latin typeface="Gill Sans MT"/>
                <a:cs typeface="Gill Sans MT"/>
              </a:rPr>
              <a:t>More </a:t>
            </a:r>
            <a:r>
              <a:rPr lang="en-US" sz="2300" spc="-5" dirty="0">
                <a:latin typeface="Gill Sans MT"/>
                <a:cs typeface="Gill Sans MT"/>
              </a:rPr>
              <a:t>similar individuals gradually appear in the</a:t>
            </a:r>
            <a:r>
              <a:rPr lang="en-US" sz="2300" spc="20" dirty="0">
                <a:latin typeface="Gill Sans MT"/>
                <a:cs typeface="Gill Sans MT"/>
              </a:rPr>
              <a:t> </a:t>
            </a:r>
            <a:r>
              <a:rPr lang="en-US" sz="2300" dirty="0">
                <a:latin typeface="Gill Sans MT"/>
                <a:cs typeface="Gill Sans MT"/>
              </a:rPr>
              <a:t>population</a:t>
            </a:r>
          </a:p>
          <a:p>
            <a:endParaRPr lang="en-US" dirty="0"/>
          </a:p>
          <a:p>
            <a:r>
              <a:rPr lang="en-US" dirty="0"/>
              <a:t>Useful on some set of problems but no convincing evidence that GAs are better than hill-climbing w/random restarts in general</a:t>
            </a:r>
          </a:p>
        </p:txBody>
      </p:sp>
    </p:spTree>
    <p:extLst>
      <p:ext uri="{BB962C8B-B14F-4D97-AF65-F5344CB8AC3E}">
        <p14:creationId xmlns:p14="http://schemas.microsoft.com/office/powerpoint/2010/main" val="10285932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2189987" y="6406975"/>
            <a:ext cx="273684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38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9987" y="255164"/>
            <a:ext cx="7783854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Local search vs. systematic</a:t>
            </a:r>
            <a:r>
              <a:rPr dirty="0"/>
              <a:t> </a:t>
            </a:r>
            <a:r>
              <a:rPr spc="-5" dirty="0"/>
              <a:t>search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22450" y="1670051"/>
          <a:ext cx="8382634" cy="3635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7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Systematic</a:t>
                      </a:r>
                      <a:r>
                        <a:rPr sz="18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search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E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Local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search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15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Gill Sans MT"/>
                          <a:cs typeface="Gill Sans MT"/>
                        </a:rPr>
                        <a:t>Solution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Path 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from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initial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state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to the</a:t>
                      </a:r>
                      <a:r>
                        <a:rPr sz="1800" spc="-3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goal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Solution state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itself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526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latin typeface="Gill Sans MT"/>
                          <a:cs typeface="Gill Sans MT"/>
                        </a:rPr>
                        <a:t>Method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marR="153035">
                        <a:lnSpc>
                          <a:spcPct val="101099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Systematically </a:t>
                      </a:r>
                      <a:r>
                        <a:rPr sz="1800" spc="5" dirty="0">
                          <a:latin typeface="Gill Sans MT"/>
                          <a:cs typeface="Gill Sans MT"/>
                        </a:rPr>
                        <a:t>trying </a:t>
                      </a:r>
                      <a:r>
                        <a:rPr sz="1800" spc="-10" dirty="0">
                          <a:latin typeface="Gill Sans MT"/>
                          <a:cs typeface="Gill Sans MT"/>
                        </a:rPr>
                        <a:t>different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paths  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from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an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initial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state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marR="275590">
                        <a:lnSpc>
                          <a:spcPct val="101099"/>
                        </a:lnSpc>
                        <a:spcBef>
                          <a:spcPts val="244"/>
                        </a:spcBef>
                      </a:pPr>
                      <a:r>
                        <a:rPr sz="1800" spc="-20" dirty="0">
                          <a:latin typeface="Gill Sans MT"/>
                          <a:cs typeface="Gill Sans MT"/>
                        </a:rPr>
                        <a:t>Keeping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a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single or 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more </a:t>
                      </a:r>
                      <a:r>
                        <a:rPr sz="1800" spc="-10" dirty="0">
                          <a:latin typeface="Gill Sans MT"/>
                          <a:cs typeface="Gill Sans MT"/>
                        </a:rPr>
                        <a:t>"current" 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states and </a:t>
                      </a:r>
                      <a:r>
                        <a:rPr sz="1800" spc="5" dirty="0">
                          <a:latin typeface="Gill Sans MT"/>
                          <a:cs typeface="Gill Sans MT"/>
                        </a:rPr>
                        <a:t>trying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to </a:t>
                      </a:r>
                      <a:r>
                        <a:rPr sz="1800" spc="-20" dirty="0">
                          <a:latin typeface="Gill Sans MT"/>
                          <a:cs typeface="Gill Sans MT"/>
                        </a:rPr>
                        <a:t>improve</a:t>
                      </a:r>
                      <a:r>
                        <a:rPr sz="1800" spc="-7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them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91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10" dirty="0">
                          <a:latin typeface="Gill Sans MT"/>
                          <a:cs typeface="Gill Sans MT"/>
                        </a:rPr>
                        <a:t>State</a:t>
                      </a:r>
                      <a:r>
                        <a:rPr sz="1800" b="1" spc="-3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b="1" spc="-5" dirty="0">
                          <a:latin typeface="Gill Sans MT"/>
                          <a:cs typeface="Gill Sans MT"/>
                        </a:rPr>
                        <a:t>space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Usually</a:t>
                      </a:r>
                      <a:r>
                        <a:rPr sz="18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incremental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Complete configuration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5" dirty="0">
                          <a:latin typeface="Gill Sans MT"/>
                          <a:cs typeface="Gill Sans MT"/>
                        </a:rPr>
                        <a:t>Memory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Usually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very</a:t>
                      </a:r>
                      <a:r>
                        <a:rPr sz="18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high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Usually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very little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(constant)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237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dirty="0">
                          <a:latin typeface="Gill Sans MT"/>
                          <a:cs typeface="Gill Sans MT"/>
                        </a:rPr>
                        <a:t>Time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marR="363220">
                        <a:lnSpc>
                          <a:spcPct val="101099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Finding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optimal solutions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in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small  state spaces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marR="156845">
                        <a:lnSpc>
                          <a:spcPct val="101099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Finding </a:t>
                      </a:r>
                      <a:r>
                        <a:rPr sz="1800" spc="-10" dirty="0">
                          <a:latin typeface="Gill Sans MT"/>
                          <a:cs typeface="Gill Sans MT"/>
                        </a:rPr>
                        <a:t>reasonable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solutions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in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large  or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infinite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(continuous) state</a:t>
                      </a:r>
                      <a:r>
                        <a:rPr sz="1800" spc="-4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spaces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68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dirty="0">
                          <a:latin typeface="Gill Sans MT"/>
                          <a:cs typeface="Gill Sans MT"/>
                        </a:rPr>
                        <a:t>Scope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15" dirty="0">
                          <a:latin typeface="Gill Sans MT"/>
                          <a:cs typeface="Gill Sans MT"/>
                        </a:rPr>
                        <a:t>Search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15" dirty="0">
                          <a:latin typeface="Gill Sans MT"/>
                          <a:cs typeface="Gill Sans MT"/>
                        </a:rPr>
                        <a:t>Search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&amp;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optimization</a:t>
                      </a:r>
                      <a:r>
                        <a:rPr sz="1800" spc="-10" dirty="0">
                          <a:latin typeface="Gill Sans MT"/>
                          <a:cs typeface="Gill Sans MT"/>
                        </a:rPr>
                        <a:t> problems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736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E617-8824-FBB8-6720-DEEA13FF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8C5A-2B55-1594-891C-6A80D1B87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Times-Roman"/>
              </a:rPr>
              <a:t>Give the name of the algorithm that results from each of the following special cases</a:t>
            </a:r>
          </a:p>
          <a:p>
            <a:endParaRPr lang="en-US" sz="1800" dirty="0">
              <a:latin typeface="Times-Roman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14A0B-9B04-9E4D-3760-D4D97F0DA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97" y="1949109"/>
            <a:ext cx="9058998" cy="197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9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7001"/>
            <a:ext cx="12192000" cy="4729164"/>
          </a:xfrm>
        </p:spPr>
        <p:txBody>
          <a:bodyPr>
            <a:normAutofit/>
          </a:bodyPr>
          <a:lstStyle/>
          <a:p>
            <a:r>
              <a:rPr lang="en-US" sz="2800" dirty="0"/>
              <a:t>In many optimization problems, </a:t>
            </a:r>
            <a:r>
              <a:rPr lang="en-US" sz="2800" b="1" i="1" dirty="0">
                <a:solidFill>
                  <a:srgbClr val="0000FF"/>
                </a:solidFill>
              </a:rPr>
              <a:t>path</a:t>
            </a:r>
            <a:r>
              <a:rPr lang="en-US" sz="2800" dirty="0"/>
              <a:t> is irrelevant; the goal state </a:t>
            </a:r>
            <a:r>
              <a:rPr lang="en-US" sz="2800" b="1" i="1" dirty="0">
                <a:solidFill>
                  <a:srgbClr val="0000FF"/>
                </a:solidFill>
              </a:rPr>
              <a:t>is</a:t>
            </a:r>
            <a:r>
              <a:rPr lang="en-US" sz="2800" dirty="0"/>
              <a:t> the solution </a:t>
            </a:r>
          </a:p>
          <a:p>
            <a:pPr lvl="1"/>
            <a:r>
              <a:rPr lang="en-US" sz="2400" dirty="0"/>
              <a:t>state space = set of “complete” configurations;</a:t>
            </a:r>
          </a:p>
          <a:p>
            <a:pPr lvl="1"/>
            <a:r>
              <a:rPr lang="en-US" sz="2400" dirty="0"/>
              <a:t>For e.g. in solving n-queen by systematic search, each state is not a complete configuration</a:t>
            </a:r>
          </a:p>
          <a:p>
            <a:pPr marL="514345" indent="-457200"/>
            <a:r>
              <a:rPr lang="en-US" dirty="0"/>
              <a:t>find </a:t>
            </a:r>
            <a:r>
              <a:rPr lang="en-US" b="1" dirty="0">
                <a:solidFill>
                  <a:srgbClr val="0000FF"/>
                </a:solidFill>
              </a:rPr>
              <a:t>configuration satisfying constraints</a:t>
            </a:r>
            <a:r>
              <a:rPr lang="en-US" dirty="0"/>
              <a:t>, e.g., n-queens problem; </a:t>
            </a:r>
          </a:p>
          <a:p>
            <a:pPr marL="514345" indent="-457200"/>
            <a:r>
              <a:rPr lang="en-US" dirty="0"/>
              <a:t>find </a:t>
            </a:r>
            <a:r>
              <a:rPr lang="en-US" b="1" i="1" dirty="0">
                <a:solidFill>
                  <a:srgbClr val="0000FF"/>
                </a:solidFill>
              </a:rPr>
              <a:t>optimal configuration</a:t>
            </a:r>
            <a:r>
              <a:rPr lang="en-US" dirty="0"/>
              <a:t>, e.g., travelling salesperson problem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134" y="4235938"/>
            <a:ext cx="1607037" cy="16070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47209"/>
            <a:ext cx="1631558" cy="158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1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 algorithms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 </a:t>
            </a:r>
            <a:r>
              <a:rPr lang="en-US" sz="2800" b="1" dirty="0">
                <a:solidFill>
                  <a:srgbClr val="1401FF"/>
                </a:solidFill>
              </a:rPr>
              <a:t>iterative improvement </a:t>
            </a:r>
            <a:r>
              <a:rPr lang="en-US" sz="2800" dirty="0"/>
              <a:t>algorithms: keep a single “current” state, try to improve it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Constant space, suitable for online as well as offline search</a:t>
            </a:r>
          </a:p>
          <a:p>
            <a:r>
              <a:rPr lang="en-US" sz="2800" dirty="0">
                <a:solidFill>
                  <a:srgbClr val="FF0000"/>
                </a:solidFill>
              </a:rPr>
              <a:t>More or less unavoidable if the “state” is yourself (i.e., learning)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86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problems for local &amp; systematic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Path to goal is important</a:t>
            </a:r>
          </a:p>
          <a:p>
            <a:pPr lvl="1"/>
            <a:r>
              <a:rPr lang="en-US" dirty="0"/>
              <a:t>Theorem proving</a:t>
            </a:r>
          </a:p>
          <a:p>
            <a:pPr lvl="1"/>
            <a:r>
              <a:rPr lang="en-US" dirty="0"/>
              <a:t>Route finding</a:t>
            </a:r>
          </a:p>
          <a:p>
            <a:pPr lvl="1"/>
            <a:r>
              <a:rPr lang="en-US" dirty="0"/>
              <a:t>8-Puzzle</a:t>
            </a:r>
          </a:p>
          <a:p>
            <a:pPr lvl="1"/>
            <a:r>
              <a:rPr lang="en-US" dirty="0"/>
              <a:t>Chess</a:t>
            </a:r>
          </a:p>
          <a:p>
            <a:r>
              <a:rPr lang="en-US" dirty="0"/>
              <a:t>Goal state itself is important</a:t>
            </a:r>
          </a:p>
          <a:p>
            <a:pPr lvl="1"/>
            <a:r>
              <a:rPr lang="en-US" dirty="0"/>
              <a:t>8 Queens</a:t>
            </a:r>
          </a:p>
          <a:p>
            <a:pPr lvl="1"/>
            <a:r>
              <a:rPr lang="en-US" dirty="0"/>
              <a:t>TSP</a:t>
            </a:r>
          </a:p>
          <a:p>
            <a:pPr lvl="1"/>
            <a:r>
              <a:rPr lang="en-US" dirty="0"/>
              <a:t>VLSI Layout</a:t>
            </a:r>
          </a:p>
          <a:p>
            <a:pPr lvl="1"/>
            <a:r>
              <a:rPr lang="en-US" dirty="0"/>
              <a:t>Job-Shop Scheduling</a:t>
            </a:r>
          </a:p>
          <a:p>
            <a:pPr lvl="1"/>
            <a:r>
              <a:rPr lang="en-US" dirty="0"/>
              <a:t>Automatic program generation</a:t>
            </a:r>
          </a:p>
        </p:txBody>
      </p:sp>
    </p:spTree>
    <p:extLst>
      <p:ext uri="{BB962C8B-B14F-4D97-AF65-F5344CB8AC3E}">
        <p14:creationId xmlns:p14="http://schemas.microsoft.com/office/powerpoint/2010/main" val="33470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 search keeps unexplored alternatives on the frontier (ensures completeness)</a:t>
            </a:r>
          </a:p>
          <a:p>
            <a:endParaRPr lang="en-US" dirty="0"/>
          </a:p>
          <a:p>
            <a:r>
              <a:rPr lang="en-US" dirty="0"/>
              <a:t>Local search: improve a single option until you can’t make it better (no fringe!)</a:t>
            </a:r>
          </a:p>
          <a:p>
            <a:pPr lvl="1"/>
            <a:r>
              <a:rPr lang="en-US" dirty="0"/>
              <a:t>New successor function: local changes</a:t>
            </a:r>
          </a:p>
          <a:p>
            <a:pPr lvl="1"/>
            <a:endParaRPr lang="en-US" dirty="0"/>
          </a:p>
          <a:p>
            <a:r>
              <a:rPr lang="en-US" dirty="0"/>
              <a:t>Generally much faster and more memory efficient (but incomplete and suboptimal)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6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4402" y="1677139"/>
            <a:ext cx="7542655" cy="4714159"/>
          </a:xfrm>
          <a:prstGeom prst="rect">
            <a:avLst/>
          </a:prstGeom>
          <a:noFill/>
        </p:spPr>
      </p:pic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Hill Climbing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Simple, general idea: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Start wherever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Repeat: move to the best neighboring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no neighbors better than current, quit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dirty="0"/>
              <a:t>What’s about this approach?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Complete?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Optimal?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Benefit ?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33880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-queens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</a:t>
            </a:r>
            <a:r>
              <a:rPr lang="en-US" i="1" dirty="0"/>
              <a:t>n </a:t>
            </a:r>
            <a:r>
              <a:rPr lang="en-US" dirty="0"/>
              <a:t>queens on an </a:t>
            </a:r>
            <a:r>
              <a:rPr lang="en-US" i="1" dirty="0"/>
              <a:t>n × n </a:t>
            </a:r>
            <a:r>
              <a:rPr lang="en-US" dirty="0"/>
              <a:t>board with no two queens on the same row, column, or diagonal</a:t>
            </a:r>
          </a:p>
          <a:p>
            <a:r>
              <a:rPr lang="en-US" dirty="0"/>
              <a:t>Systematic search :</a:t>
            </a:r>
          </a:p>
          <a:p>
            <a:pPr lvl="1"/>
            <a:r>
              <a:rPr lang="en-US" dirty="0"/>
              <a:t>What is </a:t>
            </a:r>
            <a:r>
              <a:rPr lang="en-US" dirty="0">
                <a:solidFill>
                  <a:srgbClr val="FF0000"/>
                </a:solidFill>
              </a:rPr>
              <a:t>state-space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size</a:t>
            </a:r>
            <a:r>
              <a:rPr lang="en-US" dirty="0"/>
              <a:t> of state space?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461" y="2160072"/>
            <a:ext cx="4376802" cy="2319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39" y="4455099"/>
            <a:ext cx="2683200" cy="22902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48000" y="3044280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Times New Roman" panose="02020603050405020304" pitchFamily="18" charset="0"/>
            </a:endParaRPr>
          </a:p>
          <a:p>
            <a:endParaRPr lang="en-US" sz="800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878" y="4450299"/>
            <a:ext cx="2294249" cy="21153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1347139" y="4224086"/>
            <a:ext cx="1144861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/>
                <a:cs typeface="Calibri"/>
              </a:rPr>
              <a:t>Start state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4232651" y="4328599"/>
            <a:ext cx="1128446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/>
                <a:cs typeface="Calibri"/>
              </a:rPr>
              <a:t>Goal state</a:t>
            </a:r>
          </a:p>
        </p:txBody>
      </p:sp>
    </p:spTree>
    <p:extLst>
      <p:ext uri="{BB962C8B-B14F-4D97-AF65-F5344CB8AC3E}">
        <p14:creationId xmlns:p14="http://schemas.microsoft.com/office/powerpoint/2010/main" val="8371814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  <p:tag name="FIRSTDAN@SGFAKZNFUVWXY5M7" val="3532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91438" tIns="45719" rIns="91438" bIns="45719">
        <a:spAutoFit/>
      </a:bodyPr>
      <a:lstStyle>
        <a:defPPr>
          <a:defRPr>
            <a:solidFill>
              <a:schemeClr val="bg2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60592</TotalTime>
  <Words>1909</Words>
  <Application>Microsoft Office PowerPoint</Application>
  <PresentationFormat>Widescreen</PresentationFormat>
  <Paragraphs>291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ArialMT</vt:lpstr>
      <vt:lpstr>Calibri</vt:lpstr>
      <vt:lpstr>Cambria Math</vt:lpstr>
      <vt:lpstr>Gill Sans MT</vt:lpstr>
      <vt:lpstr>Times New Roman</vt:lpstr>
      <vt:lpstr>Times-Roman</vt:lpstr>
      <vt:lpstr>Wingdings</vt:lpstr>
      <vt:lpstr>dan-berkeley-nlp-v1</vt:lpstr>
      <vt:lpstr>Artificial Intelligence </vt:lpstr>
      <vt:lpstr>Outline</vt:lpstr>
      <vt:lpstr>Review:Search</vt:lpstr>
      <vt:lpstr>Local search algorithms</vt:lpstr>
      <vt:lpstr>Local search algorithms</vt:lpstr>
      <vt:lpstr>Sample problems for local &amp; systematic search</vt:lpstr>
      <vt:lpstr>Local Search</vt:lpstr>
      <vt:lpstr>Hill Climbing</vt:lpstr>
      <vt:lpstr>n-queens problem</vt:lpstr>
      <vt:lpstr>Hill-climbing algorithm</vt:lpstr>
      <vt:lpstr>Run hill climbing algorithm</vt:lpstr>
      <vt:lpstr>n-queens problem</vt:lpstr>
      <vt:lpstr>Heuristic for n-queens problem</vt:lpstr>
      <vt:lpstr>Local search: 8-queens problem</vt:lpstr>
      <vt:lpstr>Hill-climbing search: 8-queens</vt:lpstr>
      <vt:lpstr>Hill Climbing Quiz</vt:lpstr>
      <vt:lpstr>Hill-climbing search is greedy</vt:lpstr>
      <vt:lpstr>Global and local maxima</vt:lpstr>
      <vt:lpstr>Random-restart hill climbing</vt:lpstr>
      <vt:lpstr>hill climbing variants </vt:lpstr>
      <vt:lpstr>Sideways move</vt:lpstr>
      <vt:lpstr>Hill-climbing on the 8-queens problem</vt:lpstr>
      <vt:lpstr>Simulated annealing</vt:lpstr>
      <vt:lpstr>Simulated annealing algorithm</vt:lpstr>
      <vt:lpstr>Simulated Annealing</vt:lpstr>
      <vt:lpstr>Local beam search</vt:lpstr>
      <vt:lpstr>Local beam search example (k=4)</vt:lpstr>
      <vt:lpstr>Local beam search</vt:lpstr>
      <vt:lpstr>PowerPoint Presentation</vt:lpstr>
      <vt:lpstr>Genetic algorithms</vt:lpstr>
      <vt:lpstr>Example: N-Queens</vt:lpstr>
      <vt:lpstr>Chromosome &amp; fitness: 8-queens</vt:lpstr>
      <vt:lpstr>Genetic operators: Selection</vt:lpstr>
      <vt:lpstr>Genetic operators: Cross-over</vt:lpstr>
      <vt:lpstr>Genetic operators: Mutation</vt:lpstr>
      <vt:lpstr>A Genetic algorithm diagram</vt:lpstr>
      <vt:lpstr>Genetic algorithm properties</vt:lpstr>
      <vt:lpstr>Local search vs. systematic search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fatemeh mansoori</cp:lastModifiedBy>
  <cp:revision>2516</cp:revision>
  <cp:lastPrinted>2015-09-09T16:51:12Z</cp:lastPrinted>
  <dcterms:created xsi:type="dcterms:W3CDTF">2004-08-27T04:16:05Z</dcterms:created>
  <dcterms:modified xsi:type="dcterms:W3CDTF">2023-11-05T14:34:05Z</dcterms:modified>
</cp:coreProperties>
</file>