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4" r:id="rId3"/>
    <p:sldId id="275" r:id="rId4"/>
    <p:sldId id="276" r:id="rId5"/>
    <p:sldId id="277" r:id="rId6"/>
    <p:sldId id="292" r:id="rId7"/>
    <p:sldId id="293" r:id="rId8"/>
    <p:sldId id="291"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8" r:id="rId24"/>
    <p:sldId id="289" r:id="rId25"/>
    <p:sldId id="290" r:id="rId26"/>
    <p:sldId id="294" r:id="rId27"/>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9" autoAdjust="0"/>
    <p:restoredTop sz="94613" autoAdjust="0"/>
  </p:normalViewPr>
  <p:slideViewPr>
    <p:cSldViewPr snapToGrid="0" snapToObjects="1">
      <p:cViewPr varScale="1">
        <p:scale>
          <a:sx n="61" d="100"/>
          <a:sy n="61" d="100"/>
        </p:scale>
        <p:origin x="1200" y="41"/>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a:t>Click to edit Master title style</a:t>
            </a:r>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12.01.2017</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12.01.2017</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inf-2201-s17@list.uit.no"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 Id="rId4" Type="http://schemas.openxmlformats.org/officeDocument/2006/relationships/hyperlink" Target="https://github.com/uit-inf-2201-s17"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it-inf-2201-s17" TargetMode="External"/><Relationship Id="rId2" Type="http://schemas.openxmlformats.org/officeDocument/2006/relationships/hyperlink" Target="https://list.uit.no/sympa/info/inf-2201-s1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a:t>
            </a:r>
          </a:p>
        </p:txBody>
      </p:sp>
      <p:sp>
        <p:nvSpPr>
          <p:cNvPr id="3" name="Undertittel 2"/>
          <p:cNvSpPr>
            <a:spLocks noGrp="1"/>
          </p:cNvSpPr>
          <p:nvPr>
            <p:ph type="subTitle" idx="1"/>
          </p:nvPr>
        </p:nvSpPr>
        <p:spPr/>
        <p:txBody>
          <a:bodyPr>
            <a:normAutofit/>
          </a:bodyPr>
          <a:lstStyle/>
          <a:p>
            <a:r>
              <a:rPr lang="en-US" sz="2000" dirty="0"/>
              <a:t>inf-2201 Operating System Fundamentals</a:t>
            </a:r>
          </a:p>
          <a:p>
            <a:r>
              <a:rPr lang="en-US" sz="2000" dirty="0"/>
              <a:t>Spring 2017</a:t>
            </a:r>
          </a:p>
          <a:p>
            <a:r>
              <a:rPr lang="en-US" sz="2000" dirty="0"/>
              <a:t>Lars Ailo Bongo (larsab@cs.uit.no)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p:txBody>
          <a:bodyPr/>
          <a:lstStyle/>
          <a:p>
            <a:r>
              <a:rPr lang="en-US" dirty="0"/>
              <a:t>Associate Prof. Lars Ailo Bongo</a:t>
            </a:r>
          </a:p>
          <a:p>
            <a:r>
              <a:rPr lang="en-US" dirty="0"/>
              <a:t>Associate Prof. Tore Brox-Larsen</a:t>
            </a:r>
          </a:p>
          <a:p>
            <a:r>
              <a:rPr lang="en-US" dirty="0"/>
              <a:t>Teaching Assistant Marius Wiik</a:t>
            </a:r>
          </a:p>
          <a:p>
            <a:r>
              <a:rPr lang="en-US" dirty="0"/>
              <a:t>Teaching Assistant Nikolai Magnussen</a:t>
            </a:r>
          </a:p>
          <a:p>
            <a:r>
              <a:rPr lang="en-US" dirty="0"/>
              <a:t>Our external sensor</a:t>
            </a:r>
          </a:p>
        </p:txBody>
      </p:sp>
    </p:spTree>
    <p:extLst>
      <p:ext uri="{BB962C8B-B14F-4D97-AF65-F5344CB8AC3E}">
        <p14:creationId xmlns:p14="http://schemas.microsoft.com/office/powerpoint/2010/main" val="314911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fontScale="92500" lnSpcReduction="20000"/>
          </a:bodyPr>
          <a:lstStyle/>
          <a:p>
            <a:r>
              <a:rPr lang="en-US" dirty="0"/>
              <a:t>Web page: </a:t>
            </a:r>
            <a:r>
              <a:rPr lang="en-US" dirty="0">
                <a:hlinkClick r:id="rId2"/>
              </a:rPr>
              <a:t>http://www.cs.uit.no/kursinfo/inf2201</a:t>
            </a:r>
            <a:endParaRPr lang="en-US" dirty="0"/>
          </a:p>
          <a:p>
            <a:pPr lvl="1"/>
            <a:r>
              <a:rPr lang="en-US" dirty="0"/>
              <a:t>Lecture plan, including readings and slides</a:t>
            </a:r>
          </a:p>
          <a:p>
            <a:pPr lvl="1"/>
            <a:r>
              <a:rPr lang="en-US" dirty="0"/>
              <a:t>Project plan</a:t>
            </a:r>
          </a:p>
          <a:p>
            <a:r>
              <a:rPr lang="en-US" dirty="0"/>
              <a:t>Mailing list: </a:t>
            </a:r>
            <a:r>
              <a:rPr lang="en-US" dirty="0">
                <a:hlinkClick r:id="rId3"/>
              </a:rPr>
              <a:t>inf-2201-s17@list.uit.no</a:t>
            </a:r>
            <a:endParaRPr lang="en-US" dirty="0"/>
          </a:p>
          <a:p>
            <a:pPr lvl="1"/>
            <a:r>
              <a:rPr lang="en-US" dirty="0"/>
              <a:t>Important information</a:t>
            </a:r>
          </a:p>
          <a:p>
            <a:r>
              <a:rPr lang="en-US" dirty="0"/>
              <a:t>Slack team</a:t>
            </a:r>
          </a:p>
          <a:p>
            <a:pPr lvl="1"/>
            <a:r>
              <a:rPr lang="en-US" dirty="0"/>
              <a:t>Discussions</a:t>
            </a:r>
          </a:p>
          <a:p>
            <a:r>
              <a:rPr lang="en-US" dirty="0"/>
              <a:t>GitHub organization: </a:t>
            </a:r>
            <a:r>
              <a:rPr lang="nb-NO" dirty="0">
                <a:hlinkClick r:id="rId4"/>
              </a:rPr>
              <a:t>https://github.com/uit-inf-2201-s17</a:t>
            </a:r>
            <a:endParaRPr lang="nb-NO" dirty="0"/>
          </a:p>
          <a:p>
            <a:pPr lvl="1"/>
            <a:r>
              <a:rPr lang="nb-NO" dirty="0"/>
              <a:t>Project pre-</a:t>
            </a:r>
            <a:r>
              <a:rPr lang="nb-NO" dirty="0" err="1"/>
              <a:t>code</a:t>
            </a:r>
            <a:endParaRPr lang="nb-NO" dirty="0"/>
          </a:p>
          <a:p>
            <a:pPr lvl="1"/>
            <a:r>
              <a:rPr lang="nb-NO" dirty="0"/>
              <a:t>Your </a:t>
            </a:r>
            <a:r>
              <a:rPr lang="nb-NO" dirty="0" err="1"/>
              <a:t>solutions</a:t>
            </a:r>
            <a:endParaRPr lang="nb-NO" dirty="0"/>
          </a:p>
          <a:p>
            <a:pPr lvl="1"/>
            <a:r>
              <a:rPr lang="nb-NO" dirty="0" err="1"/>
              <a:t>Issues</a:t>
            </a:r>
            <a:endParaRPr lang="nb-NO" dirty="0"/>
          </a:p>
          <a:p>
            <a:r>
              <a:rPr lang="nb-NO" dirty="0" err="1"/>
              <a:t>Wiseflow</a:t>
            </a:r>
            <a:endParaRPr lang="nb-NO" dirty="0"/>
          </a:p>
          <a:p>
            <a:pPr lvl="1"/>
            <a:r>
              <a:rPr lang="nb-NO" dirty="0" err="1"/>
              <a:t>Exams</a:t>
            </a:r>
            <a:endParaRPr lang="en-US" dirty="0"/>
          </a:p>
          <a:p>
            <a:r>
              <a:rPr lang="en-US" dirty="0"/>
              <a:t>We will not use </a:t>
            </a:r>
            <a:r>
              <a:rPr lang="en-US" dirty="0" err="1"/>
              <a:t>Fronter</a:t>
            </a:r>
            <a:endParaRPr lang="en-US" dirty="0"/>
          </a:p>
        </p:txBody>
      </p:sp>
    </p:spTree>
    <p:extLst>
      <p:ext uri="{BB962C8B-B14F-4D97-AF65-F5344CB8AC3E}">
        <p14:creationId xmlns:p14="http://schemas.microsoft.com/office/powerpoint/2010/main" val="14531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1:</a:t>
            </a:r>
          </a:p>
        </p:txBody>
      </p:sp>
      <p:sp>
        <p:nvSpPr>
          <p:cNvPr id="3" name="Content Placeholder 2"/>
          <p:cNvSpPr>
            <a:spLocks noGrp="1"/>
          </p:cNvSpPr>
          <p:nvPr>
            <p:ph idx="1"/>
          </p:nvPr>
        </p:nvSpPr>
        <p:spPr/>
        <p:txBody>
          <a:bodyPr/>
          <a:lstStyle/>
          <a:p>
            <a:pPr marL="457200" indent="-457200">
              <a:buFont typeface="+mj-lt"/>
              <a:buAutoNum type="arabicPeriod"/>
            </a:pPr>
            <a:r>
              <a:rPr lang="en-US" dirty="0"/>
              <a:t>Make sure you are subscribed to the mailing list</a:t>
            </a:r>
          </a:p>
          <a:p>
            <a:pPr lvl="1"/>
            <a:r>
              <a:rPr lang="en-US" dirty="0">
                <a:hlinkClick r:id="rId2"/>
              </a:rPr>
              <a:t>https://list.uit.no/sympa/info/inf-2201-s17</a:t>
            </a:r>
            <a:endParaRPr lang="en-US" dirty="0"/>
          </a:p>
          <a:p>
            <a:pPr lvl="1"/>
            <a:r>
              <a:rPr lang="en-US" dirty="0"/>
              <a:t>Can use non-</a:t>
            </a:r>
            <a:r>
              <a:rPr lang="en-US" dirty="0" err="1"/>
              <a:t>UiT</a:t>
            </a:r>
            <a:r>
              <a:rPr lang="en-US" dirty="0"/>
              <a:t> email</a:t>
            </a:r>
          </a:p>
          <a:p>
            <a:pPr marL="457200" indent="-457200">
              <a:buFont typeface="+mj-lt"/>
              <a:buAutoNum type="arabicPeriod"/>
            </a:pPr>
            <a:r>
              <a:rPr lang="en-US" dirty="0"/>
              <a:t>Create GitHub account</a:t>
            </a:r>
          </a:p>
          <a:p>
            <a:pPr marL="457200" indent="-457200">
              <a:buFont typeface="+mj-lt"/>
              <a:buAutoNum type="arabicPeriod"/>
            </a:pPr>
            <a:r>
              <a:rPr lang="en-US" dirty="0"/>
              <a:t>Request membership to </a:t>
            </a:r>
            <a:r>
              <a:rPr lang="en-US" dirty="0">
                <a:hlinkClick r:id="rId3"/>
              </a:rPr>
              <a:t>GitHub organization</a:t>
            </a:r>
            <a:endParaRPr lang="en-US" dirty="0"/>
          </a:p>
          <a:p>
            <a:pPr marL="457200" indent="-457200">
              <a:buFont typeface="+mj-lt"/>
              <a:buAutoNum type="arabicPeriod"/>
            </a:pPr>
            <a:r>
              <a:rPr lang="en-US" dirty="0"/>
              <a:t>Get invite to Slack team</a:t>
            </a:r>
          </a:p>
        </p:txBody>
      </p:sp>
    </p:spTree>
    <p:extLst>
      <p:ext uri="{BB962C8B-B14F-4D97-AF65-F5344CB8AC3E}">
        <p14:creationId xmlns:p14="http://schemas.microsoft.com/office/powerpoint/2010/main" val="8703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a:t>
            </a:r>
            <a:r>
              <a:rPr lang="nb-NO" sz="2800" i="1" dirty="0" err="1"/>
              <a:t>many</a:t>
            </a:r>
            <a:r>
              <a:rPr lang="nb-NO" sz="2800" i="1" dirty="0"/>
              <a:t> systems</a:t>
            </a:r>
            <a:endParaRPr lang="en-US" sz="2800" i="1" dirty="0"/>
          </a:p>
        </p:txBody>
      </p:sp>
    </p:spTree>
    <p:extLst>
      <p:ext uri="{BB962C8B-B14F-4D97-AF65-F5344CB8AC3E}">
        <p14:creationId xmlns:p14="http://schemas.microsoft.com/office/powerpoint/2010/main" val="676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a:t>How</a:t>
            </a:r>
            <a:r>
              <a:rPr lang="nb-NO" dirty="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a:t>Read </a:t>
            </a:r>
            <a:r>
              <a:rPr lang="nb-NO" sz="2800" dirty="0" err="1"/>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a:t>Develop your own! Gain experience on fundamental issues</a:t>
            </a:r>
          </a:p>
        </p:txBody>
      </p:sp>
    </p:spTree>
    <p:extLst>
      <p:ext uri="{BB962C8B-B14F-4D97-AF65-F5344CB8AC3E}">
        <p14:creationId xmlns:p14="http://schemas.microsoft.com/office/powerpoint/2010/main" val="17649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You</a:t>
            </a:r>
            <a:r>
              <a:rPr lang="en-US" dirty="0"/>
              <a:t> have the power, not the </a:t>
            </a:r>
            <a:r>
              <a:rPr lang="nb-NO" dirty="0"/>
              <a:t>SW,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a:t>
            </a:r>
            <a:r>
              <a:rPr lang="nb-NO" sz="2800" dirty="0" err="1"/>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a:t>bochs</a:t>
            </a:r>
            <a:r>
              <a:rPr lang="en-US" sz="2800" dirty="0"/>
              <a:t> useful to reduce the number of reboots</a:t>
            </a:r>
          </a:p>
        </p:txBody>
      </p:sp>
    </p:spTree>
    <p:extLst>
      <p:ext uri="{BB962C8B-B14F-4D97-AF65-F5344CB8AC3E}">
        <p14:creationId xmlns:p14="http://schemas.microsoft.com/office/powerpoint/2010/main" val="31449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Anshus, 1999</a:t>
            </a:r>
          </a:p>
          <a:p>
            <a:pPr lvl="1">
              <a:lnSpc>
                <a:spcPct val="90000"/>
              </a:lnSpc>
            </a:pPr>
            <a:r>
              <a:rPr lang="nb-NO" sz="1800" dirty="0"/>
              <a:t>Tromsø/Princeton/Oslo</a:t>
            </a:r>
          </a:p>
          <a:p>
            <a:pPr lvl="2">
              <a:lnSpc>
                <a:spcPct val="90000"/>
              </a:lnSpc>
            </a:pPr>
            <a:r>
              <a:rPr lang="nb-NO" sz="1600" dirty="0"/>
              <a:t>Inf-2201/COS318/INF242, 2001, Vera Goebel, Thomas Plagemann, Otto Anshus</a:t>
            </a:r>
          </a:p>
          <a:p>
            <a:pPr lvl="1"/>
            <a:r>
              <a:rPr lang="en-US" sz="1700" dirty="0"/>
              <a:t>Yale University</a:t>
            </a:r>
          </a:p>
        </p:txBody>
      </p:sp>
    </p:spTree>
    <p:extLst>
      <p:ext uri="{BB962C8B-B14F-4D97-AF65-F5344CB8AC3E}">
        <p14:creationId xmlns:p14="http://schemas.microsoft.com/office/powerpoint/2010/main" val="250002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a:solidFill>
                  <a:srgbClr val="000000"/>
                </a:solidFill>
                <a:latin typeface="Calibri" panose="020F0502020204030204" pitchFamily="34" charset="0"/>
              </a:rPr>
              <a:t>You will do it in steps</a:t>
            </a:r>
          </a:p>
          <a:p>
            <a:r>
              <a:rPr lang="en-US" sz="2800" dirty="0">
                <a:solidFill>
                  <a:srgbClr val="000000"/>
                </a:solidFill>
                <a:latin typeface="Calibri" panose="020F0502020204030204" pitchFamily="34" charset="0"/>
              </a:rPr>
              <a:t>For each step</a:t>
            </a:r>
          </a:p>
          <a:p>
            <a:pPr lvl="1"/>
            <a:r>
              <a:rPr lang="en-US" dirty="0">
                <a:solidFill>
                  <a:srgbClr val="000000"/>
                </a:solidFill>
                <a:latin typeface="Calibri" panose="020F0502020204030204" pitchFamily="34" charset="0"/>
              </a:rPr>
              <a:t>We’ll define what your OS should achieve for this step</a:t>
            </a:r>
          </a:p>
          <a:p>
            <a:pPr lvl="1"/>
            <a:r>
              <a:rPr lang="en-US" dirty="0">
                <a:solidFill>
                  <a:srgbClr val="000000"/>
                </a:solidFill>
                <a:latin typeface="Calibri" panose="020F0502020204030204" pitchFamily="34" charset="0"/>
              </a:rPr>
              <a:t>We’ll provide you with a starting point (code)</a:t>
            </a:r>
          </a:p>
          <a:p>
            <a:pPr lvl="2"/>
            <a:r>
              <a:rPr lang="en-US" i="1" dirty="0">
                <a:solidFill>
                  <a:srgbClr val="000000"/>
                </a:solidFill>
                <a:latin typeface="Calibri" panose="020F0502020204030204" pitchFamily="34" charset="0"/>
              </a:rPr>
              <a:t>You may well choose to use your own starting point</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You will contemplate a design and present a brief design report indicating design issues, discussions, and decisions. The design report is presented, discussed, and reviewed by staff </a:t>
            </a:r>
          </a:p>
          <a:p>
            <a:pPr lvl="1"/>
            <a:r>
              <a:rPr lang="en-US" dirty="0">
                <a:solidFill>
                  <a:srgbClr val="000000"/>
                </a:solidFill>
                <a:latin typeface="Calibri" panose="020F0502020204030204" pitchFamily="34" charset="0"/>
              </a:rPr>
              <a:t>You develop and implement your solution. The solution is reviewed etc.</a:t>
            </a:r>
          </a:p>
          <a:p>
            <a:r>
              <a:rPr lang="en-US" sz="2800" dirty="0">
                <a:solidFill>
                  <a:srgbClr val="000000"/>
                </a:solidFill>
                <a:latin typeface="Calibri" panose="020F0502020204030204" pitchFamily="34" charset="0"/>
              </a:rPr>
              <a:t>For each step you will sweat</a:t>
            </a:r>
          </a:p>
          <a:p>
            <a:r>
              <a:rPr lang="en-US" sz="2800" dirty="0">
                <a:solidFill>
                  <a:srgbClr val="000000"/>
                </a:solidFill>
                <a:latin typeface="Calibri" panose="020F0502020204030204" pitchFamily="34" charset="0"/>
              </a:rPr>
              <a:t>By 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King of the Hill</a:t>
            </a:r>
          </a:p>
        </p:txBody>
      </p:sp>
      <p:pic>
        <p:nvPicPr>
          <p:cNvPr id="3074" name="Picture 2" descr="http://iruntheinternet.com/lulzdump/images/IT-throne-Computer-throne-YOSPOS-PC-throne-iron-thone-1432806921l.jpg?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38" y="1758092"/>
            <a:ext cx="6739916" cy="505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Systems 4/E</a:t>
            </a:r>
            <a:r>
              <a:rPr lang="en-US" sz="2000" dirty="0"/>
              <a:t>, by Andrew (</a:t>
            </a:r>
            <a:r>
              <a:rPr lang="en-US" sz="2000" dirty="0">
                <a:hlinkClick r:id="rId2"/>
              </a:rPr>
              <a:t>Andy</a:t>
            </a:r>
            <a:r>
              <a:rPr lang="en-US" sz="2000" dirty="0"/>
              <a:t>) </a:t>
            </a:r>
            <a:r>
              <a:rPr lang="en-US" sz="2000" dirty="0" err="1"/>
              <a:t>Tanenbaum</a:t>
            </a:r>
            <a:r>
              <a:rPr lang="en-US" sz="2000" dirty="0"/>
              <a:t>, Prentice-Hall, 2015</a:t>
            </a:r>
          </a:p>
          <a:p>
            <a:pPr>
              <a:lnSpc>
                <a:spcPct val="90000"/>
              </a:lnSpc>
            </a:pPr>
            <a:r>
              <a:rPr lang="en-US" sz="2000" dirty="0"/>
              <a:t>All information given on the course web pages. The links provided are mandatory readings to the extent they are relevant to the projects</a:t>
            </a:r>
          </a:p>
          <a:p>
            <a:pPr>
              <a:lnSpc>
                <a:spcPct val="90000"/>
              </a:lnSpc>
            </a:pPr>
            <a:r>
              <a:rPr lang="en-US" sz="2000" dirty="0"/>
              <a:t>We 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a:hlinkClick r:id="rId5"/>
              </a:rPr>
              <a:t>Ritchie</a:t>
            </a:r>
            <a:endParaRPr lang="en-US" sz="1800" dirty="0"/>
          </a:p>
          <a:p>
            <a:pPr marL="457200" lvl="1" indent="0">
              <a:lnSpc>
                <a:spcPct val="90000"/>
              </a:lnSpc>
              <a:buNone/>
            </a:pPr>
            <a:endParaRPr lang="en-US" sz="1800" dirty="0"/>
          </a:p>
          <a:p>
            <a:pPr>
              <a:lnSpc>
                <a:spcPct val="90000"/>
              </a:lnSpc>
            </a:pPr>
            <a:r>
              <a:rPr lang="en-US" sz="2200" b="1" dirty="0"/>
              <a:t>Note! Lectures covers important topics that are not addressed by projects</a:t>
            </a:r>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Cooperation Policy: Working</a:t>
            </a:r>
            <a:r>
              <a:rPr lang="en-US" baseline="0" dirty="0"/>
              <a:t> with your fellow students</a:t>
            </a:r>
            <a:endParaRPr lang="en-US" dirty="0"/>
          </a:p>
        </p:txBody>
      </p:sp>
      <p:sp>
        <p:nvSpPr>
          <p:cNvPr id="3" name="Content Placeholder 2"/>
          <p:cNvSpPr>
            <a:spLocks noGrp="1"/>
          </p:cNvSpPr>
          <p:nvPr>
            <p:ph idx="1"/>
          </p:nvPr>
        </p:nvSpPr>
        <p:spPr/>
        <p:txBody>
          <a:bodyPr/>
          <a:lstStyle/>
          <a:p>
            <a:r>
              <a:rPr lang="en-US" dirty="0"/>
              <a:t>Discuss all concepts, techniques, technologies, and peculiarities with your fellow students</a:t>
            </a:r>
          </a:p>
          <a:p>
            <a:r>
              <a:rPr lang="en-US" dirty="0"/>
              <a:t>But don’t in any way share your own code or copy code that is not developed by you.</a:t>
            </a:r>
          </a:p>
        </p:txBody>
      </p:sp>
    </p:spTree>
    <p:extLst>
      <p:ext uri="{BB962C8B-B14F-4D97-AF65-F5344CB8AC3E}">
        <p14:creationId xmlns:p14="http://schemas.microsoft.com/office/powerpoint/2010/main" val="8900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503260"/>
            <a:ext cx="8252309" cy="1143000"/>
          </a:xfrm>
        </p:spPr>
        <p:txBody>
          <a:bodyPr>
            <a:normAutofit fontScale="90000"/>
          </a:bodyPr>
          <a:lstStyle/>
          <a:p>
            <a:r>
              <a:rPr lang="en-US" sz="4000" dirty="0"/>
              <a:t>Learning from Doing: Each student develops his/her own code</a:t>
            </a:r>
          </a:p>
        </p:txBody>
      </p:sp>
      <p:sp>
        <p:nvSpPr>
          <p:cNvPr id="4" name="Rectangle 3"/>
          <p:cNvSpPr/>
          <p:nvPr/>
        </p:nvSpPr>
        <p:spPr>
          <a:xfrm>
            <a:off x="62552" y="1536442"/>
            <a:ext cx="9081448" cy="5016758"/>
          </a:xfrm>
          <a:prstGeom prst="rect">
            <a:avLst/>
          </a:prstGeom>
        </p:spPr>
        <p:txBody>
          <a:bodyPr wrap="square">
            <a:spAutoFit/>
          </a:bodyPr>
          <a:lstStyle/>
          <a:p>
            <a:r>
              <a:rPr lang="nb-NO" sz="2000" dirty="0">
                <a:latin typeface="Tahoma" pitchFamily="34" charset="0"/>
                <a:ea typeface="Tahoma" pitchFamily="34" charset="0"/>
                <a:cs typeface="Tahoma" pitchFamily="34" charset="0"/>
              </a:rPr>
              <a:t>INF-2201 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Med begrunnelse i det ovennevnte må alle studenter fylle ut og skrive under på følgende erklæring og levere denne til fakultetsadministrasjonen sammen med innleveringen av den første obligatoriske oppgaven. </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a:t>
            </a:r>
          </a:p>
        </p:txBody>
      </p:sp>
      <p:sp>
        <p:nvSpPr>
          <p:cNvPr id="3" name="Content Placeholder 2"/>
          <p:cNvSpPr>
            <a:spLocks noGrp="1"/>
          </p:cNvSpPr>
          <p:nvPr>
            <p:ph idx="1"/>
          </p:nvPr>
        </p:nvSpPr>
        <p:spPr/>
        <p:txBody>
          <a:bodyPr/>
          <a:lstStyle/>
          <a:p>
            <a:r>
              <a:rPr lang="en-US" dirty="0"/>
              <a:t>Jan Fuglesteg</a:t>
            </a:r>
          </a:p>
        </p:txBody>
      </p:sp>
    </p:spTree>
    <p:extLst>
      <p:ext uri="{BB962C8B-B14F-4D97-AF65-F5344CB8AC3E}">
        <p14:creationId xmlns:p14="http://schemas.microsoft.com/office/powerpoint/2010/main" val="356393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p:txBody>
          <a:bodyPr>
            <a:normAutofit/>
          </a:bodyPr>
          <a:lstStyle/>
          <a:p>
            <a:r>
              <a:rPr lang="en-US" dirty="0"/>
              <a:t>“</a:t>
            </a:r>
            <a:r>
              <a:rPr lang="en-US" dirty="0" err="1"/>
              <a:t>Mappe</a:t>
            </a:r>
            <a:r>
              <a:rPr lang="en-US" dirty="0"/>
              <a:t> </a:t>
            </a:r>
            <a:r>
              <a:rPr lang="en-US" dirty="0" err="1"/>
              <a:t>evaluering</a:t>
            </a:r>
            <a:r>
              <a:rPr lang="en-US" dirty="0"/>
              <a:t>”:</a:t>
            </a:r>
          </a:p>
          <a:p>
            <a:pPr lvl="1"/>
            <a:r>
              <a:rPr lang="en-US" dirty="0"/>
              <a:t>3 individual grades: combined to give final grade</a:t>
            </a:r>
          </a:p>
          <a:p>
            <a:pPr lvl="1"/>
            <a:r>
              <a:rPr lang="en-US" dirty="0"/>
              <a:t>No written exam</a:t>
            </a:r>
          </a:p>
          <a:p>
            <a:r>
              <a:rPr lang="en-US" dirty="0" err="1"/>
              <a:t>Wiseflow</a:t>
            </a:r>
            <a:endParaRPr lang="en-US" dirty="0"/>
          </a:p>
          <a:p>
            <a:pPr lvl="1"/>
            <a:r>
              <a:rPr lang="en-US" dirty="0"/>
              <a:t>More details TBA</a:t>
            </a:r>
          </a:p>
          <a:p>
            <a:r>
              <a:rPr lang="en-US" b="1" dirty="0"/>
              <a:t>Note! It is your responsibility to make sure you submit the correct assignment on time</a:t>
            </a:r>
          </a:p>
          <a:p>
            <a:pPr marL="0" indent="0">
              <a:buNone/>
            </a:pPr>
            <a:endParaRPr lang="en-US" dirty="0"/>
          </a:p>
        </p:txBody>
      </p:sp>
    </p:spTree>
    <p:extLst>
      <p:ext uri="{BB962C8B-B14F-4D97-AF65-F5344CB8AC3E}">
        <p14:creationId xmlns:p14="http://schemas.microsoft.com/office/powerpoint/2010/main" val="164101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Mechanism</a:t>
            </a:r>
          </a:p>
        </p:txBody>
      </p:sp>
      <p:sp>
        <p:nvSpPr>
          <p:cNvPr id="3" name="Content Placeholder 2"/>
          <p:cNvSpPr>
            <a:spLocks noGrp="1"/>
          </p:cNvSpPr>
          <p:nvPr>
            <p:ph idx="1"/>
          </p:nvPr>
        </p:nvSpPr>
        <p:spPr/>
        <p:txBody>
          <a:bodyPr>
            <a:normAutofit lnSpcReduction="10000"/>
          </a:bodyPr>
          <a:lstStyle/>
          <a:p>
            <a:r>
              <a:rPr lang="en-US" dirty="0"/>
              <a:t>100 point scale (A is 90-100)</a:t>
            </a:r>
          </a:p>
          <a:p>
            <a:r>
              <a:rPr lang="en-US" dirty="0"/>
              <a:t>Extra credits are additional to 100 ordinary point</a:t>
            </a:r>
          </a:p>
          <a:p>
            <a:r>
              <a:rPr lang="en-US" dirty="0"/>
              <a:t>You can get an A without doing extra credits</a:t>
            </a:r>
          </a:p>
          <a:p>
            <a:pPr lvl="1"/>
            <a:r>
              <a:rPr lang="en-US" dirty="0"/>
              <a:t>But hard in practice</a:t>
            </a:r>
          </a:p>
          <a:p>
            <a:r>
              <a:rPr lang="en-US" dirty="0"/>
              <a:t>Examiners follow grading guidelines:</a:t>
            </a:r>
          </a:p>
          <a:p>
            <a:pPr lvl="1"/>
            <a:r>
              <a:rPr lang="en-US" dirty="0"/>
              <a:t>Each part of assignment gives X points</a:t>
            </a:r>
          </a:p>
          <a:p>
            <a:pPr lvl="1"/>
            <a:r>
              <a:rPr lang="en-US" dirty="0"/>
              <a:t>Most points are for code correctness</a:t>
            </a:r>
          </a:p>
          <a:p>
            <a:pPr lvl="1"/>
            <a:r>
              <a:rPr lang="en-US" dirty="0"/>
              <a:t>Some are for code readability (comments, structure)</a:t>
            </a:r>
          </a:p>
          <a:p>
            <a:pPr lvl="1"/>
            <a:r>
              <a:rPr lang="en-US" dirty="0"/>
              <a:t>A few are for documentation</a:t>
            </a:r>
          </a:p>
          <a:p>
            <a:r>
              <a:rPr lang="en-US" dirty="0"/>
              <a:t>Examiners may give short explanation for grades &lt; A</a:t>
            </a:r>
          </a:p>
          <a:p>
            <a:r>
              <a:rPr lang="en-US" dirty="0"/>
              <a:t>You should discuss your code/ solution with TAs</a:t>
            </a:r>
          </a:p>
        </p:txBody>
      </p:sp>
    </p:spTree>
    <p:extLst>
      <p:ext uri="{BB962C8B-B14F-4D97-AF65-F5344CB8AC3E}">
        <p14:creationId xmlns:p14="http://schemas.microsoft.com/office/powerpoint/2010/main" val="1730865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2</a:t>
            </a:r>
          </a:p>
        </p:txBody>
      </p:sp>
      <p:sp>
        <p:nvSpPr>
          <p:cNvPr id="3" name="Content Placeholder 2"/>
          <p:cNvSpPr>
            <a:spLocks noGrp="1"/>
          </p:cNvSpPr>
          <p:nvPr>
            <p:ph idx="1"/>
          </p:nvPr>
        </p:nvSpPr>
        <p:spPr/>
        <p:txBody>
          <a:bodyPr/>
          <a:lstStyle/>
          <a:p>
            <a:r>
              <a:rPr lang="en-US" dirty="0"/>
              <a:t>Read MOS 1.1-1.5</a:t>
            </a:r>
          </a:p>
          <a:p>
            <a:r>
              <a:rPr lang="en-US" dirty="0"/>
              <a:t>Learn GNU assembly syntax</a:t>
            </a:r>
          </a:p>
          <a:p>
            <a:r>
              <a:rPr lang="en-US" dirty="0"/>
              <a:t>Learn to use </a:t>
            </a:r>
            <a:r>
              <a:rPr lang="en-US" dirty="0" err="1"/>
              <a:t>git</a:t>
            </a:r>
            <a:r>
              <a:rPr lang="en-US" dirty="0"/>
              <a:t>/ GitHub</a:t>
            </a:r>
          </a:p>
        </p:txBody>
      </p:sp>
    </p:spTree>
    <p:extLst>
      <p:ext uri="{BB962C8B-B14F-4D97-AF65-F5344CB8AC3E}">
        <p14:creationId xmlns:p14="http://schemas.microsoft.com/office/powerpoint/2010/main" val="35083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a:off x="6805434" y="4187439"/>
            <a:ext cx="1562100" cy="695325"/>
          </a:xfrm>
          <a:prstGeom prst="rect">
            <a:avLst/>
          </a:prstGeom>
        </p:spPr>
      </p:pic>
      <p:pic>
        <p:nvPicPr>
          <p:cNvPr id="2060" name="Picture 12" descr="Sailfish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14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2276" y="409524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Multics</a:t>
            </a:r>
          </a:p>
          <a:p>
            <a:r>
              <a:rPr lang="en-US" dirty="0"/>
              <a:t>IBM OS/360</a:t>
            </a:r>
          </a:p>
          <a:p>
            <a:r>
              <a:rPr lang="en-US" dirty="0"/>
              <a:t>IBM VM/370</a:t>
            </a:r>
          </a:p>
          <a:p>
            <a:r>
              <a:rPr lang="en-US" dirty="0"/>
              <a:t>MS-DOS</a:t>
            </a:r>
          </a:p>
          <a:p>
            <a:r>
              <a:rPr lang="en-US" dirty="0" err="1"/>
              <a:t>Unix’es</a:t>
            </a:r>
            <a:endParaRPr lang="en-US" dirty="0"/>
          </a:p>
          <a:p>
            <a:r>
              <a:rPr lang="en-US" dirty="0"/>
              <a:t>Mach</a:t>
            </a:r>
          </a:p>
          <a:p>
            <a:r>
              <a:rPr lang="en-US" dirty="0"/>
              <a:t>L4</a:t>
            </a:r>
          </a:p>
          <a:p>
            <a:r>
              <a:rPr lang="en-US" dirty="0" err="1"/>
              <a:t>Exokernel</a:t>
            </a:r>
            <a:endParaRPr lang="en-US" dirty="0"/>
          </a:p>
          <a:p>
            <a:r>
              <a:rPr lang="en-US" dirty="0"/>
              <a:t>…</a:t>
            </a:r>
          </a:p>
        </p:txBody>
      </p:sp>
      <p:sp>
        <p:nvSpPr>
          <p:cNvPr id="4" name="Content Placeholder 3"/>
          <p:cNvSpPr>
            <a:spLocks noGrp="1"/>
          </p:cNvSpPr>
          <p:nvPr>
            <p:ph sz="half" idx="2"/>
          </p:nvPr>
        </p:nvSpPr>
        <p:spPr/>
        <p:txBody>
          <a:bodyPr/>
          <a:lstStyle/>
          <a:p>
            <a:r>
              <a:rPr lang="en-US" dirty="0" err="1"/>
              <a:t>Barrelfish</a:t>
            </a:r>
            <a:endParaRPr lang="en-US" dirty="0"/>
          </a:p>
          <a:p>
            <a:r>
              <a:rPr lang="en-US" dirty="0"/>
              <a:t>Corey/ The Library OS</a:t>
            </a:r>
          </a:p>
          <a:p>
            <a:r>
              <a:rPr lang="en-US" dirty="0" err="1"/>
              <a:t>Tesselation</a:t>
            </a:r>
            <a:endParaRPr lang="en-US" dirty="0"/>
          </a:p>
          <a:p>
            <a:r>
              <a:rPr lang="en-US" dirty="0"/>
              <a:t>Vortex</a:t>
            </a:r>
          </a:p>
          <a:p>
            <a:r>
              <a:rPr lang="en-US" dirty="0"/>
              <a:t>…</a:t>
            </a:r>
          </a:p>
        </p:txBody>
      </p:sp>
    </p:spTree>
    <p:extLst>
      <p:ext uri="{BB962C8B-B14F-4D97-AF65-F5344CB8AC3E}">
        <p14:creationId xmlns:p14="http://schemas.microsoft.com/office/powerpoint/2010/main" val="1225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r>
              <a:rPr lang="en-US" dirty="0"/>
              <a:t>Application</a:t>
            </a:r>
          </a:p>
          <a:p>
            <a:r>
              <a:rPr lang="en-US" b="1" dirty="0"/>
              <a:t>Operating System</a:t>
            </a:r>
          </a:p>
          <a:p>
            <a:r>
              <a:rPr lang="en-US" dirty="0"/>
              <a:t>Hardware</a:t>
            </a:r>
          </a:p>
          <a:p>
            <a:endParaRPr lang="en-US" dirty="0"/>
          </a:p>
          <a:p>
            <a:r>
              <a:rPr lang="en-US" dirty="0" err="1"/>
              <a:t>OS’es</a:t>
            </a:r>
            <a:r>
              <a:rPr lang="en-US" dirty="0"/>
              <a:t> for many different types of devices</a:t>
            </a:r>
          </a:p>
          <a:p>
            <a:pPr lvl="1"/>
            <a:r>
              <a:rPr lang="en-US" dirty="0"/>
              <a:t>Differing requirements (functionality, footprint, real-time)</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challenges</a:t>
            </a:r>
          </a:p>
        </p:txBody>
      </p:sp>
      <p:sp>
        <p:nvSpPr>
          <p:cNvPr id="5" name="Content Placeholder 4"/>
          <p:cNvSpPr>
            <a:spLocks noGrp="1"/>
          </p:cNvSpPr>
          <p:nvPr>
            <p:ph idx="1"/>
          </p:nvPr>
        </p:nvSpPr>
        <p:spPr/>
        <p:txBody>
          <a:bodyPr/>
          <a:lstStyle/>
          <a:p>
            <a:r>
              <a:rPr lang="en-US" dirty="0"/>
              <a:t>1000s of cores</a:t>
            </a:r>
          </a:p>
          <a:p>
            <a:r>
              <a:rPr lang="en-US" dirty="0"/>
              <a:t>TB’s of memory</a:t>
            </a:r>
          </a:p>
          <a:p>
            <a:r>
              <a:rPr lang="en-US" dirty="0"/>
              <a:t>100’000s of machines</a:t>
            </a:r>
          </a:p>
          <a:p>
            <a:r>
              <a:rPr lang="en-US" dirty="0"/>
              <a:t>GPU, accelerators</a:t>
            </a:r>
          </a:p>
          <a:p>
            <a:r>
              <a:rPr lang="en-US" dirty="0"/>
              <a:t>Power usage</a:t>
            </a:r>
          </a:p>
          <a:p>
            <a:r>
              <a:rPr lang="en-US" dirty="0"/>
              <a:t>Sensors</a:t>
            </a:r>
          </a:p>
          <a:p>
            <a:r>
              <a:rPr lang="en-US" dirty="0"/>
              <a:t>Privacy</a:t>
            </a:r>
          </a:p>
          <a:p>
            <a:r>
              <a:rPr lang="en-US" dirty="0"/>
              <a:t>…</a:t>
            </a:r>
          </a:p>
          <a:p>
            <a:endParaRPr lang="en-US" dirty="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err="1"/>
              <a:t>OS’es</a:t>
            </a:r>
            <a:r>
              <a:rPr lang="en-US" dirty="0"/>
              <a:t>?</a:t>
            </a:r>
          </a:p>
        </p:txBody>
      </p:sp>
      <p:pic>
        <p:nvPicPr>
          <p:cNvPr id="5" name="Picture 4">
            <a:hlinkClick r:id="rId2"/>
          </p:cNvPr>
          <p:cNvPicPr>
            <a:picLocks noChangeAspect="1"/>
          </p:cNvPicPr>
          <p:nvPr/>
        </p:nvPicPr>
        <p:blipFill>
          <a:blip r:embed="rId3"/>
          <a:stretch>
            <a:fillRect/>
          </a:stretch>
        </p:blipFill>
        <p:spPr>
          <a:xfrm>
            <a:off x="4736639" y="4525868"/>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920" y="1853149"/>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165" y="4454802"/>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norsk hus"/>
          <p:cNvPicPr>
            <a:picLocks noChangeAspect="1" noChangeArrowheads="1"/>
          </p:cNvPicPr>
          <p:nvPr/>
        </p:nvPicPr>
        <p:blipFill rotWithShape="1">
          <a:blip r:embed="rId6">
            <a:extLst>
              <a:ext uri="{28A0092B-C50C-407E-A947-70E740481C1C}">
                <a14:useLocalDpi xmlns:a14="http://schemas.microsoft.com/office/drawing/2010/main" val="0"/>
              </a:ext>
            </a:extLst>
          </a:blip>
          <a:srcRect l="20091" t="18171" r="13539"/>
          <a:stretch/>
        </p:blipFill>
        <p:spPr bwMode="auto">
          <a:xfrm>
            <a:off x="1013314" y="1853149"/>
            <a:ext cx="3597044" cy="213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How?</a:t>
            </a:r>
          </a:p>
          <a:p>
            <a:r>
              <a:rPr lang="en-US" dirty="0"/>
              <a:t>Why?</a:t>
            </a:r>
          </a:p>
          <a:p>
            <a:r>
              <a:rPr lang="en-US" dirty="0"/>
              <a:t>What?</a:t>
            </a:r>
          </a:p>
        </p:txBody>
      </p:sp>
    </p:spTree>
    <p:extLst>
      <p:ext uri="{BB962C8B-B14F-4D97-AF65-F5344CB8AC3E}">
        <p14:creationId xmlns:p14="http://schemas.microsoft.com/office/powerpoint/2010/main" val="301408162"/>
      </p:ext>
    </p:extLst>
  </p:cSld>
  <p:clrMapOvr>
    <a:masterClrMapping/>
  </p:clrMapOvr>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444</TotalTime>
  <Words>1261</Words>
  <Application>Microsoft Office PowerPoint</Application>
  <PresentationFormat>On-screen Show (4:3)</PresentationFormat>
  <Paragraphs>178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Open Sans</vt:lpstr>
      <vt:lpstr>Open Sans Light</vt:lpstr>
      <vt:lpstr>Tahoma</vt:lpstr>
      <vt:lpstr>Wingdings</vt:lpstr>
      <vt:lpstr>Mal_blaa_engelsk</vt:lpstr>
      <vt:lpstr>Introduction</vt:lpstr>
      <vt:lpstr>PowerPoint Presentation</vt:lpstr>
      <vt:lpstr>PowerPoint Presentation</vt:lpstr>
      <vt:lpstr>PowerPoint Presentation</vt:lpstr>
      <vt:lpstr>PowerPoint Presentation</vt:lpstr>
      <vt:lpstr>PowerPoint Presentation</vt:lpstr>
      <vt:lpstr>New challenges</vt:lpstr>
      <vt:lpstr>Future OS’es?</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King of the Hill</vt:lpstr>
      <vt:lpstr>Literature</vt:lpstr>
      <vt:lpstr>Cooperation Policy: Working with your fellow students</vt:lpstr>
      <vt:lpstr>Learning from Doing: Each student develops his/her own code</vt:lpstr>
      <vt:lpstr>Cheating</vt:lpstr>
      <vt:lpstr>Grading Policy</vt:lpstr>
      <vt:lpstr>Grading Mechanism</vt:lpstr>
      <vt:lpstr>TODO 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60</cp:revision>
  <dcterms:created xsi:type="dcterms:W3CDTF">2013-08-07T10:42:41Z</dcterms:created>
  <dcterms:modified xsi:type="dcterms:W3CDTF">2017-01-12T11:07:26Z</dcterms:modified>
</cp:coreProperties>
</file>