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89" r:id="rId4"/>
    <p:sldId id="294" r:id="rId5"/>
    <p:sldId id="295" r:id="rId6"/>
    <p:sldId id="296" r:id="rId7"/>
    <p:sldId id="286" r:id="rId8"/>
    <p:sldId id="293" r:id="rId9"/>
    <p:sldId id="268" r:id="rId10"/>
    <p:sldId id="282" r:id="rId11"/>
    <p:sldId id="290" r:id="rId12"/>
    <p:sldId id="274" r:id="rId13"/>
    <p:sldId id="275" r:id="rId14"/>
    <p:sldId id="276" r:id="rId15"/>
    <p:sldId id="270" r:id="rId16"/>
    <p:sldId id="266" r:id="rId17"/>
    <p:sldId id="277" r:id="rId18"/>
    <p:sldId id="267" r:id="rId19"/>
    <p:sldId id="279" r:id="rId20"/>
    <p:sldId id="280" r:id="rId21"/>
    <p:sldId id="272" r:id="rId22"/>
    <p:sldId id="291" r:id="rId23"/>
    <p:sldId id="269" r:id="rId24"/>
    <p:sldId id="271" r:id="rId25"/>
    <p:sldId id="283" r:id="rId26"/>
    <p:sldId id="284" r:id="rId27"/>
    <p:sldId id="285" r:id="rId28"/>
  </p:sldIdLst>
  <p:sldSz cx="9906000" cy="6858000" type="A4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1284" y="4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654" y="0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8493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654" y="6458493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fld id="{4C6312D9-1A2F-4F46-82C3-070F5B2F76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8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654" y="0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6499" y="3228469"/>
            <a:ext cx="7275228" cy="305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8493"/>
            <a:ext cx="4302573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defTabSz="900206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654" y="6458493"/>
            <a:ext cx="4302572" cy="33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67" tIns="44984" rIns="89967" bIns="44984" numCol="1" anchor="b" anchorCtr="0" compatLnSpc="1">
            <a:prstTxWarp prst="textNoShape">
              <a:avLst/>
            </a:prstTxWarp>
          </a:bodyPr>
          <a:lstStyle>
            <a:lvl1pPr algn="r" defTabSz="900206">
              <a:defRPr sz="1200"/>
            </a:lvl1pPr>
          </a:lstStyle>
          <a:p>
            <a:fld id="{B5EC786E-512E-466B-AEE0-231AC0A9B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6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A4588-4369-4468-822E-8869311ACB64}" type="slidenum">
              <a:rPr lang="en-US"/>
              <a:pPr/>
              <a:t>1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17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0A2BE-C46D-4E94-9618-FDF1EDCB46FF}" type="slidenum">
              <a:rPr lang="en-US"/>
              <a:pPr/>
              <a:t>14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DCA82-71C3-412D-91A6-623FF1F9AABC}" type="slidenum">
              <a:rPr lang="en-US"/>
              <a:pPr/>
              <a:t>15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7412E-57F3-49EE-9047-8863B9A0CD04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592" tIns="45296" rIns="90592" bIns="4529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1F33C-41DE-4B6F-940D-E81E911DB43D}" type="slidenum">
              <a:rPr lang="en-US"/>
              <a:pPr/>
              <a:t>17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2D093-DBE6-4539-9AC0-C210D9F76DF5}" type="slidenum">
              <a:rPr lang="en-US"/>
              <a:pPr/>
              <a:t>18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4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10693-A9C2-4028-853A-4FA7CA718A16}" type="slidenum">
              <a:rPr lang="en-US"/>
              <a:pPr/>
              <a:t>19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7BFF6-C16C-4B8C-A39E-F56FD86DF583}" type="slidenum">
              <a:rPr lang="en-US"/>
              <a:pPr/>
              <a:t>20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0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DBC4F-1A4A-44A0-8DF7-F4B798FA608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B50F1-89C4-47FC-B679-995B4AAFB0CE}" type="slidenum">
              <a:rPr lang="en-US"/>
              <a:pPr/>
              <a:t>23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A6CD0-51E0-4A1E-B39C-D5C6F966A8EB}" type="slidenum">
              <a:rPr lang="en-US"/>
              <a:pPr/>
              <a:t>24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494E0-DCFD-4114-84AA-ECFA64F8C642}" type="slidenum">
              <a:rPr lang="en-US"/>
              <a:pPr/>
              <a:t>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2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91BD1-6A81-48E5-A17D-8B36A8F2CF3C}" type="slidenum">
              <a:rPr lang="en-US"/>
              <a:pPr/>
              <a:t>25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5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FF5FD-766F-4BFB-A4F0-6D2E26152317}" type="slidenum">
              <a:rPr lang="en-US"/>
              <a:pPr/>
              <a:t>26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7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5138E-C634-45EF-A9E3-591B477ACB6F}" type="slidenum">
              <a:rPr lang="en-US"/>
              <a:pPr/>
              <a:t>27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72B9E-6CAD-4538-B02A-802DCC49CDC0}" type="slidenum">
              <a:rPr lang="en-US"/>
              <a:pPr/>
              <a:t>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C786E-512E-466B-AEE0-231AC0A9B9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10287-5B31-4759-92CF-C9A2A35C211C}" type="slidenum">
              <a:rPr lang="en-US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E61765-60E3-46D4-B588-0A48B176FAC3}" type="slidenum">
              <a:rPr lang="en-US"/>
              <a:pPr/>
              <a:t>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BE45A-62C4-4A30-AFAB-668993856033}" type="slidenum">
              <a:rPr lang="en-US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C4356-8724-4D64-BD42-FC8CB99957BF}" type="slidenum">
              <a:rPr lang="en-US"/>
              <a:pPr/>
              <a:t>12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17CAA-A4BC-442B-B06F-0B01491AC58D}" type="slidenum">
              <a:rPr lang="en-US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3D29F-9AC6-463C-9DD2-5996ACE49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DEFF-DCC0-419C-8C10-7DBD6D7D9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6227C-2684-4B27-8D01-04CA17EB6C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831A0-BA7B-45F5-BEE2-ACD666B299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436E4-0914-4FB5-86D7-7F95B4992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089D6-F6E4-4BAE-9EC7-26CDD75493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DFA1D-633A-468F-A867-95B6910297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36102-CEA0-4400-BA2A-B54A67770F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A254E-6DAC-4615-A501-BE6B99AFB7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D6B2E-3181-4ABA-A024-25C3867EFA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B8A9A-6737-4823-859C-647418F900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26.1.12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INF-2201, Tore Brox-Larsen, Spring 2015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15C755-AA98-4239-9090-C595C1F5ED00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28588" y="6165850"/>
          <a:ext cx="469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14" imgW="4444444" imgH="4393651" progId="">
                  <p:embed/>
                </p:oleObj>
              </mc:Choice>
              <mc:Fallback>
                <p:oleObj name="Image" r:id="rId14" imgW="4444444" imgH="439365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6165850"/>
                        <a:ext cx="4699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public/ch12-preview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124744"/>
            <a:ext cx="8420100" cy="1143000"/>
          </a:xfrm>
        </p:spPr>
        <p:txBody>
          <a:bodyPr/>
          <a:lstStyle/>
          <a:p>
            <a:r>
              <a:rPr lang="en-US" dirty="0"/>
              <a:t>Processes and</a:t>
            </a:r>
            <a:br>
              <a:rPr lang="en-US" dirty="0"/>
            </a:br>
            <a:r>
              <a:rPr lang="en-US" dirty="0"/>
              <a:t>Non-Preemptive Scheduling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33800"/>
            <a:ext cx="6934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Lars Ailo Bongo</a:t>
            </a:r>
            <a:r>
              <a:rPr lang="en-US" dirty="0"/>
              <a:t>, Tore Larsen</a:t>
            </a:r>
            <a:br>
              <a:rPr lang="en-US" dirty="0"/>
            </a:br>
            <a:r>
              <a:rPr lang="en-US" dirty="0"/>
              <a:t>University of Tromsø</a:t>
            </a:r>
          </a:p>
          <a:p>
            <a:pPr>
              <a:lnSpc>
                <a:spcPct val="90000"/>
              </a:lnSpc>
            </a:pPr>
            <a:r>
              <a:rPr lang="en-US" dirty="0"/>
              <a:t>Otto J. Anshus</a:t>
            </a:r>
            <a:br>
              <a:rPr lang="en-US" dirty="0"/>
            </a:br>
            <a:r>
              <a:rPr lang="en-US" dirty="0"/>
              <a:t>University of Tromsø, University of Oslo</a:t>
            </a:r>
          </a:p>
          <a:p>
            <a:pPr>
              <a:lnSpc>
                <a:spcPct val="90000"/>
              </a:lnSpc>
            </a:pPr>
            <a:r>
              <a:rPr lang="en-US" dirty="0"/>
              <a:t>Kai Li</a:t>
            </a:r>
            <a:br>
              <a:rPr lang="en-US" dirty="0"/>
            </a:br>
            <a:r>
              <a:rPr lang="en-US" dirty="0"/>
              <a:t>Princeton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 (UNIX)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Spawns a new process (with new PID)</a:t>
            </a:r>
          </a:p>
          <a:p>
            <a:pPr>
              <a:lnSpc>
                <a:spcPct val="90000"/>
              </a:lnSpc>
            </a:pPr>
            <a:r>
              <a:rPr lang="en-US"/>
              <a:t>Called in parent process</a:t>
            </a:r>
          </a:p>
          <a:p>
            <a:pPr>
              <a:lnSpc>
                <a:spcPct val="90000"/>
              </a:lnSpc>
            </a:pPr>
            <a:r>
              <a:rPr lang="en-US"/>
              <a:t>Returns in parent </a:t>
            </a:r>
            <a:r>
              <a:rPr lang="en-US" i="1"/>
              <a:t>and</a:t>
            </a:r>
            <a:r>
              <a:rPr lang="en-US"/>
              <a:t> child process</a:t>
            </a:r>
          </a:p>
          <a:p>
            <a:pPr>
              <a:lnSpc>
                <a:spcPct val="90000"/>
              </a:lnSpc>
            </a:pPr>
            <a:r>
              <a:rPr lang="en-US"/>
              <a:t>Return value in parent is child’s PID</a:t>
            </a:r>
          </a:p>
          <a:p>
            <a:pPr>
              <a:lnSpc>
                <a:spcPct val="90000"/>
              </a:lnSpc>
            </a:pPr>
            <a:r>
              <a:rPr lang="en-US"/>
              <a:t>Return value in child is ’0’</a:t>
            </a:r>
          </a:p>
          <a:p>
            <a:pPr>
              <a:lnSpc>
                <a:spcPct val="90000"/>
              </a:lnSpc>
            </a:pPr>
            <a:r>
              <a:rPr lang="en-US"/>
              <a:t>Child gets duplicate, but separate, copy of parent’s user-level virtual address space</a:t>
            </a:r>
          </a:p>
          <a:p>
            <a:pPr>
              <a:lnSpc>
                <a:spcPct val="90000"/>
              </a:lnSpc>
            </a:pPr>
            <a:r>
              <a:rPr lang="en-US"/>
              <a:t>Child gets identical copy of parent’s open file descriptors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fork, exec, wait, kill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Return value tested for error, zero, or positive</a:t>
            </a:r>
          </a:p>
          <a:p>
            <a:r>
              <a:rPr lang="en-US" sz="2400" dirty="0"/>
              <a:t>Zero, this is the child process</a:t>
            </a:r>
          </a:p>
          <a:p>
            <a:pPr lvl="1"/>
            <a:r>
              <a:rPr lang="en-US" sz="2000" dirty="0"/>
              <a:t>Typically redirect standard files, and</a:t>
            </a:r>
          </a:p>
          <a:p>
            <a:pPr lvl="1"/>
            <a:r>
              <a:rPr lang="en-US" sz="2000" dirty="0"/>
              <a:t>Call Exec to load a new program instead of the old</a:t>
            </a:r>
          </a:p>
          <a:p>
            <a:r>
              <a:rPr lang="en-US" sz="2400" dirty="0"/>
              <a:t>Positive, this is the parent process</a:t>
            </a:r>
          </a:p>
          <a:p>
            <a:r>
              <a:rPr lang="en-US" sz="2400" dirty="0"/>
              <a:t>Wait, parent waits for child’s termination</a:t>
            </a:r>
          </a:p>
          <a:p>
            <a:pPr lvl="1"/>
            <a:r>
              <a:rPr lang="en-US" sz="2000" dirty="0"/>
              <a:t>Wait issued before corresponding exit: Parent blocks until exit</a:t>
            </a:r>
          </a:p>
          <a:p>
            <a:pPr lvl="1"/>
            <a:r>
              <a:rPr lang="en-US" sz="2000" dirty="0"/>
              <a:t>Exit issued before corresponding wait: Child becomes zombie (un-dead) until wait</a:t>
            </a:r>
          </a:p>
          <a:p>
            <a:r>
              <a:rPr lang="en-US" sz="2400" dirty="0"/>
              <a:t>Kill, specified process terminates</a:t>
            </a:r>
          </a:p>
          <a:p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may OS switch contexts?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Only when OS runs</a:t>
            </a:r>
          </a:p>
          <a:p>
            <a:pPr>
              <a:lnSpc>
                <a:spcPct val="80000"/>
              </a:lnSpc>
            </a:pPr>
            <a:r>
              <a:rPr lang="en-US" sz="2400"/>
              <a:t>Events potentially causing a context switch: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created (</a:t>
            </a:r>
            <a:r>
              <a:rPr lang="en-US" sz="2000">
                <a:latin typeface="Courier New" pitchFamily="49" charset="0"/>
              </a:rPr>
              <a:t>fork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exits (</a:t>
            </a:r>
            <a:r>
              <a:rPr lang="en-US" sz="2000">
                <a:latin typeface="Courier New" pitchFamily="49" charset="0"/>
              </a:rPr>
              <a:t>exit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blocks implicitly (I/O, IPC)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Process blocks  explicitly (</a:t>
            </a:r>
            <a:r>
              <a:rPr lang="en-US" sz="2000">
                <a:latin typeface="Courier New" pitchFamily="49" charset="0"/>
              </a:rPr>
              <a:t>yield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User or System Level Trap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HW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SW: User level System Call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Exception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Kernel preempts current process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Potential scheduling decision at “any of above”</a:t>
            </a:r>
          </a:p>
          <a:p>
            <a:pPr lvl="2">
              <a:lnSpc>
                <a:spcPct val="80000"/>
              </a:lnSpc>
            </a:pPr>
            <a:r>
              <a:rPr lang="en-US" sz="2000" i="1"/>
              <a:t>+“Timer” to be able to limit running time of processes</a:t>
            </a:r>
          </a:p>
          <a:p>
            <a:pPr lvl="2">
              <a:lnSpc>
                <a:spcPct val="80000"/>
              </a:lnSpc>
            </a:pPr>
            <a:endParaRPr lang="en-US" sz="2000" i="1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677150" y="4648200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Preemptive scheduling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677150" y="2667000"/>
            <a:ext cx="222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Non-Preemptive scheduling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 flipV="1">
            <a:off x="5110163" y="2492375"/>
            <a:ext cx="2484437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5343525" y="5029200"/>
            <a:ext cx="23336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4953000" y="2997200"/>
            <a:ext cx="2652713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762000"/>
          </a:xfrm>
        </p:spPr>
        <p:txBody>
          <a:bodyPr/>
          <a:lstStyle/>
          <a:p>
            <a:r>
              <a:rPr lang="en-US"/>
              <a:t>Context Switching 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371600"/>
            <a:ext cx="84201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Should be no more than a few microseconds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Most time is spent SAVING and RESTORING the context of processes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sz="2000"/>
              <a:t>Less processor state to save, the better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Pentium has a multitasking mechanism, but SW can be faster if it saves less of the state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How to save time on the copying of context state?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Re-map (address) instead of copy (data)</a:t>
            </a:r>
          </a:p>
          <a:p>
            <a:pPr>
              <a:lnSpc>
                <a:spcPct val="90000"/>
              </a:lnSpc>
            </a:pPr>
            <a:r>
              <a:rPr lang="en-US" sz="2400"/>
              <a:t>Where to store Kernel data structures “shared” by all processes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Memory</a:t>
            </a:r>
          </a:p>
          <a:p>
            <a:pPr>
              <a:lnSpc>
                <a:spcPct val="90000"/>
              </a:lnSpc>
            </a:pPr>
            <a:r>
              <a:rPr lang="en-US" sz="2400"/>
              <a:t>How to give processes a fair share of CPU 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Preemptive scheduling, time-slice defines maximum time interval between scheduling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42950" y="304800"/>
            <a:ext cx="8420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3200">
                <a:solidFill>
                  <a:schemeClr val="tx2"/>
                </a:solidFill>
                <a:latin typeface="Book Antiqua" pitchFamily="18" charset="0"/>
              </a:rPr>
              <a:t>Example Process State Transitions</a:t>
            </a:r>
          </a:p>
        </p:txBody>
      </p: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1651000" y="1066800"/>
            <a:ext cx="2971800" cy="457200"/>
            <a:chOff x="576" y="1968"/>
            <a:chExt cx="1728" cy="288"/>
          </a:xfrm>
        </p:grpSpPr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57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Oval 19"/>
            <p:cNvSpPr>
              <a:spLocks noChangeArrowheads="1"/>
            </p:cNvSpPr>
            <p:nvPr/>
          </p:nvSpPr>
          <p:spPr bwMode="auto">
            <a:xfrm>
              <a:off x="105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Oval 20"/>
            <p:cNvSpPr>
              <a:spLocks noChangeArrowheads="1"/>
            </p:cNvSpPr>
            <p:nvPr/>
          </p:nvSpPr>
          <p:spPr bwMode="auto">
            <a:xfrm>
              <a:off x="153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2016" y="1968"/>
              <a:ext cx="288" cy="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01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P4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153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P3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105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P2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576" y="2016"/>
              <a:ext cx="2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P1</a:t>
              </a:r>
            </a:p>
          </p:txBody>
        </p:sp>
      </p:grp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742950" y="1752600"/>
            <a:ext cx="4127500" cy="28956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03675" y="2590800"/>
            <a:ext cx="341313" cy="633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971800" y="3962400"/>
            <a:ext cx="342900" cy="633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3932238" y="2590800"/>
            <a:ext cx="409575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P2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2971800" y="3962400"/>
            <a:ext cx="411163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P1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3213100" y="2824163"/>
            <a:ext cx="77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4375150" y="3581400"/>
            <a:ext cx="280988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29" name="Group 33"/>
          <p:cNvGrpSpPr>
            <a:grpSpLocks/>
          </p:cNvGrpSpPr>
          <p:nvPr/>
        </p:nvGrpSpPr>
        <p:grpSpPr bwMode="auto">
          <a:xfrm>
            <a:off x="2063750" y="3429000"/>
            <a:ext cx="1077913" cy="292100"/>
            <a:chOff x="432" y="3072"/>
            <a:chExt cx="720" cy="240"/>
          </a:xfrm>
        </p:grpSpPr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480" y="3072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Text Box 35"/>
            <p:cNvSpPr txBox="1">
              <a:spLocks noChangeArrowheads="1"/>
            </p:cNvSpPr>
            <p:nvPr/>
          </p:nvSpPr>
          <p:spPr bwMode="auto">
            <a:xfrm>
              <a:off x="432" y="3072"/>
              <a:ext cx="720" cy="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ReadyQueue</a:t>
              </a:r>
            </a:p>
          </p:txBody>
        </p:sp>
      </p:grp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2724150" y="4114800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3384550" y="3352800"/>
            <a:ext cx="1293813" cy="633413"/>
            <a:chOff x="2272" y="3201"/>
            <a:chExt cx="752" cy="399"/>
          </a:xfrm>
        </p:grpSpPr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669" y="3201"/>
              <a:ext cx="198" cy="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272" y="3201"/>
              <a:ext cx="198" cy="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Text Box 40"/>
            <p:cNvSpPr txBox="1">
              <a:spLocks noChangeArrowheads="1"/>
            </p:cNvSpPr>
            <p:nvPr/>
          </p:nvSpPr>
          <p:spPr bwMode="auto">
            <a:xfrm>
              <a:off x="2669" y="3201"/>
              <a:ext cx="23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P4</a:t>
              </a:r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2272" y="3201"/>
              <a:ext cx="238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P3</a:t>
              </a:r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>
              <a:off x="2481" y="3348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AutoShape 43"/>
            <p:cNvSpPr>
              <a:spLocks noChangeArrowheads="1"/>
            </p:cNvSpPr>
            <p:nvPr/>
          </p:nvSpPr>
          <p:spPr bwMode="auto">
            <a:xfrm>
              <a:off x="2940" y="3458"/>
              <a:ext cx="84" cy="73"/>
            </a:xfrm>
            <a:prstGeom prst="flowChartMerg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40" name="Group 44"/>
          <p:cNvGrpSpPr>
            <a:grpSpLocks/>
          </p:cNvGrpSpPr>
          <p:nvPr/>
        </p:nvGrpSpPr>
        <p:grpSpPr bwMode="auto">
          <a:xfrm>
            <a:off x="2063750" y="2706688"/>
            <a:ext cx="1220788" cy="292100"/>
            <a:chOff x="432" y="3072"/>
            <a:chExt cx="720" cy="240"/>
          </a:xfrm>
        </p:grpSpPr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480" y="3072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432" y="3072"/>
              <a:ext cx="720" cy="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BlockedQueue</a:t>
              </a:r>
            </a:p>
          </p:txBody>
        </p:sp>
      </p:grp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4362450" y="2824163"/>
            <a:ext cx="198438" cy="15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4" name="AutoShape 48"/>
          <p:cNvSpPr>
            <a:spLocks noChangeArrowheads="1"/>
          </p:cNvSpPr>
          <p:nvPr/>
        </p:nvSpPr>
        <p:spPr bwMode="auto">
          <a:xfrm>
            <a:off x="4505325" y="2998788"/>
            <a:ext cx="144463" cy="115887"/>
          </a:xfrm>
          <a:prstGeom prst="flowChartMer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45" name="Group 49"/>
          <p:cNvGrpSpPr>
            <a:grpSpLocks/>
          </p:cNvGrpSpPr>
          <p:nvPr/>
        </p:nvGrpSpPr>
        <p:grpSpPr bwMode="auto">
          <a:xfrm>
            <a:off x="825500" y="3340100"/>
            <a:ext cx="1193800" cy="1079500"/>
            <a:chOff x="864" y="2400"/>
            <a:chExt cx="911" cy="816"/>
          </a:xfrm>
        </p:grpSpPr>
        <p:grpSp>
          <p:nvGrpSpPr>
            <p:cNvPr id="29746" name="Group 50"/>
            <p:cNvGrpSpPr>
              <a:grpSpLocks/>
            </p:cNvGrpSpPr>
            <p:nvPr/>
          </p:nvGrpSpPr>
          <p:grpSpPr bwMode="auto">
            <a:xfrm>
              <a:off x="864" y="2400"/>
              <a:ext cx="911" cy="336"/>
              <a:chOff x="864" y="2400"/>
              <a:chExt cx="911" cy="336"/>
            </a:xfrm>
          </p:grpSpPr>
          <p:sp>
            <p:nvSpPr>
              <p:cNvPr id="29747" name="Rectangle 51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720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8" name="Text Box 52"/>
              <p:cNvSpPr txBox="1">
                <a:spLocks noChangeArrowheads="1"/>
              </p:cNvSpPr>
              <p:nvPr/>
            </p:nvSpPr>
            <p:spPr bwMode="auto">
              <a:xfrm>
                <a:off x="864" y="2447"/>
                <a:ext cx="911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Scheduler</a:t>
                </a:r>
              </a:p>
            </p:txBody>
          </p:sp>
        </p:grpSp>
        <p:grpSp>
          <p:nvGrpSpPr>
            <p:cNvPr id="29749" name="Group 53"/>
            <p:cNvGrpSpPr>
              <a:grpSpLocks/>
            </p:cNvGrpSpPr>
            <p:nvPr/>
          </p:nvGrpSpPr>
          <p:grpSpPr bwMode="auto">
            <a:xfrm>
              <a:off x="864" y="2880"/>
              <a:ext cx="911" cy="336"/>
              <a:chOff x="864" y="2400"/>
              <a:chExt cx="911" cy="336"/>
            </a:xfrm>
          </p:grpSpPr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720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1" name="Text Box 55"/>
              <p:cNvSpPr txBox="1">
                <a:spLocks noChangeArrowheads="1"/>
              </p:cNvSpPr>
              <p:nvPr/>
            </p:nvSpPr>
            <p:spPr bwMode="auto">
              <a:xfrm>
                <a:off x="864" y="2448"/>
                <a:ext cx="911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Dispatcher</a:t>
                </a:r>
              </a:p>
            </p:txBody>
          </p:sp>
        </p:grp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1200" y="27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53" name="Group 57"/>
          <p:cNvGrpSpPr>
            <a:grpSpLocks/>
          </p:cNvGrpSpPr>
          <p:nvPr/>
        </p:nvGrpSpPr>
        <p:grpSpPr bwMode="auto">
          <a:xfrm>
            <a:off x="825500" y="1981200"/>
            <a:ext cx="1069975" cy="579438"/>
            <a:chOff x="2304" y="1968"/>
            <a:chExt cx="816" cy="438"/>
          </a:xfrm>
        </p:grpSpPr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2304" y="1968"/>
              <a:ext cx="81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2304" y="2015"/>
              <a:ext cx="816" cy="3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Trap Handler</a:t>
              </a:r>
            </a:p>
          </p:txBody>
        </p:sp>
      </p:grpSp>
      <p:grpSp>
        <p:nvGrpSpPr>
          <p:cNvPr id="29756" name="Group 60"/>
          <p:cNvGrpSpPr>
            <a:grpSpLocks/>
          </p:cNvGrpSpPr>
          <p:nvPr/>
        </p:nvGrpSpPr>
        <p:grpSpPr bwMode="auto">
          <a:xfrm>
            <a:off x="2393950" y="1981200"/>
            <a:ext cx="1069975" cy="508000"/>
            <a:chOff x="2304" y="1968"/>
            <a:chExt cx="816" cy="384"/>
          </a:xfrm>
        </p:grpSpPr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2304" y="1968"/>
              <a:ext cx="81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/>
            <p:cNvSpPr txBox="1">
              <a:spLocks noChangeArrowheads="1"/>
            </p:cNvSpPr>
            <p:nvPr/>
          </p:nvSpPr>
          <p:spPr bwMode="auto">
            <a:xfrm>
              <a:off x="2304" y="2015"/>
              <a:ext cx="816" cy="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Service</a:t>
              </a:r>
            </a:p>
          </p:txBody>
        </p:sp>
      </p:grpSp>
      <p:sp>
        <p:nvSpPr>
          <p:cNvPr id="29759" name="Line 63"/>
          <p:cNvSpPr>
            <a:spLocks noChangeShapeType="1"/>
          </p:cNvSpPr>
          <p:nvPr/>
        </p:nvSpPr>
        <p:spPr bwMode="auto">
          <a:xfrm>
            <a:off x="1898650" y="2209800"/>
            <a:ext cx="50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 flipH="1">
            <a:off x="1898650" y="2362200"/>
            <a:ext cx="4714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1" name="Line 65"/>
          <p:cNvSpPr>
            <a:spLocks noChangeShapeType="1"/>
          </p:cNvSpPr>
          <p:nvPr/>
        </p:nvSpPr>
        <p:spPr bwMode="auto">
          <a:xfrm>
            <a:off x="247650" y="2057400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2" name="WordArt 66"/>
          <p:cNvSpPr>
            <a:spLocks noChangeArrowheads="1" noChangeShapeType="1" noTextEdit="1"/>
          </p:cNvSpPr>
          <p:nvPr/>
        </p:nvSpPr>
        <p:spPr bwMode="auto">
          <a:xfrm rot="5400000">
            <a:off x="25400" y="1593850"/>
            <a:ext cx="609600" cy="1651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 Black"/>
              </a:rPr>
              <a:t>!</a:t>
            </a:r>
          </a:p>
        </p:txBody>
      </p:sp>
      <p:sp>
        <p:nvSpPr>
          <p:cNvPr id="29763" name="Line 67"/>
          <p:cNvSpPr>
            <a:spLocks noChangeShapeType="1"/>
          </p:cNvSpPr>
          <p:nvPr/>
        </p:nvSpPr>
        <p:spPr bwMode="auto">
          <a:xfrm>
            <a:off x="3054350" y="35814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64" name="Group 68"/>
          <p:cNvGrpSpPr>
            <a:grpSpLocks/>
          </p:cNvGrpSpPr>
          <p:nvPr/>
        </p:nvGrpSpPr>
        <p:grpSpPr bwMode="auto">
          <a:xfrm>
            <a:off x="2063750" y="3962400"/>
            <a:ext cx="742950" cy="292100"/>
            <a:chOff x="432" y="3072"/>
            <a:chExt cx="720" cy="240"/>
          </a:xfrm>
        </p:grpSpPr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480" y="3072"/>
              <a:ext cx="62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6" name="Text Box 70"/>
            <p:cNvSpPr txBox="1">
              <a:spLocks noChangeArrowheads="1"/>
            </p:cNvSpPr>
            <p:nvPr/>
          </p:nvSpPr>
          <p:spPr bwMode="auto">
            <a:xfrm>
              <a:off x="432" y="3072"/>
              <a:ext cx="720" cy="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Current</a:t>
              </a:r>
            </a:p>
          </p:txBody>
        </p:sp>
      </p:grpSp>
      <p:grpSp>
        <p:nvGrpSpPr>
          <p:cNvPr id="29767" name="Group 71"/>
          <p:cNvGrpSpPr>
            <a:grpSpLocks/>
          </p:cNvGrpSpPr>
          <p:nvPr/>
        </p:nvGrpSpPr>
        <p:grpSpPr bwMode="auto">
          <a:xfrm>
            <a:off x="825500" y="2590800"/>
            <a:ext cx="1155700" cy="517525"/>
            <a:chOff x="336" y="1776"/>
            <a:chExt cx="672" cy="326"/>
          </a:xfrm>
        </p:grpSpPr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336" y="1776"/>
              <a:ext cx="622" cy="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73"/>
            <p:cNvSpPr txBox="1">
              <a:spLocks noChangeArrowheads="1"/>
            </p:cNvSpPr>
            <p:nvPr/>
          </p:nvSpPr>
          <p:spPr bwMode="auto">
            <a:xfrm>
              <a:off x="336" y="1776"/>
              <a:ext cx="672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Trap Return Handler</a:t>
              </a:r>
            </a:p>
          </p:txBody>
        </p:sp>
      </p:grpSp>
      <p:sp>
        <p:nvSpPr>
          <p:cNvPr id="29770" name="Line 74"/>
          <p:cNvSpPr>
            <a:spLocks noChangeShapeType="1"/>
          </p:cNvSpPr>
          <p:nvPr/>
        </p:nvSpPr>
        <p:spPr bwMode="auto">
          <a:xfrm>
            <a:off x="132080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1" name="Text Box 75"/>
          <p:cNvSpPr txBox="1">
            <a:spLocks noChangeArrowheads="1"/>
          </p:cNvSpPr>
          <p:nvPr/>
        </p:nvSpPr>
        <p:spPr bwMode="auto">
          <a:xfrm>
            <a:off x="1733550" y="762000"/>
            <a:ext cx="30543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 s e r  L e v e l  P r o c e s s e s</a:t>
            </a:r>
          </a:p>
        </p:txBody>
      </p:sp>
      <p:sp>
        <p:nvSpPr>
          <p:cNvPr id="29772" name="Text Box 76"/>
          <p:cNvSpPr txBox="1">
            <a:spLocks noChangeArrowheads="1"/>
          </p:cNvSpPr>
          <p:nvPr/>
        </p:nvSpPr>
        <p:spPr bwMode="auto">
          <a:xfrm>
            <a:off x="3879850" y="1752600"/>
            <a:ext cx="1073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KERNEL</a:t>
            </a:r>
          </a:p>
        </p:txBody>
      </p:sp>
      <p:sp>
        <p:nvSpPr>
          <p:cNvPr id="29773" name="Text Box 77"/>
          <p:cNvSpPr txBox="1">
            <a:spLocks noChangeArrowheads="1"/>
          </p:cNvSpPr>
          <p:nvPr/>
        </p:nvSpPr>
        <p:spPr bwMode="auto">
          <a:xfrm>
            <a:off x="6026150" y="1066800"/>
            <a:ext cx="3219450" cy="155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MULTIPROGRAMMING</a:t>
            </a:r>
            <a:endParaRPr lang="en-US" sz="16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Uniprocessor: </a:t>
            </a:r>
            <a:r>
              <a:rPr lang="en-US" sz="1600" i="1"/>
              <a:t>Interleaving</a:t>
            </a:r>
            <a:r>
              <a:rPr lang="en-US" sz="1600"/>
              <a:t> (“pseudoparallelism”)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Multiprocessor: </a:t>
            </a:r>
            <a:r>
              <a:rPr lang="en-US" sz="1600" i="1"/>
              <a:t>Overlapping</a:t>
            </a:r>
            <a:r>
              <a:rPr lang="en-US" sz="1600"/>
              <a:t> (“true paralellism”)</a:t>
            </a:r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>
            <a:off x="198120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5" name="Line 79"/>
          <p:cNvSpPr>
            <a:spLocks noChangeShapeType="1"/>
          </p:cNvSpPr>
          <p:nvPr/>
        </p:nvSpPr>
        <p:spPr bwMode="auto">
          <a:xfrm>
            <a:off x="280670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6" name="Line 80"/>
          <p:cNvSpPr>
            <a:spLocks noChangeShapeType="1"/>
          </p:cNvSpPr>
          <p:nvPr/>
        </p:nvSpPr>
        <p:spPr bwMode="auto">
          <a:xfrm>
            <a:off x="363220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77" name="Line 81"/>
          <p:cNvSpPr>
            <a:spLocks noChangeShapeType="1"/>
          </p:cNvSpPr>
          <p:nvPr/>
        </p:nvSpPr>
        <p:spPr bwMode="auto">
          <a:xfrm>
            <a:off x="454025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78" name="Group 82"/>
          <p:cNvGrpSpPr>
            <a:grpSpLocks/>
          </p:cNvGrpSpPr>
          <p:nvPr/>
        </p:nvGrpSpPr>
        <p:grpSpPr bwMode="auto">
          <a:xfrm>
            <a:off x="330200" y="838200"/>
            <a:ext cx="825500" cy="336550"/>
            <a:chOff x="624" y="3696"/>
            <a:chExt cx="480" cy="212"/>
          </a:xfrm>
        </p:grpSpPr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624" y="3696"/>
              <a:ext cx="480" cy="192"/>
            </a:xfrm>
            <a:prstGeom prst="rect">
              <a:avLst/>
            </a:prstGeom>
            <a:solidFill>
              <a:schemeClr val="bg1"/>
            </a:solidFill>
            <a:ln w="76200" cmpd="tri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0" name="Text Box 84"/>
            <p:cNvSpPr txBox="1">
              <a:spLocks noChangeArrowheads="1"/>
            </p:cNvSpPr>
            <p:nvPr/>
          </p:nvSpPr>
          <p:spPr bwMode="auto">
            <a:xfrm>
              <a:off x="720" y="3696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PC</a:t>
              </a:r>
              <a:endParaRPr lang="en-US" sz="1600"/>
            </a:p>
          </p:txBody>
        </p:sp>
      </p:grpSp>
      <p:sp>
        <p:nvSpPr>
          <p:cNvPr id="29781" name="Line 85"/>
          <p:cNvSpPr>
            <a:spLocks noChangeShapeType="1"/>
          </p:cNvSpPr>
          <p:nvPr/>
        </p:nvSpPr>
        <p:spPr bwMode="auto">
          <a:xfrm>
            <a:off x="1155700" y="990600"/>
            <a:ext cx="8255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2" name="Text Box 86"/>
          <p:cNvSpPr txBox="1">
            <a:spLocks noChangeArrowheads="1"/>
          </p:cNvSpPr>
          <p:nvPr/>
        </p:nvSpPr>
        <p:spPr bwMode="auto">
          <a:xfrm>
            <a:off x="3797300" y="4114800"/>
            <a:ext cx="8255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PCB’s</a:t>
            </a:r>
            <a:endParaRPr lang="en-US" sz="1600"/>
          </a:p>
        </p:txBody>
      </p:sp>
      <p:sp>
        <p:nvSpPr>
          <p:cNvPr id="29783" name="Line 87"/>
          <p:cNvSpPr>
            <a:spLocks noChangeShapeType="1"/>
          </p:cNvSpPr>
          <p:nvPr/>
        </p:nvSpPr>
        <p:spPr bwMode="auto">
          <a:xfrm flipH="1" flipV="1">
            <a:off x="3797300" y="4038600"/>
            <a:ext cx="8255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4" name="Line 88"/>
          <p:cNvSpPr>
            <a:spLocks noChangeShapeType="1"/>
          </p:cNvSpPr>
          <p:nvPr/>
        </p:nvSpPr>
        <p:spPr bwMode="auto">
          <a:xfrm flipH="1">
            <a:off x="3549650" y="42672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5" name="Line 89"/>
          <p:cNvSpPr>
            <a:spLocks noChangeShapeType="1"/>
          </p:cNvSpPr>
          <p:nvPr/>
        </p:nvSpPr>
        <p:spPr bwMode="auto">
          <a:xfrm flipV="1">
            <a:off x="4210050" y="4038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1320800" y="5181600"/>
            <a:ext cx="2311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Memory resident part</a:t>
            </a:r>
            <a:endParaRPr lang="en-US" sz="1600"/>
          </a:p>
        </p:txBody>
      </p:sp>
      <p:sp>
        <p:nvSpPr>
          <p:cNvPr id="29787" name="Line 91"/>
          <p:cNvSpPr>
            <a:spLocks noChangeShapeType="1"/>
          </p:cNvSpPr>
          <p:nvPr/>
        </p:nvSpPr>
        <p:spPr bwMode="auto">
          <a:xfrm flipV="1">
            <a:off x="2641600" y="4419600"/>
            <a:ext cx="12382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804" name="Group 108"/>
          <p:cNvGrpSpPr>
            <a:grpSpLocks/>
          </p:cNvGrpSpPr>
          <p:nvPr/>
        </p:nvGrpSpPr>
        <p:grpSpPr bwMode="auto">
          <a:xfrm>
            <a:off x="3838575" y="3048000"/>
            <a:ext cx="5926138" cy="3567113"/>
            <a:chOff x="1235" y="1104"/>
            <a:chExt cx="3446" cy="2247"/>
          </a:xfrm>
        </p:grpSpPr>
        <p:sp>
          <p:nvSpPr>
            <p:cNvPr id="29805" name="Oval 109"/>
            <p:cNvSpPr>
              <a:spLocks noChangeArrowheads="1"/>
            </p:cNvSpPr>
            <p:nvPr/>
          </p:nvSpPr>
          <p:spPr bwMode="auto">
            <a:xfrm>
              <a:off x="2717" y="1401"/>
              <a:ext cx="640" cy="4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Running</a:t>
              </a:r>
            </a:p>
          </p:txBody>
        </p:sp>
        <p:sp>
          <p:nvSpPr>
            <p:cNvPr id="29806" name="Oval 110"/>
            <p:cNvSpPr>
              <a:spLocks noChangeArrowheads="1"/>
            </p:cNvSpPr>
            <p:nvPr/>
          </p:nvSpPr>
          <p:spPr bwMode="auto">
            <a:xfrm>
              <a:off x="3357" y="2329"/>
              <a:ext cx="701" cy="4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Blocked</a:t>
              </a:r>
            </a:p>
          </p:txBody>
        </p:sp>
        <p:sp>
          <p:nvSpPr>
            <p:cNvPr id="29807" name="Oval 111"/>
            <p:cNvSpPr>
              <a:spLocks noChangeArrowheads="1"/>
            </p:cNvSpPr>
            <p:nvPr/>
          </p:nvSpPr>
          <p:spPr bwMode="auto">
            <a:xfrm>
              <a:off x="1864" y="2248"/>
              <a:ext cx="640" cy="4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Ready</a:t>
              </a:r>
            </a:p>
          </p:txBody>
        </p:sp>
        <p:cxnSp>
          <p:nvCxnSpPr>
            <p:cNvPr id="29808" name="AutoShape 112"/>
            <p:cNvCxnSpPr>
              <a:cxnSpLocks noChangeShapeType="1"/>
              <a:stCxn id="29807" idx="0"/>
              <a:endCxn id="29805" idx="2"/>
            </p:cNvCxnSpPr>
            <p:nvPr/>
          </p:nvCxnSpPr>
          <p:spPr bwMode="auto">
            <a:xfrm rot="16200000">
              <a:off x="2148" y="1679"/>
              <a:ext cx="605" cy="53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805" idx="6"/>
              <a:endCxn id="29806" idx="0"/>
            </p:cNvCxnSpPr>
            <p:nvPr/>
          </p:nvCxnSpPr>
          <p:spPr bwMode="auto">
            <a:xfrm>
              <a:off x="3357" y="1643"/>
              <a:ext cx="350" cy="68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806" idx="3"/>
              <a:endCxn id="29807" idx="5"/>
            </p:cNvCxnSpPr>
            <p:nvPr/>
          </p:nvCxnSpPr>
          <p:spPr bwMode="auto">
            <a:xfrm rot="16200000" flipV="1">
              <a:off x="2894" y="2177"/>
              <a:ext cx="81" cy="1050"/>
            </a:xfrm>
            <a:prstGeom prst="curvedConnector3">
              <a:avLst>
                <a:gd name="adj1" fmla="val -237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9811" name="Text Box 115"/>
            <p:cNvSpPr txBox="1">
              <a:spLocks noChangeArrowheads="1"/>
            </p:cNvSpPr>
            <p:nvPr/>
          </p:nvSpPr>
          <p:spPr bwMode="auto">
            <a:xfrm>
              <a:off x="2301" y="2985"/>
              <a:ext cx="1449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Resource becomes available</a:t>
              </a:r>
            </a:p>
            <a:p>
              <a:pPr algn="ctr"/>
              <a:r>
                <a:rPr lang="en-US" sz="1600"/>
                <a:t>(move to ready queue)</a:t>
              </a:r>
            </a:p>
          </p:txBody>
        </p:sp>
        <p:cxnSp>
          <p:nvCxnSpPr>
            <p:cNvPr id="29812" name="AutoShape 116"/>
            <p:cNvCxnSpPr>
              <a:cxnSpLocks noChangeShapeType="1"/>
              <a:endCxn id="29807" idx="2"/>
            </p:cNvCxnSpPr>
            <p:nvPr/>
          </p:nvCxnSpPr>
          <p:spPr bwMode="auto">
            <a:xfrm>
              <a:off x="1437" y="2490"/>
              <a:ext cx="42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9813" name="Text Box 117"/>
            <p:cNvSpPr txBox="1">
              <a:spLocks noChangeArrowheads="1"/>
            </p:cNvSpPr>
            <p:nvPr/>
          </p:nvSpPr>
          <p:spPr bwMode="auto">
            <a:xfrm>
              <a:off x="1235" y="2152"/>
              <a:ext cx="54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Create</a:t>
              </a:r>
            </a:p>
            <a:p>
              <a:pPr algn="ctr"/>
              <a:r>
                <a:rPr lang="en-US" sz="1600"/>
                <a:t>a process</a:t>
              </a:r>
            </a:p>
          </p:txBody>
        </p:sp>
        <p:cxnSp>
          <p:nvCxnSpPr>
            <p:cNvPr id="29814" name="AutoShape 118"/>
            <p:cNvCxnSpPr>
              <a:cxnSpLocks noChangeShapeType="1"/>
              <a:stCxn id="29805" idx="7"/>
            </p:cNvCxnSpPr>
            <p:nvPr/>
          </p:nvCxnSpPr>
          <p:spPr bwMode="auto">
            <a:xfrm flipV="1">
              <a:off x="3263" y="1442"/>
              <a:ext cx="673" cy="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9815" name="Text Box 119"/>
            <p:cNvSpPr txBox="1">
              <a:spLocks noChangeArrowheads="1"/>
            </p:cNvSpPr>
            <p:nvPr/>
          </p:nvSpPr>
          <p:spPr bwMode="auto">
            <a:xfrm>
              <a:off x="3265" y="1104"/>
              <a:ext cx="842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Terminate</a:t>
              </a:r>
            </a:p>
            <a:p>
              <a:r>
                <a:rPr lang="en-US" sz="1600"/>
                <a:t>(call scheduler)</a:t>
              </a:r>
            </a:p>
          </p:txBody>
        </p:sp>
        <p:cxnSp>
          <p:nvCxnSpPr>
            <p:cNvPr id="29816" name="AutoShape 120"/>
            <p:cNvCxnSpPr>
              <a:cxnSpLocks noChangeShapeType="1"/>
              <a:stCxn id="29805" idx="4"/>
              <a:endCxn id="29807" idx="6"/>
            </p:cNvCxnSpPr>
            <p:nvPr/>
          </p:nvCxnSpPr>
          <p:spPr bwMode="auto">
            <a:xfrm rot="5400000">
              <a:off x="2468" y="1921"/>
              <a:ext cx="605" cy="53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817" name="Text Box 121"/>
            <p:cNvSpPr txBox="1">
              <a:spLocks noChangeArrowheads="1"/>
            </p:cNvSpPr>
            <p:nvPr/>
          </p:nvSpPr>
          <p:spPr bwMode="auto">
            <a:xfrm>
              <a:off x="2579" y="1968"/>
              <a:ext cx="84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Yield</a:t>
              </a:r>
            </a:p>
            <a:p>
              <a:pPr algn="ctr"/>
              <a:r>
                <a:rPr lang="en-US" sz="1600"/>
                <a:t>(call scheduler)</a:t>
              </a:r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3692" y="1735"/>
              <a:ext cx="98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Block for resource</a:t>
              </a:r>
            </a:p>
            <a:p>
              <a:r>
                <a:rPr lang="en-US" sz="1600"/>
                <a:t>(call scheduler)</a:t>
              </a:r>
            </a:p>
          </p:txBody>
        </p:sp>
        <p:sp>
          <p:nvSpPr>
            <p:cNvPr id="29819" name="Text Box 123"/>
            <p:cNvSpPr txBox="1">
              <a:spLocks noChangeArrowheads="1"/>
            </p:cNvSpPr>
            <p:nvPr/>
          </p:nvSpPr>
          <p:spPr bwMode="auto">
            <a:xfrm>
              <a:off x="2016" y="1467"/>
              <a:ext cx="58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Scheduler</a:t>
              </a:r>
            </a:p>
            <a:p>
              <a:r>
                <a:rPr lang="en-US" sz="1600"/>
                <a:t>dispatch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254E-6DAC-4615-A501-BE6B99AFB79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State Transition of</a:t>
            </a:r>
            <a:br>
              <a:rPr lang="en-US"/>
            </a:br>
            <a:r>
              <a:rPr lang="en-US"/>
              <a:t>Non-Preemptive Scheduling</a:t>
            </a:r>
          </a:p>
        </p:txBody>
      </p: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412750" y="2209800"/>
            <a:ext cx="8766175" cy="4256088"/>
            <a:chOff x="240" y="1392"/>
            <a:chExt cx="5097" cy="2681"/>
          </a:xfrm>
        </p:grpSpPr>
        <p:sp>
          <p:nvSpPr>
            <p:cNvPr id="23555" name="Oval 3"/>
            <p:cNvSpPr>
              <a:spLocks noChangeArrowheads="1"/>
            </p:cNvSpPr>
            <p:nvPr/>
          </p:nvSpPr>
          <p:spPr bwMode="auto">
            <a:xfrm>
              <a:off x="2496" y="1776"/>
              <a:ext cx="1008" cy="5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Running</a:t>
              </a:r>
            </a:p>
          </p:txBody>
        </p:sp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3504" y="2880"/>
              <a:ext cx="1104" cy="5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Blocked</a:t>
              </a:r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152" y="2784"/>
              <a:ext cx="1008" cy="5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Ready</a:t>
              </a:r>
            </a:p>
          </p:txBody>
        </p:sp>
        <p:cxnSp>
          <p:nvCxnSpPr>
            <p:cNvPr id="23558" name="AutoShape 6"/>
            <p:cNvCxnSpPr>
              <a:cxnSpLocks noChangeShapeType="1"/>
              <a:stCxn id="23557" idx="0"/>
              <a:endCxn id="23555" idx="2"/>
            </p:cNvCxnSpPr>
            <p:nvPr/>
          </p:nvCxnSpPr>
          <p:spPr bwMode="auto">
            <a:xfrm rot="16200000">
              <a:off x="1716" y="2004"/>
              <a:ext cx="720" cy="84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559" name="AutoShape 7"/>
            <p:cNvCxnSpPr>
              <a:cxnSpLocks noChangeShapeType="1"/>
              <a:stCxn id="23555" idx="6"/>
              <a:endCxn id="23556" idx="0"/>
            </p:cNvCxnSpPr>
            <p:nvPr/>
          </p:nvCxnSpPr>
          <p:spPr bwMode="auto">
            <a:xfrm>
              <a:off x="3504" y="2064"/>
              <a:ext cx="552" cy="81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3560" name="AutoShape 8"/>
            <p:cNvCxnSpPr>
              <a:cxnSpLocks noChangeShapeType="1"/>
              <a:stCxn id="23556" idx="3"/>
              <a:endCxn id="23557" idx="5"/>
            </p:cNvCxnSpPr>
            <p:nvPr/>
          </p:nvCxnSpPr>
          <p:spPr bwMode="auto">
            <a:xfrm rot="16200000" flipV="1">
              <a:off x="2791" y="2497"/>
              <a:ext cx="96" cy="1654"/>
            </a:xfrm>
            <a:prstGeom prst="curvedConnector3">
              <a:avLst>
                <a:gd name="adj1" fmla="val -237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020" y="3631"/>
              <a:ext cx="192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Resource becomes available</a:t>
              </a:r>
            </a:p>
            <a:p>
              <a:pPr algn="ctr"/>
              <a:r>
                <a:rPr lang="en-US" sz="2000"/>
                <a:t>(move to ready queue)</a:t>
              </a:r>
            </a:p>
          </p:txBody>
        </p:sp>
        <p:cxnSp>
          <p:nvCxnSpPr>
            <p:cNvPr id="23564" name="AutoShape 12"/>
            <p:cNvCxnSpPr>
              <a:cxnSpLocks noChangeShapeType="1"/>
              <a:endCxn id="23557" idx="2"/>
            </p:cNvCxnSpPr>
            <p:nvPr/>
          </p:nvCxnSpPr>
          <p:spPr bwMode="auto">
            <a:xfrm>
              <a:off x="480" y="307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40" y="2640"/>
              <a:ext cx="70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Create</a:t>
              </a:r>
            </a:p>
            <a:p>
              <a:pPr algn="ctr"/>
              <a:r>
                <a:rPr lang="en-US" sz="2000"/>
                <a:t>a process</a:t>
              </a:r>
            </a:p>
          </p:txBody>
        </p:sp>
        <p:cxnSp>
          <p:nvCxnSpPr>
            <p:cNvPr id="23566" name="AutoShape 14"/>
            <p:cNvCxnSpPr>
              <a:cxnSpLocks noChangeShapeType="1"/>
              <a:stCxn id="23555" idx="7"/>
            </p:cNvCxnSpPr>
            <p:nvPr/>
          </p:nvCxnSpPr>
          <p:spPr bwMode="auto">
            <a:xfrm flipV="1">
              <a:off x="3356" y="1824"/>
              <a:ext cx="1060" cy="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360" y="1392"/>
              <a:ext cx="110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Terminate</a:t>
              </a:r>
            </a:p>
            <a:p>
              <a:r>
                <a:rPr lang="en-US" sz="2000"/>
                <a:t>(call scheduler)</a:t>
              </a:r>
            </a:p>
          </p:txBody>
        </p:sp>
        <p:cxnSp>
          <p:nvCxnSpPr>
            <p:cNvPr id="23568" name="AutoShape 16"/>
            <p:cNvCxnSpPr>
              <a:cxnSpLocks noChangeShapeType="1"/>
              <a:stCxn id="23555" idx="4"/>
              <a:endCxn id="23557" idx="6"/>
            </p:cNvCxnSpPr>
            <p:nvPr/>
          </p:nvCxnSpPr>
          <p:spPr bwMode="auto">
            <a:xfrm rot="5400000">
              <a:off x="2220" y="2292"/>
              <a:ext cx="720" cy="84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1776" y="2400"/>
              <a:ext cx="11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Yield</a:t>
              </a:r>
            </a:p>
            <a:p>
              <a:pPr algn="ctr"/>
              <a:r>
                <a:rPr lang="en-US" sz="2000"/>
                <a:t>(call scheduler)</a:t>
              </a: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032" y="2143"/>
              <a:ext cx="13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Block for resource</a:t>
              </a:r>
            </a:p>
            <a:p>
              <a:r>
                <a:rPr lang="en-US" sz="2000"/>
                <a:t>(call scheduler)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392" y="1824"/>
              <a:ext cx="75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Scheduler</a:t>
              </a:r>
            </a:p>
            <a:p>
              <a:r>
                <a:rPr lang="en-US" sz="2000"/>
                <a:t>dispatch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6102-CEA0-4400-BA2A-B54A67770F8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Scheduler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828800"/>
            <a:ext cx="8420100" cy="4114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/>
              <a:t>Non-preemptive scheduler invoked by explicit block or yield calls, possibly also fork and exit</a:t>
            </a:r>
          </a:p>
          <a:p>
            <a:pPr>
              <a:lnSpc>
                <a:spcPct val="90000"/>
              </a:lnSpc>
            </a:pPr>
            <a:r>
              <a:rPr lang="en-US"/>
              <a:t>The simplest form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2400" b="1">
                <a:latin typeface="Arial" charset="0"/>
              </a:rPr>
              <a:t>Scheduler: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Arial" charset="0"/>
              </a:rPr>
              <a:t>		save current process state (store to PCB)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Arial" charset="0"/>
              </a:rPr>
              <a:t>		choose next process to run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Arial" charset="0"/>
              </a:rPr>
              <a:t>		dispatch (load PCB and run)</a:t>
            </a:r>
          </a:p>
          <a:p>
            <a:pPr>
              <a:lnSpc>
                <a:spcPct val="90000"/>
              </a:lnSpc>
            </a:pPr>
            <a:r>
              <a:rPr lang="en-US" sz="2400"/>
              <a:t>Does this work?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PCB (something) must be resident in memory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Remember the stacks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04800"/>
            <a:ext cx="8420100" cy="4572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838200"/>
            <a:ext cx="9163050" cy="5638800"/>
          </a:xfrm>
        </p:spPr>
        <p:txBody>
          <a:bodyPr/>
          <a:lstStyle/>
          <a:p>
            <a:r>
              <a:rPr lang="en-US"/>
              <a:t>Remember: </a:t>
            </a:r>
            <a:r>
              <a:rPr lang="en-US" i="1"/>
              <a:t>We have only one copy of the Kernel in memory</a:t>
            </a:r>
            <a:endParaRPr lang="en-US"/>
          </a:p>
          <a:p>
            <a:pPr lvl="1">
              <a:buFontTx/>
              <a:buNone/>
            </a:pPr>
            <a:r>
              <a:rPr lang="en-US"/>
              <a:t>	=&gt; all processes “execute” the same kernel code</a:t>
            </a:r>
          </a:p>
          <a:p>
            <a:pPr lvl="1">
              <a:buFontTx/>
              <a:buNone/>
            </a:pPr>
            <a:r>
              <a:rPr lang="en-US"/>
              <a:t>			=&gt; Must have a kernel stack for each process</a:t>
            </a:r>
          </a:p>
          <a:p>
            <a:r>
              <a:rPr lang="en-US"/>
              <a:t>Used for storing parameters, return address, locally created variables in </a:t>
            </a:r>
            <a:r>
              <a:rPr lang="en-US" i="1"/>
              <a:t>frames</a:t>
            </a:r>
            <a:r>
              <a:rPr lang="en-US"/>
              <a:t> or </a:t>
            </a:r>
            <a:r>
              <a:rPr lang="en-US" i="1"/>
              <a:t>activation records</a:t>
            </a:r>
            <a:endParaRPr lang="en-US"/>
          </a:p>
          <a:p>
            <a:r>
              <a:rPr lang="en-US"/>
              <a:t>Each process</a:t>
            </a:r>
          </a:p>
          <a:p>
            <a:pPr lvl="1"/>
            <a:r>
              <a:rPr lang="en-US"/>
              <a:t>user stack</a:t>
            </a:r>
          </a:p>
          <a:p>
            <a:pPr lvl="1"/>
            <a:r>
              <a:rPr lang="en-US"/>
              <a:t>kernel stack</a:t>
            </a:r>
          </a:p>
          <a:p>
            <a:pPr lvl="2"/>
            <a:r>
              <a:rPr lang="en-US"/>
              <a:t>always empty when process is in user mode executing instructions</a:t>
            </a:r>
          </a:p>
          <a:p>
            <a:r>
              <a:rPr lang="en-US"/>
              <a:t>Does the Kernel need its own stack(s)?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228600"/>
            <a:ext cx="8420100" cy="4572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More on Scheduler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914400"/>
            <a:ext cx="8420100" cy="5410200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Should the scheduler use a special stack?</a:t>
            </a:r>
          </a:p>
          <a:p>
            <a:pPr lvl="1"/>
            <a:r>
              <a:rPr lang="en-US" sz="2000"/>
              <a:t>Yes, </a:t>
            </a:r>
          </a:p>
          <a:p>
            <a:pPr lvl="2"/>
            <a:r>
              <a:rPr lang="en-US" sz="2000"/>
              <a:t>because a user process can overflow and it would require another stack to deal with stack overflow</a:t>
            </a:r>
          </a:p>
          <a:p>
            <a:pPr lvl="2"/>
            <a:r>
              <a:rPr lang="en-US" sz="2000"/>
              <a:t>because it makes it simpler to pop and push to rebuild a process’s context</a:t>
            </a:r>
          </a:p>
          <a:p>
            <a:pPr lvl="2"/>
            <a:r>
              <a:rPr lang="en-US" sz="2000"/>
              <a:t>Must have a stack when booting...</a:t>
            </a:r>
          </a:p>
          <a:p>
            <a:r>
              <a:rPr lang="en-US" sz="2400"/>
              <a:t>Should the scheduler simply be a “kernel process”?</a:t>
            </a:r>
          </a:p>
          <a:p>
            <a:pPr lvl="1"/>
            <a:r>
              <a:rPr lang="en-US" sz="2000"/>
              <a:t>You can view it that way because it has a stack, code and its data structure</a:t>
            </a:r>
          </a:p>
          <a:p>
            <a:pPr lvl="1"/>
            <a:r>
              <a:rPr lang="en-US" sz="2000"/>
              <a:t>This process always runs when there is no user process</a:t>
            </a:r>
          </a:p>
          <a:p>
            <a:pPr lvl="2"/>
            <a:r>
              <a:rPr lang="en-US" sz="2000"/>
              <a:t>“Idle” process</a:t>
            </a:r>
          </a:p>
          <a:p>
            <a:pPr lvl="3"/>
            <a:r>
              <a:rPr lang="en-US" sz="1800"/>
              <a:t>In kernel or at user level?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 NT Idle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981200"/>
            <a:ext cx="9658350" cy="4114800"/>
          </a:xfrm>
        </p:spPr>
        <p:txBody>
          <a:bodyPr/>
          <a:lstStyle/>
          <a:p>
            <a:r>
              <a:rPr lang="en-US"/>
              <a:t>No runable thread exists on the processor</a:t>
            </a:r>
          </a:p>
          <a:p>
            <a:pPr lvl="1"/>
            <a:r>
              <a:rPr lang="en-US"/>
              <a:t>Dispatch Idle Process (really a </a:t>
            </a:r>
            <a:r>
              <a:rPr lang="en-US" i="1"/>
              <a:t>thread</a:t>
            </a:r>
            <a:r>
              <a:rPr lang="en-US"/>
              <a:t>)</a:t>
            </a:r>
          </a:p>
          <a:p>
            <a:r>
              <a:rPr lang="en-US"/>
              <a:t>Idle is really a dispatcher </a:t>
            </a:r>
            <a:r>
              <a:rPr lang="en-US" i="1"/>
              <a:t>in the kernel</a:t>
            </a:r>
            <a:endParaRPr lang="en-US"/>
          </a:p>
          <a:p>
            <a:pPr lvl="1"/>
            <a:r>
              <a:rPr lang="en-US"/>
              <a:t>Enable interrupt; Receive pending interrupts; Disable interrupts;</a:t>
            </a:r>
          </a:p>
          <a:p>
            <a:pPr lvl="1"/>
            <a:r>
              <a:rPr lang="en-US"/>
              <a:t>Analyze interrupts; Dispatch a thread if so needed;</a:t>
            </a:r>
          </a:p>
          <a:p>
            <a:pPr lvl="1"/>
            <a:r>
              <a:rPr lang="en-US"/>
              <a:t>Check for deferred work; Dispatch thread if so needed;</a:t>
            </a:r>
          </a:p>
          <a:p>
            <a:pPr lvl="1"/>
            <a:r>
              <a:rPr lang="en-US"/>
              <a:t>Perform power management;	</a:t>
            </a:r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274638" y="3657600"/>
            <a:ext cx="468312" cy="1371600"/>
          </a:xfrm>
          <a:custGeom>
            <a:avLst/>
            <a:gdLst/>
            <a:ahLst/>
            <a:cxnLst>
              <a:cxn ang="0">
                <a:pos x="272" y="864"/>
              </a:cxn>
              <a:cxn ang="0">
                <a:pos x="80" y="576"/>
              </a:cxn>
              <a:cxn ang="0">
                <a:pos x="32" y="288"/>
              </a:cxn>
              <a:cxn ang="0">
                <a:pos x="272" y="0"/>
              </a:cxn>
            </a:cxnLst>
            <a:rect l="0" t="0" r="r" b="b"/>
            <a:pathLst>
              <a:path w="272" h="864">
                <a:moveTo>
                  <a:pt x="272" y="864"/>
                </a:moveTo>
                <a:cubicBezTo>
                  <a:pt x="196" y="768"/>
                  <a:pt x="120" y="672"/>
                  <a:pt x="80" y="576"/>
                </a:cubicBezTo>
                <a:cubicBezTo>
                  <a:pt x="40" y="480"/>
                  <a:pt x="0" y="384"/>
                  <a:pt x="32" y="288"/>
                </a:cubicBezTo>
                <a:cubicBezTo>
                  <a:pt x="64" y="192"/>
                  <a:pt x="168" y="96"/>
                  <a:pt x="272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 on concurrency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Timing and sequencing of events are key concurrency issues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will study classical OS concurrency issues, including implementation and use of classic OS mechanisms to support concurrency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a later course on parallel programming you will revisit this material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a later course on distributed systems you may want to use formal tools to better understand and model timing and sequencing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Emerging CPUs are typically multi core, and multi threaded 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Challenges and opportunities to design cost-effective high-performance systems.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28600"/>
            <a:ext cx="8420100" cy="533400"/>
          </a:xfrm>
        </p:spPr>
        <p:txBody>
          <a:bodyPr/>
          <a:lstStyle/>
          <a:p>
            <a:r>
              <a:rPr lang="en-US"/>
              <a:t>Threads and Processes</a:t>
            </a:r>
          </a:p>
        </p:txBody>
      </p:sp>
      <p:grpSp>
        <p:nvGrpSpPr>
          <p:cNvPr id="44069" name="Group 37"/>
          <p:cNvGrpSpPr>
            <a:grpSpLocks/>
          </p:cNvGrpSpPr>
          <p:nvPr/>
        </p:nvGrpSpPr>
        <p:grpSpPr bwMode="auto">
          <a:xfrm>
            <a:off x="330200" y="1828800"/>
            <a:ext cx="3967163" cy="4110038"/>
            <a:chOff x="384" y="1488"/>
            <a:chExt cx="2307" cy="2589"/>
          </a:xfrm>
        </p:grpSpPr>
        <p:grpSp>
          <p:nvGrpSpPr>
            <p:cNvPr id="44048" name="Group 16"/>
            <p:cNvGrpSpPr>
              <a:grpSpLocks/>
            </p:cNvGrpSpPr>
            <p:nvPr/>
          </p:nvGrpSpPr>
          <p:grpSpPr bwMode="auto">
            <a:xfrm>
              <a:off x="384" y="1776"/>
              <a:ext cx="2307" cy="2301"/>
              <a:chOff x="909" y="1629"/>
              <a:chExt cx="1584" cy="1584"/>
            </a:xfrm>
          </p:grpSpPr>
          <p:sp>
            <p:nvSpPr>
              <p:cNvPr id="44035" name="Oval 3"/>
              <p:cNvSpPr>
                <a:spLocks noChangeArrowheads="1"/>
              </p:cNvSpPr>
              <p:nvPr/>
            </p:nvSpPr>
            <p:spPr bwMode="auto">
              <a:xfrm>
                <a:off x="909" y="1629"/>
                <a:ext cx="1584" cy="15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7" name="AutoShape 5"/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144" cy="528"/>
              </a:xfrm>
              <a:prstGeom prst="downArrow">
                <a:avLst>
                  <a:gd name="adj1" fmla="val 50000"/>
                  <a:gd name="adj2" fmla="val 91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>
                <a:off x="1248" y="2160"/>
                <a:ext cx="144" cy="528"/>
              </a:xfrm>
              <a:prstGeom prst="downArrow">
                <a:avLst>
                  <a:gd name="adj1" fmla="val 50000"/>
                  <a:gd name="adj2" fmla="val 91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39" name="AutoShape 7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144" cy="528"/>
              </a:xfrm>
              <a:prstGeom prst="downArrow">
                <a:avLst>
                  <a:gd name="adj1" fmla="val 50000"/>
                  <a:gd name="adj2" fmla="val 91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0" name="AutoShape 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240" cy="384"/>
              </a:xfrm>
              <a:prstGeom prst="downArrow">
                <a:avLst>
                  <a:gd name="adj1" fmla="val 50000"/>
                  <a:gd name="adj2" fmla="val 4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1" name="AutoShape 9"/>
              <p:cNvSpPr>
                <a:spLocks noChangeArrowheads="1"/>
              </p:cNvSpPr>
              <p:nvPr/>
            </p:nvSpPr>
            <p:spPr bwMode="auto">
              <a:xfrm>
                <a:off x="1584" y="2784"/>
                <a:ext cx="240" cy="384"/>
              </a:xfrm>
              <a:prstGeom prst="downArrow">
                <a:avLst>
                  <a:gd name="adj1" fmla="val 50000"/>
                  <a:gd name="adj2" fmla="val 4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 flipH="1">
                <a:off x="1056" y="2064"/>
                <a:ext cx="62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3" name="Line 11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1728" y="2064"/>
                <a:ext cx="52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>
                <a:off x="1104" y="2688"/>
                <a:ext cx="52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Line 14"/>
              <p:cNvSpPr>
                <a:spLocks noChangeShapeType="1"/>
              </p:cNvSpPr>
              <p:nvPr/>
            </p:nvSpPr>
            <p:spPr bwMode="auto">
              <a:xfrm>
                <a:off x="1344" y="2688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Line 15"/>
              <p:cNvSpPr>
                <a:spLocks noChangeShapeType="1"/>
              </p:cNvSpPr>
              <p:nvPr/>
            </p:nvSpPr>
            <p:spPr bwMode="auto">
              <a:xfrm flipH="1">
                <a:off x="1728" y="2640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344" y="148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b-NO"/>
                <a:t>Process</a:t>
              </a:r>
              <a:endParaRPr lang="en-US"/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1104" y="26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b-NO"/>
                <a:t>Threads</a:t>
              </a:r>
              <a:endParaRPr lang="en-US"/>
            </a:p>
          </p:txBody>
        </p:sp>
      </p:grp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5943600" y="5029200"/>
            <a:ext cx="3714750" cy="1600200"/>
          </a:xfrm>
          <a:prstGeom prst="rect">
            <a:avLst/>
          </a:prstGeom>
          <a:noFill/>
          <a:ln w="730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>
            <a:off x="7924800" y="3886200"/>
            <a:ext cx="330200" cy="976313"/>
          </a:xfrm>
          <a:prstGeom prst="downArrow">
            <a:avLst>
              <a:gd name="adj1" fmla="val 50000"/>
              <a:gd name="adj2" fmla="val 7391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8832850" y="3886200"/>
            <a:ext cx="330200" cy="976313"/>
          </a:xfrm>
          <a:prstGeom prst="downArrow">
            <a:avLst>
              <a:gd name="adj1" fmla="val 50000"/>
              <a:gd name="adj2" fmla="val 7391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9245600" y="3886200"/>
            <a:ext cx="330200" cy="976313"/>
          </a:xfrm>
          <a:prstGeom prst="downArrow">
            <a:avLst>
              <a:gd name="adj1" fmla="val 50000"/>
              <a:gd name="adj2" fmla="val 7391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7346950" y="3124200"/>
            <a:ext cx="2311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7264400" y="2667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Kernel threads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695950" y="3733800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Kernel Address Space</a:t>
            </a:r>
            <a:endParaRPr 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108700" y="60960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Kernel Level</a:t>
            </a:r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7594600" y="3200400"/>
            <a:ext cx="189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/>
              <a:t>User Level</a:t>
            </a:r>
            <a:endParaRPr 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7016750" y="3962400"/>
            <a:ext cx="7429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7016750" y="4419600"/>
            <a:ext cx="1651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438900" y="838200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2800" i="1"/>
              <a:t>Project OpSys</a:t>
            </a:r>
            <a:endParaRPr lang="en-US" sz="2800" i="1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825500" y="1066800"/>
            <a:ext cx="321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2800" i="1"/>
              <a:t>Trad. Threads</a:t>
            </a:r>
            <a:endParaRPr lang="en-US" sz="2800" i="1"/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>
            <a:off x="6108700" y="2209800"/>
            <a:ext cx="4127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Oval 34"/>
          <p:cNvSpPr>
            <a:spLocks noChangeArrowheads="1"/>
          </p:cNvSpPr>
          <p:nvPr/>
        </p:nvSpPr>
        <p:spPr bwMode="auto">
          <a:xfrm>
            <a:off x="8502650" y="2209800"/>
            <a:ext cx="4127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Oval 35"/>
          <p:cNvSpPr>
            <a:spLocks noChangeArrowheads="1"/>
          </p:cNvSpPr>
          <p:nvPr/>
        </p:nvSpPr>
        <p:spPr bwMode="auto">
          <a:xfrm>
            <a:off x="7346950" y="2209800"/>
            <a:ext cx="41275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5283200" y="1752600"/>
            <a:ext cx="462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600"/>
              <a:t>Processes in individual address spaces</a:t>
            </a:r>
            <a:endParaRPr 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6102-CEA0-4400-BA2A-B54A67770F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PCB Be Saved?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Save the PCB on user stack</a:t>
            </a:r>
          </a:p>
          <a:p>
            <a:pPr lvl="1"/>
            <a:r>
              <a:rPr lang="en-US"/>
              <a:t>Many processors have a special instruction to do it efficiently</a:t>
            </a:r>
          </a:p>
          <a:p>
            <a:pPr lvl="1"/>
            <a:r>
              <a:rPr lang="en-US"/>
              <a:t>But, need to deal with the overflow problem</a:t>
            </a:r>
          </a:p>
          <a:p>
            <a:pPr lvl="1"/>
            <a:r>
              <a:rPr lang="en-US"/>
              <a:t>When the process terminates, the PCB vanishes</a:t>
            </a:r>
          </a:p>
          <a:p>
            <a:r>
              <a:rPr lang="en-US"/>
              <a:t>Save the PCB on the kernel heap data structure</a:t>
            </a:r>
          </a:p>
          <a:p>
            <a:pPr lvl="1"/>
            <a:r>
              <a:rPr lang="en-US"/>
              <a:t>May not be as efficient as saving it on stack</a:t>
            </a:r>
          </a:p>
          <a:p>
            <a:pPr lvl="1"/>
            <a:r>
              <a:rPr lang="en-US"/>
              <a:t>But, it is very flexible and no other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swapping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processes competing for resources may have combined demands that results in poor system performance</a:t>
            </a:r>
          </a:p>
          <a:p>
            <a:r>
              <a:rPr lang="en-US" sz="2400" dirty="0"/>
              <a:t>Reducing the degree of multiprogramming by moving some processes to disk, and temporarily not consider them for execution may be a strategy to enhance overall system performance</a:t>
            </a:r>
          </a:p>
          <a:p>
            <a:pPr lvl="1"/>
            <a:r>
              <a:rPr lang="en-US" sz="2000" dirty="0"/>
              <a:t>From which states(s), to which state(s)? </a:t>
            </a:r>
            <a:r>
              <a:rPr lang="en-US" sz="2000" i="1" dirty="0"/>
              <a:t>Try extending the following examples using two suspended states.</a:t>
            </a:r>
          </a:p>
          <a:p>
            <a:r>
              <a:rPr lang="en-US" sz="2400" dirty="0" err="1"/>
              <a:t>Check&amp;relate</a:t>
            </a:r>
            <a:r>
              <a:rPr lang="en-US" sz="2400" dirty="0"/>
              <a:t>: MOS 3e.: Ch. 2.1.7, 3.2.1 and 3.3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Swapping, ii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02000" y="2133600"/>
            <a:ext cx="3219450" cy="838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Partially executed</a:t>
            </a:r>
          </a:p>
          <a:p>
            <a:pPr algn="ctr"/>
            <a:r>
              <a:rPr lang="en-US"/>
              <a:t>swapped-out processes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393950" y="3733800"/>
            <a:ext cx="1981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Ready Queue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375150" y="41148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530850" y="3733800"/>
            <a:ext cx="74295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6273800" y="4191000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85165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>
            <a:off x="6108700" y="5181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127500" y="4800600"/>
            <a:ext cx="19812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 Waiting</a:t>
            </a:r>
          </a:p>
          <a:p>
            <a:pPr algn="ctr"/>
            <a:r>
              <a:rPr lang="en-US"/>
              <a:t>queues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3219450" y="5181600"/>
            <a:ext cx="908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476500" y="4800600"/>
            <a:ext cx="74295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733550" y="5181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V="1">
            <a:off x="173355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1733550" y="434340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60400" y="41148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1733550" y="2514600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733550" y="2514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1733550" y="388620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6191250" y="3886200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7429500" y="2590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6521450" y="2590800"/>
            <a:ext cx="908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6273800" y="4038600"/>
            <a:ext cx="189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7842250" y="41148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Terminate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6999288" y="2098675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Swap out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1798638" y="2022475"/>
            <a:ext cx="127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Swap 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Job Swapping to</a:t>
            </a:r>
            <a:br>
              <a:rPr lang="en-US"/>
            </a:br>
            <a:r>
              <a:rPr lang="en-US"/>
              <a:t>State Transition Diagram</a:t>
            </a:r>
          </a:p>
        </p:txBody>
      </p: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1320800" y="1676400"/>
            <a:ext cx="6827838" cy="2719388"/>
            <a:chOff x="768" y="1056"/>
            <a:chExt cx="3970" cy="1713"/>
          </a:xfrm>
        </p:grpSpPr>
        <p:sp>
          <p:nvSpPr>
            <p:cNvPr id="24579" name="Oval 3"/>
            <p:cNvSpPr>
              <a:spLocks noChangeArrowheads="1"/>
            </p:cNvSpPr>
            <p:nvPr/>
          </p:nvSpPr>
          <p:spPr bwMode="auto">
            <a:xfrm>
              <a:off x="2503" y="1354"/>
              <a:ext cx="764" cy="48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Running</a:t>
              </a:r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3267" y="2284"/>
              <a:ext cx="835" cy="48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Blocked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486" y="2203"/>
              <a:ext cx="763" cy="48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Ready</a:t>
              </a:r>
            </a:p>
          </p:txBody>
        </p:sp>
        <p:cxnSp>
          <p:nvCxnSpPr>
            <p:cNvPr id="24582" name="AutoShape 6"/>
            <p:cNvCxnSpPr>
              <a:cxnSpLocks noChangeShapeType="1"/>
              <a:stCxn id="24581" idx="0"/>
              <a:endCxn id="24579" idx="2"/>
            </p:cNvCxnSpPr>
            <p:nvPr/>
          </p:nvCxnSpPr>
          <p:spPr bwMode="auto">
            <a:xfrm rot="16200000">
              <a:off x="1882" y="1582"/>
              <a:ext cx="606" cy="63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583" name="AutoShape 7"/>
            <p:cNvCxnSpPr>
              <a:cxnSpLocks noChangeShapeType="1"/>
              <a:stCxn id="24579" idx="6"/>
              <a:endCxn id="24580" idx="0"/>
            </p:cNvCxnSpPr>
            <p:nvPr/>
          </p:nvCxnSpPr>
          <p:spPr bwMode="auto">
            <a:xfrm>
              <a:off x="3267" y="1597"/>
              <a:ext cx="418" cy="687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584" name="AutoShape 8"/>
            <p:cNvCxnSpPr>
              <a:cxnSpLocks noChangeShapeType="1"/>
              <a:stCxn id="24580" idx="3"/>
              <a:endCxn id="24581" idx="5"/>
            </p:cNvCxnSpPr>
            <p:nvPr/>
          </p:nvCxnSpPr>
          <p:spPr bwMode="auto">
            <a:xfrm rot="16200000" flipV="1">
              <a:off x="2723" y="2032"/>
              <a:ext cx="80" cy="1252"/>
            </a:xfrm>
            <a:prstGeom prst="curvedConnector3">
              <a:avLst>
                <a:gd name="adj1" fmla="val -237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586" name="AutoShape 10"/>
            <p:cNvCxnSpPr>
              <a:cxnSpLocks noChangeShapeType="1"/>
              <a:endCxn id="24581" idx="2"/>
            </p:cNvCxnSpPr>
            <p:nvPr/>
          </p:nvCxnSpPr>
          <p:spPr bwMode="auto">
            <a:xfrm>
              <a:off x="977" y="2446"/>
              <a:ext cx="50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768" y="2106"/>
              <a:ext cx="590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Create</a:t>
              </a:r>
            </a:p>
            <a:p>
              <a:pPr algn="ctr"/>
              <a:r>
                <a:rPr lang="en-US" sz="1600"/>
                <a:t>a process</a:t>
              </a:r>
            </a:p>
          </p:txBody>
        </p:sp>
        <p:cxnSp>
          <p:nvCxnSpPr>
            <p:cNvPr id="24588" name="AutoShape 12"/>
            <p:cNvCxnSpPr>
              <a:cxnSpLocks noChangeShapeType="1"/>
              <a:stCxn id="24579" idx="7"/>
            </p:cNvCxnSpPr>
            <p:nvPr/>
          </p:nvCxnSpPr>
          <p:spPr bwMode="auto">
            <a:xfrm flipV="1">
              <a:off x="3155" y="1395"/>
              <a:ext cx="802" cy="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</p:cxn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157" y="1056"/>
              <a:ext cx="912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Terminate</a:t>
              </a:r>
            </a:p>
            <a:p>
              <a:r>
                <a:rPr lang="en-US" sz="1600"/>
                <a:t>(call scheduler)</a:t>
              </a:r>
            </a:p>
          </p:txBody>
        </p:sp>
        <p:cxnSp>
          <p:nvCxnSpPr>
            <p:cNvPr id="24590" name="AutoShape 14"/>
            <p:cNvCxnSpPr>
              <a:cxnSpLocks noChangeShapeType="1"/>
              <a:stCxn id="24579" idx="4"/>
              <a:endCxn id="24581" idx="6"/>
            </p:cNvCxnSpPr>
            <p:nvPr/>
          </p:nvCxnSpPr>
          <p:spPr bwMode="auto">
            <a:xfrm rot="5400000">
              <a:off x="2263" y="1825"/>
              <a:ext cx="607" cy="63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1920" y="1904"/>
              <a:ext cx="91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Yield</a:t>
              </a:r>
            </a:p>
            <a:p>
              <a:pPr algn="ctr"/>
              <a:r>
                <a:rPr lang="en-US" sz="1600"/>
                <a:t>(call scheduler)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3667" y="1689"/>
              <a:ext cx="107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Block for resource</a:t>
              </a:r>
            </a:p>
            <a:p>
              <a:r>
                <a:rPr lang="en-US" sz="1600"/>
                <a:t>(call scheduler)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1668" y="1418"/>
              <a:ext cx="62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Scheduler</a:t>
              </a:r>
            </a:p>
            <a:p>
              <a:r>
                <a:rPr lang="en-US" sz="1600"/>
                <a:t>dispatch</a:t>
              </a:r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2806700" y="4267200"/>
            <a:ext cx="5070475" cy="1860550"/>
            <a:chOff x="1632" y="2688"/>
            <a:chExt cx="2948" cy="1172"/>
          </a:xfrm>
        </p:grpSpPr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2088" y="2943"/>
              <a:ext cx="1570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Resource becomes available</a:t>
              </a:r>
            </a:p>
            <a:p>
              <a:pPr algn="ctr"/>
              <a:r>
                <a:rPr lang="en-US" sz="1600"/>
                <a:t>(move to ready queue)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984" y="3168"/>
              <a:ext cx="5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3300"/>
                  </a:solidFill>
                </a:rPr>
                <a:t>Swap out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680" y="3648"/>
              <a:ext cx="5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3300"/>
                  </a:solidFill>
                </a:rPr>
                <a:t>Swap in</a:t>
              </a:r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2400" y="3360"/>
              <a:ext cx="763" cy="485"/>
            </a:xfrm>
            <a:prstGeom prst="ellipse">
              <a:avLst/>
            </a:prstGeom>
            <a:solidFill>
              <a:schemeClr val="hlink"/>
            </a:solidFill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Swapped</a:t>
              </a:r>
            </a:p>
          </p:txBody>
        </p:sp>
        <p:sp>
          <p:nvSpPr>
            <p:cNvPr id="24600" name="Freeform 24"/>
            <p:cNvSpPr>
              <a:spLocks/>
            </p:cNvSpPr>
            <p:nvPr/>
          </p:nvSpPr>
          <p:spPr bwMode="auto">
            <a:xfrm>
              <a:off x="3168" y="2688"/>
              <a:ext cx="816" cy="912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672" y="720"/>
                </a:cxn>
                <a:cxn ang="0">
                  <a:pos x="0" y="912"/>
                </a:cxn>
              </a:cxnLst>
              <a:rect l="0" t="0" r="r" b="b"/>
              <a:pathLst>
                <a:path w="816" h="912">
                  <a:moveTo>
                    <a:pt x="816" y="0"/>
                  </a:moveTo>
                  <a:cubicBezTo>
                    <a:pt x="812" y="284"/>
                    <a:pt x="808" y="568"/>
                    <a:pt x="672" y="720"/>
                  </a:cubicBezTo>
                  <a:cubicBezTo>
                    <a:pt x="536" y="872"/>
                    <a:pt x="268" y="892"/>
                    <a:pt x="0" y="912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Freeform 25"/>
            <p:cNvSpPr>
              <a:spLocks/>
            </p:cNvSpPr>
            <p:nvPr/>
          </p:nvSpPr>
          <p:spPr bwMode="auto">
            <a:xfrm>
              <a:off x="1632" y="2736"/>
              <a:ext cx="768" cy="864"/>
            </a:xfrm>
            <a:custGeom>
              <a:avLst/>
              <a:gdLst/>
              <a:ahLst/>
              <a:cxnLst>
                <a:cxn ang="0">
                  <a:pos x="912" y="1008"/>
                </a:cxn>
                <a:cxn ang="0">
                  <a:pos x="144" y="768"/>
                </a:cxn>
                <a:cxn ang="0">
                  <a:pos x="48" y="0"/>
                </a:cxn>
              </a:cxnLst>
              <a:rect l="0" t="0" r="r" b="b"/>
              <a:pathLst>
                <a:path w="912" h="1008">
                  <a:moveTo>
                    <a:pt x="912" y="1008"/>
                  </a:moveTo>
                  <a:cubicBezTo>
                    <a:pt x="600" y="972"/>
                    <a:pt x="288" y="936"/>
                    <a:pt x="144" y="768"/>
                  </a:cubicBezTo>
                  <a:cubicBezTo>
                    <a:pt x="0" y="600"/>
                    <a:pt x="24" y="300"/>
                    <a:pt x="48" y="0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6102-CEA0-4400-BA2A-B54A67770F8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Programming w/ Processes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Clean programming model</a:t>
            </a:r>
          </a:p>
          <a:p>
            <a:pPr lvl="1"/>
            <a:r>
              <a:rPr lang="en-US"/>
              <a:t>File tables are shared</a:t>
            </a:r>
          </a:p>
          <a:p>
            <a:pPr lvl="1"/>
            <a:r>
              <a:rPr lang="en-US"/>
              <a:t>User address space is private</a:t>
            </a:r>
          </a:p>
          <a:p>
            <a:pPr lvl="2"/>
            <a:r>
              <a:rPr lang="en-US"/>
              <a:t>Processes are protected from each other</a:t>
            </a:r>
          </a:p>
          <a:p>
            <a:pPr lvl="2"/>
            <a:r>
              <a:rPr lang="en-US"/>
              <a:t>Sharing requires some sort of IPC (InterProcess Communication)</a:t>
            </a:r>
          </a:p>
          <a:p>
            <a:r>
              <a:rPr lang="en-US"/>
              <a:t>Slower execution</a:t>
            </a:r>
          </a:p>
          <a:p>
            <a:pPr lvl="1"/>
            <a:r>
              <a:rPr lang="en-US"/>
              <a:t>Process switch, process control expensive </a:t>
            </a:r>
          </a:p>
          <a:p>
            <a:pPr lvl="1"/>
            <a:r>
              <a:rPr lang="en-US"/>
              <a:t>IPC expensive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Multiplexing:</a:t>
            </a:r>
            <a:br>
              <a:rPr lang="en-US"/>
            </a:br>
            <a:r>
              <a:rPr lang="en-US"/>
              <a:t>More than one State Machine per Process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blocks for any of multiple specified I/O events</a:t>
            </a:r>
          </a:p>
          <a:p>
            <a:r>
              <a:rPr lang="en-US" dirty="0"/>
              <a:t>Handle (one of the events) that unblocks </a:t>
            </a:r>
            <a:r>
              <a:rPr lang="en-US" dirty="0">
                <a:latin typeface="Courier New" pitchFamily="49" charset="0"/>
              </a:rPr>
              <a:t>select</a:t>
            </a:r>
          </a:p>
          <a:p>
            <a:pPr lvl="1"/>
            <a:r>
              <a:rPr lang="en-US" dirty="0"/>
              <a:t>Advance appropriate state machine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http://csapp.cs.cmu.edu/public/ch12-preview.pdf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prog. w/ I/O Multiplexing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Establishes several control flows (state machines) in one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Uses </a:t>
            </a:r>
            <a:r>
              <a:rPr lang="en-US" dirty="0">
                <a:latin typeface="Courier New" pitchFamily="49" charset="0"/>
              </a:rPr>
              <a:t>select</a:t>
            </a:r>
          </a:p>
          <a:p>
            <a:pPr>
              <a:lnSpc>
                <a:spcPct val="90000"/>
              </a:lnSpc>
            </a:pPr>
            <a:r>
              <a:rPr lang="en-US" dirty="0"/>
              <a:t>Offers application programmer more control than processor model</a:t>
            </a:r>
          </a:p>
          <a:p>
            <a:pPr>
              <a:lnSpc>
                <a:spcPct val="90000"/>
              </a:lnSpc>
            </a:pPr>
            <a:r>
              <a:rPr lang="en-US" dirty="0"/>
              <a:t>Easy sharing of data among state machines</a:t>
            </a:r>
          </a:p>
          <a:p>
            <a:pPr>
              <a:lnSpc>
                <a:spcPct val="90000"/>
              </a:lnSpc>
            </a:pPr>
            <a:r>
              <a:rPr lang="en-US" dirty="0"/>
              <a:t>More efficient (no process switch to switch between control flows in same process)</a:t>
            </a:r>
          </a:p>
          <a:p>
            <a:pPr>
              <a:lnSpc>
                <a:spcPct val="90000"/>
              </a:lnSpc>
            </a:pPr>
            <a:r>
              <a:rPr lang="en-US" dirty="0"/>
              <a:t>Possibly trickier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(I)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An instance of a program under execution</a:t>
            </a:r>
          </a:p>
          <a:p>
            <a:pPr lvl="1"/>
            <a:r>
              <a:rPr lang="en-US" sz="2000"/>
              <a:t>Program specifying (logical) control-flow (thread)</a:t>
            </a:r>
          </a:p>
          <a:p>
            <a:pPr lvl="1"/>
            <a:r>
              <a:rPr lang="en-US" sz="2000"/>
              <a:t>Data </a:t>
            </a:r>
          </a:p>
          <a:p>
            <a:pPr lvl="1"/>
            <a:r>
              <a:rPr lang="en-US" sz="2000"/>
              <a:t>Private address space</a:t>
            </a:r>
          </a:p>
          <a:p>
            <a:pPr lvl="1"/>
            <a:r>
              <a:rPr lang="en-US" sz="2000"/>
              <a:t>Open files</a:t>
            </a:r>
          </a:p>
          <a:p>
            <a:pPr lvl="1"/>
            <a:r>
              <a:rPr lang="en-US" sz="2000"/>
              <a:t>Running environment</a:t>
            </a:r>
          </a:p>
          <a:p>
            <a:r>
              <a:rPr lang="en-US" sz="2400"/>
              <a:t>The most important operating system concept</a:t>
            </a:r>
          </a:p>
          <a:p>
            <a:r>
              <a:rPr lang="en-US" sz="2400"/>
              <a:t>Used for supporting the concurrent execution of independent or cooperating program instances</a:t>
            </a:r>
          </a:p>
          <a:p>
            <a:r>
              <a:rPr lang="en-US" sz="2400"/>
              <a:t>Used to structure applications and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(II)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Classical processes were, using today’s terminology; “Single Threaded”</a:t>
            </a:r>
          </a:p>
          <a:p>
            <a:r>
              <a:rPr lang="en-US"/>
              <a:t>Sequential program:	Single process</a:t>
            </a:r>
          </a:p>
          <a:p>
            <a:r>
              <a:rPr lang="en-US"/>
              <a:t>Parallel program:	Multiple cooperating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 (III)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“Modern” process: “Process” and “Thread” are separated as concepts</a:t>
            </a:r>
          </a:p>
          <a:p>
            <a:r>
              <a:rPr lang="en-US"/>
              <a:t>Process—Unit of Resource Allocation—Defines the context</a:t>
            </a:r>
          </a:p>
          <a:p>
            <a:r>
              <a:rPr lang="en-US"/>
              <a:t>Thread—Control Thread—Unit of execution, scheduling</a:t>
            </a:r>
          </a:p>
          <a:p>
            <a:r>
              <a:rPr lang="en-US"/>
              <a:t>Every process must contain one or more threads</a:t>
            </a:r>
          </a:p>
          <a:p>
            <a:r>
              <a:rPr lang="en-US"/>
              <a:t>Every (?) thread exists within the context of a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 and Kernel-Level Thread Support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User-level threads within a process are</a:t>
            </a:r>
          </a:p>
          <a:p>
            <a:pPr lvl="1"/>
            <a:r>
              <a:rPr lang="en-US"/>
              <a:t>Indiscernible by OS</a:t>
            </a:r>
          </a:p>
          <a:p>
            <a:pPr lvl="1"/>
            <a:r>
              <a:rPr lang="en-US"/>
              <a:t>Scheduled by (user-level) scheduler in process</a:t>
            </a:r>
          </a:p>
          <a:p>
            <a:r>
              <a:rPr lang="en-US"/>
              <a:t>Kernel-level threads</a:t>
            </a:r>
          </a:p>
          <a:p>
            <a:pPr lvl="1"/>
            <a:r>
              <a:rPr lang="en-US"/>
              <a:t>Maintained by OS</a:t>
            </a:r>
          </a:p>
          <a:p>
            <a:pPr lvl="1"/>
            <a:r>
              <a:rPr lang="en-US"/>
              <a:t>Scheduled by 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and Using Processes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Multiprogramming</a:t>
            </a:r>
          </a:p>
          <a:p>
            <a:pPr lvl="1"/>
            <a:r>
              <a:rPr lang="en-US" sz="2000" dirty="0"/>
              <a:t>Supporting concurrent execution </a:t>
            </a:r>
            <a:r>
              <a:rPr lang="en-US" sz="2000" i="1" dirty="0"/>
              <a:t>(parallel or transparently interleaved)</a:t>
            </a:r>
            <a:r>
              <a:rPr lang="en-US" sz="2000" dirty="0"/>
              <a:t> of multiple processes (or threads). </a:t>
            </a:r>
          </a:p>
          <a:p>
            <a:pPr lvl="1"/>
            <a:r>
              <a:rPr lang="en-US" sz="2000" dirty="0"/>
              <a:t>Achieved by process- or context switching, switching the CPU(s) back and forth among the individual processes, keeping track of each process’ progress </a:t>
            </a:r>
          </a:p>
          <a:p>
            <a:r>
              <a:rPr lang="en-US" sz="2400" dirty="0"/>
              <a:t>Concurrent programs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Programs (or threads) that exploit multiprogramming for some purpose (e.g. performance,  structure)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Operating systems is important application area for concurrent programming. Many others (event driven programs, servers, ++)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Implementing processes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OS needs to keep track of all processes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Keep track of it’s progress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Parent 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Metadata (priorities etc.) used by OS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management</a:t>
            </a:r>
          </a:p>
          <a:p>
            <a:pPr>
              <a:lnSpc>
                <a:spcPct val="90000"/>
              </a:lnSpc>
            </a:pPr>
            <a:r>
              <a:rPr lang="en-US" dirty="0"/>
              <a:t>Process table with one entry (Process Control Block) per process </a:t>
            </a:r>
          </a:p>
          <a:p>
            <a:pPr>
              <a:lnSpc>
                <a:spcPct val="90000"/>
              </a:lnSpc>
            </a:pPr>
            <a:r>
              <a:rPr lang="en-US" dirty="0"/>
              <a:t>Will also align processes in </a:t>
            </a:r>
            <a:r>
              <a:rPr lang="en-US" i="1" dirty="0"/>
              <a:t>queues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INF-2201, Tore Brox-Larsen, Spring 2015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Primitives of Processes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Creation and termination</a:t>
            </a:r>
          </a:p>
          <a:p>
            <a:pPr lvl="1"/>
            <a:r>
              <a:rPr lang="en-US">
                <a:latin typeface="Courier New" pitchFamily="49" charset="0"/>
              </a:rPr>
              <a:t>fork, exec, wait, kill</a:t>
            </a:r>
          </a:p>
          <a:p>
            <a:r>
              <a:rPr lang="en-US"/>
              <a:t>Signals</a:t>
            </a:r>
          </a:p>
          <a:p>
            <a:pPr lvl="1"/>
            <a:r>
              <a:rPr lang="en-US"/>
              <a:t>Action, Return, Handler</a:t>
            </a:r>
          </a:p>
          <a:p>
            <a:r>
              <a:rPr lang="en-US"/>
              <a:t>Operations</a:t>
            </a:r>
          </a:p>
          <a:p>
            <a:pPr lvl="1"/>
            <a:r>
              <a:rPr lang="en-US">
                <a:latin typeface="Courier New" pitchFamily="49" charset="0"/>
              </a:rPr>
              <a:t>block, yield</a:t>
            </a:r>
          </a:p>
          <a:p>
            <a:r>
              <a:rPr lang="en-US"/>
              <a:t>Synchronization</a:t>
            </a:r>
          </a:p>
          <a:p>
            <a:pPr lvl="1"/>
            <a:r>
              <a:rPr lang="en-US"/>
              <a:t>We will talk about this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31A0-BA7B-45F5-BEE2-ACD666B2997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5855</TotalTime>
  <Words>1673</Words>
  <Application>Microsoft Office PowerPoint</Application>
  <PresentationFormat>A4 Paper (210x297 mm)</PresentationFormat>
  <Paragraphs>351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Book Antiqua</vt:lpstr>
      <vt:lpstr>Courier New</vt:lpstr>
      <vt:lpstr>Times New Roman</vt:lpstr>
      <vt:lpstr>Blank Presentation</vt:lpstr>
      <vt:lpstr>Image</vt:lpstr>
      <vt:lpstr>Processes and Non-Preemptive Scheduling</vt:lpstr>
      <vt:lpstr>An aside on concurrency</vt:lpstr>
      <vt:lpstr>Process (I)</vt:lpstr>
      <vt:lpstr>Processes (II)</vt:lpstr>
      <vt:lpstr>Processes (III)</vt:lpstr>
      <vt:lpstr>User- and Kernel-Level Thread Support</vt:lpstr>
      <vt:lpstr>Supporting and Using Processes</vt:lpstr>
      <vt:lpstr>Implementing processes</vt:lpstr>
      <vt:lpstr>Primitives of Processes</vt:lpstr>
      <vt:lpstr>fork (UNIX)</vt:lpstr>
      <vt:lpstr>fork, exec, wait, kill</vt:lpstr>
      <vt:lpstr>When may OS switch contexts?</vt:lpstr>
      <vt:lpstr>Context Switching Issues</vt:lpstr>
      <vt:lpstr>PowerPoint Presentation</vt:lpstr>
      <vt:lpstr>Process State Transition of Non-Preemptive Scheduling</vt:lpstr>
      <vt:lpstr>Scheduler</vt:lpstr>
      <vt:lpstr>Stacks</vt:lpstr>
      <vt:lpstr>More on Scheduler</vt:lpstr>
      <vt:lpstr>Win NT Idle</vt:lpstr>
      <vt:lpstr>Threads and Processes</vt:lpstr>
      <vt:lpstr>Where Should PCB Be Saved?</vt:lpstr>
      <vt:lpstr>Job swapping</vt:lpstr>
      <vt:lpstr>Job Swapping, ii</vt:lpstr>
      <vt:lpstr>Add Job Swapping to State Transition Diagram</vt:lpstr>
      <vt:lpstr>Concurrent Programming w/ Processes</vt:lpstr>
      <vt:lpstr>I/O Multiplexing: More than one State Machine per Process</vt:lpstr>
      <vt:lpstr>Concurrent prog. w/ I/O Multiplexing</vt:lpstr>
    </vt:vector>
  </TitlesOfParts>
  <Company>Princeton University, University of Tromsø, University of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Scheduling</dc:title>
  <dc:creator>Kai Li, Otto J. Anshus</dc:creator>
  <cp:lastModifiedBy>Lars Ailo Bongo</cp:lastModifiedBy>
  <cp:revision>158</cp:revision>
  <cp:lastPrinted>2013-01-24T10:05:21Z</cp:lastPrinted>
  <dcterms:created xsi:type="dcterms:W3CDTF">1998-02-12T19:35:34Z</dcterms:created>
  <dcterms:modified xsi:type="dcterms:W3CDTF">2017-01-24T08:17:27Z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otto@cs.princeton.edu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D:\Otto\TeachOS Princeton 9899\Otto\Fall98\Notes\html</vt:lpwstr>
  </property>
</Properties>
</file>