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38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1" autoAdjust="0"/>
    <p:restoredTop sz="86000" autoAdjust="0"/>
  </p:normalViewPr>
  <p:slideViewPr>
    <p:cSldViewPr>
      <p:cViewPr varScale="1">
        <p:scale>
          <a:sx n="77" d="100"/>
          <a:sy n="77" d="100"/>
        </p:scale>
        <p:origin x="1581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4CD2-14A4-4371-9F2C-5A613AFFE86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26F7-1CEC-448F-B4AE-EDE335D2B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58F9-8B74-481E-BB7F-63449394D034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83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C37B2-E379-48CB-A6E3-8D137D3F1430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0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235F-55B3-4CBF-ADE3-E2FD1229EA99}" type="slidenum">
              <a:rPr lang="en-US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59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31F80-FDD9-461D-B8C9-F8C5BC4A30F4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81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B8D9-74CC-4A84-8B50-08D629C70547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4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DBD8D-9FA9-4C23-815B-2DE3A9A12E89}" type="slidenum">
              <a:rPr lang="en-US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8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E2B39-320C-459B-ABBF-0213A6B11EBB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76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9920-0A61-42DD-85B5-7E1A4B9AEB2B}" type="slidenum">
              <a:rPr lang="en-US"/>
              <a:pPr/>
              <a:t>17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65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FF030-E057-4BD1-B9E3-281AF3D78B4D}" type="slidenum">
              <a:rPr lang="en-US"/>
              <a:pPr/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Granularity 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Checking is not efficient: Need to enumerate all users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If checks happen at Open, then changing access control can happen only at future open ops.</a:t>
            </a:r>
          </a:p>
        </p:txBody>
      </p:sp>
    </p:spTree>
    <p:extLst>
      <p:ext uri="{BB962C8B-B14F-4D97-AF65-F5344CB8AC3E}">
        <p14:creationId xmlns:p14="http://schemas.microsoft.com/office/powerpoint/2010/main" val="391696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7285D-4FB6-4857-AE53-089992863971}" type="slidenum">
              <a:rPr lang="en-US"/>
              <a:pPr/>
              <a:t>19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Capabilities do not allow selective revocation of rights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Removing an object needs to remove it from capability lists</a:t>
            </a:r>
          </a:p>
        </p:txBody>
      </p:sp>
    </p:spTree>
    <p:extLst>
      <p:ext uri="{BB962C8B-B14F-4D97-AF65-F5344CB8AC3E}">
        <p14:creationId xmlns:p14="http://schemas.microsoft.com/office/powerpoint/2010/main" val="267785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7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D9FE7-E961-46C9-A740-2563A27AD047}" type="slidenum">
              <a:rPr lang="en-US"/>
              <a:pPr/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939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B3CD2-F080-420F-B188-D57B7248D3F7}" type="slidenum">
              <a:rPr lang="en-US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1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D1AED-3A18-45AC-8C9E-DD200E2265AA}" type="slidenum">
              <a:rPr lang="en-US"/>
              <a:pPr/>
              <a:t>22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8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3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0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5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1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8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4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8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6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8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4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5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36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7638E-0EF2-4992-BA10-A7475707F2B6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996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9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2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7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2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2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6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95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4D5F-1719-4B56-8187-08186D2B2EFB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76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9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16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1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63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1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2A924-1177-4E3F-AEFD-9B669F4ABCE8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588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1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1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6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31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3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53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65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8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7437A-B8FF-45DC-A4CF-2BEABE898AA0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4094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95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92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11E1-F31E-47FE-94D4-0A0B5BE61741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6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72D393-A7BE-4A00-B825-63351810B4E8}" type="datetime1">
              <a:rPr lang="en-US" smtClean="0"/>
              <a:t>4/27/2017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B601-46FD-445F-9989-C94F408947F5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A82C-E3C4-4EFA-835D-BE4099F13BD7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931D-3D37-4C63-BF61-3605EBEC620F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448F8B-1D78-461A-83BA-F4B873C35ED1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5DD9-375C-405A-A451-CBCCB57D6174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767-224A-4720-AE59-B3B9E9BC3254}" type="datetime1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F3DE-51A3-4141-98FB-16D49AE48487}" type="datetime1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423-4425-49D6-85B0-32A7393206CC}" type="datetime1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5B17-A1D5-4071-AB85-AEE62BE7AA6F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001-5DAE-4347-A64F-AC6D78A5473B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9F9AA-4D7E-486F-818E-2E049D4FCA70}" type="datetime1">
              <a:rPr lang="en-US" smtClean="0"/>
              <a:t>4/27/2017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Inf-2201, University of Troms</a:t>
            </a:r>
            <a:r>
              <a:rPr lang="nb-NO" dirty="0"/>
              <a:t>ø, Spring 2014</a:t>
            </a:r>
          </a:p>
          <a:p>
            <a:r>
              <a:rPr lang="nb-NO" dirty="0"/>
              <a:t>Lars Ailo Bongo (larsab@cs.uit.no)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391" y="5867400"/>
            <a:ext cx="436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slides from Kai Li, Princeton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A0C9352-2A7F-45C5-BA2D-54E901874E33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37891" name="Rectangle 2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Operations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Operations for “sequence of bytes” files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Create: create a mapping from a name to bytes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Delete: delete the mapping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Open: authentication, bring key attributes, disk info into RAM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Close: free up table space, force last block write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Seek: jump to a particular location in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Read: read some bytes from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Write: write some bytes to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Get attributes, Set attributes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A few more on directories: talk about this later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Implementation goal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Operations should have as few disk accesses as possible and have minimal space overhead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  <a:p>
            <a:pPr lvl="1" eaLnBrk="1" hangingPunct="1"/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346B3E7-6EEB-4BA9-8539-65E8B601140C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Patterns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Sequential (the common pattern)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File data processed sequentially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Editor writes out a new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Compiler reads a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Random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Address a block in file directly without passing through predecessors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 set for demand paging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Read a message in an inbox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Keyed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Search for a record with particular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Usually not provided by today’s 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 search and indexing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4A51E0D-6AEB-4A99-B608-25AF4FB2FCC3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41987" name="Rectangle 2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VM Page Table vs. File System Metadata</a:t>
            </a:r>
          </a:p>
        </p:txBody>
      </p:sp>
      <p:sp>
        <p:nvSpPr>
          <p:cNvPr id="41988" name="Rectangle 27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Page table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an address space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virtual page # to physical page #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TLB does all in one cycle</a:t>
            </a:r>
          </a:p>
        </p:txBody>
      </p:sp>
      <p:sp>
        <p:nvSpPr>
          <p:cNvPr id="41989" name="Rectangle 28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metadata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files</a:t>
            </a:r>
            <a:br>
              <a:rPr lang="en-US" sz="2200" dirty="0">
                <a:ea typeface="ＭＳ Ｐゴシック" pitchFamily="-108" charset="-128"/>
              </a:rPr>
            </a:br>
            <a:endParaRPr lang="en-US" sz="2200" dirty="0">
              <a:ea typeface="ＭＳ Ｐゴシック" pitchFamily="-108" charset="-128"/>
            </a:endParaRP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byte offset to disk block address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All implement in software and may cause disk accesses</a:t>
            </a:r>
          </a:p>
          <a:p>
            <a:pPr eaLnBrk="1" hangingPunct="1"/>
            <a:endParaRPr lang="en-US" sz="2200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CB08E36A-FCC8-401D-8436-48AC53B7B0F6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vs. Virtual Memory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Similarity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Location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Oblivious to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Protection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easier than VM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CPU time to do file system mappings is not a big deal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Files are dense and mostly 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Page tables deal with sparse address spaces and random accesses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harder than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Each layer of translation causes potential disk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Memory space for caching is never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Range very extreme: many &lt; 10k, some &gt; GB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Implementation must be very reliable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47C9A2C8-2B45-4DCD-A664-C8B375C84136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Policy vs. Mechanism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Policy is about </a:t>
            </a:r>
            <a:r>
              <a:rPr lang="en-US" i="1" dirty="0">
                <a:ea typeface="ＭＳ Ｐゴシック" pitchFamily="-108" charset="-128"/>
              </a:rPr>
              <a:t>what </a:t>
            </a:r>
            <a:r>
              <a:rPr lang="en-US" dirty="0">
                <a:ea typeface="ＭＳ Ｐゴシック" pitchFamily="-108" charset="-128"/>
              </a:rPr>
              <a:t>and mechanism is about </a:t>
            </a:r>
            <a:r>
              <a:rPr lang="en-US" i="1" dirty="0">
                <a:ea typeface="ＭＳ Ｐゴシック" pitchFamily="-108" charset="-128"/>
              </a:rPr>
              <a:t>how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protection system is the mechanism to enforce a security policy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Roughly the same set of choices, no matter what policy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security policy delineates what acceptable behavior and unacceptable behavior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Example security policies: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Each user can only allocate 40GB of disk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No one but root can write to the password file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You cannot read my mail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0A987F2-3C86-4A54-A661-4623043233B6}" type="slidenum">
              <a:rPr lang="en-US"/>
              <a:pPr defTabSz="914608"/>
              <a:t>15</a:t>
            </a:fld>
            <a:endParaRPr lang="en-US" dirty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Mechanisms</a:t>
            </a:r>
          </a:p>
        </p:txBody>
      </p:sp>
      <p:sp>
        <p:nvSpPr>
          <p:cNvPr id="4813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Make sure system knows whom it is talking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Unix: password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Banks:  account # + last transactions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Bars: driver’s license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Determine if x is allowed to do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Need a simple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Access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Enforce authorization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Must make sure there are no loopholes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This is difficult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C327977-2D03-47A8-B9E6-79A50B65BED0}" type="slidenum">
              <a:rPr lang="en-US"/>
              <a:pPr defTabSz="914608"/>
              <a:t>16</a:t>
            </a:fld>
            <a:endParaRPr lang="en-US" dirty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Authentication</a:t>
            </a:r>
          </a:p>
        </p:txBody>
      </p:sp>
      <p:sp>
        <p:nvSpPr>
          <p:cNvPr id="5018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Usually done with passwords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This is usually a relatively weak form of authentication, since it’s something that people have to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Empirically is typically based on girlfriend/boyfriend/partner name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Passwords should not be stored in a directly-readable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Use some sort of one-way-transformation (a “secure hash”) and store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If you look in /etc/passwords will see a bunch of gibberish associated with each name.  That is the password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Problem: to prevent guessing (“dictionary attacks”) passwords should be long and obscure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Unfortunately easily forgotten and usually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What are the alternatives?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E462306-ED61-40A0-91C9-174BB40FED08}" type="slidenum">
              <a:rPr lang="en-US"/>
              <a:pPr defTabSz="914608"/>
              <a:t>17</a:t>
            </a:fld>
            <a:endParaRPr lang="en-US" dirty="0"/>
          </a:p>
        </p:txBody>
      </p:sp>
      <p:sp>
        <p:nvSpPr>
          <p:cNvPr id="52227" name="Rectangle 1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Domain</a:t>
            </a:r>
          </a:p>
        </p:txBody>
      </p:sp>
      <p:sp>
        <p:nvSpPr>
          <p:cNvPr id="5222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 set of (objects, rights) pairs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Domain may correspond to single user, or more general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Process runs in a domain at a given instant in time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Once identity known, what is Bob allowed to do?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More generally: must be able to determine what each “principal” is allowed to do with what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 be represented as an “protection matrix” with one row per domain, one column per resource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What are the pros and cons of this approach?</a:t>
            </a:r>
          </a:p>
        </p:txBody>
      </p:sp>
      <p:graphicFrame>
        <p:nvGraphicFramePr>
          <p:cNvPr id="747564" name="Group 44"/>
          <p:cNvGraphicFramePr>
            <a:graphicFrameLocks noGrp="1"/>
          </p:cNvGraphicFramePr>
          <p:nvPr/>
        </p:nvGraphicFramePr>
        <p:xfrm>
          <a:off x="1394114" y="4975412"/>
          <a:ext cx="6096000" cy="17481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pitchFamily="-108" charset="-128"/>
                      </a:endParaRP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A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Printer B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C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1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2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3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2E1BF8-D7B4-40CA-B668-4020433CC3A0}" type="slidenum">
              <a:rPr lang="en-US"/>
              <a:pPr defTabSz="914608"/>
              <a:t>18</a:t>
            </a:fld>
            <a:endParaRPr 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Access Control Lists (ACLs)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By column:  For each object, indicate which users are allowed to perform which operations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In most general form, each object has a list of</a:t>
            </a:r>
            <a:br>
              <a:rPr lang="en-US" dirty="0">
                <a:ea typeface="ＭＳ Ｐゴシック" pitchFamily="-108" charset="-128"/>
              </a:rPr>
            </a:br>
            <a:r>
              <a:rPr lang="en-US" dirty="0">
                <a:ea typeface="ＭＳ Ｐゴシック" pitchFamily="-108" charset="-128"/>
              </a:rPr>
              <a:t>&lt;</a:t>
            </a:r>
            <a:r>
              <a:rPr lang="en-US" dirty="0" err="1">
                <a:ea typeface="ＭＳ Ｐゴシック" pitchFamily="-108" charset="-128"/>
              </a:rPr>
              <a:t>user,privileged</a:t>
            </a:r>
            <a:r>
              <a:rPr lang="en-US" dirty="0">
                <a:ea typeface="ＭＳ Ｐゴシック" pitchFamily="-108" charset="-128"/>
              </a:rPr>
              <a:t>&gt; pairs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Access control lists are simple, and are used in almost all file systems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Owner, group, world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Stores ACLs in each file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Use login authentication to identify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Kernel implements ACLs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What are the issues?</a:t>
            </a:r>
          </a:p>
          <a:p>
            <a:pPr marL="307718" indent="-307718" defTabSz="820583">
              <a:buNone/>
            </a:pPr>
            <a:endParaRPr lang="en-US" b="1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B2392AE-338D-4EAB-9F38-685C6D39B478}" type="slidenum">
              <a:rPr lang="en-US"/>
              <a:pPr defTabSz="914608"/>
              <a:t>19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Capabilities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 rows: For each user, indicate which files may be accessed and in what ways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Store a lists of &lt;object, privilege&gt; pairs which each user.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Called a </a:t>
            </a:r>
            <a:r>
              <a:rPr lang="en-US" i="1" dirty="0">
                <a:ea typeface="ＭＳ Ｐゴシック" pitchFamily="-108" charset="-128"/>
              </a:rPr>
              <a:t>Capability List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Capabilities frequently do both naming and protection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Can only “see” an object if you have a capability for it.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Default is no access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Capability lists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Architecture support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kernel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user space but in encrypted format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Checking is easy: no enumeration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Issues with capabilities?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1DF4A934-9C9F-4C3F-8F3E-9E85DEEB3E64}" type="slidenum">
              <a:rPr lang="en-US"/>
              <a:pPr defTabSz="914608"/>
              <a:t>20</a:t>
            </a:fld>
            <a:endParaRPr lang="en-US" dirty="0"/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Enforcement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Use a trusted party to 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Enforce access controls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Protect authorization information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Kernel is the trusted party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This part of the system can do anything it wants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If it has a bug, the entire system can be destroyed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Want it to be as small &amp; simple as possible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Security is only as strong as the weakest link in the protection system</a:t>
            </a:r>
          </a:p>
          <a:p>
            <a:pPr eaLnBrk="1" hangingPunct="1"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5BF40518-12C6-43C5-B435-2BD4B679DB85}" type="slidenum">
              <a:rPr lang="en-US"/>
              <a:pPr defTabSz="914608"/>
              <a:t>21</a:t>
            </a:fld>
            <a:endParaRPr lang="en-US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Some Easy Attacks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Abuse of valid privilege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On Unix, super-user can do anything.  Read your mail, send mail in your name, etc. 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If you delete the code for your COS318 project, your partner is not happy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Spoiler/Denial of service (</a:t>
            </a:r>
            <a:r>
              <a:rPr lang="en-US" dirty="0" err="1">
                <a:ea typeface="ＭＳ Ｐゴシック" pitchFamily="-108" charset="-128"/>
              </a:rPr>
              <a:t>DoS</a:t>
            </a:r>
            <a:r>
              <a:rPr lang="en-US" dirty="0">
                <a:ea typeface="ＭＳ Ｐゴシック" pitchFamily="-108" charset="-128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Use up all resources and make system crash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shell script to: “while(1) { </a:t>
            </a:r>
            <a:r>
              <a:rPr lang="en-US" dirty="0" err="1">
                <a:ea typeface="ＭＳ Ｐゴシック" pitchFamily="-108" charset="-128"/>
              </a:rPr>
              <a:t>mkdir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</a:t>
            </a:r>
            <a:r>
              <a:rPr lang="en-US" dirty="0" err="1">
                <a:ea typeface="ＭＳ Ｐゴシック" pitchFamily="-108" charset="-128"/>
              </a:rPr>
              <a:t>cd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C program: “while(1) { fork(); </a:t>
            </a:r>
            <a:r>
              <a:rPr lang="en-US" dirty="0" err="1">
                <a:ea typeface="ＭＳ Ｐゴシック" pitchFamily="-108" charset="-128"/>
              </a:rPr>
              <a:t>malloc</a:t>
            </a:r>
            <a:r>
              <a:rPr lang="en-US" dirty="0">
                <a:ea typeface="ＭＳ Ｐゴシック" pitchFamily="-108" charset="-128"/>
              </a:rPr>
              <a:t>(1000)[40] = 1;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a program with RSS &gt; DRAM + Swap space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Listener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Passively watch network traffic.  Will see anyone’s password as they type it into telnet.  Or just watch for file traffic: may be transmitted in plaintext.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25933B9-F51E-45D2-8321-479E5439B7DB}" type="slidenum">
              <a:rPr lang="en-US"/>
              <a:pPr defTabSz="914608"/>
              <a:t>22</a:t>
            </a:fld>
            <a:endParaRPr lang="en-US" dirty="0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No Perfect Protection System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can only increase the effort needed to do something bad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cannot prevent bad things from happening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Even assuming a technically perfect system, there are always ways to defeat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burglary, bribery, blackmail, bludgeoning, etc.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Every system has holes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just depends on what they look like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File and directory naming</a:t>
            </a:r>
          </a:p>
          <a:p>
            <a:pPr lvl="1"/>
            <a:r>
              <a:rPr lang="en-US" dirty="0"/>
              <a:t>Local and remote operations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Implement read/write and other functionalities</a:t>
            </a:r>
          </a:p>
          <a:p>
            <a:r>
              <a:rPr lang="en-US" dirty="0"/>
              <a:t>Buffer cache</a:t>
            </a:r>
          </a:p>
          <a:p>
            <a:pPr lvl="1"/>
            <a:r>
              <a:rPr lang="en-US" dirty="0"/>
              <a:t>Reduce client/server disk I/Os</a:t>
            </a:r>
          </a:p>
          <a:p>
            <a:r>
              <a:rPr lang="en-US" dirty="0"/>
              <a:t>Disk allocation</a:t>
            </a:r>
          </a:p>
          <a:p>
            <a:pPr lvl="1"/>
            <a:r>
              <a:rPr lang="en-US" dirty="0"/>
              <a:t>File data layout</a:t>
            </a:r>
          </a:p>
          <a:p>
            <a:pPr lvl="1"/>
            <a:r>
              <a:rPr lang="en-US" dirty="0"/>
              <a:t>Mapping files to disk blocks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Tools for system administrators to manage file systems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33" y="1905000"/>
            <a:ext cx="32327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33100"/>
            <a:ext cx="7315200" cy="35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8"/>
          <p:cNvSpPr/>
          <p:nvPr/>
        </p:nvSpPr>
        <p:spPr>
          <a:xfrm>
            <a:off x="1066800" y="2971800"/>
            <a:ext cx="2590800" cy="5334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Open A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File name lookup and authenticate</a:t>
            </a:r>
          </a:p>
          <a:p>
            <a:r>
              <a:rPr lang="en-US" dirty="0"/>
              <a:t>Copy the file descriptors into the in-memory data structure, if it is not in yet</a:t>
            </a:r>
          </a:p>
          <a:p>
            <a:r>
              <a:rPr lang="en-US" dirty="0"/>
              <a:t>Create an entry in the open file table (system wide) if there isn’t one</a:t>
            </a:r>
          </a:p>
          <a:p>
            <a:r>
              <a:rPr lang="en-US" dirty="0"/>
              <a:t>Create an entry in PCB</a:t>
            </a:r>
          </a:p>
          <a:p>
            <a:r>
              <a:rPr lang="en-US" dirty="0"/>
              <a:t>Link up the data structures</a:t>
            </a:r>
          </a:p>
          <a:p>
            <a:r>
              <a:rPr lang="en-US" dirty="0"/>
              <a:t>Return a pointer to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10 bytes from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read 10 bytes</a:t>
            </a:r>
          </a:p>
          <a:p>
            <a:r>
              <a:rPr lang="en-US" dirty="0"/>
              <a:t>Write 10 bytes to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write 10 bytes in memory</a:t>
            </a:r>
          </a:p>
          <a:p>
            <a:pPr lvl="1"/>
            <a:r>
              <a:rPr lang="en-US" dirty="0"/>
              <a:t>write out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Code to bootstrap the operating system</a:t>
            </a:r>
          </a:p>
          <a:p>
            <a:r>
              <a:rPr lang="en-US" dirty="0"/>
              <a:t>Super-block defines a file system</a:t>
            </a:r>
          </a:p>
          <a:p>
            <a:pPr lvl="1"/>
            <a:r>
              <a:rPr lang="en-US" dirty="0"/>
              <a:t>Size of the file system</a:t>
            </a:r>
          </a:p>
          <a:p>
            <a:pPr lvl="1"/>
            <a:r>
              <a:rPr lang="en-US" dirty="0"/>
              <a:t>Size of the file descriptor area</a:t>
            </a:r>
          </a:p>
          <a:p>
            <a:pPr lvl="1"/>
            <a:r>
              <a:rPr lang="en-US" dirty="0"/>
              <a:t>Free list pointer, or pointer to bitmap</a:t>
            </a:r>
          </a:p>
          <a:p>
            <a:pPr lvl="1"/>
            <a:r>
              <a:rPr lang="en-US" dirty="0"/>
              <a:t>Location of the file descriptor of the root directory</a:t>
            </a:r>
          </a:p>
          <a:p>
            <a:pPr lvl="1"/>
            <a:r>
              <a:rPr lang="en-US" dirty="0"/>
              <a:t>Other meta-data such as permission and various times</a:t>
            </a:r>
          </a:p>
          <a:p>
            <a:pPr lvl="1"/>
            <a:r>
              <a:rPr lang="en-US" dirty="0"/>
              <a:t>Kernel keeps in main memory, and is replicated on disk too</a:t>
            </a:r>
          </a:p>
          <a:p>
            <a:r>
              <a:rPr lang="en-US" dirty="0"/>
              <a:t>File descriptors</a:t>
            </a:r>
          </a:p>
          <a:p>
            <a:r>
              <a:rPr lang="en-US" dirty="0"/>
              <a:t>Each describes a file</a:t>
            </a:r>
          </a:p>
          <a:p>
            <a:r>
              <a:rPr lang="en-US" dirty="0"/>
              <a:t>File data blocks</a:t>
            </a:r>
          </a:p>
          <a:p>
            <a:r>
              <a:rPr lang="en-US" dirty="0"/>
              <a:t>Data for the files, the largest portion on disk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181100"/>
            <a:ext cx="5524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Disk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is to manage the allocation of a volume</a:t>
            </a:r>
          </a:p>
          <a:p>
            <a:r>
              <a:rPr lang="en-US" dirty="0"/>
              <a:t>A file header for each file</a:t>
            </a:r>
          </a:p>
          <a:p>
            <a:pPr lvl="1"/>
            <a:r>
              <a:rPr lang="en-US" dirty="0"/>
              <a:t>Disk blocks associated with each file</a:t>
            </a:r>
          </a:p>
          <a:p>
            <a:r>
              <a:rPr lang="en-US" dirty="0"/>
              <a:t>A data structure to represent free space on disk</a:t>
            </a:r>
          </a:p>
          <a:p>
            <a:pPr lvl="1"/>
            <a:r>
              <a:rPr lang="en-US" dirty="0"/>
              <a:t>Bit map that uses 1 bit per block (sector)</a:t>
            </a:r>
          </a:p>
          <a:p>
            <a:pPr lvl="1"/>
            <a:r>
              <a:rPr lang="en-US" dirty="0"/>
              <a:t>Linked list that chains free blocks together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237" y="1941512"/>
            <a:ext cx="34099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8" name="Rectangle 7"/>
          <p:cNvSpPr/>
          <p:nvPr/>
        </p:nvSpPr>
        <p:spPr>
          <a:xfrm>
            <a:off x="8077200" y="5181600"/>
            <a:ext cx="228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Request in advance for the size of the file</a:t>
            </a:r>
          </a:p>
          <a:p>
            <a:r>
              <a:rPr lang="en-US" dirty="0"/>
              <a:t>Search bit map or linked list to locate a space</a:t>
            </a:r>
          </a:p>
          <a:p>
            <a:r>
              <a:rPr lang="en-US" dirty="0"/>
              <a:t>File header</a:t>
            </a:r>
          </a:p>
          <a:p>
            <a:pPr lvl="1"/>
            <a:r>
              <a:rPr lang="en-US" dirty="0"/>
              <a:t>First block in file</a:t>
            </a:r>
          </a:p>
          <a:p>
            <a:pPr lvl="1"/>
            <a:r>
              <a:rPr lang="en-US" dirty="0"/>
              <a:t>Number of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sequential access</a:t>
            </a:r>
          </a:p>
          <a:p>
            <a:pPr lvl="1"/>
            <a:r>
              <a:rPr lang="en-US" dirty="0"/>
              <a:t>Easy random access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External fragmentation (what if file C needs 3 blocks)</a:t>
            </a:r>
          </a:p>
          <a:p>
            <a:pPr lvl="1"/>
            <a:r>
              <a:rPr lang="en-US" dirty="0"/>
              <a:t>Hard to grow files: may have to move (large) files on disk</a:t>
            </a:r>
          </a:p>
          <a:p>
            <a:pPr lvl="1"/>
            <a:r>
              <a:rPr lang="en-US" dirty="0"/>
              <a:t>May need compaction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5410200"/>
            <a:ext cx="3952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Files (Alto)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header points to 1</a:t>
            </a:r>
            <a:r>
              <a:rPr lang="en-US" baseline="30000" dirty="0"/>
              <a:t>st</a:t>
            </a:r>
            <a:r>
              <a:rPr lang="en-US" dirty="0"/>
              <a:t> block on disk</a:t>
            </a:r>
          </a:p>
          <a:p>
            <a:r>
              <a:rPr lang="en-US" dirty="0"/>
              <a:t>A block points to the next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files dynamically</a:t>
            </a:r>
          </a:p>
          <a:p>
            <a:pPr lvl="1"/>
            <a:r>
              <a:rPr lang="en-US" dirty="0"/>
              <a:t>Free list is similar to a file</a:t>
            </a:r>
          </a:p>
          <a:p>
            <a:pPr lvl="1"/>
            <a:r>
              <a:rPr lang="en-US" dirty="0"/>
              <a:t>No external fragmentation or need to move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Random access: horrible</a:t>
            </a:r>
          </a:p>
          <a:p>
            <a:pPr lvl="1"/>
            <a:r>
              <a:rPr lang="en-US" dirty="0"/>
              <a:t>Even sequential access needs one seek per block</a:t>
            </a:r>
          </a:p>
          <a:p>
            <a:pPr lvl="1"/>
            <a:r>
              <a:rPr lang="en-US" dirty="0"/>
              <a:t>Unreliable: losing a block means losing the rest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2" y="1993900"/>
            <a:ext cx="2590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Why Files?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Can’t we just use main memory?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Can’t we use a mechanism like swapping to disk?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to store large amount of information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survive process termination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be shareable by processes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9D832E38-E9FA-4558-AE35-CC95188474EB}" type="slidenum">
              <a:rPr lang="en-US"/>
              <a:pPr defTabSz="914608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317625"/>
            <a:ext cx="29337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5562600" y="1828800"/>
            <a:ext cx="1295400" cy="419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324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Table of “next pointers”, indexed by block</a:t>
            </a:r>
          </a:p>
          <a:p>
            <a:pPr lvl="2"/>
            <a:r>
              <a:rPr lang="en-US" dirty="0"/>
              <a:t>Instead of pointer stored with block</a:t>
            </a:r>
          </a:p>
          <a:p>
            <a:pPr lvl="1"/>
            <a:r>
              <a:rPr lang="en-US" dirty="0"/>
              <a:t>Directory entry points to 1st block of file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 need to traverse list to find a block</a:t>
            </a:r>
          </a:p>
          <a:p>
            <a:pPr lvl="1"/>
            <a:r>
              <a:rPr lang="en-US" dirty="0"/>
              <a:t>Cache FAT table and traverse in memory</a:t>
            </a:r>
          </a:p>
          <a:p>
            <a:r>
              <a:rPr lang="en-US" dirty="0"/>
              <a:t> Cons</a:t>
            </a:r>
          </a:p>
          <a:p>
            <a:pPr lvl="1"/>
            <a:r>
              <a:rPr lang="en-US" dirty="0"/>
              <a:t>FAT table takes lots of space for large disk</a:t>
            </a:r>
          </a:p>
          <a:p>
            <a:pPr lvl="2"/>
            <a:r>
              <a:rPr lang="en-US" dirty="0"/>
              <a:t>Hard to fit in memory; so may need seeks</a:t>
            </a:r>
          </a:p>
          <a:p>
            <a:pPr lvl="1"/>
            <a:r>
              <a:rPr lang="en-US" dirty="0"/>
              <a:t>Pointers for all files on whole disk are interspersed in FAT table</a:t>
            </a:r>
          </a:p>
          <a:p>
            <a:pPr lvl="2"/>
            <a:r>
              <a:rPr lang="en-US" dirty="0"/>
              <a:t>Need full table in memory, even for one file</a:t>
            </a:r>
          </a:p>
          <a:p>
            <a:pPr lvl="2"/>
            <a:r>
              <a:rPr lang="en-US" dirty="0"/>
              <a:t>Solution: indexed files</a:t>
            </a:r>
          </a:p>
          <a:p>
            <a:pPr lvl="3"/>
            <a:r>
              <a:rPr lang="en-US" sz="1900" dirty="0"/>
              <a:t>Keep block lists for different files together, and in different parts of disk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001000" y="1143000"/>
            <a:ext cx="762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Indexed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declares max size</a:t>
            </a:r>
          </a:p>
          <a:p>
            <a:r>
              <a:rPr lang="en-US" dirty="0"/>
              <a:t>A file header holds an array of pointers to point to disk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up to a limit</a:t>
            </a:r>
          </a:p>
          <a:p>
            <a:pPr lvl="1"/>
            <a:r>
              <a:rPr lang="en-US" dirty="0"/>
              <a:t>Random access is 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Clumsy to grow beyond the limit</a:t>
            </a:r>
          </a:p>
          <a:p>
            <a:pPr lvl="1"/>
            <a:r>
              <a:rPr lang="en-US" dirty="0"/>
              <a:t>Still lots of seeks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856" y="2209800"/>
            <a:ext cx="2827997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(Cray-1)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Using contiguous allocation</a:t>
            </a:r>
          </a:p>
          <a:p>
            <a:pPr lvl="1"/>
            <a:r>
              <a:rPr lang="en-US" dirty="0"/>
              <a:t>Allow non-contiguous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10 (</a:t>
            </a:r>
            <a:r>
              <a:rPr lang="en-US" dirty="0" err="1"/>
              <a:t>base,size</a:t>
            </a:r>
            <a:r>
              <a:rPr lang="en-US" dirty="0"/>
              <a:t>) pointers</a:t>
            </a:r>
          </a:p>
          <a:p>
            <a:pPr lvl="1"/>
            <a:r>
              <a:rPr lang="en-US" dirty="0"/>
              <a:t>Indirect for big files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2289175"/>
            <a:ext cx="2505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Indexed Files (Unix)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13 Pointers in a header</a:t>
            </a:r>
          </a:p>
          <a:p>
            <a:pPr lvl="1"/>
            <a:r>
              <a:rPr lang="en-US" dirty="0"/>
              <a:t>0…10: direct pointers</a:t>
            </a:r>
          </a:p>
          <a:p>
            <a:pPr lvl="1"/>
            <a:r>
              <a:rPr lang="en-US" dirty="0"/>
              <a:t>11: 1-level indirect</a:t>
            </a:r>
          </a:p>
          <a:p>
            <a:pPr lvl="1"/>
            <a:r>
              <a:rPr lang="en-US" dirty="0"/>
              <a:t>12: 2-level indirect</a:t>
            </a:r>
          </a:p>
          <a:p>
            <a:pPr lvl="1"/>
            <a:r>
              <a:rPr lang="en-US" dirty="0"/>
              <a:t>13: 3-level indirect</a:t>
            </a:r>
          </a:p>
          <a:p>
            <a:r>
              <a:rPr lang="en-US" dirty="0"/>
              <a:t>Pros &amp; Cons</a:t>
            </a:r>
          </a:p>
          <a:p>
            <a:pPr lvl="1"/>
            <a:r>
              <a:rPr lang="en-US" dirty="0"/>
              <a:t>In favor of small files</a:t>
            </a:r>
          </a:p>
          <a:p>
            <a:pPr lvl="1"/>
            <a:r>
              <a:rPr lang="en-US" dirty="0"/>
              <a:t>Can grow</a:t>
            </a:r>
          </a:p>
          <a:p>
            <a:pPr lvl="1"/>
            <a:r>
              <a:rPr lang="en-US" dirty="0"/>
              <a:t>Limit is 16G and lots of seek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325" y="1569486"/>
            <a:ext cx="4041775" cy="42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Original Unix </a:t>
            </a:r>
            <a:r>
              <a:rPr lang="en-US" dirty="0" err="1"/>
              <a:t>i</a:t>
            </a:r>
            <a:r>
              <a:rPr lang="en-US" dirty="0"/>
              <a:t>-node?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Mode: file type, protection bits,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 bits</a:t>
            </a:r>
          </a:p>
          <a:p>
            <a:r>
              <a:rPr lang="en-US" dirty="0"/>
              <a:t>Link count: number of directory entries pointing to this</a:t>
            </a:r>
          </a:p>
          <a:p>
            <a:r>
              <a:rPr lang="en-US" dirty="0" err="1"/>
              <a:t>Uid</a:t>
            </a:r>
            <a:r>
              <a:rPr lang="en-US" dirty="0"/>
              <a:t>: </a:t>
            </a:r>
            <a:r>
              <a:rPr lang="en-US" dirty="0" err="1"/>
              <a:t>uid</a:t>
            </a:r>
            <a:r>
              <a:rPr lang="en-US" dirty="0"/>
              <a:t> of the file owner</a:t>
            </a:r>
          </a:p>
          <a:p>
            <a:r>
              <a:rPr lang="en-US" dirty="0" err="1"/>
              <a:t>Gid</a:t>
            </a:r>
            <a:r>
              <a:rPr lang="en-US" dirty="0"/>
              <a:t>: </a:t>
            </a:r>
            <a:r>
              <a:rPr lang="en-US" dirty="0" err="1"/>
              <a:t>gid</a:t>
            </a:r>
            <a:r>
              <a:rPr lang="en-US" dirty="0"/>
              <a:t> of the file owner</a:t>
            </a:r>
          </a:p>
          <a:p>
            <a:r>
              <a:rPr lang="en-US" dirty="0"/>
              <a:t>File size</a:t>
            </a:r>
          </a:p>
          <a:p>
            <a:r>
              <a:rPr lang="en-US" dirty="0"/>
              <a:t>Times (access, modify, change)</a:t>
            </a:r>
          </a:p>
          <a:p>
            <a:r>
              <a:rPr lang="en-US" dirty="0"/>
              <a:t>No filename (why?)</a:t>
            </a:r>
          </a:p>
          <a:p>
            <a:r>
              <a:rPr lang="en-US" dirty="0"/>
              <a:t>10 pointers to data blocks</a:t>
            </a:r>
          </a:p>
          <a:p>
            <a:r>
              <a:rPr lang="en-US" dirty="0"/>
              <a:t>Single indirect pointer</a:t>
            </a:r>
          </a:p>
          <a:p>
            <a:r>
              <a:rPr lang="en-US" dirty="0"/>
              <a:t>Double indirect pointer</a:t>
            </a:r>
          </a:p>
          <a:p>
            <a:r>
              <a:rPr lang="en-US" dirty="0"/>
              <a:t>Triple indirect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using a fixed size block, use a number of blocks</a:t>
            </a:r>
          </a:p>
          <a:p>
            <a:pPr lvl="1"/>
            <a:r>
              <a:rPr lang="en-US" dirty="0"/>
              <a:t>XFS uses 8Kbyte block</a:t>
            </a:r>
          </a:p>
          <a:p>
            <a:pPr lvl="1"/>
            <a:r>
              <a:rPr lang="en-US" dirty="0"/>
              <a:t>Max extent size is 2M blocks</a:t>
            </a:r>
          </a:p>
          <a:p>
            <a:r>
              <a:rPr lang="en-US" dirty="0"/>
              <a:t>Index nodes need to have</a:t>
            </a:r>
          </a:p>
          <a:p>
            <a:pPr lvl="1"/>
            <a:r>
              <a:rPr lang="en-US" dirty="0"/>
              <a:t>Block offset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Starting block</a:t>
            </a:r>
          </a:p>
          <a:p>
            <a:r>
              <a:rPr lang="en-US" dirty="0"/>
              <a:t>Is this approach better than the Unix </a:t>
            </a:r>
            <a:r>
              <a:rPr lang="en-US" dirty="0" err="1"/>
              <a:t>i</a:t>
            </a:r>
            <a:r>
              <a:rPr lang="en-US" dirty="0"/>
              <a:t>-node approach?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962" y="2532062"/>
            <a:ext cx="3238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Text name</a:t>
            </a:r>
          </a:p>
          <a:p>
            <a:pPr lvl="1"/>
            <a:r>
              <a:rPr lang="en-US" dirty="0"/>
              <a:t>Need to map it to index</a:t>
            </a:r>
          </a:p>
          <a:p>
            <a:r>
              <a:rPr lang="en-US" dirty="0"/>
              <a:t>Index (</a:t>
            </a:r>
            <a:r>
              <a:rPr lang="en-US" dirty="0" err="1"/>
              <a:t>i</a:t>
            </a:r>
            <a:r>
              <a:rPr lang="en-US" dirty="0"/>
              <a:t>-node number)</a:t>
            </a:r>
          </a:p>
          <a:p>
            <a:pPr lvl="1"/>
            <a:r>
              <a:rPr lang="en-US" dirty="0"/>
              <a:t>Ask users to specify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r>
              <a:rPr lang="en-US" dirty="0"/>
              <a:t>Icon</a:t>
            </a:r>
          </a:p>
          <a:p>
            <a:pPr lvl="1"/>
            <a:r>
              <a:rPr lang="en-US" dirty="0"/>
              <a:t>Need to map it to index or map it to text then to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(CP/M)</a:t>
            </a:r>
          </a:p>
          <a:p>
            <a:pPr lvl="1"/>
            <a:r>
              <a:rPr lang="en-US" dirty="0"/>
              <a:t>All files are in one directory</a:t>
            </a:r>
          </a:p>
          <a:p>
            <a:r>
              <a:rPr lang="en-US" dirty="0"/>
              <a:t>Hierarchical (Unix)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Directory is stored in a file containing (name, </a:t>
            </a:r>
            <a:r>
              <a:rPr lang="en-US" dirty="0" err="1"/>
              <a:t>i</a:t>
            </a:r>
            <a:r>
              <a:rPr lang="en-US" dirty="0"/>
              <a:t>-node) pairs</a:t>
            </a:r>
          </a:p>
          <a:p>
            <a:pPr lvl="1"/>
            <a:r>
              <a:rPr lang="en-US" dirty="0"/>
              <a:t>The name can be either a file or a directory</a:t>
            </a:r>
          </a:p>
          <a:p>
            <a:r>
              <a:rPr lang="en-US" dirty="0"/>
              <a:t>Hierarchical (Windows)</a:t>
            </a:r>
          </a:p>
          <a:p>
            <a:pPr lvl="1"/>
            <a:r>
              <a:rPr lang="en-US" dirty="0"/>
              <a:t>C:\Users\foo\bar</a:t>
            </a:r>
          </a:p>
          <a:p>
            <a:pPr lvl="1"/>
            <a:r>
              <a:rPr lang="en-US" dirty="0"/>
              <a:t>Use the extension to indicate whether the entry is a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 Names to </a:t>
            </a:r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Create/delete</a:t>
            </a:r>
          </a:p>
          <a:p>
            <a:pPr lvl="1"/>
            <a:r>
              <a:rPr lang="en-US" dirty="0"/>
              <a:t>Create/delete a directory</a:t>
            </a:r>
          </a:p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Open/close a directory for read and write</a:t>
            </a:r>
          </a:p>
          <a:p>
            <a:pPr lvl="1"/>
            <a:r>
              <a:rPr lang="en-US" dirty="0"/>
              <a:t>Should this be the same or different from file open/close?</a:t>
            </a:r>
          </a:p>
          <a:p>
            <a:r>
              <a:rPr lang="en-US" dirty="0"/>
              <a:t>Link/unlink</a:t>
            </a:r>
          </a:p>
          <a:p>
            <a:pPr lvl="1"/>
            <a:r>
              <a:rPr lang="en-US" dirty="0"/>
              <a:t>Link/unlink a file</a:t>
            </a:r>
          </a:p>
          <a:p>
            <a:r>
              <a:rPr lang="en-US" dirty="0"/>
              <a:t>Rename</a:t>
            </a:r>
          </a:p>
          <a:p>
            <a:pPr lvl="1"/>
            <a:r>
              <a:rPr lang="en-US" dirty="0"/>
              <a:t>Rename the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pairs are linearly stored in a file</a:t>
            </a:r>
          </a:p>
          <a:p>
            <a:pPr lvl="1"/>
            <a:r>
              <a:rPr lang="en-US" dirty="0"/>
              <a:t>Create a file</a:t>
            </a:r>
          </a:p>
          <a:p>
            <a:pPr lvl="2"/>
            <a:r>
              <a:rPr lang="en-US" dirty="0"/>
              <a:t>Append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</a:t>
            </a:r>
          </a:p>
          <a:p>
            <a:r>
              <a:rPr lang="en-US" dirty="0"/>
              <a:t>Delete a file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FileName</a:t>
            </a:r>
            <a:endParaRPr lang="en-US" dirty="0"/>
          </a:p>
          <a:p>
            <a:pPr lvl="1"/>
            <a:r>
              <a:rPr lang="en-US" dirty="0"/>
              <a:t>Remove its pair from the directory</a:t>
            </a:r>
          </a:p>
          <a:p>
            <a:pPr lvl="1"/>
            <a:r>
              <a:rPr lang="en-US" dirty="0"/>
              <a:t>Compact by moving the rest</a:t>
            </a:r>
          </a:p>
          <a:p>
            <a:r>
              <a:rPr lang="en-US" dirty="0"/>
              <a:t> Pros</a:t>
            </a:r>
          </a:p>
          <a:p>
            <a:pPr lvl="1"/>
            <a:r>
              <a:rPr lang="en-US" dirty="0"/>
              <a:t>Space efficient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Need to deal with fragmentation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/home/</a:t>
            </a:r>
            <a:r>
              <a:rPr lang="en-US" dirty="0" err="1"/>
              <a:t>larsab</a:t>
            </a:r>
            <a:r>
              <a:rPr lang="en-US" dirty="0"/>
              <a:t>/</a:t>
            </a:r>
            <a:r>
              <a:rPr lang="en-US" dirty="0" err="1"/>
              <a:t>foo</a:t>
            </a:r>
            <a:r>
              <a:rPr lang="en-US" dirty="0"/>
              <a:t>/bar/…</a:t>
            </a:r>
            <a:br>
              <a:rPr lang="en-US" dirty="0"/>
            </a:br>
            <a:r>
              <a:rPr lang="en-US" dirty="0" err="1"/>
              <a:t>veryLongFileName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2667000"/>
            <a:ext cx="3048000" cy="1905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&lt;foo,1234&gt; &lt;bar,1235&gt; … &lt;</a:t>
            </a:r>
            <a:r>
              <a:rPr lang="en-US" sz="2400" dirty="0" err="1">
                <a:solidFill>
                  <a:schemeClr val="tx1"/>
                </a:solidFill>
              </a:rPr>
              <a:t>veryLongFileName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4567&gt;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Recall Some High-level Abstractions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Processes are an abstraction for processors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Virtual memory is an abstraction for memory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File systems are an abstraction for disk (disk blocks)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06BC09-E9CF-4C13-B41B-9FE82B8E6FD9}" type="slidenum">
              <a:rPr lang="en-US"/>
              <a:pPr defTabSz="914608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Store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a tree data structure such as B-tree</a:t>
            </a:r>
          </a:p>
          <a:p>
            <a:pPr lvl="1"/>
            <a:r>
              <a:rPr lang="en-US" dirty="0"/>
              <a:t>Create/delete/search in the tree data structure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Good for a large number of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a small number of files</a:t>
            </a:r>
          </a:p>
          <a:p>
            <a:pPr lvl="1"/>
            <a:r>
              <a:rPr lang="en-US" dirty="0"/>
              <a:t>More space</a:t>
            </a:r>
          </a:p>
          <a:p>
            <a:pPr lvl="1"/>
            <a:r>
              <a:rPr lang="en-US" dirty="0"/>
              <a:t>Complex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784475"/>
            <a:ext cx="293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Rectangle 5"/>
          <p:cNvSpPr/>
          <p:nvPr/>
        </p:nvSpPr>
        <p:spPr>
          <a:xfrm>
            <a:off x="5672138" y="2590800"/>
            <a:ext cx="30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Use a hash table to map </a:t>
            </a:r>
            <a:r>
              <a:rPr lang="en-US" dirty="0" err="1"/>
              <a:t>FileName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Space for name and metadata is variable sized</a:t>
            </a:r>
          </a:p>
          <a:p>
            <a:pPr lvl="1"/>
            <a:r>
              <a:rPr lang="en-US" dirty="0"/>
              <a:t>Create/delete will trigger space allocation and free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searching and relatively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efficient as trees for very large directory (wasting space for the hash table)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050" y="2817812"/>
            <a:ext cx="2600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I/Os to Read/Write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Disk I/Os to access a byte of 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“/”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“home”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</a:t>
            </a:r>
            <a:r>
              <a:rPr lang="en-US" dirty="0" err="1"/>
              <a:t>foo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“bar”</a:t>
            </a:r>
          </a:p>
          <a:p>
            <a:r>
              <a:rPr lang="en-US" dirty="0"/>
              <a:t>Disk I/Os to write a file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of the directory and the directory file.</a:t>
            </a:r>
          </a:p>
          <a:p>
            <a:pPr lvl="1"/>
            <a:r>
              <a:rPr lang="en-US" dirty="0"/>
              <a:t>Read or create the </a:t>
            </a:r>
            <a:r>
              <a:rPr lang="en-US" dirty="0" err="1"/>
              <a:t>i</a:t>
            </a:r>
            <a:r>
              <a:rPr lang="en-US" dirty="0"/>
              <a:t>-node of the file</a:t>
            </a:r>
          </a:p>
          <a:p>
            <a:pPr lvl="1"/>
            <a:r>
              <a:rPr lang="en-US" dirty="0"/>
              <a:t>Read or create the file itself</a:t>
            </a:r>
          </a:p>
          <a:p>
            <a:pPr lvl="1"/>
            <a:r>
              <a:rPr lang="en-US" dirty="0"/>
              <a:t>Write back the directory and the file</a:t>
            </a:r>
          </a:p>
          <a:p>
            <a:r>
              <a:rPr lang="en-US" dirty="0"/>
              <a:t>Too many I/Os to traverse the directory</a:t>
            </a:r>
          </a:p>
          <a:p>
            <a:pPr lvl="1"/>
            <a:r>
              <a:rPr lang="en-US" dirty="0"/>
              <a:t>Solution is to use </a:t>
            </a:r>
            <a:r>
              <a:rPr lang="en-US" b="1" i="1" dirty="0"/>
              <a:t>Current Working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(soft) links</a:t>
            </a:r>
          </a:p>
          <a:p>
            <a:pPr lvl="1"/>
            <a:r>
              <a:rPr lang="en-US" dirty="0"/>
              <a:t>A symbolic link is just the name of the file</a:t>
            </a:r>
          </a:p>
          <a:p>
            <a:pPr lvl="1"/>
            <a:r>
              <a:rPr lang="en-US" dirty="0"/>
              <a:t>Original owner still owns the file, really deleted on </a:t>
            </a:r>
            <a:r>
              <a:rPr lang="en-US" dirty="0" err="1"/>
              <a:t>rm</a:t>
            </a:r>
            <a:r>
              <a:rPr lang="en-US" dirty="0"/>
              <a:t> by owner</a:t>
            </a:r>
          </a:p>
          <a:p>
            <a:pPr lvl="1"/>
            <a:r>
              <a:rPr lang="en-US" dirty="0"/>
              <a:t>Use a new </a:t>
            </a:r>
            <a:r>
              <a:rPr lang="en-US" dirty="0" err="1"/>
              <a:t>i</a:t>
            </a:r>
            <a:r>
              <a:rPr lang="en-US" dirty="0"/>
              <a:t>-node for the symbolic link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–s source target</a:t>
            </a:r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A link to a file with the same </a:t>
            </a:r>
            <a:r>
              <a:rPr lang="en-US" dirty="0" err="1"/>
              <a:t>i</a:t>
            </a:r>
            <a:r>
              <a:rPr lang="en-US" dirty="0"/>
              <a:t>-node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source target</a:t>
            </a:r>
          </a:p>
          <a:p>
            <a:pPr lvl="1"/>
            <a:r>
              <a:rPr lang="en-US" dirty="0"/>
              <a:t>Delete may or may not remove the target depending on whether it is the last one (link reference count)</a:t>
            </a:r>
          </a:p>
          <a:p>
            <a:r>
              <a:rPr lang="en-US" dirty="0"/>
              <a:t>Why symbolic or hard links?</a:t>
            </a:r>
          </a:p>
          <a:p>
            <a:r>
              <a:rPr lang="en-US" dirty="0"/>
              <a:t>How would you implement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Unix File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disk layout</a:t>
            </a:r>
          </a:p>
          <a:p>
            <a:pPr lvl="1"/>
            <a:r>
              <a:rPr lang="en-US" dirty="0"/>
              <a:t>Block size is sector size (512 bytes)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are on outermost cylinders</a:t>
            </a:r>
          </a:p>
          <a:p>
            <a:pPr lvl="1"/>
            <a:r>
              <a:rPr lang="en-US" dirty="0"/>
              <a:t>Data blocks are on inner cylinders</a:t>
            </a:r>
          </a:p>
          <a:p>
            <a:pPr lvl="1"/>
            <a:r>
              <a:rPr lang="en-US" dirty="0"/>
              <a:t>Use linked list for free blocks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Index is large</a:t>
            </a:r>
          </a:p>
          <a:p>
            <a:pPr lvl="1"/>
            <a:r>
              <a:rPr lang="en-US" dirty="0"/>
              <a:t>Fixed max number of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far from data blocks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for directory not close together</a:t>
            </a:r>
          </a:p>
          <a:p>
            <a:pPr lvl="1"/>
            <a:r>
              <a:rPr lang="en-US" dirty="0"/>
              <a:t>Consecutive blocks can be anywhere</a:t>
            </a:r>
          </a:p>
          <a:p>
            <a:pPr lvl="1"/>
            <a:r>
              <a:rPr lang="en-US" dirty="0"/>
              <a:t>Poor bandwidth (20Kbytes/sec even for sequential access!)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765300"/>
            <a:ext cx="300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BSD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larger block size: 4KB or 8KB</a:t>
            </a:r>
          </a:p>
          <a:p>
            <a:pPr lvl="1"/>
            <a:r>
              <a:rPr lang="en-US" dirty="0"/>
              <a:t>Allow large blocks to be chopped into fragments</a:t>
            </a:r>
          </a:p>
          <a:p>
            <a:pPr lvl="1"/>
            <a:r>
              <a:rPr lang="en-US" dirty="0"/>
              <a:t>Used for little files and pieces at the ends of files</a:t>
            </a:r>
          </a:p>
          <a:p>
            <a:r>
              <a:rPr lang="en-US" dirty="0"/>
              <a:t>Use bitmap instead of a free list</a:t>
            </a:r>
          </a:p>
          <a:p>
            <a:pPr lvl="1"/>
            <a:r>
              <a:rPr lang="en-US" dirty="0"/>
              <a:t>Try to allocate contiguously</a:t>
            </a:r>
          </a:p>
          <a:p>
            <a:pPr lvl="1"/>
            <a:r>
              <a:rPr lang="en-US" dirty="0"/>
              <a:t>10% reserved disk space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2255837"/>
            <a:ext cx="1552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</a:t>
            </a:r>
            <a:r>
              <a:rPr lang="en-US" dirty="0"/>
              <a:t>-nodes are grouped together</a:t>
            </a:r>
          </a:p>
          <a:p>
            <a:pPr lvl="1"/>
            <a:r>
              <a:rPr lang="en-US" dirty="0"/>
              <a:t>A portion of the </a:t>
            </a:r>
            <a:r>
              <a:rPr lang="en-US" dirty="0" err="1"/>
              <a:t>i</a:t>
            </a:r>
            <a:r>
              <a:rPr lang="en-US" dirty="0"/>
              <a:t>-node array on each cylinder</a:t>
            </a:r>
          </a:p>
          <a:p>
            <a:r>
              <a:rPr lang="en-US" dirty="0"/>
              <a:t>Do you ever read </a:t>
            </a:r>
            <a:r>
              <a:rPr lang="en-US" dirty="0" err="1"/>
              <a:t>i</a:t>
            </a:r>
            <a:r>
              <a:rPr lang="en-US" dirty="0"/>
              <a:t>-nodes without reading any file blocks?</a:t>
            </a:r>
          </a:p>
          <a:p>
            <a:r>
              <a:rPr lang="en-US" dirty="0"/>
              <a:t>Overcome rotational delays</a:t>
            </a:r>
          </a:p>
          <a:p>
            <a:pPr lvl="1"/>
            <a:r>
              <a:rPr lang="en-US" dirty="0"/>
              <a:t>Skip sector positioning to avoid the context switch delay</a:t>
            </a:r>
          </a:p>
          <a:p>
            <a:pPr lvl="1"/>
            <a:r>
              <a:rPr lang="en-US" dirty="0"/>
              <a:t>Read ahead: read next block right after the first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2" y="1684337"/>
            <a:ext cx="3009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FFS Achieved?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20-40% of disk bandwidth for large files (10-20x original)</a:t>
            </a:r>
          </a:p>
          <a:p>
            <a:pPr lvl="1"/>
            <a:r>
              <a:rPr lang="en-US" dirty="0"/>
              <a:t>Better small file performance (why?)</a:t>
            </a:r>
          </a:p>
          <a:p>
            <a:r>
              <a:rPr lang="en-US" dirty="0"/>
              <a:t>We can still do a lot better</a:t>
            </a:r>
          </a:p>
          <a:p>
            <a:pPr lvl="1"/>
            <a:r>
              <a:rPr lang="en-US" dirty="0"/>
              <a:t>Extent based instead of block based</a:t>
            </a:r>
          </a:p>
          <a:p>
            <a:pPr lvl="2"/>
            <a:r>
              <a:rPr lang="en-US" dirty="0"/>
              <a:t>Use a pointer and size for all contiguous blocks (XFS,  </a:t>
            </a:r>
            <a:r>
              <a:rPr lang="en-US" dirty="0" err="1"/>
              <a:t>Veritas</a:t>
            </a:r>
            <a:r>
              <a:rPr lang="en-US" dirty="0"/>
              <a:t> file system, etc)</a:t>
            </a:r>
          </a:p>
          <a:p>
            <a:pPr lvl="1"/>
            <a:r>
              <a:rPr lang="en-US" dirty="0"/>
              <a:t>Synchronous metadata writes hurt small file performance</a:t>
            </a:r>
          </a:p>
          <a:p>
            <a:pPr lvl="2"/>
            <a:r>
              <a:rPr lang="en-US" dirty="0"/>
              <a:t>Asynchronous writes with certain ordering (“soft updates”)</a:t>
            </a:r>
          </a:p>
          <a:p>
            <a:pPr lvl="2"/>
            <a:r>
              <a:rPr lang="en-US" dirty="0"/>
              <a:t>Logging (talk about this later)</a:t>
            </a:r>
          </a:p>
          <a:p>
            <a:pPr lvl="2"/>
            <a:r>
              <a:rPr lang="en-US" dirty="0"/>
              <a:t>Play with semantics (/</a:t>
            </a:r>
            <a:r>
              <a:rPr lang="en-US" dirty="0" err="1"/>
              <a:t>tmp</a:t>
            </a:r>
            <a:r>
              <a:rPr lang="en-US" dirty="0"/>
              <a:t> file systems)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We basically live with access control list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More protection is needed in the future</a:t>
            </a:r>
            <a:endParaRPr lang="en-US" dirty="0"/>
          </a:p>
          <a:p>
            <a:r>
              <a:rPr lang="en-US" dirty="0"/>
              <a:t>File system structure</a:t>
            </a:r>
          </a:p>
          <a:p>
            <a:pPr lvl="1"/>
            <a:r>
              <a:rPr lang="sv-SE" dirty="0"/>
              <a:t>Boot block, super block, file metadata, file data</a:t>
            </a:r>
          </a:p>
          <a:p>
            <a:r>
              <a:rPr lang="en-US" dirty="0"/>
              <a:t>File metadata</a:t>
            </a:r>
          </a:p>
          <a:p>
            <a:pPr lvl="1"/>
            <a:r>
              <a:rPr lang="en-US" dirty="0"/>
              <a:t>Consider efficiency, space and fragmentation</a:t>
            </a:r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Consider the number of files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Soft vs. hard</a:t>
            </a:r>
          </a:p>
          <a:p>
            <a:r>
              <a:rPr lang="en-US" dirty="0"/>
              <a:t>Physical layout</a:t>
            </a:r>
          </a:p>
          <a:p>
            <a:pPr lvl="1"/>
            <a:r>
              <a:rPr lang="en-US" dirty="0"/>
              <a:t>Where to put metadata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structure</a:t>
            </a:r>
          </a:p>
          <a:p>
            <a:pPr lvl="2"/>
            <a:r>
              <a:rPr lang="en-US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  <a:p>
            <a:r>
              <a:rPr lang="en-US" dirty="0">
                <a:ea typeface="ＭＳ Ｐゴシック" pitchFamily="-108" charset="-128"/>
              </a:rPr>
              <a:t>Part III (April 23rd, P6 Precepts, </a:t>
            </a:r>
            <a:r>
              <a:rPr lang="en-US" dirty="0" err="1">
                <a:ea typeface="ＭＳ Ｐゴシック" pitchFamily="-108" charset="-128"/>
              </a:rPr>
              <a:t>Erlend</a:t>
            </a:r>
            <a:r>
              <a:rPr lang="en-US" dirty="0">
                <a:ea typeface="ＭＳ Ｐゴシック" pitchFamily="-108" charset="-128"/>
              </a:rPr>
              <a:t>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Linux File System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749D3734-B61D-4EDF-B64F-783D8399FE5E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Layers and Abstractions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067361"/>
            <a:ext cx="4722091" cy="5104279"/>
          </a:xfrm>
        </p:spPr>
        <p:txBody>
          <a:bodyPr lIns="82058" tIns="41029" rIns="82058" bIns="41029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Disk management manages physical disks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Sometimes part of volume manager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Drivers, scheduling, etc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Volume manager maps logical volume to physical disks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Provide logical unit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RAID and reconstruction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Local file system implements a file system on blocks in volumes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Local disks or network of disks</a:t>
            </a:r>
            <a:endParaRPr lang="en-US" sz="2200" dirty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Network file system maps a network file system protocol to local file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NFS, CIFS, DAFS, GFS, HDFS, etc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5445126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5270500" y="3868831"/>
            <a:ext cx="3352512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Disk Management</a:t>
            </a:r>
          </a:p>
          <a:p>
            <a:pPr algn="ctr" defTabSz="914608"/>
            <a:endParaRPr lang="en-US" sz="2200" dirty="0"/>
          </a:p>
          <a:p>
            <a:pPr algn="ctr" defTabSz="914608"/>
            <a:endParaRPr lang="en-US" sz="2200" dirty="0"/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5270500" y="3192276"/>
            <a:ext cx="3352512" cy="677956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Volume Manager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5270500" y="2547938"/>
            <a:ext cx="3352512" cy="64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Local File System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270500" y="1869982"/>
            <a:ext cx="3352512" cy="6779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Network File System</a:t>
            </a:r>
          </a:p>
        </p:txBody>
      </p:sp>
      <p:sp>
        <p:nvSpPr>
          <p:cNvPr id="27658" name="AutoShape 14"/>
          <p:cNvSpPr>
            <a:spLocks noChangeArrowheads="1"/>
          </p:cNvSpPr>
          <p:nvPr/>
        </p:nvSpPr>
        <p:spPr bwMode="auto">
          <a:xfrm>
            <a:off x="6072909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9" name="AutoShape 15"/>
          <p:cNvSpPr>
            <a:spLocks noChangeArrowheads="1"/>
          </p:cNvSpPr>
          <p:nvPr/>
        </p:nvSpPr>
        <p:spPr bwMode="auto">
          <a:xfrm>
            <a:off x="6702137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0" name="AutoShape 16"/>
          <p:cNvSpPr>
            <a:spLocks noChangeArrowheads="1"/>
          </p:cNvSpPr>
          <p:nvPr/>
        </p:nvSpPr>
        <p:spPr bwMode="auto">
          <a:xfrm>
            <a:off x="7329922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1" name="AutoShape 17"/>
          <p:cNvSpPr>
            <a:spLocks noChangeArrowheads="1"/>
          </p:cNvSpPr>
          <p:nvPr/>
        </p:nvSpPr>
        <p:spPr bwMode="auto">
          <a:xfrm>
            <a:off x="7959149" y="4410916"/>
            <a:ext cx="474806" cy="505665"/>
          </a:xfrm>
          <a:prstGeom prst="can">
            <a:avLst>
              <a:gd name="adj" fmla="val 27432"/>
            </a:avLst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Buffer Cache for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files in main memory</a:t>
            </a:r>
          </a:p>
          <a:p>
            <a:pPr lvl="1"/>
            <a:r>
              <a:rPr lang="en-US" dirty="0"/>
              <a:t>Check the buffer cache first</a:t>
            </a:r>
          </a:p>
          <a:p>
            <a:pPr lvl="1"/>
            <a:r>
              <a:rPr lang="en-US" dirty="0"/>
              <a:t>Hit will read from or write to the buffer cache</a:t>
            </a:r>
          </a:p>
          <a:p>
            <a:pPr lvl="1"/>
            <a:r>
              <a:rPr lang="en-US" dirty="0"/>
              <a:t>Miss will read from the disk to the buffer cache</a:t>
            </a:r>
          </a:p>
          <a:p>
            <a:r>
              <a:rPr lang="en-US" dirty="0"/>
              <a:t>Usual questions</a:t>
            </a:r>
          </a:p>
          <a:p>
            <a:pPr lvl="1"/>
            <a:r>
              <a:rPr lang="en-US" dirty="0"/>
              <a:t>What to cache?</a:t>
            </a:r>
          </a:p>
          <a:p>
            <a:pPr lvl="1"/>
            <a:r>
              <a:rPr lang="en-US" dirty="0"/>
              <a:t>How to size?</a:t>
            </a:r>
          </a:p>
          <a:p>
            <a:pPr lvl="1"/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and what to replace?</a:t>
            </a:r>
          </a:p>
          <a:p>
            <a:pPr lvl="1"/>
            <a:r>
              <a:rPr lang="en-US" dirty="0"/>
              <a:t>Which write policies?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62" y="1889125"/>
            <a:ext cx="3314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50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" y="2667000"/>
            <a:ext cx="91180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Cache?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I-nodes and indirect blocks of directories</a:t>
            </a:r>
          </a:p>
          <a:p>
            <a:pPr lvl="1"/>
            <a:r>
              <a:rPr lang="en-US" dirty="0"/>
              <a:t>Directory files</a:t>
            </a:r>
          </a:p>
          <a:p>
            <a:pPr lvl="1"/>
            <a:r>
              <a:rPr lang="en-US" dirty="0"/>
              <a:t>I-nodes and indirect blocks of files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What is a good strategy?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i</a:t>
            </a:r>
            <a:r>
              <a:rPr lang="en-US" dirty="0"/>
              <a:t>-nodes and indirect blocks if they are in use?</a:t>
            </a:r>
          </a:p>
          <a:p>
            <a:pPr lvl="1"/>
            <a:r>
              <a:rPr lang="en-US" dirty="0"/>
              <a:t>Cache only the </a:t>
            </a:r>
            <a:r>
              <a:rPr lang="en-US" dirty="0" err="1"/>
              <a:t>i</a:t>
            </a:r>
            <a:r>
              <a:rPr lang="en-US" dirty="0"/>
              <a:t>-nodes and indirect blocks of the current directory?</a:t>
            </a:r>
          </a:p>
          <a:p>
            <a:pPr lvl="1"/>
            <a:r>
              <a:rPr lang="en-US" dirty="0"/>
              <a:t>Cache an entire file vs. referenced blocks of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/>
              <a:t>An important issue is how to partition memory between the buffer cache and VM cache</a:t>
            </a:r>
          </a:p>
          <a:p>
            <a:r>
              <a:rPr lang="en-US" dirty="0"/>
              <a:t>Early systems use fixed-size buffer cache</a:t>
            </a:r>
          </a:p>
          <a:p>
            <a:pPr lvl="1"/>
            <a:r>
              <a:rPr lang="en-US" dirty="0"/>
              <a:t>It does not adapt to workloads</a:t>
            </a:r>
          </a:p>
          <a:p>
            <a:r>
              <a:rPr lang="en-US" dirty="0"/>
              <a:t>Later systems use variable size cache</a:t>
            </a:r>
          </a:p>
          <a:p>
            <a:pPr lvl="1"/>
            <a:r>
              <a:rPr lang="en-US" dirty="0"/>
              <a:t>But, large files are common, how do we make adjustment?</a:t>
            </a:r>
          </a:p>
          <a:p>
            <a:r>
              <a:rPr lang="en-US" dirty="0"/>
              <a:t>Basically, we solve the problem using the </a:t>
            </a:r>
            <a:r>
              <a:rPr lang="en-US" i="1" dirty="0"/>
              <a:t>working set idea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4638675"/>
            <a:ext cx="62674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Multiple User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All processes share the same buffer cache</a:t>
            </a:r>
          </a:p>
          <a:p>
            <a:pPr lvl="1"/>
            <a:r>
              <a:rPr lang="en-US" dirty="0"/>
              <a:t>Global LRU may not be fair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Working set idea again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each process use a different replacement strategy?</a:t>
            </a:r>
          </a:p>
          <a:p>
            <a:pPr lvl="1"/>
            <a:r>
              <a:rPr lang="en-US" dirty="0"/>
              <a:t>Can we move the buffer cache to the user level?</a:t>
            </a:r>
          </a:p>
          <a:p>
            <a:pPr lvl="1"/>
            <a:r>
              <a:rPr lang="en-US" dirty="0"/>
              <a:t>What about duplicates?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2451100"/>
            <a:ext cx="3514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Optimal</a:t>
            </a:r>
          </a:p>
          <a:p>
            <a:pPr lvl="1"/>
            <a:r>
              <a:rPr lang="en-US" dirty="0"/>
              <a:t>The blocks are fetched in just enough time to use them</a:t>
            </a:r>
          </a:p>
          <a:p>
            <a:pPr lvl="1"/>
            <a:r>
              <a:rPr lang="en-US" dirty="0"/>
              <a:t>But, too hard to do</a:t>
            </a:r>
          </a:p>
          <a:p>
            <a:r>
              <a:rPr lang="en-US" dirty="0"/>
              <a:t>The good news is that files also have locality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Common strategies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next k blocks together (typically &gt; 64KB)</a:t>
            </a:r>
          </a:p>
          <a:p>
            <a:pPr lvl="1"/>
            <a:r>
              <a:rPr lang="en-US" dirty="0"/>
              <a:t>Some discard unreferenced blocks</a:t>
            </a:r>
          </a:p>
          <a:p>
            <a:pPr lvl="1"/>
            <a:r>
              <a:rPr lang="en-US" dirty="0"/>
              <a:t>Cluster blocks of the same directory and </a:t>
            </a:r>
            <a:r>
              <a:rPr lang="en-US" dirty="0" err="1"/>
              <a:t>i</a:t>
            </a:r>
            <a:r>
              <a:rPr lang="en-US" dirty="0"/>
              <a:t>-nodes if possible (to the same cylinder group and neighborhood) to make </a:t>
            </a:r>
            <a:r>
              <a:rPr lang="en-US" dirty="0" err="1"/>
              <a:t>prefetching</a:t>
            </a:r>
            <a:r>
              <a:rPr lang="en-US" dirty="0"/>
              <a:t> efficient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What to Replace?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replacement theory</a:t>
            </a:r>
          </a:p>
          <a:p>
            <a:pPr lvl="1"/>
            <a:r>
              <a:rPr lang="en-US" dirty="0"/>
              <a:t>Use past to predict future</a:t>
            </a:r>
          </a:p>
          <a:p>
            <a:pPr lvl="1"/>
            <a:r>
              <a:rPr lang="en-US" dirty="0"/>
              <a:t>LRU is good</a:t>
            </a:r>
          </a:p>
          <a:p>
            <a:r>
              <a:rPr lang="en-US" dirty="0"/>
              <a:t>Buffer cache with LRU replacement mechanism</a:t>
            </a:r>
          </a:p>
          <a:p>
            <a:pPr lvl="1"/>
            <a:r>
              <a:rPr lang="en-US" dirty="0"/>
              <a:t>If b is in buffer cache, move it to front and return b</a:t>
            </a:r>
          </a:p>
          <a:p>
            <a:pPr lvl="1"/>
            <a:r>
              <a:rPr lang="en-US" dirty="0"/>
              <a:t>Otherwise, replace the tail block, get b from disk, insert b to the front</a:t>
            </a:r>
          </a:p>
          <a:p>
            <a:pPr lvl="1"/>
            <a:r>
              <a:rPr lang="en-US" dirty="0"/>
              <a:t>Use double linked list with a hash table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1989137"/>
            <a:ext cx="3629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55</a:t>
            </a:fld>
            <a:endParaRPr kumimoji="0"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Write Policies?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through</a:t>
            </a:r>
          </a:p>
          <a:p>
            <a:pPr lvl="1"/>
            <a:r>
              <a:rPr lang="en-US" dirty="0"/>
              <a:t>Whenever modify cached block, write block to disk</a:t>
            </a:r>
          </a:p>
          <a:p>
            <a:pPr lvl="1"/>
            <a:r>
              <a:rPr lang="en-US" dirty="0"/>
              <a:t>Cache is always consistent</a:t>
            </a:r>
          </a:p>
          <a:p>
            <a:pPr lvl="1"/>
            <a:r>
              <a:rPr lang="en-US" dirty="0"/>
              <a:t>Simple, but cause more I/Os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When modifying a block, mark it as dirty &amp; write to disk later</a:t>
            </a:r>
          </a:p>
          <a:p>
            <a:pPr lvl="1"/>
            <a:r>
              <a:rPr lang="en-US" dirty="0"/>
              <a:t>Fast writes, absorbs writes, and enables batching</a:t>
            </a:r>
          </a:p>
          <a:p>
            <a:pPr lvl="1"/>
            <a:r>
              <a:rPr lang="en-US" dirty="0"/>
              <a:t>So, what’s the problem?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1870075"/>
            <a:ext cx="3267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tension</a:t>
            </a:r>
          </a:p>
          <a:p>
            <a:pPr lvl="1"/>
            <a:r>
              <a:rPr lang="en-US" dirty="0"/>
              <a:t>On crash, all modified data in cache is lost.</a:t>
            </a:r>
          </a:p>
          <a:p>
            <a:pPr lvl="1"/>
            <a:r>
              <a:rPr lang="en-US" dirty="0"/>
              <a:t>The longer you postpone write backs, the faster you are but the worst the damage is on a crash</a:t>
            </a:r>
          </a:p>
          <a:p>
            <a:r>
              <a:rPr lang="en-US" dirty="0"/>
              <a:t>When to write back</a:t>
            </a:r>
          </a:p>
          <a:p>
            <a:pPr lvl="1"/>
            <a:r>
              <a:rPr lang="en-US" dirty="0"/>
              <a:t>When a block is evicted</a:t>
            </a:r>
          </a:p>
          <a:p>
            <a:pPr lvl="1"/>
            <a:r>
              <a:rPr lang="en-US" dirty="0"/>
              <a:t>When a file is closed</a:t>
            </a:r>
          </a:p>
          <a:p>
            <a:pPr lvl="1"/>
            <a:r>
              <a:rPr lang="en-US" dirty="0"/>
              <a:t>On an explicit flush</a:t>
            </a:r>
          </a:p>
          <a:p>
            <a:pPr lvl="1"/>
            <a:r>
              <a:rPr lang="en-US" dirty="0"/>
              <a:t>When a time interval elapses (30 seconds in Unix)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These write back options have no guarantees</a:t>
            </a:r>
          </a:p>
          <a:p>
            <a:pPr lvl="1"/>
            <a:r>
              <a:rPr lang="en-US" dirty="0"/>
              <a:t>A solution is consistent updates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Recovery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770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Physical backup (dump) and recovery</a:t>
            </a:r>
          </a:p>
          <a:p>
            <a:pPr lvl="1"/>
            <a:r>
              <a:rPr lang="en-US" dirty="0"/>
              <a:t>Dump disk blocks by blocks to a backup system</a:t>
            </a:r>
          </a:p>
          <a:p>
            <a:pPr lvl="1"/>
            <a:r>
              <a:rPr lang="en-US" dirty="0"/>
              <a:t>Backup only changed blocks since the last backup as an incremental</a:t>
            </a:r>
          </a:p>
          <a:p>
            <a:pPr lvl="1"/>
            <a:r>
              <a:rPr lang="en-US" dirty="0"/>
              <a:t>Recovery tool built accordingly</a:t>
            </a:r>
          </a:p>
          <a:p>
            <a:r>
              <a:rPr lang="en-US" dirty="0"/>
              <a:t>Logical backup (dump) and recovery</a:t>
            </a:r>
          </a:p>
          <a:p>
            <a:pPr lvl="1"/>
            <a:r>
              <a:rPr lang="en-US" dirty="0"/>
              <a:t>Traverse the logical structure from the root</a:t>
            </a:r>
          </a:p>
          <a:p>
            <a:pPr lvl="1"/>
            <a:r>
              <a:rPr lang="en-US" dirty="0"/>
              <a:t>Selectively dump what you want to backup</a:t>
            </a:r>
          </a:p>
          <a:p>
            <a:pPr lvl="1"/>
            <a:r>
              <a:rPr lang="en-US" dirty="0"/>
              <a:t>Verify logical structures as you backup</a:t>
            </a:r>
          </a:p>
          <a:p>
            <a:pPr lvl="1"/>
            <a:r>
              <a:rPr lang="en-US" dirty="0"/>
              <a:t>Recovery tool selectively move files back</a:t>
            </a:r>
          </a:p>
          <a:p>
            <a:r>
              <a:rPr lang="en-US" dirty="0"/>
              <a:t>Consistency check (e.g. 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root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Traverse the whole tree and mark reachable files</a:t>
            </a:r>
          </a:p>
          <a:p>
            <a:pPr lvl="1"/>
            <a:r>
              <a:rPr lang="en-US" dirty="0"/>
              <a:t>Verify the logical structure</a:t>
            </a:r>
          </a:p>
          <a:p>
            <a:pPr lvl="1"/>
            <a:r>
              <a:rPr lang="en-US" dirty="0"/>
              <a:t>Figure out what blocks are free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447800"/>
            <a:ext cx="1828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fsck</a:t>
            </a:r>
            <a:r>
              <a:rPr lang="en-US" dirty="0"/>
              <a:t>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default list of </a:t>
            </a:r>
            <a:r>
              <a:rPr lang="en-US" dirty="0" err="1"/>
              <a:t>filesystems</a:t>
            </a:r>
            <a:r>
              <a:rPr lang="en-US" dirty="0"/>
              <a:t> to check from </a:t>
            </a:r>
            <a:r>
              <a:rPr lang="en-US" i="1" dirty="0"/>
              <a:t>/etc/</a:t>
            </a:r>
            <a:r>
              <a:rPr lang="en-US" i="1" dirty="0" err="1"/>
              <a:t>fstab</a:t>
            </a:r>
            <a:endParaRPr lang="en-US" i="1" dirty="0"/>
          </a:p>
          <a:p>
            <a:r>
              <a:rPr lang="en-US" dirty="0"/>
              <a:t>Inconsistencies checked:</a:t>
            </a:r>
          </a:p>
          <a:p>
            <a:pPr lvl="1"/>
            <a:r>
              <a:rPr lang="en-US" dirty="0"/>
              <a:t>Blocks claimed by more than one </a:t>
            </a:r>
            <a:r>
              <a:rPr lang="en-US" dirty="0" err="1"/>
              <a:t>i</a:t>
            </a:r>
            <a:r>
              <a:rPr lang="en-US" dirty="0"/>
              <a:t>-node or the free map</a:t>
            </a:r>
          </a:p>
          <a:p>
            <a:pPr lvl="1"/>
            <a:r>
              <a:rPr lang="en-US" dirty="0"/>
              <a:t>Blocks claimed by an </a:t>
            </a:r>
            <a:r>
              <a:rPr lang="en-US" dirty="0" err="1"/>
              <a:t>i</a:t>
            </a:r>
            <a:r>
              <a:rPr lang="en-US" dirty="0"/>
              <a:t>-node outside range of the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Incorrect link counts</a:t>
            </a:r>
          </a:p>
          <a:p>
            <a:pPr lvl="1"/>
            <a:r>
              <a:rPr lang="en-US" dirty="0"/>
              <a:t>Size checks (directory size etc)</a:t>
            </a:r>
          </a:p>
          <a:p>
            <a:pPr lvl="1"/>
            <a:r>
              <a:rPr lang="en-US" dirty="0"/>
              <a:t>Bad </a:t>
            </a:r>
            <a:r>
              <a:rPr lang="en-US" dirty="0" err="1"/>
              <a:t>i</a:t>
            </a:r>
            <a:r>
              <a:rPr lang="en-US" dirty="0"/>
              <a:t>-node format</a:t>
            </a:r>
          </a:p>
          <a:p>
            <a:pPr lvl="1"/>
            <a:r>
              <a:rPr lang="en-US" dirty="0"/>
              <a:t>Blocks not accounted for anywhere</a:t>
            </a:r>
          </a:p>
          <a:p>
            <a:pPr lvl="1"/>
            <a:r>
              <a:rPr lang="en-US" dirty="0"/>
              <a:t>Directory checks:</a:t>
            </a:r>
          </a:p>
          <a:p>
            <a:pPr lvl="2"/>
            <a:r>
              <a:rPr lang="en-US" dirty="0"/>
              <a:t>File pointing to unallocated </a:t>
            </a:r>
            <a:r>
              <a:rPr lang="en-US" dirty="0" err="1"/>
              <a:t>i</a:t>
            </a:r>
            <a:r>
              <a:rPr lang="en-US" dirty="0"/>
              <a:t>-node;  I-node number out of range; . or .. Not first two entries of a directory or have wrong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pPr lvl="1"/>
            <a:r>
              <a:rPr lang="en-US" dirty="0"/>
              <a:t>Super Block checks</a:t>
            </a:r>
          </a:p>
          <a:p>
            <a:pPr lvl="2"/>
            <a:r>
              <a:rPr lang="en-US" dirty="0"/>
              <a:t>More blocks for </a:t>
            </a:r>
            <a:r>
              <a:rPr lang="en-US" dirty="0" err="1"/>
              <a:t>i</a:t>
            </a:r>
            <a:r>
              <a:rPr lang="en-US" dirty="0"/>
              <a:t>-nodes than are in the </a:t>
            </a:r>
            <a:r>
              <a:rPr lang="en-US" dirty="0" err="1"/>
              <a:t>filesystem</a:t>
            </a:r>
            <a:r>
              <a:rPr lang="en-US" dirty="0"/>
              <a:t>; Bad free block map format;  Total free block and/or free </a:t>
            </a:r>
            <a:r>
              <a:rPr lang="en-US" dirty="0" err="1"/>
              <a:t>i</a:t>
            </a:r>
            <a:r>
              <a:rPr lang="en-US" dirty="0"/>
              <a:t>-node count incorrect</a:t>
            </a:r>
          </a:p>
          <a:p>
            <a:pPr lvl="1"/>
            <a:r>
              <a:rPr lang="en-US" dirty="0"/>
              <a:t>Put orphaned files and directories in </a:t>
            </a:r>
            <a:r>
              <a:rPr lang="en-US" dirty="0" err="1"/>
              <a:t>lost+found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E5AE50F-2308-46FC-950C-FDB07E49E161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Volume Manager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What and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Group multiple disk partitions into a logical disk volume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deal with physical disk, sector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To read a block: read( </a:t>
            </a:r>
            <a:r>
              <a:rPr lang="en-US" sz="1800" dirty="0" err="1">
                <a:ea typeface="ＭＳ Ｐゴシック" pitchFamily="-108" charset="-128"/>
              </a:rPr>
              <a:t>vol</a:t>
            </a:r>
            <a:r>
              <a:rPr lang="en-US" sz="1800" dirty="0">
                <a:ea typeface="ＭＳ Ｐゴシック" pitchFamily="-108" charset="-128"/>
              </a:rPr>
              <a:t>#, block#, </a:t>
            </a:r>
            <a:r>
              <a:rPr lang="en-US" sz="1800" dirty="0" err="1">
                <a:ea typeface="ＭＳ Ｐゴシック" pitchFamily="-108" charset="-128"/>
              </a:rPr>
              <a:t>buf</a:t>
            </a:r>
            <a:r>
              <a:rPr lang="en-US" sz="1800" dirty="0">
                <a:ea typeface="ＭＳ Ｐゴシック" pitchFamily="-108" charset="-128"/>
              </a:rPr>
              <a:t>, n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include RAID, tolerating disk failures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parity disk in RAID-5, 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reconstruction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provide error detections at disk block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 products use a checksum block for 8 blocks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grow or shrink without affecting existing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have remote volumes for disaster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Remote mirrors can be split or merged for backups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OS kernel: </a:t>
            </a:r>
            <a:r>
              <a:rPr lang="en-US" sz="1800" dirty="0" err="1">
                <a:ea typeface="ＭＳ Ｐゴシック" pitchFamily="-108" charset="-128"/>
              </a:rPr>
              <a:t>Veritas</a:t>
            </a:r>
            <a:r>
              <a:rPr lang="en-US" sz="1800" dirty="0">
                <a:ea typeface="ＭＳ Ｐゴシック" pitchFamily="-108" charset="-128"/>
              </a:rPr>
              <a:t> (for SUN and NT),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Disk subsystem: EMC, Hitachi, IBM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Disk Block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Create a utility to replace the boot block</a:t>
            </a:r>
          </a:p>
          <a:p>
            <a:pPr lvl="1"/>
            <a:r>
              <a:rPr lang="en-US" dirty="0"/>
              <a:t>Use a flash memory to duplicate the boot block and kernel</a:t>
            </a:r>
          </a:p>
          <a:p>
            <a:r>
              <a:rPr lang="en-US" dirty="0"/>
              <a:t>Super block</a:t>
            </a:r>
          </a:p>
          <a:p>
            <a:pPr lvl="1"/>
            <a:r>
              <a:rPr lang="en-US" dirty="0"/>
              <a:t>If there is a duplicate, remake file system</a:t>
            </a:r>
          </a:p>
          <a:p>
            <a:r>
              <a:rPr lang="en-US" dirty="0"/>
              <a:t>Free block data structure</a:t>
            </a:r>
          </a:p>
          <a:p>
            <a:pPr lvl="1"/>
            <a:r>
              <a:rPr lang="en-US" dirty="0"/>
              <a:t>Search all reachable files from the root</a:t>
            </a:r>
          </a:p>
          <a:p>
            <a:pPr lvl="1"/>
            <a:r>
              <a:rPr lang="en-US" dirty="0"/>
              <a:t>Unreachable blocks are free</a:t>
            </a:r>
          </a:p>
          <a:p>
            <a:r>
              <a:rPr lang="en-US" dirty="0" err="1"/>
              <a:t>i</a:t>
            </a:r>
            <a:r>
              <a:rPr lang="en-US" dirty="0"/>
              <a:t>-node blocks</a:t>
            </a:r>
          </a:p>
          <a:p>
            <a:pPr lvl="1"/>
            <a:r>
              <a:rPr lang="en-US" dirty="0"/>
              <a:t>How to recover?</a:t>
            </a:r>
          </a:p>
          <a:p>
            <a:pPr lvl="1"/>
            <a:r>
              <a:rPr lang="en-US" dirty="0"/>
              <a:t>Indirect or data blocks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37" y="1984375"/>
            <a:ext cx="2419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Persistency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 promise: Persistency</a:t>
            </a:r>
          </a:p>
          <a:p>
            <a:pPr lvl="1"/>
            <a:r>
              <a:rPr lang="en-US" dirty="0"/>
              <a:t>File system will hold a file until its owner explicitly deletes it</a:t>
            </a:r>
          </a:p>
          <a:p>
            <a:r>
              <a:rPr lang="en-US" dirty="0"/>
              <a:t>Why is this hard?</a:t>
            </a:r>
          </a:p>
          <a:p>
            <a:pPr lvl="1"/>
            <a:r>
              <a:rPr lang="en-US" dirty="0"/>
              <a:t>A crash will destroy memory content</a:t>
            </a:r>
          </a:p>
          <a:p>
            <a:pPr lvl="1"/>
            <a:r>
              <a:rPr lang="en-US" dirty="0"/>
              <a:t>Cache more ⇒ better performance</a:t>
            </a:r>
          </a:p>
          <a:p>
            <a:pPr lvl="1"/>
            <a:r>
              <a:rPr lang="en-US" dirty="0"/>
              <a:t>Cache more ⇒ lose more on a crash</a:t>
            </a:r>
          </a:p>
          <a:p>
            <a:pPr lvl="1"/>
            <a:r>
              <a:rPr lang="en-US" dirty="0"/>
              <a:t>A file operation often requires modifying multiple blocks, but the system can only atomically modify one at a time</a:t>
            </a:r>
          </a:p>
          <a:p>
            <a:pPr lvl="1"/>
            <a:r>
              <a:rPr lang="en-US" dirty="0"/>
              <a:t>Systems can crash anytime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2384425"/>
            <a:ext cx="2066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Crash is like a context switch</a:t>
            </a:r>
          </a:p>
          <a:p>
            <a:pPr lvl="1"/>
            <a:r>
              <a:rPr lang="en-US" dirty="0"/>
              <a:t>Think about a file system as a thread before the context switch and another after the context switch</a:t>
            </a:r>
          </a:p>
          <a:p>
            <a:pPr lvl="1"/>
            <a:r>
              <a:rPr lang="en-US" dirty="0"/>
              <a:t>Two threads read or write same shared state?</a:t>
            </a:r>
          </a:p>
          <a:p>
            <a:r>
              <a:rPr lang="en-US" dirty="0"/>
              <a:t>Crash is like time travel</a:t>
            </a:r>
          </a:p>
          <a:p>
            <a:pPr lvl="1"/>
            <a:r>
              <a:rPr lang="en-US" dirty="0"/>
              <a:t>Current volatile state lost; suddenly go back to old state</a:t>
            </a:r>
          </a:p>
          <a:p>
            <a:pPr lvl="1"/>
            <a:r>
              <a:rPr lang="en-US" dirty="0"/>
              <a:t>Example: move a file</a:t>
            </a:r>
          </a:p>
          <a:p>
            <a:pPr lvl="2"/>
            <a:r>
              <a:rPr lang="en-US" dirty="0"/>
              <a:t>Place it in a directory</a:t>
            </a:r>
          </a:p>
          <a:p>
            <a:pPr lvl="2"/>
            <a:r>
              <a:rPr lang="en-US" dirty="0"/>
              <a:t>Delete it from old</a:t>
            </a:r>
          </a:p>
          <a:p>
            <a:pPr lvl="2"/>
            <a:r>
              <a:rPr lang="en-US" dirty="0"/>
              <a:t>Crash happens and both directories have problems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7" y="1403350"/>
            <a:ext cx="34480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 everything away and start over</a:t>
            </a:r>
          </a:p>
          <a:p>
            <a:pPr lvl="1"/>
            <a:r>
              <a:rPr lang="en-US" dirty="0"/>
              <a:t>Done for most things (e.g., make again)</a:t>
            </a:r>
          </a:p>
          <a:p>
            <a:pPr lvl="1"/>
            <a:r>
              <a:rPr lang="en-US" dirty="0"/>
              <a:t>Not what you want to happen to your email</a:t>
            </a:r>
          </a:p>
          <a:p>
            <a:r>
              <a:rPr lang="en-US" dirty="0"/>
              <a:t>Reconstruction</a:t>
            </a:r>
          </a:p>
          <a:p>
            <a:pPr lvl="1"/>
            <a:r>
              <a:rPr lang="en-US" dirty="0"/>
              <a:t>Figure out where you are and make the file system consistent and go from there</a:t>
            </a:r>
          </a:p>
          <a:p>
            <a:pPr lvl="1"/>
            <a:r>
              <a:rPr lang="en-US" dirty="0"/>
              <a:t>Try to fix things after a crash (“</a:t>
            </a:r>
            <a:r>
              <a:rPr lang="en-US" dirty="0" err="1"/>
              <a:t>fsck</a:t>
            </a:r>
            <a:r>
              <a:rPr lang="en-US" dirty="0"/>
              <a:t>”)</a:t>
            </a:r>
          </a:p>
          <a:p>
            <a:r>
              <a:rPr lang="en-US" b="1" dirty="0"/>
              <a:t>Make updates consistent</a:t>
            </a:r>
          </a:p>
          <a:p>
            <a:pPr lvl="1"/>
            <a:r>
              <a:rPr lang="en-US" dirty="0"/>
              <a:t>Either new data or old data, but not garbage data</a:t>
            </a:r>
          </a:p>
          <a:p>
            <a:r>
              <a:rPr lang="en-US" b="1" dirty="0"/>
              <a:t>Make multiple updates appear atomic</a:t>
            </a:r>
          </a:p>
          <a:p>
            <a:pPr lvl="1"/>
            <a:r>
              <a:rPr lang="en-US" dirty="0"/>
              <a:t>Build arbitrary sized atomic units from smaller atomic ones</a:t>
            </a:r>
          </a:p>
          <a:p>
            <a:pPr lvl="1"/>
            <a:r>
              <a:rPr lang="en-US" dirty="0"/>
              <a:t>Similar to how we built critical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45" y="0"/>
            <a:ext cx="88269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11" y="0"/>
            <a:ext cx="88443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Updates: Bottom-Up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general approach is to use a “bottom up” order</a:t>
            </a:r>
          </a:p>
          <a:p>
            <a:pPr lvl="1"/>
            <a:r>
              <a:rPr lang="en-US" dirty="0"/>
              <a:t>File data blocks, file </a:t>
            </a:r>
            <a:r>
              <a:rPr lang="en-US" dirty="0" err="1"/>
              <a:t>i</a:t>
            </a:r>
            <a:r>
              <a:rPr lang="en-US" dirty="0"/>
              <a:t>-node, directory file, directory </a:t>
            </a:r>
            <a:r>
              <a:rPr lang="en-US" dirty="0" err="1"/>
              <a:t>i</a:t>
            </a:r>
            <a:r>
              <a:rPr lang="en-US" dirty="0"/>
              <a:t>-node, …</a:t>
            </a:r>
          </a:p>
          <a:p>
            <a:r>
              <a:rPr lang="en-US" dirty="0"/>
              <a:t>What about file buffer cache?</a:t>
            </a:r>
          </a:p>
          <a:p>
            <a:pPr lvl="1"/>
            <a:r>
              <a:rPr lang="en-US" dirty="0"/>
              <a:t>Write back all data blocks</a:t>
            </a:r>
          </a:p>
          <a:p>
            <a:pPr lvl="1"/>
            <a:r>
              <a:rPr lang="en-US" dirty="0"/>
              <a:t>Update file </a:t>
            </a:r>
            <a:r>
              <a:rPr lang="en-US" dirty="0" err="1"/>
              <a:t>i</a:t>
            </a:r>
            <a:r>
              <a:rPr lang="en-US" dirty="0"/>
              <a:t>-node and write it to disk</a:t>
            </a:r>
          </a:p>
          <a:p>
            <a:pPr lvl="1"/>
            <a:r>
              <a:rPr lang="en-US" dirty="0"/>
              <a:t>Update directory file and write it to disk</a:t>
            </a:r>
          </a:p>
          <a:p>
            <a:pPr lvl="1"/>
            <a:r>
              <a:rPr lang="en-US" dirty="0"/>
              <a:t>Update directory </a:t>
            </a:r>
            <a:r>
              <a:rPr lang="en-US" dirty="0" err="1"/>
              <a:t>i</a:t>
            </a:r>
            <a:r>
              <a:rPr lang="en-US" dirty="0"/>
              <a:t>-node and write it to disk (if necessary)</a:t>
            </a:r>
          </a:p>
          <a:p>
            <a:pPr lvl="1"/>
            <a:r>
              <a:rPr lang="en-US" dirty="0"/>
              <a:t>Continue until no directory update exists</a:t>
            </a:r>
          </a:p>
          <a:p>
            <a:r>
              <a:rPr lang="en-US" dirty="0"/>
              <a:t>Does this solve the write back problem?</a:t>
            </a:r>
          </a:p>
          <a:p>
            <a:pPr lvl="1"/>
            <a:r>
              <a:rPr lang="en-US" dirty="0"/>
              <a:t>Updates are consistent but leave garbage blocks around</a:t>
            </a:r>
          </a:p>
          <a:p>
            <a:pPr lvl="1"/>
            <a:r>
              <a:rPr lang="en-US" dirty="0"/>
              <a:t>May need to run </a:t>
            </a:r>
            <a:r>
              <a:rPr lang="en-US" dirty="0" err="1"/>
              <a:t>fsck</a:t>
            </a:r>
            <a:r>
              <a:rPr lang="en-US" dirty="0"/>
              <a:t> to clean up once a while</a:t>
            </a:r>
          </a:p>
          <a:p>
            <a:pPr lvl="1"/>
            <a:r>
              <a:rPr lang="en-US" dirty="0"/>
              <a:t>Ideal approach: consistent update without leaving garbage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E.g. move money from Savings to Checking in bank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BEGIN_TRANSACTION</a:t>
            </a:r>
            <a:br>
              <a:rPr lang="en-US" dirty="0"/>
            </a:br>
            <a:r>
              <a:rPr lang="en-US" dirty="0"/>
              <a:t>Success1 = Withdraw ($300, Savings);</a:t>
            </a:r>
            <a:br>
              <a:rPr lang="en-US" dirty="0"/>
            </a:br>
            <a:r>
              <a:rPr lang="en-US" dirty="0"/>
              <a:t>Success2 = Deposit ($300, Checking);</a:t>
            </a:r>
            <a:br>
              <a:rPr lang="en-US" dirty="0"/>
            </a:br>
            <a:r>
              <a:rPr lang="en-US" dirty="0"/>
              <a:t>IF (!Success1 or !Success2) THEN </a:t>
            </a:r>
            <a:br>
              <a:rPr lang="en-US" dirty="0"/>
            </a:br>
            <a:r>
              <a:rPr lang="en-US" dirty="0"/>
              <a:t>	ABORT_TRANSACTION 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END_TRANSACTION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67</a:t>
            </a:fld>
            <a:endParaRPr kumimoji="0"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multiple operations together so that they have “ACID” property: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 (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Durability (Persistence)</a:t>
            </a:r>
          </a:p>
          <a:p>
            <a:pPr lvl="2"/>
            <a:r>
              <a:rPr lang="en-US" dirty="0"/>
              <a:t>Once it happens, stays happened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Do critical sections have ACID property?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68</a:t>
            </a:fld>
            <a:endParaRPr kumimoji="0"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Atomicity</a:t>
            </a:r>
          </a:p>
          <a:p>
            <a:r>
              <a:rPr lang="en-US" dirty="0"/>
              <a:t>Either entire transaction happens, or none of it does</a:t>
            </a:r>
          </a:p>
          <a:p>
            <a:r>
              <a:rPr lang="en-US" dirty="0"/>
              <a:t>If transaction happens, it appears to have happened as a single atomic action (across all resources it touches)</a:t>
            </a:r>
          </a:p>
          <a:p>
            <a:pPr>
              <a:buNone/>
            </a:pPr>
            <a:r>
              <a:rPr lang="en-US" dirty="0"/>
              <a:t>Consistency</a:t>
            </a:r>
          </a:p>
          <a:p>
            <a:r>
              <a:rPr lang="en-US" dirty="0"/>
              <a:t>A transaction results in a valid transformation of the system state; i.e. the results of the transaction do not violate the rules or invariants of the system</a:t>
            </a:r>
          </a:p>
          <a:p>
            <a:r>
              <a:rPr lang="en-US" dirty="0"/>
              <a:t>If they held before, they hold after</a:t>
            </a:r>
          </a:p>
          <a:p>
            <a:r>
              <a:rPr lang="en-US" dirty="0"/>
              <a:t>E.g. total money in bank is not changed by internal transaction</a:t>
            </a:r>
          </a:p>
          <a:p>
            <a:r>
              <a:rPr lang="en-US" dirty="0"/>
              <a:t>Invariants need not be maintained within transaction, only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69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98E366B-82D1-40FD-AA28-54D6ECDAAC60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Block Storage vs. Files</a:t>
            </a:r>
          </a:p>
        </p:txBody>
      </p:sp>
      <p:sp>
        <p:nvSpPr>
          <p:cNvPr id="3174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Disk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numbers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No protection among users of the system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Data might be corrupted if machine crashes</a:t>
            </a:r>
          </a:p>
        </p:txBody>
      </p:sp>
      <p:sp>
        <p:nvSpPr>
          <p:cNvPr id="31749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Byte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Named files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Users protected from each other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Robust to machine failures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Isolation (aka 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r>
              <a:rPr lang="en-US" dirty="0"/>
              <a:t>If two or more transactions are running concurrently, then to each of them and to all external processes, the final result looks as if all transactions ran sequentially in some (system-dependent) order.</a:t>
            </a:r>
          </a:p>
          <a:p>
            <a:pPr lvl="1"/>
            <a:r>
              <a:rPr lang="en-US" dirty="0"/>
              <a:t>i.e. they appear to have run serially, not concurrently</a:t>
            </a:r>
          </a:p>
          <a:p>
            <a:r>
              <a:rPr lang="en-US" dirty="0"/>
              <a:t>From outside the transaction, cannot see intermediate results</a:t>
            </a:r>
          </a:p>
          <a:p>
            <a:pPr>
              <a:buNone/>
            </a:pPr>
            <a:r>
              <a:rPr lang="en-US" dirty="0"/>
              <a:t>Durability (aka Persistence)</a:t>
            </a:r>
          </a:p>
          <a:p>
            <a:r>
              <a:rPr lang="en-US" dirty="0"/>
              <a:t>Once a transaction has successfully committed, its results are permanent, regardless of what failures happen after that</a:t>
            </a:r>
          </a:p>
          <a:p>
            <a:r>
              <a:rPr lang="en-US" dirty="0"/>
              <a:t>No later failure can undo the results or cause them to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70</a:t>
            </a:fld>
            <a:endParaRPr kumimoji="0"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Bundle many operations into a transaction</a:t>
            </a:r>
          </a:p>
          <a:p>
            <a:pPr lvl="1"/>
            <a:r>
              <a:rPr lang="en-US" dirty="0"/>
              <a:t>One of the first transaction systems was the </a:t>
            </a:r>
            <a:r>
              <a:rPr lang="en-US" dirty="0" err="1"/>
              <a:t>Sabre</a:t>
            </a:r>
            <a:r>
              <a:rPr lang="en-US" dirty="0"/>
              <a:t> American Airline reservation system, developed by IBM</a:t>
            </a:r>
          </a:p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BeginTransaction</a:t>
            </a:r>
            <a:endParaRPr lang="en-US" dirty="0"/>
          </a:p>
          <a:p>
            <a:pPr lvl="2"/>
            <a:r>
              <a:rPr lang="en-US" dirty="0"/>
              <a:t>Mark the beginning of the transaction</a:t>
            </a:r>
          </a:p>
          <a:p>
            <a:pPr lvl="1"/>
            <a:r>
              <a:rPr lang="en-US" dirty="0"/>
              <a:t>Commit (End transaction)</a:t>
            </a:r>
          </a:p>
          <a:p>
            <a:pPr lvl="2"/>
            <a:r>
              <a:rPr lang="en-US" dirty="0"/>
              <a:t>When transaction is done</a:t>
            </a:r>
          </a:p>
          <a:p>
            <a:pPr lvl="1"/>
            <a:r>
              <a:rPr lang="en-US" dirty="0"/>
              <a:t>Rollback (Abort transaction)</a:t>
            </a:r>
          </a:p>
          <a:p>
            <a:pPr lvl="2"/>
            <a:r>
              <a:rPr lang="en-US" dirty="0"/>
              <a:t>Undo all the actions since “Begin transaction.”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Transactions can run concurrently</a:t>
            </a:r>
          </a:p>
          <a:p>
            <a:pPr lvl="1"/>
            <a:r>
              <a:rPr lang="en-US" dirty="0"/>
              <a:t>Rollback can execute anytime</a:t>
            </a:r>
          </a:p>
          <a:p>
            <a:pPr lvl="1"/>
            <a:r>
              <a:rPr lang="en-US" dirty="0"/>
              <a:t>Sophisticated transaction systems allow nested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71</a:t>
            </a:fld>
            <a:endParaRPr kumimoji="0"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Writing to disk is correct (recall the error detection and correction)</a:t>
            </a:r>
          </a:p>
          <a:p>
            <a:pPr lvl="1"/>
            <a:r>
              <a:rPr lang="en-US" dirty="0"/>
              <a:t>Disk is in a good state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72</a:t>
            </a:fld>
            <a:endParaRPr kumimoji="0"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Atomic Money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Move $100 from account S to C (1 thread):</a:t>
            </a:r>
            <a:br>
              <a:rPr lang="en-US" dirty="0"/>
            </a:b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S = S - $100;</a:t>
            </a:r>
            <a:br>
              <a:rPr lang="en-US" dirty="0"/>
            </a:br>
            <a:r>
              <a:rPr lang="en-US" dirty="0"/>
              <a:t>C = C + $100;</a:t>
            </a:r>
            <a:br>
              <a:rPr lang="en-US" dirty="0"/>
            </a:br>
            <a:r>
              <a:rPr lang="en-US" b="1" dirty="0"/>
              <a:t>Commit</a:t>
            </a:r>
          </a:p>
          <a:p>
            <a:r>
              <a:rPr lang="en-US" dirty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S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C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commit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S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Clear the log</a:t>
            </a:r>
          </a:p>
          <a:p>
            <a:r>
              <a:rPr lang="en-US" dirty="0"/>
              <a:t>Possible crashes</a:t>
            </a:r>
          </a:p>
          <a:p>
            <a:pPr lvl="1"/>
            <a:r>
              <a:rPr lang="en-US" dirty="0"/>
              <a:t>After 1</a:t>
            </a:r>
          </a:p>
          <a:p>
            <a:pPr lvl="1"/>
            <a:r>
              <a:rPr lang="en-US" dirty="0"/>
              <a:t>After 2</a:t>
            </a:r>
          </a:p>
          <a:p>
            <a:pPr lvl="1"/>
            <a:r>
              <a:rPr lang="en-US" dirty="0"/>
              <a:t>After 3 before 4 and 5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we swap 3 with 4?</a:t>
            </a:r>
          </a:p>
          <a:p>
            <a:pPr lvl="1"/>
            <a:r>
              <a:rPr lang="en-US" dirty="0"/>
              <a:t>Can we swap 4 and 5?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2151062"/>
            <a:ext cx="2981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73</a:t>
            </a:fld>
            <a:endParaRPr kumimoji="0"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 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is “commit?”</a:t>
            </a:r>
          </a:p>
          <a:p>
            <a:pPr lvl="1"/>
            <a:r>
              <a:rPr lang="en-US" dirty="0"/>
              <a:t>What if there is a crash during the recovery?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74</a:t>
            </a:fld>
            <a:endParaRPr kumimoji="0"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Threads Run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Apply to the mid-term </a:t>
            </a:r>
            <a:r>
              <a:rPr lang="en-US" dirty="0" err="1"/>
              <a:t>AtomicTransfer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1: </a:t>
            </a: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2: if ( a1-&gt;id &lt; a2-&gt;id )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a1-&gt;lock ); </a:t>
            </a:r>
            <a:br>
              <a:rPr lang="it-IT" b="1" dirty="0"/>
            </a:br>
            <a:r>
              <a:rPr lang="it-IT" b="1" dirty="0"/>
              <a:t>	Acquire( a2-&gt;lock );</a:t>
            </a:r>
            <a:br>
              <a:rPr lang="it-IT" b="1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a2-&gt;lock ); </a:t>
            </a:r>
            <a:br>
              <a:rPr lang="it-IT" b="1" dirty="0"/>
            </a:br>
            <a:r>
              <a:rPr lang="it-IT" b="1" dirty="0"/>
              <a:t>	Acquire( a1-&gt;lock );</a:t>
            </a:r>
            <a:br>
              <a:rPr lang="it-IT" b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3: if ((a1-&gt;balance - $100 ) &lt; 0) 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	Release( a1-&gt;lock );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goto</a:t>
            </a:r>
            <a:r>
              <a:rPr lang="en-US" dirty="0"/>
              <a:t> 7;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4: a1-&gt;balance -= $100;</a:t>
            </a:r>
            <a:br>
              <a:rPr lang="en-US" dirty="0"/>
            </a:br>
            <a:r>
              <a:rPr lang="en-US" dirty="0"/>
              <a:t>5: a2-&gt;balance += $100;</a:t>
            </a:r>
            <a:br>
              <a:rPr lang="en-US" dirty="0"/>
            </a:br>
            <a:r>
              <a:rPr lang="en-US" dirty="0"/>
              <a:t>6: 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Release( a1-&gt;lock );</a:t>
            </a:r>
            <a:br>
              <a:rPr lang="en-US" b="1" dirty="0"/>
            </a:br>
            <a:r>
              <a:rPr lang="en-US" dirty="0"/>
              <a:t>7: </a:t>
            </a:r>
            <a:r>
              <a:rPr lang="en-US" b="1" dirty="0"/>
              <a:t>Commit</a:t>
            </a:r>
          </a:p>
          <a:p>
            <a:r>
              <a:rPr lang="en-US" dirty="0"/>
              <a:t>What happens if</a:t>
            </a:r>
          </a:p>
          <a:p>
            <a:pPr lvl="1"/>
            <a:r>
              <a:rPr lang="en-US" dirty="0"/>
              <a:t>Thread A performs 1-6; context switch</a:t>
            </a:r>
          </a:p>
          <a:p>
            <a:pPr lvl="1"/>
            <a:r>
              <a:rPr lang="en-US" dirty="0"/>
              <a:t>Thread B performs 1-7; </a:t>
            </a:r>
            <a:r>
              <a:rPr lang="en-US" dirty="0">
                <a:solidFill>
                  <a:srgbClr val="FF0000"/>
                </a:solidFill>
              </a:rPr>
              <a:t>crash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75</a:t>
            </a:fld>
            <a:endParaRPr kumimoji="0"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for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phase</a:t>
            </a:r>
          </a:p>
          <a:p>
            <a:pPr lvl="1"/>
            <a:r>
              <a:rPr lang="en-US" dirty="0"/>
              <a:t>Acquire all locks</a:t>
            </a:r>
          </a:p>
          <a:p>
            <a:r>
              <a:rPr lang="en-US" dirty="0"/>
              <a:t>Second phase</a:t>
            </a:r>
          </a:p>
          <a:p>
            <a:pPr lvl="1"/>
            <a:r>
              <a:rPr lang="en-US" dirty="0"/>
              <a:t>Commit operation releases all locks (no individual release operations)</a:t>
            </a:r>
          </a:p>
          <a:p>
            <a:pPr lvl="1"/>
            <a:r>
              <a:rPr lang="en-US" dirty="0"/>
              <a:t>Rollback operation always undo the changes first and then release all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76</a:t>
            </a:fld>
            <a:endParaRPr kumimoji="0"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Transactions in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a file operation a transaction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Move a file</a:t>
            </a:r>
          </a:p>
          <a:p>
            <a:pPr lvl="1"/>
            <a:r>
              <a:rPr lang="en-US" dirty="0"/>
              <a:t>Write a chunk of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Would this eliminate any need to run </a:t>
            </a:r>
            <a:r>
              <a:rPr lang="en-US" dirty="0" err="1"/>
              <a:t>fsck</a:t>
            </a:r>
            <a:r>
              <a:rPr lang="en-US" dirty="0"/>
              <a:t> after a crash?</a:t>
            </a:r>
          </a:p>
          <a:p>
            <a:r>
              <a:rPr lang="en-US" dirty="0"/>
              <a:t>Make arbitrary number of file operations a transaction</a:t>
            </a:r>
          </a:p>
          <a:p>
            <a:pPr lvl="1"/>
            <a:r>
              <a:rPr lang="en-US" dirty="0"/>
              <a:t>Just keep logging but make sure that things are idempotent: making a very long transaction</a:t>
            </a:r>
          </a:p>
          <a:p>
            <a:pPr lvl="1"/>
            <a:r>
              <a:rPr lang="en-US" dirty="0"/>
              <a:t>Recovery by replaying the log and correct the file system</a:t>
            </a:r>
          </a:p>
          <a:p>
            <a:pPr lvl="1"/>
            <a:r>
              <a:rPr lang="en-US" dirty="0"/>
              <a:t>This is called logging file system or journaling file system</a:t>
            </a:r>
          </a:p>
          <a:p>
            <a:pPr lvl="1"/>
            <a:r>
              <a:rPr lang="en-US" dirty="0"/>
              <a:t>Almost all new file systems are journaling (Windows NTFS,  </a:t>
            </a:r>
            <a:r>
              <a:rPr lang="en-US" dirty="0" err="1"/>
              <a:t>Veritas</a:t>
            </a:r>
            <a:r>
              <a:rPr lang="en-US" dirty="0"/>
              <a:t> file system, file systems on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77</a:t>
            </a:fld>
            <a:endParaRPr kumimoji="0"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Logging: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disk write, we now have two disk writes (on different parts of the disk)?</a:t>
            </a:r>
          </a:p>
          <a:p>
            <a:pPr lvl="1"/>
            <a:r>
              <a:rPr lang="en-US" dirty="0"/>
              <a:t>It is not so bad because once written to the log, it is safe to do real writes later</a:t>
            </a:r>
          </a:p>
          <a:p>
            <a:r>
              <a:rPr lang="en-US" dirty="0"/>
              <a:t>Performance tricks</a:t>
            </a:r>
          </a:p>
          <a:p>
            <a:pPr lvl="1"/>
            <a:r>
              <a:rPr lang="en-US" dirty="0"/>
              <a:t>Changes made in memory and then logged to disk</a:t>
            </a:r>
          </a:p>
          <a:p>
            <a:pPr lvl="1"/>
            <a:r>
              <a:rPr lang="en-US" dirty="0"/>
              <a:t>Log writes are sequential (synchronous writes can be fast if on a separate disk)</a:t>
            </a:r>
          </a:p>
          <a:p>
            <a:pPr lvl="1"/>
            <a:r>
              <a:rPr lang="en-US" dirty="0"/>
              <a:t>Merge multiple writes to the log with one write</a:t>
            </a:r>
          </a:p>
          <a:p>
            <a:pPr lvl="1"/>
            <a:r>
              <a:rPr lang="en-US" dirty="0"/>
              <a:t>Use NVRAM (Non-Volatile RAM) to keep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78</a:t>
            </a:fld>
            <a:endParaRPr kumimoji="0"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big is the log? Same size as the file system?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Log what’s needed for crash recovery</a:t>
            </a:r>
          </a:p>
          <a:p>
            <a:r>
              <a:rPr lang="en-US" dirty="0"/>
              <a:t>Management method</a:t>
            </a:r>
          </a:p>
          <a:p>
            <a:pPr lvl="1"/>
            <a:r>
              <a:rPr lang="en-US" dirty="0"/>
              <a:t>Checkpoint operation: flush the buffer cache to disk</a:t>
            </a:r>
          </a:p>
          <a:p>
            <a:pPr lvl="1"/>
            <a:r>
              <a:rPr lang="en-US" dirty="0"/>
              <a:t>After a checkpoint, we can truncate log and start again</a:t>
            </a:r>
          </a:p>
          <a:p>
            <a:pPr lvl="1"/>
            <a:r>
              <a:rPr lang="en-US" dirty="0"/>
              <a:t>Log needs to be big enough to hold changes in memory</a:t>
            </a:r>
          </a:p>
          <a:p>
            <a:r>
              <a:rPr lang="en-US" dirty="0"/>
              <a:t>Some logging file systems log only metadata (file descriptors and directories) and not file data to keep log size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79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F6B0F005-3F05-436A-9A6D-F02640101684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Structure Alternatives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219200"/>
            <a:ext cx="4683125" cy="5105400"/>
          </a:xfrm>
        </p:spPr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Byte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bytes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Unstructured or linear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Unix, Windows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Record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Fixed or variable length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records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Not used: punch card days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Records with keys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Read, insert, delete a record (typically using B-tree, sorted on key)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Used in mainframes for commercial data processing</a:t>
            </a:r>
          </a:p>
          <a:p>
            <a:pPr marL="392403" indent="-256432" defTabSz="820583"/>
            <a:r>
              <a:rPr lang="en-US" sz="2100" dirty="0">
                <a:ea typeface="ＭＳ Ｐゴシック" pitchFamily="-108" charset="-128"/>
              </a:rPr>
              <a:t>Other possible structures?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026603" y="1260662"/>
            <a:ext cx="873125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8" name="Rectangle 5" descr="Light horizontal"/>
          <p:cNvSpPr>
            <a:spLocks noChangeArrowheads="1"/>
          </p:cNvSpPr>
          <p:nvPr/>
        </p:nvSpPr>
        <p:spPr bwMode="auto">
          <a:xfrm>
            <a:off x="5026603" y="2886917"/>
            <a:ext cx="873125" cy="1151404"/>
          </a:xfrm>
          <a:prstGeom prst="rect">
            <a:avLst/>
          </a:prstGeom>
          <a:pattFill prst="ltHorz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9" name="Rectangle 6" descr="Light vertical"/>
          <p:cNvSpPr>
            <a:spLocks noChangeArrowheads="1"/>
          </p:cNvSpPr>
          <p:nvPr/>
        </p:nvSpPr>
        <p:spPr bwMode="auto">
          <a:xfrm>
            <a:off x="5026603" y="4447335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0" name="Rectangle 7" descr="Light vertical"/>
          <p:cNvSpPr>
            <a:spLocks noChangeArrowheads="1"/>
          </p:cNvSpPr>
          <p:nvPr/>
        </p:nvSpPr>
        <p:spPr bwMode="auto">
          <a:xfrm>
            <a:off x="5026603" y="5123890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1" name="Rectangle 8" descr="Light vertical"/>
          <p:cNvSpPr>
            <a:spLocks noChangeArrowheads="1"/>
          </p:cNvSpPr>
          <p:nvPr/>
        </p:nvSpPr>
        <p:spPr bwMode="auto">
          <a:xfrm>
            <a:off x="6107546" y="5123890"/>
            <a:ext cx="626341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2" name="Rectangle 9" descr="Light vertical"/>
          <p:cNvSpPr>
            <a:spLocks noChangeArrowheads="1"/>
          </p:cNvSpPr>
          <p:nvPr/>
        </p:nvSpPr>
        <p:spPr bwMode="auto">
          <a:xfrm>
            <a:off x="5026603" y="5801846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654386" y="5123890"/>
            <a:ext cx="4675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4" name="Rectangle 11" descr="Light vertical"/>
          <p:cNvSpPr>
            <a:spLocks noChangeArrowheads="1"/>
          </p:cNvSpPr>
          <p:nvPr/>
        </p:nvSpPr>
        <p:spPr bwMode="auto">
          <a:xfrm>
            <a:off x="6107546" y="5801846"/>
            <a:ext cx="62922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5" name="Rectangle 12" descr="Light vertical"/>
          <p:cNvSpPr>
            <a:spLocks noChangeArrowheads="1"/>
          </p:cNvSpPr>
          <p:nvPr/>
        </p:nvSpPr>
        <p:spPr bwMode="auto">
          <a:xfrm>
            <a:off x="7226012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5654386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5061239" y="4853549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619750" y="4885765"/>
            <a:ext cx="558512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5061239" y="5531505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5619750" y="5563721"/>
            <a:ext cx="558512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6143626" y="5563721"/>
            <a:ext cx="1082386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6758421" y="5806048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3" name="Rectangle 20" descr="Light vertical"/>
          <p:cNvSpPr>
            <a:spLocks noChangeArrowheads="1"/>
          </p:cNvSpPr>
          <p:nvPr/>
        </p:nvSpPr>
        <p:spPr bwMode="auto">
          <a:xfrm>
            <a:off x="8308398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839364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6667500" y="5563721"/>
            <a:ext cx="1675535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blocks (directory blocks and </a:t>
            </a:r>
            <a:r>
              <a:rPr lang="en-US" dirty="0" err="1"/>
              <a:t>inode</a:t>
            </a:r>
            <a:r>
              <a:rPr lang="en-US" dirty="0"/>
              <a:t> blocks)</a:t>
            </a:r>
          </a:p>
          <a:p>
            <a:pPr lvl="1"/>
            <a:r>
              <a:rPr lang="en-US" dirty="0"/>
              <a:t>Easy to implement but takes more space</a:t>
            </a:r>
          </a:p>
          <a:p>
            <a:pPr lvl="1"/>
            <a:r>
              <a:rPr lang="en-US" dirty="0"/>
              <a:t>Which block image?</a:t>
            </a:r>
          </a:p>
          <a:p>
            <a:pPr lvl="2"/>
            <a:r>
              <a:rPr lang="en-US" dirty="0"/>
              <a:t>Before operation: Easy to go backward during recovery</a:t>
            </a:r>
          </a:p>
          <a:p>
            <a:pPr lvl="2"/>
            <a:r>
              <a:rPr lang="en-US" dirty="0"/>
              <a:t>After operation: Easy to go forward during recovery.</a:t>
            </a:r>
          </a:p>
          <a:p>
            <a:pPr lvl="2"/>
            <a:r>
              <a:rPr lang="en-US" dirty="0"/>
              <a:t>Both: Can go either way.</a:t>
            </a:r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Example: Add name “</a:t>
            </a:r>
            <a:r>
              <a:rPr lang="en-US" dirty="0" err="1"/>
              <a:t>foo</a:t>
            </a:r>
            <a:r>
              <a:rPr lang="en-US" dirty="0"/>
              <a:t>” to directory #41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But more work at recovery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80</a:t>
            </a:fld>
            <a:endParaRPr kumimoji="0"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 (LFS)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the entire file system as a log with segments</a:t>
            </a:r>
          </a:p>
          <a:p>
            <a:r>
              <a:rPr lang="en-US" dirty="0"/>
              <a:t>A segment has </a:t>
            </a:r>
            <a:r>
              <a:rPr lang="en-US" dirty="0" err="1"/>
              <a:t>i</a:t>
            </a:r>
            <a:r>
              <a:rPr lang="en-US" dirty="0"/>
              <a:t>-nodes, indirect blocks, and data blocks</a:t>
            </a:r>
          </a:p>
          <a:p>
            <a:r>
              <a:rPr lang="en-US" dirty="0"/>
              <a:t>All writes are sequential (no seeks)</a:t>
            </a:r>
          </a:p>
          <a:p>
            <a:r>
              <a:rPr lang="en-US" dirty="0"/>
              <a:t>There will be holes when deleting files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about read performance?</a:t>
            </a:r>
          </a:p>
          <a:p>
            <a:pPr lvl="1"/>
            <a:r>
              <a:rPr lang="en-US" dirty="0"/>
              <a:t>How would you clean (garbage collection)?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8" y="4762500"/>
            <a:ext cx="4124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81</a:t>
            </a:fld>
            <a:endParaRPr kumimoji="0"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buffer cache</a:t>
            </a:r>
          </a:p>
          <a:p>
            <a:pPr lvl="1"/>
            <a:r>
              <a:rPr lang="en-US" dirty="0"/>
              <a:t>True LRU is possible</a:t>
            </a:r>
          </a:p>
          <a:p>
            <a:pPr lvl="1"/>
            <a:r>
              <a:rPr lang="en-US" dirty="0"/>
              <a:t>Simple write back is vulnerable to crashes</a:t>
            </a:r>
          </a:p>
          <a:p>
            <a:r>
              <a:rPr lang="en-US" dirty="0"/>
              <a:t>Disk block failures and file system recovery tools</a:t>
            </a:r>
          </a:p>
          <a:p>
            <a:pPr lvl="1"/>
            <a:r>
              <a:rPr lang="en-US" dirty="0"/>
              <a:t>Individual recovery tools</a:t>
            </a:r>
          </a:p>
          <a:p>
            <a:pPr lvl="1"/>
            <a:r>
              <a:rPr lang="en-US" dirty="0"/>
              <a:t>Top down traversal tools</a:t>
            </a:r>
          </a:p>
          <a:p>
            <a:r>
              <a:rPr lang="en-US" dirty="0"/>
              <a:t>Consistent updates</a:t>
            </a:r>
          </a:p>
          <a:p>
            <a:pPr lvl="1"/>
            <a:r>
              <a:rPr lang="en-US" dirty="0"/>
              <a:t>Transactions and ACID properties</a:t>
            </a:r>
          </a:p>
          <a:p>
            <a:pPr lvl="1"/>
            <a:r>
              <a:rPr lang="en-US" dirty="0"/>
              <a:t>Logging or Journaling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82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75EF0CB-A3BB-4AD6-8792-A865C7F0824B}" type="slidenum">
              <a:rPr lang="en-US"/>
              <a:pPr defTabSz="914608"/>
              <a:t>9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64" tIns="46033" rIns="92064" bIns="46033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Types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4" tIns="46033" rIns="92064" bIns="46033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ASCII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Binary data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Record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An Unix executable file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header: magic number, sizes, entry point, flags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text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data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relocation bits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symbol table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Devices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Everything else in the 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3079</TotalTime>
  <Words>5534</Words>
  <Application>Microsoft Office PowerPoint</Application>
  <PresentationFormat>On-screen Show (4:3)</PresentationFormat>
  <Paragraphs>1048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ＭＳ Ｐゴシック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File Systems</vt:lpstr>
      <vt:lpstr>Overview</vt:lpstr>
      <vt:lpstr>Why Files?</vt:lpstr>
      <vt:lpstr>Recall Some High-level Abstractions</vt:lpstr>
      <vt:lpstr>File System Layers and Abstractions</vt:lpstr>
      <vt:lpstr>Volume Manager</vt:lpstr>
      <vt:lpstr>Block Storage vs. Files</vt:lpstr>
      <vt:lpstr>File Structure Alternatives</vt:lpstr>
      <vt:lpstr>File Types</vt:lpstr>
      <vt:lpstr>File Operations</vt:lpstr>
      <vt:lpstr>Access Patterns</vt:lpstr>
      <vt:lpstr>VM Page Table vs. File System Metadata</vt:lpstr>
      <vt:lpstr>File System vs. Virtual Memory</vt:lpstr>
      <vt:lpstr>Protection Policy vs. Mechanism</vt:lpstr>
      <vt:lpstr>Protection Mechanisms</vt:lpstr>
      <vt:lpstr>Authentication</vt:lpstr>
      <vt:lpstr>Protection Domain</vt:lpstr>
      <vt:lpstr>Access Control Lists (ACLs)</vt:lpstr>
      <vt:lpstr>Capabilities</vt:lpstr>
      <vt:lpstr>Access Enforcement</vt:lpstr>
      <vt:lpstr>Some Easy Attacks</vt:lpstr>
      <vt:lpstr>No Perfect Protection System</vt:lpstr>
      <vt:lpstr>File System Components</vt:lpstr>
      <vt:lpstr>Steps to Open A File</vt:lpstr>
      <vt:lpstr>File Read and Write</vt:lpstr>
      <vt:lpstr>Disk Layout</vt:lpstr>
      <vt:lpstr>Data Structures for Disk Allocation</vt:lpstr>
      <vt:lpstr>Contiguous Allocation</vt:lpstr>
      <vt:lpstr>Linked Files (Alto)</vt:lpstr>
      <vt:lpstr>File Allocation Table (FAT)</vt:lpstr>
      <vt:lpstr>Single-Level Indexed Files</vt:lpstr>
      <vt:lpstr>DEMOS (Cray-1)</vt:lpstr>
      <vt:lpstr>Multi-Level Indexed Files (Unix)</vt:lpstr>
      <vt:lpstr>What’s in Original Unix i-node?</vt:lpstr>
      <vt:lpstr>Extents</vt:lpstr>
      <vt:lpstr>Naming</vt:lpstr>
      <vt:lpstr>Directory Organization Examples</vt:lpstr>
      <vt:lpstr>Mapping File Names to i-nodes</vt:lpstr>
      <vt:lpstr>Linear List</vt:lpstr>
      <vt:lpstr>Tree Data Structure</vt:lpstr>
      <vt:lpstr>Hashing</vt:lpstr>
      <vt:lpstr>Disk I/Os to Read/Write A File</vt:lpstr>
      <vt:lpstr>Links</vt:lpstr>
      <vt:lpstr>Original Unix File System</vt:lpstr>
      <vt:lpstr>BSD FFS (Fast File System)</vt:lpstr>
      <vt:lpstr>FFS Disk Layout</vt:lpstr>
      <vt:lpstr>What Has FFS Achieved?</vt:lpstr>
      <vt:lpstr>Summary - Part 1</vt:lpstr>
      <vt:lpstr>Overview</vt:lpstr>
      <vt:lpstr>File Buffer Cache for Performance</vt:lpstr>
      <vt:lpstr>What to Cache?</vt:lpstr>
      <vt:lpstr>How to Size?</vt:lpstr>
      <vt:lpstr>Challenges: Multiple User Processes</vt:lpstr>
      <vt:lpstr>What to Prefetch?</vt:lpstr>
      <vt:lpstr>How and What to Replace?</vt:lpstr>
      <vt:lpstr>Which Write Policies?</vt:lpstr>
      <vt:lpstr>Write Back Complications</vt:lpstr>
      <vt:lpstr>File Recovery Tools</vt:lpstr>
      <vt:lpstr>What fsck does</vt:lpstr>
      <vt:lpstr>Recovery from Disk Block Failures</vt:lpstr>
      <vt:lpstr>Persistency and Crashes</vt:lpstr>
      <vt:lpstr>What is a Crash?</vt:lpstr>
      <vt:lpstr>Approaches</vt:lpstr>
      <vt:lpstr>PowerPoint Presentation</vt:lpstr>
      <vt:lpstr>PowerPoint Presentation</vt:lpstr>
      <vt:lpstr>Consistent Updates: Bottom-Up Order</vt:lpstr>
      <vt:lpstr>Transactions</vt:lpstr>
      <vt:lpstr>Transaction Properties</vt:lpstr>
      <vt:lpstr>Transaction Properties</vt:lpstr>
      <vt:lpstr>Transaction Properties</vt:lpstr>
      <vt:lpstr>Transactions</vt:lpstr>
      <vt:lpstr>Implementation</vt:lpstr>
      <vt:lpstr>An Example: Atomic Money Transfer</vt:lpstr>
      <vt:lpstr>Revisit The Implementation</vt:lpstr>
      <vt:lpstr>Two Threads Run Transactions</vt:lpstr>
      <vt:lpstr>Two-Phase Locking for Transactions</vt:lpstr>
      <vt:lpstr>Use Transactions in File Systems</vt:lpstr>
      <vt:lpstr>Issue with Logging: Performance</vt:lpstr>
      <vt:lpstr>Log Management</vt:lpstr>
      <vt:lpstr>What to Log?</vt:lpstr>
      <vt:lpstr>Log-structured File System (LFS)</vt:lpstr>
      <vt:lpstr>Summary – Part 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Lars Ailo Bongo</dc:creator>
  <cp:lastModifiedBy>Lars Ailo Bongo</cp:lastModifiedBy>
  <cp:revision>42</cp:revision>
  <dcterms:created xsi:type="dcterms:W3CDTF">2010-04-19T20:11:25Z</dcterms:created>
  <dcterms:modified xsi:type="dcterms:W3CDTF">2017-04-27T09:13:53Z</dcterms:modified>
</cp:coreProperties>
</file>