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71" r:id="rId2"/>
    <p:sldId id="287" r:id="rId3"/>
    <p:sldId id="272" r:id="rId4"/>
    <p:sldId id="273" r:id="rId5"/>
    <p:sldId id="290" r:id="rId6"/>
    <p:sldId id="274" r:id="rId7"/>
    <p:sldId id="275" r:id="rId8"/>
    <p:sldId id="276" r:id="rId9"/>
    <p:sldId id="291" r:id="rId10"/>
    <p:sldId id="278" r:id="rId11"/>
    <p:sldId id="279" r:id="rId12"/>
    <p:sldId id="280" r:id="rId13"/>
    <p:sldId id="285" r:id="rId14"/>
    <p:sldId id="295" r:id="rId15"/>
    <p:sldId id="296" r:id="rId16"/>
    <p:sldId id="282" r:id="rId17"/>
    <p:sldId id="283" r:id="rId18"/>
    <p:sldId id="284" r:id="rId19"/>
    <p:sldId id="286" r:id="rId20"/>
    <p:sldId id="288" r:id="rId21"/>
    <p:sldId id="289" r:id="rId22"/>
    <p:sldId id="292" r:id="rId23"/>
    <p:sldId id="294" r:id="rId24"/>
  </p:sldIdLst>
  <p:sldSz cx="9144000" cy="6858000" type="screen4x3"/>
  <p:notesSz cx="6858000" cy="9144000"/>
  <p:defaultTextStyle>
    <a:defPPr>
      <a:defRPr lang="nn-NO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65">
          <p15:clr>
            <a:srgbClr val="A4A3A4"/>
          </p15:clr>
        </p15:guide>
        <p15:guide id="2" pos="498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ars Ailo Bongo" initials="LAB" lastIdx="1" clrIdx="0">
    <p:extLst>
      <p:ext uri="{19B8F6BF-5375-455C-9EA6-DF929625EA0E}">
        <p15:presenceInfo xmlns:p15="http://schemas.microsoft.com/office/powerpoint/2012/main" userId="31e3d4299e552b8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B523"/>
    <a:srgbClr val="EDEDED"/>
    <a:srgbClr val="FFB952"/>
    <a:srgbClr val="B1B7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145" autoAdjust="0"/>
    <p:restoredTop sz="85841" autoAdjust="0"/>
  </p:normalViewPr>
  <p:slideViewPr>
    <p:cSldViewPr snapToGrid="0" snapToObjects="1">
      <p:cViewPr>
        <p:scale>
          <a:sx n="77" d="100"/>
          <a:sy n="77" d="100"/>
        </p:scale>
        <p:origin x="1236" y="39"/>
      </p:cViewPr>
      <p:guideLst>
        <p:guide orient="horz" pos="3865"/>
        <p:guide pos="498"/>
      </p:guideLst>
    </p:cSldViewPr>
  </p:slideViewPr>
  <p:outlineViewPr>
    <p:cViewPr>
      <p:scale>
        <a:sx n="33" d="100"/>
        <a:sy n="33" d="100"/>
      </p:scale>
      <p:origin x="0" y="1561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2B7141-E22B-4746-95A6-E55A464BAE5F}" type="datetimeFigureOut">
              <a:rPr lang="en-US" smtClean="0"/>
              <a:t>26-Apr-18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/>
              <a:t>Click to edit Master text styles</a:t>
            </a:r>
          </a:p>
          <a:p>
            <a:pPr lvl="1"/>
            <a:r>
              <a:rPr lang="nb-NO"/>
              <a:t>Second level</a:t>
            </a:r>
          </a:p>
          <a:p>
            <a:pPr lvl="2"/>
            <a:r>
              <a:rPr lang="nb-NO"/>
              <a:t>Third level</a:t>
            </a:r>
          </a:p>
          <a:p>
            <a:pPr lvl="3"/>
            <a:r>
              <a:rPr lang="nb-NO"/>
              <a:t>Fourth level</a:t>
            </a:r>
          </a:p>
          <a:p>
            <a:pPr lvl="4"/>
            <a:r>
              <a:rPr lang="nb-NO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EC82C4-7C56-F74D-9D34-54FC07770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9145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EC82C4-7C56-F74D-9D34-54FC07770F3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4136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EC82C4-7C56-F74D-9D34-54FC07770F3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0011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4588" y="685800"/>
            <a:ext cx="4560887" cy="3421063"/>
          </a:xfrm>
          <a:ln/>
        </p:spPr>
      </p:sp>
      <p:sp>
        <p:nvSpPr>
          <p:cNvPr id="6144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Corbel" charset="0"/>
            </a:endParaRPr>
          </a:p>
        </p:txBody>
      </p:sp>
      <p:sp>
        <p:nvSpPr>
          <p:cNvPr id="61443" name="Slide Number Placeholder 3"/>
          <p:cNvSpPr>
            <a:spLocks noGrp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10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10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10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10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10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0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0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0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0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fld id="{C3644E47-2D17-D647-8548-A552F973154C}" type="slidenum">
              <a:rPr lang="de-DE" sz="1200">
                <a:solidFill>
                  <a:srgbClr val="000000"/>
                </a:solidFill>
                <a:latin typeface="Corbel" charset="0"/>
              </a:rPr>
              <a:pPr/>
              <a:t>10</a:t>
            </a:fld>
            <a:endParaRPr lang="de-DE" sz="1200">
              <a:solidFill>
                <a:srgbClr val="000000"/>
              </a:solidFill>
              <a:latin typeface="Corbe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87889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ktangel 8"/>
          <p:cNvSpPr/>
          <p:nvPr userDrawn="1"/>
        </p:nvSpPr>
        <p:spPr>
          <a:xfrm>
            <a:off x="2" y="0"/>
            <a:ext cx="9144000" cy="6858000"/>
          </a:xfrm>
          <a:prstGeom prst="rect">
            <a:avLst/>
          </a:prstGeom>
          <a:gradFill flip="none" rotWithShape="1">
            <a:gsLst>
              <a:gs pos="100000">
                <a:schemeClr val="accent1"/>
              </a:gs>
              <a:gs pos="0">
                <a:schemeClr val="accent4">
                  <a:lumMod val="60000"/>
                  <a:lumOff val="40000"/>
                </a:schemeClr>
              </a:gs>
            </a:gsLst>
            <a:lin ang="132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685800" y="1910403"/>
            <a:ext cx="7772400" cy="1470025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nb-NO" noProof="0"/>
              <a:t>Click to edit Master title style</a:t>
            </a:r>
            <a:endParaRPr lang="en-US" noProof="0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694365" y="3666178"/>
            <a:ext cx="7763835" cy="1752600"/>
          </a:xfrm>
        </p:spPr>
        <p:txBody>
          <a:bodyPr/>
          <a:lstStyle>
            <a:lvl1pPr marL="0" indent="0" algn="l">
              <a:buNone/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noProof="0"/>
              <a:t>Click to edit Master subtitle style</a:t>
            </a:r>
            <a:endParaRPr lang="en-US" noProof="0"/>
          </a:p>
        </p:txBody>
      </p:sp>
      <p:cxnSp>
        <p:nvCxnSpPr>
          <p:cNvPr id="15" name="Rett linje 14"/>
          <p:cNvCxnSpPr/>
          <p:nvPr userDrawn="1"/>
        </p:nvCxnSpPr>
        <p:spPr>
          <a:xfrm flipV="1">
            <a:off x="2190060" y="3750273"/>
            <a:ext cx="6953942" cy="3107727"/>
          </a:xfrm>
          <a:prstGeom prst="line">
            <a:avLst/>
          </a:prstGeom>
          <a:ln w="25400" cap="flat" cmpd="sng" algn="ctr">
            <a:solidFill>
              <a:schemeClr val="accent4">
                <a:lumMod val="60000"/>
                <a:lumOff val="40000"/>
                <a:alpha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Rett linje 16"/>
          <p:cNvCxnSpPr/>
          <p:nvPr userDrawn="1"/>
        </p:nvCxnSpPr>
        <p:spPr>
          <a:xfrm rot="16200000" flipH="1">
            <a:off x="4816284" y="3694065"/>
            <a:ext cx="4297813" cy="2030055"/>
          </a:xfrm>
          <a:prstGeom prst="line">
            <a:avLst/>
          </a:prstGeom>
          <a:ln w="19050" cap="flat" cmpd="sng" algn="ctr">
            <a:solidFill>
              <a:schemeClr val="accent4">
                <a:lumMod val="60000"/>
                <a:lumOff val="40000"/>
                <a:alpha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Rett linje 17"/>
          <p:cNvCxnSpPr/>
          <p:nvPr userDrawn="1"/>
        </p:nvCxnSpPr>
        <p:spPr>
          <a:xfrm>
            <a:off x="5370147" y="4006212"/>
            <a:ext cx="3773855" cy="1504193"/>
          </a:xfrm>
          <a:prstGeom prst="line">
            <a:avLst/>
          </a:prstGeom>
          <a:ln w="19050" cap="flat" cmpd="sng" algn="ctr">
            <a:solidFill>
              <a:schemeClr val="accent4">
                <a:lumMod val="60000"/>
                <a:lumOff val="40000"/>
                <a:alpha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Rett linje 11"/>
          <p:cNvCxnSpPr/>
          <p:nvPr userDrawn="1"/>
        </p:nvCxnSpPr>
        <p:spPr>
          <a:xfrm rot="5400000">
            <a:off x="2187498" y="2118964"/>
            <a:ext cx="6858000" cy="2620072"/>
          </a:xfrm>
          <a:prstGeom prst="line">
            <a:avLst/>
          </a:prstGeom>
          <a:ln w="50800" cap="flat" cmpd="sng" algn="ctr">
            <a:solidFill>
              <a:srgbClr val="F1B52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Rett linje 27"/>
          <p:cNvCxnSpPr/>
          <p:nvPr userDrawn="1"/>
        </p:nvCxnSpPr>
        <p:spPr>
          <a:xfrm>
            <a:off x="790575" y="3470437"/>
            <a:ext cx="4579572" cy="1588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" name="Bilde 19" descr="LogoNorsk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37049" y="5990437"/>
            <a:ext cx="532755" cy="532755"/>
          </a:xfrm>
          <a:prstGeom prst="rect">
            <a:avLst/>
          </a:prstGeom>
        </p:spPr>
      </p:pic>
      <p:pic>
        <p:nvPicPr>
          <p:cNvPr id="21" name="Bilde 20" descr="UiT_Navn_en_blaa1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360025" cy="228671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noProof="0"/>
              <a:t>Click to edit Master title style</a:t>
            </a:r>
            <a:endParaRPr lang="en-US" noProof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noProof="0"/>
              <a:t>Click to edit Master text styles</a:t>
            </a:r>
          </a:p>
          <a:p>
            <a:pPr lvl="1"/>
            <a:r>
              <a:rPr lang="nb-NO" noProof="0"/>
              <a:t>Second level</a:t>
            </a:r>
          </a:p>
          <a:p>
            <a:pPr lvl="2"/>
            <a:r>
              <a:rPr lang="nb-NO" noProof="0"/>
              <a:t>Third level</a:t>
            </a:r>
          </a:p>
          <a:p>
            <a:pPr lvl="3"/>
            <a:r>
              <a:rPr lang="nb-NO" noProof="0"/>
              <a:t>Fourth level</a:t>
            </a:r>
          </a:p>
          <a:p>
            <a:pPr lvl="4"/>
            <a:r>
              <a:rPr lang="nb-NO" noProof="0"/>
              <a:t>Fifth level</a:t>
            </a:r>
            <a:endParaRPr lang="en-US" noProof="0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9E8F3-4849-FA48-B4C8-2D894E979956}" type="datetimeFigureOut">
              <a:rPr lang="en-US" noProof="0" smtClean="0"/>
              <a:pPr/>
              <a:t>26-Apr-18</a:t>
            </a:fld>
            <a:endParaRPr lang="en-US" noProof="0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67F36-0B61-F749-ACDB-F36D75792314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noProof="0"/>
              <a:t>Click to edit Master title style</a:t>
            </a:r>
            <a:endParaRPr lang="en-US" noProof="0"/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670298" y="1837780"/>
            <a:ext cx="3710050" cy="4288383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noProof="0"/>
              <a:t>Click to edit Master text styles</a:t>
            </a:r>
          </a:p>
          <a:p>
            <a:pPr lvl="1"/>
            <a:r>
              <a:rPr lang="nb-NO" noProof="0"/>
              <a:t>Second level</a:t>
            </a:r>
          </a:p>
          <a:p>
            <a:pPr lvl="2"/>
            <a:r>
              <a:rPr lang="nb-NO" noProof="0"/>
              <a:t>Third level</a:t>
            </a:r>
          </a:p>
          <a:p>
            <a:pPr lvl="3"/>
            <a:r>
              <a:rPr lang="nb-NO" noProof="0"/>
              <a:t>Fourth level</a:t>
            </a:r>
          </a:p>
          <a:p>
            <a:pPr lvl="4"/>
            <a:r>
              <a:rPr lang="nb-NO" noProof="0"/>
              <a:t>Fifth level</a:t>
            </a:r>
            <a:endParaRPr lang="en-US" noProof="0" dirty="0"/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9E8F3-4849-FA48-B4C8-2D894E979956}" type="datetimeFigureOut">
              <a:rPr lang="en-US" noProof="0" smtClean="0"/>
              <a:pPr/>
              <a:t>26-Apr-18</a:t>
            </a:fld>
            <a:endParaRPr lang="en-US" noProof="0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67F36-0B61-F749-ACDB-F36D75792314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8" name="Plassholder for innhold 2"/>
          <p:cNvSpPr>
            <a:spLocks noGrp="1"/>
          </p:cNvSpPr>
          <p:nvPr>
            <p:ph sz="half" idx="13"/>
          </p:nvPr>
        </p:nvSpPr>
        <p:spPr>
          <a:xfrm>
            <a:off x="4840364" y="1837780"/>
            <a:ext cx="3710050" cy="4288383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noProof="0"/>
              <a:t>Click to edit Master text styles</a:t>
            </a:r>
          </a:p>
          <a:p>
            <a:pPr lvl="1"/>
            <a:r>
              <a:rPr lang="nb-NO" noProof="0"/>
              <a:t>Second level</a:t>
            </a:r>
          </a:p>
          <a:p>
            <a:pPr lvl="2"/>
            <a:r>
              <a:rPr lang="nb-NO" noProof="0"/>
              <a:t>Third level</a:t>
            </a:r>
          </a:p>
          <a:p>
            <a:pPr lvl="3"/>
            <a:r>
              <a:rPr lang="nb-NO" noProof="0"/>
              <a:t>Fourth level</a:t>
            </a:r>
          </a:p>
          <a:p>
            <a:pPr lvl="4"/>
            <a:r>
              <a:rPr lang="nb-NO" noProof="0"/>
              <a:t>Fifth level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noProof="0"/>
              <a:t>Click to edit Master title style</a:t>
            </a:r>
            <a:endParaRPr lang="en-US" noProof="0"/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9E8F3-4849-FA48-B4C8-2D894E979956}" type="datetimeFigureOut">
              <a:rPr lang="en-US" noProof="0" smtClean="0"/>
              <a:pPr/>
              <a:t>26-Apr-18</a:t>
            </a:fld>
            <a:endParaRPr lang="en-US" noProof="0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67F36-0B61-F749-ACDB-F36D75792314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 4"/>
          <p:cNvSpPr/>
          <p:nvPr userDrawn="1"/>
        </p:nvSpPr>
        <p:spPr>
          <a:xfrm>
            <a:off x="2" y="0"/>
            <a:ext cx="9144000" cy="6858000"/>
          </a:xfrm>
          <a:prstGeom prst="rect">
            <a:avLst/>
          </a:prstGeom>
          <a:gradFill>
            <a:gsLst>
              <a:gs pos="54000">
                <a:schemeClr val="bg1"/>
              </a:gs>
              <a:gs pos="100000">
                <a:schemeClr val="accent1">
                  <a:tint val="50000"/>
                  <a:shade val="100000"/>
                  <a:satMod val="350000"/>
                  <a:alpha val="54000"/>
                </a:schemeClr>
              </a:gs>
            </a:gsLst>
            <a:lin ang="33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9E8F3-4849-FA48-B4C8-2D894E979956}" type="datetimeFigureOut">
              <a:rPr lang="en-US" noProof="0" smtClean="0"/>
              <a:pPr/>
              <a:t>26-Apr-18</a:t>
            </a:fld>
            <a:endParaRPr lang="en-US" noProof="0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67F36-0B61-F749-ACDB-F36D75792314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gendefinert oppse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9E8F3-4849-FA48-B4C8-2D894E979956}" type="datetimeFigureOut">
              <a:rPr lang="en-US" noProof="0" smtClean="0"/>
              <a:pPr/>
              <a:t>26-Apr-18</a:t>
            </a:fld>
            <a:endParaRPr lang="en-US" noProof="0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67F36-0B61-F749-ACDB-F36D75792314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7" name="Rektangel 6"/>
          <p:cNvSpPr/>
          <p:nvPr userDrawn="1"/>
        </p:nvSpPr>
        <p:spPr>
          <a:xfrm>
            <a:off x="2" y="0"/>
            <a:ext cx="9144000" cy="6858000"/>
          </a:xfrm>
          <a:prstGeom prst="rect">
            <a:avLst/>
          </a:prstGeom>
          <a:gradFill flip="none" rotWithShape="1">
            <a:gsLst>
              <a:gs pos="100000">
                <a:schemeClr val="accent1"/>
              </a:gs>
              <a:gs pos="0">
                <a:schemeClr val="accent4">
                  <a:lumMod val="60000"/>
                  <a:lumOff val="40000"/>
                </a:schemeClr>
              </a:gs>
            </a:gsLst>
            <a:lin ang="132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9" name="Undertittel 2"/>
          <p:cNvSpPr>
            <a:spLocks noGrp="1"/>
          </p:cNvSpPr>
          <p:nvPr>
            <p:ph type="subTitle" idx="1"/>
          </p:nvPr>
        </p:nvSpPr>
        <p:spPr>
          <a:xfrm>
            <a:off x="694365" y="3666178"/>
            <a:ext cx="7763835" cy="1752600"/>
          </a:xfrm>
        </p:spPr>
        <p:txBody>
          <a:bodyPr/>
          <a:lstStyle>
            <a:lvl1pPr marL="0" indent="0" algn="l">
              <a:buNone/>
              <a:defRPr sz="140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noProof="0"/>
              <a:t>Click to edit Master subtitle style</a:t>
            </a:r>
            <a:endParaRPr lang="en-US" noProof="0"/>
          </a:p>
        </p:txBody>
      </p:sp>
      <p:cxnSp>
        <p:nvCxnSpPr>
          <p:cNvPr id="10" name="Rett linje 9"/>
          <p:cNvCxnSpPr/>
          <p:nvPr userDrawn="1"/>
        </p:nvCxnSpPr>
        <p:spPr>
          <a:xfrm flipV="1">
            <a:off x="2190060" y="3750273"/>
            <a:ext cx="6953942" cy="3107727"/>
          </a:xfrm>
          <a:prstGeom prst="line">
            <a:avLst/>
          </a:prstGeom>
          <a:ln w="25400" cap="flat" cmpd="sng" algn="ctr">
            <a:solidFill>
              <a:schemeClr val="accent4">
                <a:lumMod val="60000"/>
                <a:lumOff val="40000"/>
                <a:alpha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Rett linje 10"/>
          <p:cNvCxnSpPr/>
          <p:nvPr userDrawn="1"/>
        </p:nvCxnSpPr>
        <p:spPr>
          <a:xfrm rot="16200000" flipH="1">
            <a:off x="4816284" y="3694065"/>
            <a:ext cx="4297813" cy="2030055"/>
          </a:xfrm>
          <a:prstGeom prst="line">
            <a:avLst/>
          </a:prstGeom>
          <a:ln w="19050" cap="flat" cmpd="sng" algn="ctr">
            <a:solidFill>
              <a:schemeClr val="accent4">
                <a:lumMod val="60000"/>
                <a:lumOff val="40000"/>
                <a:alpha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Rett linje 11"/>
          <p:cNvCxnSpPr/>
          <p:nvPr userDrawn="1"/>
        </p:nvCxnSpPr>
        <p:spPr>
          <a:xfrm>
            <a:off x="5370147" y="4006212"/>
            <a:ext cx="3773855" cy="1504193"/>
          </a:xfrm>
          <a:prstGeom prst="line">
            <a:avLst/>
          </a:prstGeom>
          <a:ln w="19050" cap="flat" cmpd="sng" algn="ctr">
            <a:solidFill>
              <a:schemeClr val="accent4">
                <a:lumMod val="60000"/>
                <a:lumOff val="40000"/>
                <a:alpha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Rett linje 12"/>
          <p:cNvCxnSpPr/>
          <p:nvPr userDrawn="1"/>
        </p:nvCxnSpPr>
        <p:spPr>
          <a:xfrm rot="5400000">
            <a:off x="2187498" y="2118964"/>
            <a:ext cx="6858000" cy="2620072"/>
          </a:xfrm>
          <a:prstGeom prst="line">
            <a:avLst/>
          </a:prstGeom>
          <a:ln w="50800" cap="flat" cmpd="sng" algn="ctr">
            <a:solidFill>
              <a:srgbClr val="F1B52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Undertittel 2"/>
          <p:cNvSpPr txBox="1">
            <a:spLocks/>
          </p:cNvSpPr>
          <p:nvPr userDrawn="1"/>
        </p:nvSpPr>
        <p:spPr>
          <a:xfrm>
            <a:off x="706461" y="5870703"/>
            <a:ext cx="7763835" cy="3749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sz="140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Open Sans"/>
              </a:rPr>
              <a:t>uit.no</a:t>
            </a:r>
          </a:p>
        </p:txBody>
      </p:sp>
      <p:pic>
        <p:nvPicPr>
          <p:cNvPr id="17" name="Bilde 16" descr="LogoNorsk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37049" y="5990437"/>
            <a:ext cx="532755" cy="532755"/>
          </a:xfrm>
          <a:prstGeom prst="rect">
            <a:avLst/>
          </a:prstGeom>
        </p:spPr>
      </p:pic>
      <p:pic>
        <p:nvPicPr>
          <p:cNvPr id="18" name="Bilde 17" descr="UiT_Navn_en_blaa1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360025" cy="228671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371600" y="2438400"/>
            <a:ext cx="3124200" cy="3124200"/>
          </a:xfrm>
        </p:spPr>
        <p:txBody>
          <a:bodyPr/>
          <a:lstStyle/>
          <a:p>
            <a:pPr lvl="0"/>
            <a:r>
              <a:rPr lang="nb-NO"/>
              <a:t>Click to edit Master text styles</a:t>
            </a:r>
          </a:p>
          <a:p>
            <a:pPr lvl="1"/>
            <a:r>
              <a:rPr lang="nb-NO"/>
              <a:t>Second level</a:t>
            </a:r>
          </a:p>
          <a:p>
            <a:pPr lvl="2"/>
            <a:r>
              <a:rPr lang="nb-NO"/>
              <a:t>Third level</a:t>
            </a:r>
          </a:p>
          <a:p>
            <a:pPr lvl="3"/>
            <a:r>
              <a:rPr lang="nb-NO"/>
              <a:t>Fourth level</a:t>
            </a:r>
          </a:p>
          <a:p>
            <a:pPr lvl="4"/>
            <a:r>
              <a:rPr lang="nb-NO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B17A7-2136-344E-BCA2-C865C6895E70}" type="datetimeFigureOut">
              <a:rPr lang="en-US" smtClean="0"/>
              <a:t>26-Apr-18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355ED-DC62-6249-9419-1671131A56A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4"/>
          </p:nvPr>
        </p:nvSpPr>
        <p:spPr>
          <a:xfrm>
            <a:off x="4648200" y="2438400"/>
            <a:ext cx="3124200" cy="3124200"/>
          </a:xfrm>
        </p:spPr>
        <p:txBody>
          <a:bodyPr/>
          <a:lstStyle/>
          <a:p>
            <a:pPr lvl="0"/>
            <a:r>
              <a:rPr lang="nb-NO"/>
              <a:t>Click to edit Master text styles</a:t>
            </a:r>
          </a:p>
          <a:p>
            <a:pPr lvl="1"/>
            <a:r>
              <a:rPr lang="nb-NO"/>
              <a:t>Second level</a:t>
            </a:r>
          </a:p>
          <a:p>
            <a:pPr lvl="2"/>
            <a:r>
              <a:rPr lang="nb-NO"/>
              <a:t>Third level</a:t>
            </a:r>
          </a:p>
          <a:p>
            <a:pPr lvl="3"/>
            <a:r>
              <a:rPr lang="nb-NO"/>
              <a:t>Fourth level</a:t>
            </a:r>
          </a:p>
          <a:p>
            <a:pPr lvl="4"/>
            <a:r>
              <a:rPr lang="nb-NO"/>
              <a:t>Fifth level</a:t>
            </a:r>
            <a:endParaRPr lang="en-US" dirty="0"/>
          </a:p>
        </p:txBody>
      </p:sp>
      <p:pic>
        <p:nvPicPr>
          <p:cNvPr id="9" name="Picture 8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868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7421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XCELERATE slid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Excelerate_whitebackgroun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1" y="5798634"/>
            <a:ext cx="1597025" cy="779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651" y="5786024"/>
            <a:ext cx="1001713" cy="8449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33400" y="1525590"/>
            <a:ext cx="8153400" cy="43513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45907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ktangel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54000">
                <a:schemeClr val="bg1"/>
              </a:gs>
              <a:gs pos="100000">
                <a:schemeClr val="accent1">
                  <a:tint val="50000"/>
                  <a:shade val="100000"/>
                  <a:satMod val="350000"/>
                  <a:alpha val="54000"/>
                </a:schemeClr>
              </a:gs>
            </a:gsLst>
            <a:lin ang="33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n-NO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670298" y="300207"/>
            <a:ext cx="7880116" cy="121692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nb-NO" dirty="0"/>
              <a:t>Klikk for å redigere tittelstil</a:t>
            </a:r>
            <a:endParaRPr lang="nn-NO" dirty="0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670298" y="1751183"/>
            <a:ext cx="7888582" cy="43749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  <a:endParaRPr lang="nn-NO" dirty="0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2"/>
          </p:nvPr>
        </p:nvSpPr>
        <p:spPr>
          <a:xfrm>
            <a:off x="712374" y="6356350"/>
            <a:ext cx="647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8DF9E8F3-4849-FA48-B4C8-2D894E979956}" type="datetimeFigureOut">
              <a:rPr lang="nn-NO" smtClean="0"/>
              <a:pPr/>
              <a:t>26.04.2018</a:t>
            </a:fld>
            <a:endParaRPr lang="nn-NO" dirty="0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1491193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nn-NO" dirty="0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6553198" y="6356350"/>
            <a:ext cx="18270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48967F36-0B61-F749-ACDB-F36D75792314}" type="slidenum">
              <a:rPr lang="nn-NO" smtClean="0"/>
              <a:pPr/>
              <a:t>‹#›</a:t>
            </a:fld>
            <a:endParaRPr lang="nn-NO" dirty="0"/>
          </a:p>
        </p:txBody>
      </p:sp>
      <p:cxnSp>
        <p:nvCxnSpPr>
          <p:cNvPr id="10" name="Rett linje 9"/>
          <p:cNvCxnSpPr/>
          <p:nvPr/>
        </p:nvCxnSpPr>
        <p:spPr>
          <a:xfrm rot="5400000">
            <a:off x="7719374" y="5433376"/>
            <a:ext cx="2085544" cy="763704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Rett linje 11"/>
          <p:cNvCxnSpPr/>
          <p:nvPr/>
        </p:nvCxnSpPr>
        <p:spPr>
          <a:xfrm rot="10800000" flipV="1">
            <a:off x="6927454" y="5850106"/>
            <a:ext cx="2216545" cy="1007893"/>
          </a:xfrm>
          <a:prstGeom prst="line">
            <a:avLst/>
          </a:prstGeom>
          <a:ln>
            <a:solidFill>
              <a:schemeClr val="accent3">
                <a:alpha val="16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Rett linje 13"/>
          <p:cNvCxnSpPr/>
          <p:nvPr/>
        </p:nvCxnSpPr>
        <p:spPr>
          <a:xfrm rot="5400000">
            <a:off x="8334479" y="6048478"/>
            <a:ext cx="1161841" cy="457200"/>
          </a:xfrm>
          <a:prstGeom prst="line">
            <a:avLst/>
          </a:prstGeom>
          <a:ln w="19050" cap="flat" cmpd="sng" algn="ctr">
            <a:solidFill>
              <a:schemeClr val="accent1">
                <a:alpha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Rett linje 15"/>
          <p:cNvCxnSpPr/>
          <p:nvPr/>
        </p:nvCxnSpPr>
        <p:spPr>
          <a:xfrm>
            <a:off x="770100" y="1603376"/>
            <a:ext cx="7788780" cy="1588"/>
          </a:xfrm>
          <a:prstGeom prst="line">
            <a:avLst/>
          </a:prstGeom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  <p:sldLayoutId id="2147483656" r:id="rId6"/>
    <p:sldLayoutId id="2147483658" r:id="rId7"/>
    <p:sldLayoutId id="2147483659" r:id="rId8"/>
    <p:sldLayoutId id="2147483660" r:id="rId9"/>
  </p:sldLayoutIdLst>
  <p:txStyles>
    <p:titleStyle>
      <a:lvl1pPr algn="l" defTabSz="457200" rtl="0" eaLnBrk="1" latinLnBrk="0" hangingPunct="1">
        <a:spcBef>
          <a:spcPct val="0"/>
        </a:spcBef>
        <a:buNone/>
        <a:defRPr sz="2600" b="1" i="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n-NO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6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11" Type="http://schemas.openxmlformats.org/officeDocument/2006/relationships/image" Target="../media/image12.jpg"/><Relationship Id="rId5" Type="http://schemas.openxmlformats.org/officeDocument/2006/relationships/hyperlink" Target="mailto:larsab@cs.uit.no" TargetMode="External"/><Relationship Id="rId10" Type="http://schemas.openxmlformats.org/officeDocument/2006/relationships/image" Target="../media/image11.jpg"/><Relationship Id="rId4" Type="http://schemas.openxmlformats.org/officeDocument/2006/relationships/image" Target="../media/image7.png"/><Relationship Id="rId9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google.com/document/d/16iwUrfh6_eK-_T158_zgsRuItJ-qw1YsCiF1gnNfzLY/edit" TargetMode="Externa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f1000research.com/articles/6-2060/v1" TargetMode="Externa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AppImag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uit-no/nsroot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oogle/nsjail" TargetMode="External"/><Relationship Id="rId2" Type="http://schemas.openxmlformats.org/officeDocument/2006/relationships/hyperlink" Target="https://github.com/uit-no/nsroo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firejail.wordpress.com/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uit-no/nsroo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mailto:felipe@leprevost.com.br" TargetMode="External"/><Relationship Id="rId2" Type="http://schemas.openxmlformats.org/officeDocument/2006/relationships/hyperlink" Target="https://bio.tools/comet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mmonwl.org/" TargetMode="External"/><Relationship Id="rId2" Type="http://schemas.openxmlformats.org/officeDocument/2006/relationships/hyperlink" Target="https://biocontainers.pro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uit-bdps/walru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24F3B460-4523-476F-A643-14554932A19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496"/>
          <a:stretch/>
        </p:blipFill>
        <p:spPr>
          <a:xfrm>
            <a:off x="4864358" y="3288826"/>
            <a:ext cx="4216563" cy="2552625"/>
          </a:xfrm>
          <a:prstGeom prst="rect">
            <a:avLst/>
          </a:prstGeom>
        </p:spPr>
      </p:pic>
      <p:grpSp>
        <p:nvGrpSpPr>
          <p:cNvPr id="12" name="Gruppe 11"/>
          <p:cNvGrpSpPr/>
          <p:nvPr/>
        </p:nvGrpSpPr>
        <p:grpSpPr>
          <a:xfrm>
            <a:off x="1274" y="-129789"/>
            <a:ext cx="6854594" cy="7034143"/>
            <a:chOff x="1274" y="-129789"/>
            <a:chExt cx="6854594" cy="7034143"/>
          </a:xfrm>
        </p:grpSpPr>
        <p:pic>
          <p:nvPicPr>
            <p:cNvPr id="15" name="Bilde 14" descr="Untitled-1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74" y="0"/>
              <a:ext cx="6845323" cy="6858000"/>
            </a:xfrm>
            <a:prstGeom prst="rect">
              <a:avLst/>
            </a:prstGeom>
          </p:spPr>
        </p:pic>
        <p:cxnSp>
          <p:nvCxnSpPr>
            <p:cNvPr id="17" name="Rett linje 16"/>
            <p:cNvCxnSpPr/>
            <p:nvPr/>
          </p:nvCxnSpPr>
          <p:spPr>
            <a:xfrm rot="5400000">
              <a:off x="2038799" y="2087286"/>
              <a:ext cx="7034143" cy="2599994"/>
            </a:xfrm>
            <a:prstGeom prst="line">
              <a:avLst/>
            </a:prstGeom>
            <a:ln w="1016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19062" y="3666178"/>
            <a:ext cx="7453219" cy="2321262"/>
          </a:xfrm>
        </p:spPr>
        <p:txBody>
          <a:bodyPr/>
          <a:lstStyle/>
          <a:p>
            <a:r>
              <a:rPr lang="en-US" sz="1600" dirty="0"/>
              <a:t>Inge Alexander Raknes, Bjørn Fjukstad, </a:t>
            </a:r>
            <a:r>
              <a:rPr lang="en-US" sz="1600" u="sng" dirty="0"/>
              <a:t>Lars Ailo Bongo</a:t>
            </a:r>
            <a:r>
              <a:rPr lang="en-US" sz="1600" dirty="0"/>
              <a:t>,</a:t>
            </a:r>
          </a:p>
          <a:p>
            <a:r>
              <a:rPr lang="nb-NO" sz="1600" dirty="0"/>
              <a:t>U</a:t>
            </a:r>
            <a:r>
              <a:rPr lang="en-US" sz="1600" dirty="0" err="1"/>
              <a:t>iT</a:t>
            </a:r>
            <a:r>
              <a:rPr lang="en-US" sz="1600" dirty="0"/>
              <a:t> The Arctic University of Norway</a:t>
            </a:r>
          </a:p>
          <a:p>
            <a:r>
              <a:rPr lang="en-US" sz="1600" dirty="0"/>
              <a:t>(</a:t>
            </a:r>
            <a:r>
              <a:rPr lang="en-US" sz="1600" dirty="0">
                <a:hlinkClick r:id="rId5"/>
              </a:rPr>
              <a:t>larsab@cs.uit.no</a:t>
            </a:r>
            <a:r>
              <a:rPr lang="en-US" sz="1600" dirty="0"/>
              <a:t>)</a:t>
            </a:r>
          </a:p>
          <a:p>
            <a:endParaRPr lang="en-US" sz="1600" dirty="0"/>
          </a:p>
          <a:p>
            <a:r>
              <a:rPr lang="en-US" sz="1600" dirty="0"/>
              <a:t>NIK’18,</a:t>
            </a:r>
            <a:br>
              <a:rPr lang="en-US" sz="1600" dirty="0"/>
            </a:br>
            <a:r>
              <a:rPr lang="en-US" sz="1600" dirty="0"/>
              <a:t>Grand Hotel Oslo, 29.11.17</a:t>
            </a:r>
          </a:p>
        </p:txBody>
      </p:sp>
      <p:sp>
        <p:nvSpPr>
          <p:cNvPr id="8" name="Tittel 7"/>
          <p:cNvSpPr>
            <a:spLocks noGrp="1"/>
          </p:cNvSpPr>
          <p:nvPr>
            <p:ph type="ctrTitle" idx="4294967295"/>
          </p:nvPr>
        </p:nvSpPr>
        <p:spPr>
          <a:xfrm>
            <a:off x="311890" y="1909763"/>
            <a:ext cx="6151114" cy="1470025"/>
          </a:xfrm>
        </p:spPr>
        <p:txBody>
          <a:bodyPr>
            <a:normAutofit/>
          </a:bodyPr>
          <a:lstStyle/>
          <a:p>
            <a:r>
              <a:rPr lang="en-US" sz="2000" dirty="0" err="1"/>
              <a:t>nsroot</a:t>
            </a:r>
            <a:r>
              <a:rPr lang="en-US" sz="2000" dirty="0"/>
              <a:t>: Minimalist Process Isolation Tool Implemented with Linux Namespaces</a:t>
            </a:r>
          </a:p>
        </p:txBody>
      </p:sp>
      <p:cxnSp>
        <p:nvCxnSpPr>
          <p:cNvPr id="10" name="Rett linje 9"/>
          <p:cNvCxnSpPr/>
          <p:nvPr/>
        </p:nvCxnSpPr>
        <p:spPr>
          <a:xfrm>
            <a:off x="790575" y="3490439"/>
            <a:ext cx="4579572" cy="1588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e 10" descr="LogoNorsk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37228" y="5990616"/>
            <a:ext cx="532397" cy="532397"/>
          </a:xfrm>
          <a:prstGeom prst="rect">
            <a:avLst/>
          </a:prstGeom>
        </p:spPr>
      </p:pic>
      <p:pic>
        <p:nvPicPr>
          <p:cNvPr id="16" name="Bilde 15" descr="UiT_Navn_en_blaa1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0"/>
            <a:ext cx="1360025" cy="228671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890" y="6068556"/>
            <a:ext cx="2413510" cy="372729"/>
          </a:xfrm>
          <a:prstGeom prst="rect">
            <a:avLst/>
          </a:prstGeom>
        </p:spPr>
      </p:pic>
      <p:pic>
        <p:nvPicPr>
          <p:cNvPr id="14" name="Picture 8" descr="ELIXIR logo_mac icon.png">
            <a:extLst>
              <a:ext uri="{FF2B5EF4-FFF2-40B4-BE49-F238E27FC236}">
                <a16:creationId xmlns:a16="http://schemas.microsoft.com/office/drawing/2014/main" id="{143FF99F-12CF-49C0-9F7E-750430F0E3E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1502" y="5841452"/>
            <a:ext cx="1222375" cy="925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BCB7332-9EDC-4966-A3BA-6D287E125AD6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70598"/>
          <a:stretch/>
        </p:blipFill>
        <p:spPr>
          <a:xfrm>
            <a:off x="6964384" y="3585062"/>
            <a:ext cx="888835" cy="193852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7A15BFF-2213-44AE-911C-CF727BA18B08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t="24808" r="22487" b="24424"/>
          <a:stretch/>
        </p:blipFill>
        <p:spPr>
          <a:xfrm>
            <a:off x="5947099" y="3989637"/>
            <a:ext cx="894965" cy="586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65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17" name="Picture 26" descr="map-member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775" y="0"/>
            <a:ext cx="6372225" cy="574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418" name="Title 2"/>
          <p:cNvSpPr>
            <a:spLocks noGrp="1"/>
          </p:cNvSpPr>
          <p:nvPr>
            <p:ph type="title" idx="4294967295"/>
          </p:nvPr>
        </p:nvSpPr>
        <p:spPr>
          <a:xfrm>
            <a:off x="-36512" y="-27780"/>
            <a:ext cx="5186363" cy="977138"/>
          </a:xfrm>
          <a:solidFill>
            <a:srgbClr val="FF8000"/>
          </a:solidFill>
        </p:spPr>
        <p:txBody>
          <a:bodyPr>
            <a:normAutofit/>
          </a:bodyPr>
          <a:lstStyle/>
          <a:p>
            <a:pPr algn="l"/>
            <a:r>
              <a:rPr lang="en-US" sz="2400" dirty="0">
                <a:latin typeface="Corbel" charset="0"/>
              </a:rPr>
              <a:t>ELIXIR: An international distributed infrastructure for biological data</a:t>
            </a:r>
          </a:p>
        </p:txBody>
      </p:sp>
      <p:sp>
        <p:nvSpPr>
          <p:cNvPr id="60419" name="Content Placeholder 1"/>
          <p:cNvSpPr>
            <a:spLocks noGrp="1"/>
          </p:cNvSpPr>
          <p:nvPr>
            <p:ph idx="4294967295"/>
          </p:nvPr>
        </p:nvSpPr>
        <p:spPr>
          <a:xfrm>
            <a:off x="980112" y="1579357"/>
            <a:ext cx="2087563" cy="2201074"/>
          </a:xfrm>
        </p:spPr>
        <p:txBody>
          <a:bodyPr>
            <a:normAutofit fontScale="92500" lnSpcReduction="20000"/>
          </a:bodyPr>
          <a:lstStyle/>
          <a:p>
            <a:pPr marL="0" indent="0" eaLnBrk="1" hangingPunct="1">
              <a:lnSpc>
                <a:spcPct val="160000"/>
              </a:lnSpc>
              <a:buFontTx/>
              <a:buNone/>
            </a:pPr>
            <a:r>
              <a:rPr lang="en-US" sz="1800" i="1" dirty="0">
                <a:latin typeface="Corbel"/>
                <a:cs typeface="Corbel"/>
              </a:rPr>
              <a:t>Data</a:t>
            </a:r>
          </a:p>
          <a:p>
            <a:pPr marL="0" indent="0" eaLnBrk="1" hangingPunct="1">
              <a:lnSpc>
                <a:spcPct val="160000"/>
              </a:lnSpc>
              <a:buFontTx/>
              <a:buNone/>
            </a:pPr>
            <a:r>
              <a:rPr lang="en-US" sz="1800" i="1" dirty="0">
                <a:latin typeface="Corbel"/>
                <a:cs typeface="Corbel"/>
              </a:rPr>
              <a:t>Standards</a:t>
            </a:r>
          </a:p>
          <a:p>
            <a:pPr marL="0" indent="0" eaLnBrk="1" hangingPunct="1">
              <a:lnSpc>
                <a:spcPct val="160000"/>
              </a:lnSpc>
              <a:buFontTx/>
              <a:buNone/>
            </a:pPr>
            <a:r>
              <a:rPr lang="en-US" sz="1800" i="1" dirty="0">
                <a:latin typeface="Corbel"/>
                <a:cs typeface="Corbel"/>
              </a:rPr>
              <a:t>Tools</a:t>
            </a:r>
          </a:p>
          <a:p>
            <a:pPr marL="0" indent="0" eaLnBrk="1" hangingPunct="1">
              <a:lnSpc>
                <a:spcPct val="160000"/>
              </a:lnSpc>
              <a:buFontTx/>
              <a:buNone/>
            </a:pPr>
            <a:r>
              <a:rPr lang="en-US" sz="1800" i="1" dirty="0">
                <a:latin typeface="Corbel"/>
                <a:cs typeface="Corbel"/>
              </a:rPr>
              <a:t>Compute</a:t>
            </a:r>
          </a:p>
          <a:p>
            <a:pPr marL="0" indent="0" eaLnBrk="1" hangingPunct="1">
              <a:lnSpc>
                <a:spcPct val="160000"/>
              </a:lnSpc>
              <a:buFontTx/>
              <a:buNone/>
            </a:pPr>
            <a:r>
              <a:rPr lang="en-US" sz="1800" i="1" dirty="0">
                <a:latin typeface="Corbel"/>
                <a:cs typeface="Corbel"/>
              </a:rPr>
              <a:t>Training</a:t>
            </a:r>
          </a:p>
          <a:p>
            <a:pPr marL="0" indent="0" eaLnBrk="1" hangingPunct="1">
              <a:lnSpc>
                <a:spcPct val="160000"/>
              </a:lnSpc>
              <a:buFontTx/>
              <a:buNone/>
            </a:pPr>
            <a:endParaRPr lang="en-US" sz="2200" i="1" dirty="0">
              <a:latin typeface="Corbel" charset="0"/>
            </a:endParaRPr>
          </a:p>
        </p:txBody>
      </p:sp>
      <p:pic>
        <p:nvPicPr>
          <p:cNvPr id="60420" name="Picture 2" descr="data0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89847"/>
            <a:ext cx="406598" cy="3494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421" name="Picture 3" descr="compute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828278"/>
            <a:ext cx="418955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422" name="Picture 4" descr="standards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999203"/>
            <a:ext cx="387846" cy="33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423" name="Picture 5" descr="tools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422" y="2383901"/>
            <a:ext cx="419170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424" name="Picture 6" descr="training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286950"/>
            <a:ext cx="406243" cy="35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251520" y="1063099"/>
            <a:ext cx="2469383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92075">
              <a:buClr>
                <a:schemeClr val="accent1"/>
              </a:buClr>
              <a:defRPr/>
            </a:pPr>
            <a:r>
              <a:rPr lang="en-US" sz="2200" i="1" dirty="0">
                <a:solidFill>
                  <a:srgbClr val="E68422"/>
                </a:solidFill>
                <a:latin typeface="Corbel"/>
                <a:cs typeface="Corbel"/>
              </a:rPr>
              <a:t>Technical platforms</a:t>
            </a:r>
          </a:p>
        </p:txBody>
      </p:sp>
      <p:sp>
        <p:nvSpPr>
          <p:cNvPr id="60428" name="Rectangle 21"/>
          <p:cNvSpPr>
            <a:spLocks noChangeArrowheads="1"/>
          </p:cNvSpPr>
          <p:nvPr/>
        </p:nvSpPr>
        <p:spPr bwMode="auto">
          <a:xfrm>
            <a:off x="251520" y="4149080"/>
            <a:ext cx="226851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92075">
              <a:buClr>
                <a:schemeClr val="accent1"/>
              </a:buClr>
            </a:pPr>
            <a:r>
              <a:rPr lang="en-US" sz="2200" i="1" dirty="0">
                <a:solidFill>
                  <a:srgbClr val="E68422"/>
                </a:solidFill>
                <a:latin typeface="Corbel" charset="0"/>
                <a:cs typeface="Geneva" charset="0"/>
              </a:rPr>
              <a:t>User communities </a:t>
            </a:r>
            <a:endParaRPr lang="en-US" sz="2200" dirty="0">
              <a:solidFill>
                <a:srgbClr val="E68422"/>
              </a:solidFill>
            </a:endParaRPr>
          </a:p>
        </p:txBody>
      </p:sp>
      <p:pic>
        <p:nvPicPr>
          <p:cNvPr id="60429" name="Picture 8" descr="rare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011" y="6237312"/>
            <a:ext cx="429342" cy="444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430" name="Picture 9" descr="plants-agri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578" y="5178127"/>
            <a:ext cx="421286" cy="418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431" name="Picture 10" descr="human-data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463" y="5733256"/>
            <a:ext cx="398390" cy="402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432" name="Picture 11" descr="marine01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235" y="4651622"/>
            <a:ext cx="432734" cy="425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433" name="Rectangle 12"/>
          <p:cNvSpPr>
            <a:spLocks noChangeArrowheads="1"/>
          </p:cNvSpPr>
          <p:nvPr/>
        </p:nvSpPr>
        <p:spPr bwMode="auto">
          <a:xfrm>
            <a:off x="899592" y="4653136"/>
            <a:ext cx="2134332" cy="35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700" i="1" dirty="0">
                <a:solidFill>
                  <a:schemeClr val="tx1"/>
                </a:solidFill>
                <a:latin typeface="Corbel" charset="0"/>
                <a:cs typeface="Geneva" charset="0"/>
              </a:rPr>
              <a:t>Marine </a:t>
            </a:r>
            <a:r>
              <a:rPr lang="en-US" sz="1700" i="1" dirty="0" err="1">
                <a:solidFill>
                  <a:schemeClr val="tx1"/>
                </a:solidFill>
                <a:latin typeface="Corbel" charset="0"/>
                <a:cs typeface="Geneva" charset="0"/>
              </a:rPr>
              <a:t>metagenomics</a:t>
            </a:r>
            <a:endParaRPr lang="en-US" sz="1700" dirty="0">
              <a:solidFill>
                <a:schemeClr val="tx1"/>
              </a:solidFill>
            </a:endParaRPr>
          </a:p>
        </p:txBody>
      </p:sp>
      <p:sp>
        <p:nvSpPr>
          <p:cNvPr id="60434" name="Rectangle 16"/>
          <p:cNvSpPr>
            <a:spLocks noChangeArrowheads="1"/>
          </p:cNvSpPr>
          <p:nvPr/>
        </p:nvSpPr>
        <p:spPr bwMode="auto">
          <a:xfrm>
            <a:off x="925496" y="5738556"/>
            <a:ext cx="1293632" cy="35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700" i="1" dirty="0">
                <a:solidFill>
                  <a:schemeClr val="tx1"/>
                </a:solidFill>
                <a:latin typeface="Corbel" charset="0"/>
                <a:cs typeface="Geneva" charset="0"/>
              </a:rPr>
              <a:t>Human data</a:t>
            </a:r>
            <a:endParaRPr lang="en-US" sz="1700" dirty="0">
              <a:solidFill>
                <a:schemeClr val="tx1"/>
              </a:solidFill>
            </a:endParaRPr>
          </a:p>
        </p:txBody>
      </p:sp>
      <p:sp>
        <p:nvSpPr>
          <p:cNvPr id="60435" name="Rectangle 17"/>
          <p:cNvSpPr>
            <a:spLocks noChangeArrowheads="1"/>
          </p:cNvSpPr>
          <p:nvPr/>
        </p:nvSpPr>
        <p:spPr bwMode="auto">
          <a:xfrm>
            <a:off x="899592" y="5202242"/>
            <a:ext cx="2123257" cy="35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700" i="1" dirty="0">
                <a:solidFill>
                  <a:schemeClr val="tx1"/>
                </a:solidFill>
                <a:latin typeface="Corbel" charset="0"/>
                <a:cs typeface="Geneva" charset="0"/>
              </a:rPr>
              <a:t>Crop and forest plants</a:t>
            </a:r>
            <a:endParaRPr lang="en-US" sz="1700" dirty="0">
              <a:solidFill>
                <a:schemeClr val="tx1"/>
              </a:solidFill>
            </a:endParaRPr>
          </a:p>
        </p:txBody>
      </p:sp>
      <p:sp>
        <p:nvSpPr>
          <p:cNvPr id="60436" name="Rectangle 18"/>
          <p:cNvSpPr>
            <a:spLocks noChangeArrowheads="1"/>
          </p:cNvSpPr>
          <p:nvPr/>
        </p:nvSpPr>
        <p:spPr bwMode="auto">
          <a:xfrm>
            <a:off x="921921" y="6257131"/>
            <a:ext cx="1377849" cy="35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700" i="1" dirty="0">
                <a:solidFill>
                  <a:schemeClr val="tx1"/>
                </a:solidFill>
                <a:latin typeface="Corbel" charset="0"/>
                <a:cs typeface="Geneva" charset="0"/>
              </a:rPr>
              <a:t>Rare diseases</a:t>
            </a:r>
            <a:endParaRPr lang="en-US" sz="1700" dirty="0">
              <a:solidFill>
                <a:schemeClr val="tx1"/>
              </a:solidFill>
            </a:endParaRPr>
          </a:p>
        </p:txBody>
      </p:sp>
      <p:pic>
        <p:nvPicPr>
          <p:cNvPr id="22" name="Picture 21" descr="ELIXIR_logo_white_background.png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5085184"/>
            <a:ext cx="2159055" cy="1626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7982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B76AA-1CCE-476A-BF2B-49ABA2C5B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META-pipe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1D898C-6C21-47B0-8183-80C29B57DF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1F2FC5-56ED-47B2-B6A0-D583651D71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987"/>
            <a:ext cx="9144000" cy="683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6016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1BB40-1868-47ED-9FC0-3664EDCE6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F330C-F24A-4A32-8E66-32361FB4DE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5D0F42-8615-4D10-B7CC-678527EBF3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987"/>
            <a:ext cx="9144000" cy="6834025"/>
          </a:xfrm>
          <a:prstGeom prst="rect">
            <a:avLst/>
          </a:prstGeom>
        </p:spPr>
      </p:pic>
      <p:pic>
        <p:nvPicPr>
          <p:cNvPr id="5" name="Picture 4" descr="Excelerate_whitebackground.png">
            <a:extLst>
              <a:ext uri="{FF2B5EF4-FFF2-40B4-BE49-F238E27FC236}">
                <a16:creationId xmlns:a16="http://schemas.microsoft.com/office/drawing/2014/main" id="{AA667300-A819-4936-9FDD-0E6889359E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9196" y="5798634"/>
            <a:ext cx="2129367" cy="779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49A25B1-5EC6-42F7-8175-23B4417C60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863" y="5786024"/>
            <a:ext cx="1335617" cy="8449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87771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9C747-1BD0-4392-9C2C-65E6D2CC4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META-pipe analysis pipeline</a:t>
            </a:r>
          </a:p>
        </p:txBody>
      </p:sp>
      <p:pic>
        <p:nvPicPr>
          <p:cNvPr id="4" name="Content Placeholder 9">
            <a:extLst>
              <a:ext uri="{FF2B5EF4-FFF2-40B4-BE49-F238E27FC236}">
                <a16:creationId xmlns:a16="http://schemas.microsoft.com/office/drawing/2014/main" id="{BDE8B5FF-8431-4E9D-8294-4051118E44F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0314" y="1644891"/>
            <a:ext cx="5543565" cy="4153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pic>
      <p:pic>
        <p:nvPicPr>
          <p:cNvPr id="5" name="Picture 4" descr="Excelerate_whitebackground.png">
            <a:extLst>
              <a:ext uri="{FF2B5EF4-FFF2-40B4-BE49-F238E27FC236}">
                <a16:creationId xmlns:a16="http://schemas.microsoft.com/office/drawing/2014/main" id="{5C649329-6AB3-4438-920E-95953D787C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7150" y="5954140"/>
            <a:ext cx="2129367" cy="779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C74C61A-9105-4B71-9AFE-CF16E9F46D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4817" y="5941530"/>
            <a:ext cx="1335617" cy="8449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6755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8717C-6440-4533-BE0E-AE8B7858F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Security concerns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07F0B-869A-484F-9C9E-4BA4F52AFE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Issues:</a:t>
            </a:r>
          </a:p>
          <a:p>
            <a:pPr lvl="1"/>
            <a:r>
              <a:rPr lang="en-US" dirty="0"/>
              <a:t>many 3</a:t>
            </a:r>
            <a:r>
              <a:rPr lang="en-US" baseline="30000" dirty="0"/>
              <a:t>rd</a:t>
            </a:r>
            <a:r>
              <a:rPr lang="en-US" dirty="0"/>
              <a:t> party tools</a:t>
            </a:r>
          </a:p>
          <a:p>
            <a:pPr lvl="1"/>
            <a:r>
              <a:rPr lang="en-US" dirty="0"/>
              <a:t>that are not well tested or implemented</a:t>
            </a:r>
          </a:p>
          <a:p>
            <a:pPr lvl="1"/>
            <a:r>
              <a:rPr lang="en-US" dirty="0"/>
              <a:t>that process user submitted text files</a:t>
            </a:r>
          </a:p>
          <a:p>
            <a:pPr lvl="1"/>
            <a:r>
              <a:rPr lang="en-US" dirty="0"/>
              <a:t>run by a single user on behalf of all users</a:t>
            </a:r>
          </a:p>
          <a:p>
            <a:pPr lvl="1"/>
            <a:r>
              <a:rPr lang="en-US" dirty="0"/>
              <a:t>on someone else's hardware</a:t>
            </a:r>
          </a:p>
        </p:txBody>
      </p:sp>
    </p:spTree>
    <p:extLst>
      <p:ext uri="{BB962C8B-B14F-4D97-AF65-F5344CB8AC3E}">
        <p14:creationId xmlns:p14="http://schemas.microsoft.com/office/powerpoint/2010/main" val="35920177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55573-6186-43AF-AFC0-26EB3AB2E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Security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233695-2859-4B47-B88B-2CE0B145F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298" y="1751183"/>
            <a:ext cx="5506567" cy="4374980"/>
          </a:xfrm>
        </p:spPr>
        <p:txBody>
          <a:bodyPr>
            <a:normAutofit/>
          </a:bodyPr>
          <a:lstStyle/>
          <a:p>
            <a:r>
              <a:rPr lang="en-US" sz="2000" dirty="0"/>
              <a:t>Hope and prayers</a:t>
            </a:r>
          </a:p>
          <a:p>
            <a:r>
              <a:rPr lang="en-US" sz="2000" dirty="0"/>
              <a:t>Isolation</a:t>
            </a:r>
          </a:p>
          <a:p>
            <a:pPr lvl="1"/>
            <a:r>
              <a:rPr lang="en-US" dirty="0"/>
              <a:t>A pipeline execution can only access one input dataset</a:t>
            </a:r>
          </a:p>
          <a:p>
            <a:pPr lvl="1"/>
            <a:r>
              <a:rPr lang="en-US" dirty="0"/>
              <a:t>Teardown execution environment after each pipeline execution</a:t>
            </a:r>
          </a:p>
          <a:p>
            <a:r>
              <a:rPr lang="en-US" sz="2000" dirty="0"/>
              <a:t>End-user authentication</a:t>
            </a:r>
          </a:p>
          <a:p>
            <a:pPr lvl="1"/>
            <a:r>
              <a:rPr lang="en-US" dirty="0"/>
              <a:t>Academic institution, ORCID credentials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35FE87-29A4-4720-8070-4F16290F6B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8596" y="3178629"/>
            <a:ext cx="2709942" cy="3555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8837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META-pipe: architecture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93C7258-2CEA-B742-9DDB-030E7526455D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79F3235-B9B5-48BC-8149-A59C5776D7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292" y="1628800"/>
            <a:ext cx="8662280" cy="3105213"/>
          </a:xfrm>
          <a:prstGeom prst="rect">
            <a:avLst/>
          </a:prstGeom>
        </p:spPr>
      </p:pic>
      <p:pic>
        <p:nvPicPr>
          <p:cNvPr id="6" name="Picture 5" descr="Excelerate_whitebackground.png">
            <a:extLst>
              <a:ext uri="{FF2B5EF4-FFF2-40B4-BE49-F238E27FC236}">
                <a16:creationId xmlns:a16="http://schemas.microsoft.com/office/drawing/2014/main" id="{B2F49E6E-F631-4816-85B0-FA186E1CD0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9196" y="5798634"/>
            <a:ext cx="2129367" cy="779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74BF42B-56FC-40B0-A4D4-382D68961F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863" y="5786024"/>
            <a:ext cx="1335617" cy="8449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DFD7FF4-3089-4CE9-808A-83A40D764CDF}"/>
              </a:ext>
            </a:extLst>
          </p:cNvPr>
          <p:cNvSpPr/>
          <p:nvPr/>
        </p:nvSpPr>
        <p:spPr>
          <a:xfrm>
            <a:off x="208292" y="5970690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More info in our: </a:t>
            </a:r>
            <a:r>
              <a:rPr lang="en-US" dirty="0">
                <a:hlinkClick r:id="rId5"/>
              </a:rPr>
              <a:t>Design document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4093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74E60-9019-4543-91C9-97E84F881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META-pipe cloud setup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746D2F-FF64-4C87-A607-AB960C35F6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957" y="1517133"/>
            <a:ext cx="7576457" cy="4821382"/>
          </a:xfrm>
          <a:prstGeom prst="rect">
            <a:avLst/>
          </a:prstGeom>
        </p:spPr>
      </p:pic>
      <p:pic>
        <p:nvPicPr>
          <p:cNvPr id="4" name="Picture 3" descr="Excelerate_whitebackground.png">
            <a:extLst>
              <a:ext uri="{FF2B5EF4-FFF2-40B4-BE49-F238E27FC236}">
                <a16:creationId xmlns:a16="http://schemas.microsoft.com/office/drawing/2014/main" id="{7FAC45D2-F64D-4A5F-9727-6C73846679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0716" y="6025646"/>
            <a:ext cx="2129367" cy="779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B626752-0438-4856-867D-C63328C0B4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8383" y="6013036"/>
            <a:ext cx="1335617" cy="8449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DA48A70-A723-476E-A67C-37B424AA6EC3}"/>
              </a:ext>
            </a:extLst>
          </p:cNvPr>
          <p:cNvSpPr txBox="1"/>
          <p:nvPr/>
        </p:nvSpPr>
        <p:spPr>
          <a:xfrm>
            <a:off x="81359" y="6413591"/>
            <a:ext cx="363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5"/>
              </a:rPr>
              <a:t>Agafonov et al, F1000Research,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8402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086D0-DBBA-4189-99ED-70C820158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META-pipe job execution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A5EF5A-727D-44C9-ABBD-20573AA94A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META-pipe is implemented as a Spark job with abstractions for executing 3</a:t>
            </a:r>
            <a:r>
              <a:rPr lang="en-US" baseline="30000" dirty="0"/>
              <a:t>rd</a:t>
            </a:r>
            <a:r>
              <a:rPr lang="en-US" dirty="0"/>
              <a:t> party tools</a:t>
            </a:r>
          </a:p>
          <a:p>
            <a:r>
              <a:rPr lang="en-US" dirty="0"/>
              <a:t>Simplified: run Spark job</a:t>
            </a:r>
          </a:p>
          <a:p>
            <a:pPr lvl="1"/>
            <a:r>
              <a:rPr lang="en-US" dirty="0"/>
              <a:t>Spark job is a jar file</a:t>
            </a:r>
          </a:p>
          <a:p>
            <a:r>
              <a:rPr lang="en-US" dirty="0"/>
              <a:t>Issues:</a:t>
            </a:r>
          </a:p>
          <a:p>
            <a:pPr lvl="1"/>
            <a:r>
              <a:rPr lang="en-US" dirty="0"/>
              <a:t>Where to install 3</a:t>
            </a:r>
            <a:r>
              <a:rPr lang="en-US" baseline="30000" dirty="0"/>
              <a:t>rd</a:t>
            </a:r>
            <a:r>
              <a:rPr lang="en-US" dirty="0"/>
              <a:t> party tools and dependencies?</a:t>
            </a:r>
          </a:p>
          <a:p>
            <a:pPr lvl="1"/>
            <a:r>
              <a:rPr lang="en-US" dirty="0"/>
              <a:t>Where to store (10-100GB of) reference databases?</a:t>
            </a:r>
          </a:p>
          <a:p>
            <a:pPr lvl="1"/>
            <a:r>
              <a:rPr lang="en-US" dirty="0"/>
              <a:t>How to </a:t>
            </a:r>
            <a:r>
              <a:rPr lang="en-US" i="1" dirty="0"/>
              <a:t>maintain</a:t>
            </a:r>
            <a:r>
              <a:rPr lang="en-US" dirty="0"/>
              <a:t> pipeline versions?</a:t>
            </a:r>
          </a:p>
        </p:txBody>
      </p:sp>
    </p:spTree>
    <p:extLst>
      <p:ext uri="{BB962C8B-B14F-4D97-AF65-F5344CB8AC3E}">
        <p14:creationId xmlns:p14="http://schemas.microsoft.com/office/powerpoint/2010/main" val="29509779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DB84D-D3BC-4869-927B-428DDAFDC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Ideal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8A12F-AB10-4F2D-B088-214B2A429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Package everything into jar file</a:t>
            </a:r>
          </a:p>
          <a:p>
            <a:r>
              <a:rPr lang="en-US" dirty="0" err="1"/>
              <a:t>nsroot</a:t>
            </a:r>
            <a:r>
              <a:rPr lang="en-US" dirty="0"/>
              <a:t> is first step</a:t>
            </a:r>
          </a:p>
          <a:p>
            <a:r>
              <a:rPr lang="en-US" dirty="0" err="1">
                <a:hlinkClick r:id="rId2" action="ppaction://hlinkfile"/>
              </a:rPr>
              <a:t>AppImage</a:t>
            </a:r>
            <a:r>
              <a:rPr lang="en-US" dirty="0"/>
              <a:t> for packaging application as a single ELF executable file</a:t>
            </a:r>
          </a:p>
          <a:p>
            <a:r>
              <a:rPr lang="en-US" dirty="0" err="1"/>
              <a:t>Nsroot</a:t>
            </a:r>
            <a:r>
              <a:rPr lang="en-US" dirty="0"/>
              <a:t> + </a:t>
            </a:r>
            <a:r>
              <a:rPr lang="en-US" dirty="0" err="1"/>
              <a:t>AppImage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Software packaging </a:t>
            </a:r>
          </a:p>
          <a:p>
            <a:pPr lvl="1"/>
            <a:r>
              <a:rPr lang="en-US" dirty="0"/>
              <a:t>Improved security when executing 3</a:t>
            </a:r>
            <a:r>
              <a:rPr lang="en-US" baseline="30000" dirty="0"/>
              <a:t>rd</a:t>
            </a:r>
            <a:r>
              <a:rPr lang="en-US" dirty="0"/>
              <a:t> party binaries</a:t>
            </a:r>
          </a:p>
          <a:p>
            <a:pPr lvl="1"/>
            <a:r>
              <a:rPr lang="en-US" dirty="0"/>
              <a:t>Solves absolute path issue</a:t>
            </a:r>
          </a:p>
          <a:p>
            <a:r>
              <a:rPr lang="en-US" dirty="0" err="1"/>
              <a:t>nsroot</a:t>
            </a:r>
            <a:r>
              <a:rPr lang="en-US" dirty="0"/>
              <a:t> + </a:t>
            </a:r>
            <a:r>
              <a:rPr lang="en-US" dirty="0" err="1"/>
              <a:t>AppImage</a:t>
            </a:r>
            <a:r>
              <a:rPr lang="en-US" dirty="0"/>
              <a:t> + jar: </a:t>
            </a:r>
          </a:p>
          <a:p>
            <a:pPr lvl="1"/>
            <a:r>
              <a:rPr lang="en-US" dirty="0"/>
              <a:t>Jar for deployment</a:t>
            </a:r>
          </a:p>
          <a:p>
            <a:pPr lvl="1"/>
            <a:r>
              <a:rPr lang="en-US" dirty="0"/>
              <a:t>Can use Spark for job execution</a:t>
            </a:r>
          </a:p>
          <a:p>
            <a:pPr lvl="1"/>
            <a:r>
              <a:rPr lang="en-US" dirty="0"/>
              <a:t>Unresolved issues: size of jar file (hundreds of GBs)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059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Title 744">
            <a:extLst>
              <a:ext uri="{FF2B5EF4-FFF2-40B4-BE49-F238E27FC236}">
                <a16:creationId xmlns:a16="http://schemas.microsoft.com/office/drawing/2014/main" id="{4A4B35EA-23AD-4DD3-81C5-1FD87EDB9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746" name="Content Placeholder 745">
            <a:extLst>
              <a:ext uri="{FF2B5EF4-FFF2-40B4-BE49-F238E27FC236}">
                <a16:creationId xmlns:a16="http://schemas.microsoft.com/office/drawing/2014/main" id="{A6682A20-A78B-44C6-B5C7-2A102929DC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nsroot</a:t>
            </a:r>
            <a:r>
              <a:rPr lang="en-US" dirty="0"/>
              <a:t> - minimalist container</a:t>
            </a:r>
          </a:p>
          <a:p>
            <a:r>
              <a:rPr lang="en-US" dirty="0"/>
              <a:t>200-250 lines of C code (excluding argument parsing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r>
              <a:rPr lang="en-US" dirty="0"/>
              <a:t>You can understand everything!</a:t>
            </a:r>
          </a:p>
          <a:p>
            <a:r>
              <a:rPr lang="en-US" dirty="0"/>
              <a:t>You could implement this</a:t>
            </a:r>
          </a:p>
          <a:p>
            <a:endParaRPr lang="en-US" dirty="0"/>
          </a:p>
          <a:p>
            <a:r>
              <a:rPr lang="en-US" dirty="0">
                <a:solidFill>
                  <a:schemeClr val="tx2"/>
                </a:solidFill>
                <a:hlinkClick r:id="rId2"/>
              </a:rPr>
              <a:t>https://github.com/uit-no/nsroot</a:t>
            </a:r>
            <a:r>
              <a:rPr lang="en-US" dirty="0">
                <a:solidFill>
                  <a:schemeClr val="tx2"/>
                </a:solidFill>
              </a:rPr>
              <a:t> </a:t>
            </a:r>
          </a:p>
        </p:txBody>
      </p:sp>
      <p:sp>
        <p:nvSpPr>
          <p:cNvPr id="499" name="TextBox 498">
            <a:extLst>
              <a:ext uri="{FF2B5EF4-FFF2-40B4-BE49-F238E27FC236}">
                <a16:creationId xmlns:a16="http://schemas.microsoft.com/office/drawing/2014/main" id="{D6815E55-FC7F-486C-8A5D-20704F76D683}"/>
              </a:ext>
            </a:extLst>
          </p:cNvPr>
          <p:cNvSpPr txBox="1"/>
          <p:nvPr/>
        </p:nvSpPr>
        <p:spPr>
          <a:xfrm>
            <a:off x="2979576" y="260635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5207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07278-7529-48B9-AC79-4A276AB76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nsroot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A6E26-D1F7-4CF4-A5C7-CCFFFE236D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Isolate 3</a:t>
            </a:r>
            <a:r>
              <a:rPr lang="en-US" baseline="30000" dirty="0"/>
              <a:t>rd</a:t>
            </a:r>
            <a:r>
              <a:rPr lang="en-US" dirty="0"/>
              <a:t> party tools</a:t>
            </a:r>
          </a:p>
          <a:p>
            <a:r>
              <a:rPr lang="en-US" dirty="0"/>
              <a:t>Does not require root privileges</a:t>
            </a:r>
          </a:p>
          <a:p>
            <a:pPr lvl="1"/>
            <a:r>
              <a:rPr lang="en-US" dirty="0"/>
              <a:t>Can be used on HPC platforms</a:t>
            </a:r>
          </a:p>
          <a:p>
            <a:r>
              <a:rPr lang="en-US" dirty="0"/>
              <a:t>Nothing to install</a:t>
            </a:r>
          </a:p>
          <a:p>
            <a:r>
              <a:rPr lang="en-US" dirty="0"/>
              <a:t>Implemented using Linux namespaces</a:t>
            </a:r>
          </a:p>
          <a:p>
            <a:r>
              <a:rPr lang="en-US" dirty="0"/>
              <a:t>Command line interface similar to chroot</a:t>
            </a:r>
          </a:p>
          <a:p>
            <a:r>
              <a:rPr lang="en-US" dirty="0"/>
              <a:t>Open source at: </a:t>
            </a:r>
            <a:r>
              <a:rPr lang="en-US" dirty="0">
                <a:hlinkClick r:id="rId2"/>
              </a:rPr>
              <a:t>https://github.com/uit-no/nsroot</a:t>
            </a:r>
            <a:endParaRPr lang="en-US" dirty="0"/>
          </a:p>
          <a:p>
            <a:pPr lvl="1"/>
            <a:r>
              <a:rPr lang="en-US" dirty="0"/>
              <a:t>&lt;500 lines of code</a:t>
            </a:r>
          </a:p>
          <a:p>
            <a:pPr lvl="1"/>
            <a:endParaRPr lang="en-US" dirty="0"/>
          </a:p>
          <a:p>
            <a:r>
              <a:rPr lang="en-US" dirty="0"/>
              <a:t>Similar to:	</a:t>
            </a:r>
          </a:p>
          <a:p>
            <a:pPr lvl="1"/>
            <a:r>
              <a:rPr lang="en-US" dirty="0" err="1">
                <a:hlinkClick r:id="rId3"/>
              </a:rPr>
              <a:t>nsjail</a:t>
            </a:r>
            <a:r>
              <a:rPr lang="en-US" dirty="0"/>
              <a:t> and </a:t>
            </a:r>
            <a:r>
              <a:rPr lang="en-US" dirty="0" err="1">
                <a:hlinkClick r:id="rId4"/>
              </a:rPr>
              <a:t>firejal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7749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E0A2B-83C5-46DF-AC76-9F4C895D6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nsroot</a:t>
            </a:r>
            <a:r>
              <a:rPr lang="en-US" dirty="0"/>
              <a:t> – Process isolation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EB527-890D-4AA7-B4E9-891721D8D5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Isolated root filesystem</a:t>
            </a:r>
          </a:p>
          <a:p>
            <a:pPr lvl="1"/>
            <a:r>
              <a:rPr lang="en-US" dirty="0"/>
              <a:t>Applications change root directory</a:t>
            </a:r>
          </a:p>
          <a:p>
            <a:pPr lvl="1"/>
            <a:r>
              <a:rPr lang="en-US" dirty="0"/>
              <a:t>with all dependencies</a:t>
            </a:r>
          </a:p>
          <a:p>
            <a:pPr lvl="1"/>
            <a:r>
              <a:rPr lang="en-US" dirty="0"/>
              <a:t>using mount and user namespaces</a:t>
            </a:r>
          </a:p>
          <a:p>
            <a:r>
              <a:rPr lang="en-US" dirty="0"/>
              <a:t>Restrict IPC and network</a:t>
            </a:r>
          </a:p>
          <a:p>
            <a:pPr lvl="1"/>
            <a:r>
              <a:rPr lang="en-US" dirty="0"/>
              <a:t>using IPC and network namespaces</a:t>
            </a:r>
          </a:p>
        </p:txBody>
      </p:sp>
    </p:spTree>
    <p:extLst>
      <p:ext uri="{BB962C8B-B14F-4D97-AF65-F5344CB8AC3E}">
        <p14:creationId xmlns:p14="http://schemas.microsoft.com/office/powerpoint/2010/main" val="5654195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2DA81-9BB9-408D-AF1A-B17E96DAE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nsroot</a:t>
            </a:r>
            <a:r>
              <a:rPr lang="en-US" dirty="0"/>
              <a:t> - Usage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674CD8-991F-4ED6-A211-BB3A56F15A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dirty="0"/>
              <a:t>Create a new root file system with the application and all dependencies</a:t>
            </a:r>
          </a:p>
          <a:p>
            <a:pPr lvl="1"/>
            <a:r>
              <a:rPr lang="en-US" dirty="0"/>
              <a:t>For example by using </a:t>
            </a:r>
            <a:r>
              <a:rPr lang="en-US" i="1" dirty="0"/>
              <a:t>docker export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/>
              <a:t>Create new directory for the old root filesystem in a subdirectory of the new root</a:t>
            </a:r>
          </a:p>
          <a:p>
            <a:pPr lvl="1"/>
            <a:r>
              <a:rPr lang="en-US" dirty="0"/>
              <a:t>Needed by the PIVOT_ROOT system call</a:t>
            </a:r>
          </a:p>
          <a:p>
            <a:pPr>
              <a:buFont typeface="+mj-lt"/>
              <a:buAutoNum type="arabicPeriod"/>
            </a:pPr>
            <a:r>
              <a:rPr lang="en-US" dirty="0"/>
              <a:t>Call </a:t>
            </a:r>
            <a:r>
              <a:rPr lang="en-US" dirty="0" err="1"/>
              <a:t>nsroot</a:t>
            </a:r>
            <a:r>
              <a:rPr lang="en-US" dirty="0"/>
              <a:t> (with chroot parameters) to change into new root file system</a:t>
            </a:r>
          </a:p>
        </p:txBody>
      </p:sp>
    </p:spTree>
    <p:extLst>
      <p:ext uri="{BB962C8B-B14F-4D97-AF65-F5344CB8AC3E}">
        <p14:creationId xmlns:p14="http://schemas.microsoft.com/office/powerpoint/2010/main" val="34918599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Title 744">
            <a:extLst>
              <a:ext uri="{FF2B5EF4-FFF2-40B4-BE49-F238E27FC236}">
                <a16:creationId xmlns:a16="http://schemas.microsoft.com/office/drawing/2014/main" id="{4A4B35EA-23AD-4DD3-81C5-1FD87EDB9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746" name="Content Placeholder 745">
            <a:extLst>
              <a:ext uri="{FF2B5EF4-FFF2-40B4-BE49-F238E27FC236}">
                <a16:creationId xmlns:a16="http://schemas.microsoft.com/office/drawing/2014/main" id="{A6682A20-A78B-44C6-B5C7-2A102929DC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Containers have many advantages for life science data </a:t>
            </a:r>
            <a:r>
              <a:rPr lang="en-US" dirty="0" err="1"/>
              <a:t>analyse</a:t>
            </a:r>
            <a:endParaRPr lang="en-US" dirty="0"/>
          </a:p>
          <a:p>
            <a:r>
              <a:rPr lang="en-US" dirty="0"/>
              <a:t>ELIXIR is developing distributed infrastructure</a:t>
            </a:r>
          </a:p>
          <a:p>
            <a:r>
              <a:rPr lang="en-US" dirty="0" err="1"/>
              <a:t>nsroot</a:t>
            </a:r>
            <a:r>
              <a:rPr lang="en-US" dirty="0"/>
              <a:t> can be part of portable, scalable, and secure data analysis</a:t>
            </a:r>
          </a:p>
          <a:p>
            <a:endParaRPr lang="en-US" dirty="0"/>
          </a:p>
          <a:p>
            <a:r>
              <a:rPr lang="en-US" dirty="0">
                <a:solidFill>
                  <a:schemeClr val="tx2"/>
                </a:solidFill>
                <a:hlinkClick r:id="rId2"/>
              </a:rPr>
              <a:t>https://github.com/uit-no/nsroot</a:t>
            </a:r>
            <a:r>
              <a:rPr lang="en-US" dirty="0">
                <a:solidFill>
                  <a:schemeClr val="tx2"/>
                </a:solidFill>
              </a:rPr>
              <a:t>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99" name="TextBox 498">
            <a:extLst>
              <a:ext uri="{FF2B5EF4-FFF2-40B4-BE49-F238E27FC236}">
                <a16:creationId xmlns:a16="http://schemas.microsoft.com/office/drawing/2014/main" id="{D6815E55-FC7F-486C-8A5D-20704F76D683}"/>
              </a:ext>
            </a:extLst>
          </p:cNvPr>
          <p:cNvSpPr txBox="1"/>
          <p:nvPr/>
        </p:nvSpPr>
        <p:spPr>
          <a:xfrm>
            <a:off x="2979576" y="260635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634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C8B4D-45CF-46EB-96A2-D0C7DD5B5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4CA41-2AA8-466C-B4FD-9FC7E8EC65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Containers – background and motivation</a:t>
            </a:r>
          </a:p>
          <a:p>
            <a:r>
              <a:rPr lang="en-US" dirty="0"/>
              <a:t>ELIXIR – distributed infrastructure for life science</a:t>
            </a:r>
          </a:p>
          <a:p>
            <a:r>
              <a:rPr lang="en-US" dirty="0" err="1"/>
              <a:t>nsroot</a:t>
            </a:r>
            <a:r>
              <a:rPr lang="en-US" dirty="0"/>
              <a:t> – minimalist container implementation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051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AE0C5-49EF-479C-83BF-5886F0E87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virtual machines to containers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776AB-BB18-42AB-BCBC-0CEDB95F63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Virtual machines (VMs):</a:t>
            </a:r>
          </a:p>
          <a:p>
            <a:pPr lvl="1"/>
            <a:r>
              <a:rPr lang="en-US" dirty="0"/>
              <a:t>Run many operating systems on one machine</a:t>
            </a:r>
          </a:p>
          <a:p>
            <a:pPr lvl="1"/>
            <a:r>
              <a:rPr lang="en-US" dirty="0"/>
              <a:t>Old idea: IBM VM/370 released in 1972</a:t>
            </a:r>
          </a:p>
          <a:p>
            <a:pPr lvl="1"/>
            <a:r>
              <a:rPr lang="en-US" dirty="0"/>
              <a:t>Renewed interest with move to data centers/ clouds</a:t>
            </a:r>
          </a:p>
          <a:p>
            <a:r>
              <a:rPr lang="en-US" dirty="0"/>
              <a:t>Virtual machine monitors:</a:t>
            </a:r>
          </a:p>
          <a:p>
            <a:pPr lvl="1"/>
            <a:r>
              <a:rPr lang="en-US" dirty="0"/>
              <a:t>Layer below operating system</a:t>
            </a:r>
          </a:p>
          <a:p>
            <a:pPr lvl="1"/>
            <a:r>
              <a:rPr lang="en-US" dirty="0"/>
              <a:t>Presents hardware interface to an OS</a:t>
            </a:r>
          </a:p>
          <a:p>
            <a:pPr lvl="1"/>
            <a:r>
              <a:rPr lang="en-US" dirty="0"/>
              <a:t>Multiplex resources between several VMs</a:t>
            </a:r>
          </a:p>
          <a:p>
            <a:pPr lvl="1"/>
            <a:r>
              <a:rPr lang="en-US" dirty="0"/>
              <a:t>Isolates VMs from each other</a:t>
            </a:r>
          </a:p>
          <a:p>
            <a:r>
              <a:rPr lang="en-US" dirty="0"/>
              <a:t>Isolation:</a:t>
            </a:r>
          </a:p>
          <a:p>
            <a:pPr lvl="1"/>
            <a:r>
              <a:rPr lang="en-US" dirty="0"/>
              <a:t>Separate address spaces</a:t>
            </a:r>
          </a:p>
          <a:p>
            <a:pPr lvl="1"/>
            <a:r>
              <a:rPr lang="en-US" dirty="0"/>
              <a:t>Performance isolation (to some degree)</a:t>
            </a:r>
          </a:p>
          <a:p>
            <a:r>
              <a:rPr lang="en-US" dirty="0"/>
              <a:t>Key challenge: minimize cost per VM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990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29E90-010A-4020-9F66-E6D388DC3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virtual machines to containers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F7572A-9168-461A-B9A6-A344A7BFAF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Containers: lightweight process virtualization</a:t>
            </a:r>
          </a:p>
          <a:p>
            <a:pPr lvl="1"/>
            <a:r>
              <a:rPr lang="en-US" dirty="0"/>
              <a:t>Give illusion that many operating systems are running on one machine</a:t>
            </a:r>
          </a:p>
          <a:p>
            <a:pPr lvl="1"/>
            <a:r>
              <a:rPr lang="en-US" dirty="0"/>
              <a:t>Uses namespace and </a:t>
            </a:r>
            <a:r>
              <a:rPr lang="en-US" dirty="0" err="1"/>
              <a:t>cgroup</a:t>
            </a:r>
            <a:r>
              <a:rPr lang="en-US" dirty="0"/>
              <a:t> subsystems</a:t>
            </a:r>
          </a:p>
          <a:p>
            <a:pPr lvl="1"/>
            <a:r>
              <a:rPr lang="en-US" dirty="0"/>
              <a:t>(Not a hypervisor solution like Xen or KVM that run another instance of kernel)</a:t>
            </a:r>
          </a:p>
          <a:p>
            <a:pPr lvl="1"/>
            <a:r>
              <a:rPr lang="en-US" dirty="0"/>
              <a:t>Old idea: FreeBSD jail described in 2000</a:t>
            </a:r>
          </a:p>
          <a:p>
            <a:pPr lvl="1"/>
            <a:r>
              <a:rPr lang="en-US" dirty="0"/>
              <a:t>Renewed interest last few years</a:t>
            </a:r>
          </a:p>
          <a:p>
            <a:r>
              <a:rPr lang="en-US" dirty="0"/>
              <a:t>Linux container:</a:t>
            </a:r>
          </a:p>
          <a:p>
            <a:pPr lvl="1"/>
            <a:r>
              <a:rPr lang="en-US" dirty="0"/>
              <a:t>Operating system level virtualization</a:t>
            </a:r>
          </a:p>
          <a:p>
            <a:pPr lvl="1"/>
            <a:r>
              <a:rPr lang="en-US" dirty="0"/>
              <a:t>Presents OS interface to a process</a:t>
            </a:r>
          </a:p>
          <a:p>
            <a:pPr lvl="1"/>
            <a:r>
              <a:rPr lang="en-US" dirty="0"/>
              <a:t>Multiplex resources between several processes</a:t>
            </a:r>
          </a:p>
          <a:p>
            <a:pPr lvl="1"/>
            <a:r>
              <a:rPr lang="en-US" dirty="0"/>
              <a:t>Isolate processes from each other</a:t>
            </a:r>
          </a:p>
          <a:p>
            <a:r>
              <a:rPr lang="en-US" dirty="0"/>
              <a:t>Isolation:</a:t>
            </a:r>
          </a:p>
          <a:p>
            <a:pPr lvl="1"/>
            <a:r>
              <a:rPr lang="en-US" dirty="0"/>
              <a:t>Separate namespace (mostly)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087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82D5D-352D-4C30-8266-63465CC26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Containers vs virtual machines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9DD31-77ED-4303-BC99-E0EAD58361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Advantages:</a:t>
            </a:r>
          </a:p>
          <a:p>
            <a:pPr lvl="1"/>
            <a:r>
              <a:rPr lang="en-US" dirty="0"/>
              <a:t>Lightweight: uses less resources</a:t>
            </a:r>
          </a:p>
          <a:p>
            <a:pPr lvl="1"/>
            <a:r>
              <a:rPr lang="en-US" dirty="0"/>
              <a:t>Scalability: can run more containers on each machine</a:t>
            </a:r>
          </a:p>
          <a:p>
            <a:pPr lvl="1"/>
            <a:r>
              <a:rPr lang="en-US" dirty="0"/>
              <a:t>Elasticity: very low startup time</a:t>
            </a:r>
          </a:p>
          <a:p>
            <a:r>
              <a:rPr lang="en-US" dirty="0"/>
              <a:t>Disadvantages:</a:t>
            </a:r>
          </a:p>
          <a:p>
            <a:pPr lvl="1"/>
            <a:r>
              <a:rPr lang="en-US" dirty="0"/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38533874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589FB-E43A-4060-8445-7EFB0400B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- Docker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350195-BE25-443B-9A89-8F2A665B0D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5037" y="1837780"/>
            <a:ext cx="4497355" cy="502022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200" dirty="0"/>
              <a:t>FROM </a:t>
            </a:r>
            <a:r>
              <a:rPr lang="en-US" sz="1200" dirty="0" err="1"/>
              <a:t>biocontainers</a:t>
            </a:r>
            <a:r>
              <a:rPr lang="en-US" sz="1200" dirty="0"/>
              <a:t>/</a:t>
            </a:r>
            <a:r>
              <a:rPr lang="en-US" sz="1200" dirty="0" err="1"/>
              <a:t>biocontainers:latest</a:t>
            </a:r>
            <a:endParaRPr lang="en-US" sz="12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LABEL </a:t>
            </a:r>
            <a:r>
              <a:rPr lang="en-US" sz="1200" dirty="0" err="1"/>
              <a:t>base.image</a:t>
            </a:r>
            <a:r>
              <a:rPr lang="en-US" sz="1200" dirty="0"/>
              <a:t>="</a:t>
            </a:r>
            <a:r>
              <a:rPr lang="en-US" sz="1200" dirty="0" err="1"/>
              <a:t>biocontainers:latest</a:t>
            </a:r>
            <a:r>
              <a:rPr lang="en-US" sz="1200" dirty="0"/>
              <a:t>“</a:t>
            </a:r>
          </a:p>
          <a:p>
            <a:pPr marL="0" indent="0">
              <a:buNone/>
            </a:pPr>
            <a:r>
              <a:rPr lang="en-US" sz="1200" dirty="0"/>
              <a:t>LABEL version="3"LABEL software="Comet“</a:t>
            </a:r>
          </a:p>
          <a:p>
            <a:pPr marL="0" indent="0">
              <a:buNone/>
            </a:pPr>
            <a:r>
              <a:rPr lang="en-US" sz="1200" dirty="0"/>
              <a:t>LABEL </a:t>
            </a:r>
            <a:r>
              <a:rPr lang="en-US" sz="1200" dirty="0" err="1"/>
              <a:t>software.version</a:t>
            </a:r>
            <a:r>
              <a:rPr lang="en-US" sz="1200" dirty="0"/>
              <a:t>="2016012“</a:t>
            </a:r>
          </a:p>
          <a:p>
            <a:pPr marL="0" indent="0">
              <a:buNone/>
            </a:pPr>
            <a:r>
              <a:rPr lang="en-US" sz="1200" dirty="0"/>
              <a:t>…</a:t>
            </a:r>
          </a:p>
          <a:p>
            <a:pPr marL="0" indent="0">
              <a:buNone/>
            </a:pPr>
            <a:r>
              <a:rPr lang="en-US" sz="1200" dirty="0"/>
              <a:t>LABEL BIOTOOLS=</a:t>
            </a:r>
            <a:r>
              <a:rPr lang="en-US" sz="1200" dirty="0">
                <a:hlinkClick r:id="rId2"/>
              </a:rPr>
              <a:t>https://bio.tools/comet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LABEL tags="Proteomics”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MAINTAINER Felipe da </a:t>
            </a:r>
            <a:r>
              <a:rPr lang="en-US" sz="1200" dirty="0" err="1"/>
              <a:t>Veiga</a:t>
            </a:r>
            <a:r>
              <a:rPr lang="en-US" sz="1200" dirty="0"/>
              <a:t> </a:t>
            </a:r>
            <a:r>
              <a:rPr lang="en-US" sz="1200" dirty="0" err="1"/>
              <a:t>Leprevost</a:t>
            </a:r>
            <a:r>
              <a:rPr lang="en-US" sz="1200" dirty="0"/>
              <a:t> </a:t>
            </a:r>
            <a:r>
              <a:rPr lang="en-US" sz="1200" dirty="0">
                <a:hlinkClick r:id="rId3"/>
              </a:rPr>
              <a:t>felipe@leprevost.com.br</a:t>
            </a:r>
            <a:endParaRPr lang="en-US" sz="12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USER </a:t>
            </a:r>
            <a:r>
              <a:rPr lang="en-US" sz="1200" dirty="0" err="1"/>
              <a:t>biodocker</a:t>
            </a:r>
            <a:endParaRPr lang="en-US" sz="12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RUN ZIP=comet_binaries_2016012.zip &amp;&amp; \  </a:t>
            </a:r>
            <a:r>
              <a:rPr lang="en-US" sz="1200" dirty="0" err="1"/>
              <a:t>wget</a:t>
            </a:r>
            <a:r>
              <a:rPr lang="en-US" sz="1200" dirty="0"/>
              <a:t> https://github.com/BioDocker/software-archive/releases/download/Comet/$ZIP -O /</a:t>
            </a:r>
            <a:r>
              <a:rPr lang="en-US" sz="1200" dirty="0" err="1"/>
              <a:t>tmp</a:t>
            </a:r>
            <a:r>
              <a:rPr lang="en-US" sz="1200" dirty="0"/>
              <a:t>/$ZIP &amp;&amp; \  unzip /</a:t>
            </a:r>
            <a:r>
              <a:rPr lang="en-US" sz="1200" dirty="0" err="1"/>
              <a:t>tmp</a:t>
            </a:r>
            <a:r>
              <a:rPr lang="en-US" sz="1200" dirty="0"/>
              <a:t>/$ZIP -d /home/</a:t>
            </a:r>
            <a:r>
              <a:rPr lang="en-US" sz="1200" dirty="0" err="1"/>
              <a:t>biodocker</a:t>
            </a:r>
            <a:r>
              <a:rPr lang="en-US" sz="1200" dirty="0"/>
              <a:t>/bin/Comet/ &amp;&amp; \  </a:t>
            </a:r>
            <a:r>
              <a:rPr lang="en-US" sz="1200" dirty="0" err="1"/>
              <a:t>chmod</a:t>
            </a:r>
            <a:r>
              <a:rPr lang="en-US" sz="1200" dirty="0"/>
              <a:t> -R 755 /home/</a:t>
            </a:r>
            <a:r>
              <a:rPr lang="en-US" sz="1200" dirty="0" err="1"/>
              <a:t>biodocker</a:t>
            </a:r>
            <a:r>
              <a:rPr lang="en-US" sz="1200" dirty="0"/>
              <a:t>/bin/Comet/* &amp;&amp; \  </a:t>
            </a:r>
            <a:r>
              <a:rPr lang="en-US" sz="1200" dirty="0" err="1"/>
              <a:t>rm</a:t>
            </a:r>
            <a:r>
              <a:rPr lang="en-US" sz="1200" dirty="0"/>
              <a:t> /</a:t>
            </a:r>
            <a:r>
              <a:rPr lang="en-US" sz="1200" dirty="0" err="1"/>
              <a:t>tmp</a:t>
            </a:r>
            <a:r>
              <a:rPr lang="en-US" sz="1200" dirty="0"/>
              <a:t>/$ZIP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RUN mv /home/</a:t>
            </a:r>
            <a:r>
              <a:rPr lang="en-US" sz="1200" dirty="0" err="1"/>
              <a:t>biodocker</a:t>
            </a:r>
            <a:r>
              <a:rPr lang="en-US" sz="1200" dirty="0"/>
              <a:t>/bin/Comet/comet_binaries_2016012/comet.2016012.linux.exe /home/</a:t>
            </a:r>
            <a:r>
              <a:rPr lang="en-US" sz="1200" dirty="0" err="1"/>
              <a:t>biodocker</a:t>
            </a:r>
            <a:r>
              <a:rPr lang="en-US" sz="1200" dirty="0"/>
              <a:t>/bin/Comet/comet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ENV PATH /home/</a:t>
            </a:r>
            <a:r>
              <a:rPr lang="en-US" sz="1200" dirty="0" err="1"/>
              <a:t>biodocker</a:t>
            </a:r>
            <a:r>
              <a:rPr lang="en-US" sz="1200" dirty="0"/>
              <a:t>/bin/Comet:$PATH</a:t>
            </a:r>
          </a:p>
          <a:p>
            <a:pPr marL="0" indent="0">
              <a:buNone/>
            </a:pPr>
            <a:r>
              <a:rPr lang="en-US" sz="1200" dirty="0"/>
              <a:t>WORKDIR /data/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CMD ["comet"]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8EC63C6-4B20-40D9-8AD6-7DDD75603B0A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r>
              <a:rPr lang="en-US" i="1" dirty="0"/>
              <a:t>docker build -t comet .</a:t>
            </a:r>
          </a:p>
          <a:p>
            <a:r>
              <a:rPr lang="en-US" dirty="0"/>
              <a:t>Or:  </a:t>
            </a:r>
            <a:r>
              <a:rPr lang="en-US" i="1" dirty="0"/>
              <a:t>docker pull </a:t>
            </a:r>
            <a:r>
              <a:rPr lang="en-US" i="1" dirty="0" err="1"/>
              <a:t>biocontainers</a:t>
            </a:r>
            <a:r>
              <a:rPr lang="en-US" i="1" dirty="0"/>
              <a:t>/comet</a:t>
            </a:r>
          </a:p>
          <a:p>
            <a:r>
              <a:rPr lang="en-US" i="1" dirty="0"/>
              <a:t>docker run -t comet</a:t>
            </a:r>
          </a:p>
          <a:p>
            <a:r>
              <a:rPr lang="en-US" i="1" dirty="0"/>
              <a:t>docker export –o comet.tar comet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FE2845B-2CCE-4AED-B53D-B955D7BC10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5336" y="5611801"/>
            <a:ext cx="1240575" cy="1028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1195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2562EB0-FE22-453C-A6D4-27C642C6D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container orchestration - Kubernetes </a:t>
            </a:r>
          </a:p>
        </p:txBody>
      </p:sp>
      <p:sp>
        <p:nvSpPr>
          <p:cNvPr id="2" name="AutoShape 2" descr="Image result for kubernetes">
            <a:extLst>
              <a:ext uri="{FF2B5EF4-FFF2-40B4-BE49-F238E27FC236}">
                <a16:creationId xmlns:a16="http://schemas.microsoft.com/office/drawing/2014/main" id="{9FB6CD86-3458-4BA9-89B3-65938747D44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110038" y="2967038"/>
            <a:ext cx="923925" cy="92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DCB4B-2092-4789-988D-D8FB88A59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Deployment, scaling, and management of containers</a:t>
            </a:r>
          </a:p>
          <a:p>
            <a:r>
              <a:rPr lang="en-US" dirty="0"/>
              <a:t>Master-worker cluster configuration</a:t>
            </a:r>
          </a:p>
          <a:p>
            <a:r>
              <a:rPr lang="en-US" dirty="0"/>
              <a:t>Scales to ~5000 nodes</a:t>
            </a:r>
          </a:p>
        </p:txBody>
      </p:sp>
      <p:pic>
        <p:nvPicPr>
          <p:cNvPr id="6" name="Content Placeholder 7">
            <a:extLst>
              <a:ext uri="{FF2B5EF4-FFF2-40B4-BE49-F238E27FC236}">
                <a16:creationId xmlns:a16="http://schemas.microsoft.com/office/drawing/2014/main" id="{63EFD084-0901-4390-9DEA-7AB7DE991C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2035" y="5650948"/>
            <a:ext cx="906845" cy="906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8115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16793-479D-4AE5-A505-2145C1BA4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Containers in life sciences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8AD59-F2B5-4AD2-AC88-99B75C4DE9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data analysis applications easier to install, configure, port, and use:</a:t>
            </a:r>
          </a:p>
          <a:p>
            <a:pPr lvl="1"/>
            <a:r>
              <a:rPr lang="en-US" dirty="0" err="1">
                <a:hlinkClick r:id="rId2"/>
              </a:rPr>
              <a:t>Biocontainers</a:t>
            </a:r>
            <a:r>
              <a:rPr lang="en-US" dirty="0"/>
              <a:t>: 3393 bioinformatics tool containers (Nov. 2018)</a:t>
            </a:r>
          </a:p>
          <a:p>
            <a:r>
              <a:rPr lang="en-US" dirty="0"/>
              <a:t>Standardize data analysis:</a:t>
            </a:r>
          </a:p>
          <a:p>
            <a:pPr lvl="1"/>
            <a:r>
              <a:rPr lang="en-US" dirty="0">
                <a:hlinkClick r:id="rId3"/>
              </a:rPr>
              <a:t>Common workflow language</a:t>
            </a:r>
            <a:r>
              <a:rPr lang="en-US" dirty="0"/>
              <a:t>: workflows using containers</a:t>
            </a:r>
          </a:p>
          <a:p>
            <a:r>
              <a:rPr lang="en-US" dirty="0"/>
              <a:t>Analysis reproducibility:</a:t>
            </a:r>
          </a:p>
          <a:p>
            <a:pPr lvl="1"/>
            <a:r>
              <a:rPr lang="en-US" dirty="0">
                <a:hlinkClick r:id="rId4"/>
              </a:rPr>
              <a:t>Walrus</a:t>
            </a:r>
            <a:r>
              <a:rPr lang="en-US" dirty="0"/>
              <a:t>: tool dependency + data management</a:t>
            </a:r>
          </a:p>
          <a:p>
            <a:r>
              <a:rPr lang="en-US" dirty="0"/>
              <a:t>Analysis job execution:</a:t>
            </a:r>
          </a:p>
          <a:p>
            <a:pPr lvl="1"/>
            <a:r>
              <a:rPr lang="en-US" dirty="0"/>
              <a:t>Kubernetes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650190"/>
      </p:ext>
    </p:extLst>
  </p:cSld>
  <p:clrMapOvr>
    <a:masterClrMapping/>
  </p:clrMapOvr>
</p:sld>
</file>

<file path=ppt/theme/theme1.xml><?xml version="1.0" encoding="utf-8"?>
<a:theme xmlns:a="http://schemas.openxmlformats.org/drawingml/2006/main" name="cibb2014">
  <a:themeElements>
    <a:clrScheme name="Egendefinert 5">
      <a:dk1>
        <a:sysClr val="windowText" lastClr="000000"/>
      </a:dk1>
      <a:lt1>
        <a:sysClr val="window" lastClr="FFFFFF"/>
      </a:lt1>
      <a:dk2>
        <a:srgbClr val="00617F"/>
      </a:dk2>
      <a:lt2>
        <a:srgbClr val="EEECE1"/>
      </a:lt2>
      <a:accent1>
        <a:srgbClr val="00617F"/>
      </a:accent1>
      <a:accent2>
        <a:srgbClr val="CB343B"/>
      </a:accent2>
      <a:accent3>
        <a:srgbClr val="15718F"/>
      </a:accent3>
      <a:accent4>
        <a:srgbClr val="59A1A2"/>
      </a:accent4>
      <a:accent5>
        <a:srgbClr val="26828C"/>
      </a:accent5>
      <a:accent6>
        <a:srgbClr val="DE7C00"/>
      </a:accent6>
      <a:hlink>
        <a:srgbClr val="007396"/>
      </a:hlink>
      <a:folHlink>
        <a:srgbClr val="A6BBC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cibb2014.potx</Template>
  <TotalTime>11012</TotalTime>
  <Words>996</Words>
  <Application>Microsoft Office PowerPoint</Application>
  <PresentationFormat>On-screen Show (4:3)</PresentationFormat>
  <Paragraphs>179</Paragraphs>
  <Slides>23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ＭＳ Ｐゴシック</vt:lpstr>
      <vt:lpstr>Arial</vt:lpstr>
      <vt:lpstr>Calibri</vt:lpstr>
      <vt:lpstr>Corbel</vt:lpstr>
      <vt:lpstr>Geneva</vt:lpstr>
      <vt:lpstr>Open Sans</vt:lpstr>
      <vt:lpstr>cibb2014</vt:lpstr>
      <vt:lpstr>nsroot: Minimalist Process Isolation Tool Implemented with Linux Namespaces</vt:lpstr>
      <vt:lpstr>Summary</vt:lpstr>
      <vt:lpstr>Outline</vt:lpstr>
      <vt:lpstr>From virtual machines to containers</vt:lpstr>
      <vt:lpstr>From virtual machines to containers</vt:lpstr>
      <vt:lpstr>Containers vs virtual machines</vt:lpstr>
      <vt:lpstr>Example - Docker</vt:lpstr>
      <vt:lpstr>Example container orchestration - Kubernetes </vt:lpstr>
      <vt:lpstr>Containers in life sciences</vt:lpstr>
      <vt:lpstr>ELIXIR: An international distributed infrastructure for biological data</vt:lpstr>
      <vt:lpstr>META-pipe service</vt:lpstr>
      <vt:lpstr>PowerPoint Presentation</vt:lpstr>
      <vt:lpstr>META-pipe analysis pipeline</vt:lpstr>
      <vt:lpstr>Security concerns</vt:lpstr>
      <vt:lpstr>Security solution</vt:lpstr>
      <vt:lpstr>META-pipe: architecture</vt:lpstr>
      <vt:lpstr>META-pipe cloud setup</vt:lpstr>
      <vt:lpstr>META-pipe job execution</vt:lpstr>
      <vt:lpstr>Ideal solution</vt:lpstr>
      <vt:lpstr>nsroot</vt:lpstr>
      <vt:lpstr>nsroot – Process isolation</vt:lpstr>
      <vt:lpstr>nsroot - Usage</vt:lpstr>
      <vt:lpstr>Conclusion</vt:lpstr>
    </vt:vector>
  </TitlesOfParts>
  <Company>Agendum AS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Lysbilde 1</dc:title>
  <dc:creator>Ann Elin Hvidtsten</dc:creator>
  <cp:lastModifiedBy>Lars Ailo Bongo</cp:lastModifiedBy>
  <cp:revision>439</cp:revision>
  <dcterms:created xsi:type="dcterms:W3CDTF">2013-07-19T20:12:50Z</dcterms:created>
  <dcterms:modified xsi:type="dcterms:W3CDTF">2018-04-26T11:45:54Z</dcterms:modified>
</cp:coreProperties>
</file>