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312" r:id="rId4"/>
    <p:sldId id="259" r:id="rId5"/>
    <p:sldId id="262" r:id="rId6"/>
    <p:sldId id="260" r:id="rId7"/>
    <p:sldId id="261" r:id="rId8"/>
    <p:sldId id="308" r:id="rId9"/>
    <p:sldId id="263" r:id="rId10"/>
    <p:sldId id="265" r:id="rId11"/>
    <p:sldId id="271" r:id="rId12"/>
    <p:sldId id="281" r:id="rId13"/>
    <p:sldId id="284" r:id="rId14"/>
    <p:sldId id="285" r:id="rId15"/>
    <p:sldId id="272" r:id="rId16"/>
    <p:sldId id="273" r:id="rId17"/>
    <p:sldId id="264" r:id="rId18"/>
    <p:sldId id="266" r:id="rId19"/>
    <p:sldId id="268" r:id="rId20"/>
    <p:sldId id="269" r:id="rId21"/>
    <p:sldId id="270" r:id="rId22"/>
    <p:sldId id="274" r:id="rId23"/>
    <p:sldId id="275" r:id="rId24"/>
    <p:sldId id="282" r:id="rId25"/>
    <p:sldId id="283" r:id="rId26"/>
    <p:sldId id="27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86" r:id="rId35"/>
    <p:sldId id="288" r:id="rId36"/>
    <p:sldId id="277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78" r:id="rId46"/>
    <p:sldId id="304" r:id="rId47"/>
    <p:sldId id="305" r:id="rId48"/>
    <p:sldId id="306" r:id="rId49"/>
    <p:sldId id="307" r:id="rId50"/>
    <p:sldId id="280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1548" y="3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9ECD6-CF68-4D3C-96BD-51598D88F8F9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5774-F04A-4925-9A9F-5270226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5774-F04A-4925-9A9F-527022689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mware.com/resources/techresources/1009" TargetMode="External"/><Relationship Id="rId3" Type="http://schemas.openxmlformats.org/officeDocument/2006/relationships/hyperlink" Target="http://dl.acm.org/citation.cfm?id=268998.266660&amp;coll=DL&amp;dl=ACM&amp;CFID=327269492&amp;CFTOKEN=26933901" TargetMode="External"/><Relationship Id="rId7" Type="http://schemas.openxmlformats.org/officeDocument/2006/relationships/hyperlink" Target="http://dl.acm.org/citation.cfm?id=945445.945462&amp;coll=DL&amp;dl=ACM&amp;CFID=327269492&amp;CFTOKEN=26933901" TargetMode="External"/><Relationship Id="rId2" Type="http://schemas.openxmlformats.org/officeDocument/2006/relationships/hyperlink" Target="http://dl.acm.org/citation.cfm?id=18160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citation.cfm?id=1168857.1168860&amp;coll=DL&amp;dl=ACM&amp;CFID=327269492&amp;CFTOKEN=26933901" TargetMode="External"/><Relationship Id="rId5" Type="http://schemas.openxmlformats.org/officeDocument/2006/relationships/hyperlink" Target="http://cseweb.ucsd.edu/classes/wi08/cse221/papers/seawright79.pdf" TargetMode="External"/><Relationship Id="rId4" Type="http://schemas.openxmlformats.org/officeDocument/2006/relationships/hyperlink" Target="http://static.usenix.org/event/hotos05/final_papers/han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Inf-2201, University of Tromsø, Spring 2018</a:t>
            </a:r>
          </a:p>
          <a:p>
            <a:r>
              <a:rPr lang="en-US" dirty="0"/>
              <a:t>Lars Ailo Bongo</a:t>
            </a:r>
          </a:p>
          <a:p>
            <a:r>
              <a:rPr lang="en-US" dirty="0"/>
              <a:t>Lars.ailo.bongo@uit.no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6387152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slides from Andy </a:t>
            </a:r>
            <a:r>
              <a:rPr lang="en-US" dirty="0" err="1"/>
              <a:t>Bavier</a:t>
            </a:r>
            <a:r>
              <a:rPr lang="en-US" dirty="0"/>
              <a:t>, 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44617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VMM</a:t>
            </a:r>
          </a:p>
          <a:p>
            <a:r>
              <a:rPr lang="en-US" dirty="0"/>
              <a:t>Para-virtualizing VMM</a:t>
            </a:r>
          </a:p>
          <a:p>
            <a:pPr lvl="1"/>
            <a:r>
              <a:rPr lang="en-US" dirty="0"/>
              <a:t>Requires changes to host 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Styles</a:t>
            </a:r>
          </a:p>
        </p:txBody>
      </p:sp>
    </p:spTree>
    <p:extLst>
      <p:ext uri="{BB962C8B-B14F-4D97-AF65-F5344CB8AC3E}">
        <p14:creationId xmlns:p14="http://schemas.microsoft.com/office/powerpoint/2010/main" val="29800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Hypervisors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3624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8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1" y="5638800"/>
            <a:ext cx="8077200" cy="914399"/>
          </a:xfrm>
        </p:spPr>
        <p:txBody>
          <a:bodyPr/>
          <a:lstStyle/>
          <a:p>
            <a:r>
              <a:rPr lang="en-US" dirty="0"/>
              <a:t>How does a microkernel differ from a Type 1 Hypervisor?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Microkernels</a:t>
            </a:r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9" y="2743200"/>
            <a:ext cx="85058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94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876800"/>
            <a:ext cx="7408333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Describes how to implement an efficient microkernel</a:t>
            </a:r>
          </a:p>
          <a:p>
            <a:r>
              <a:rPr lang="en-US" dirty="0"/>
              <a:t>Measures overhead of running Linux on </a:t>
            </a:r>
            <a:r>
              <a:rPr lang="en-US"/>
              <a:t>top of L4 </a:t>
            </a:r>
            <a:r>
              <a:rPr lang="en-US" dirty="0"/>
              <a:t>microkernel</a:t>
            </a:r>
          </a:p>
          <a:p>
            <a:r>
              <a:rPr lang="en-US" dirty="0"/>
              <a:t>(Prof. </a:t>
            </a:r>
            <a:r>
              <a:rPr lang="en-US" dirty="0" err="1"/>
              <a:t>Härtig</a:t>
            </a:r>
            <a:r>
              <a:rPr lang="en-US" dirty="0"/>
              <a:t> was a good friend of the department)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Microkernel Paper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52600"/>
            <a:ext cx="83375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10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HotOS’05 paper by Hand, et. Al.</a:t>
            </a:r>
          </a:p>
          <a:p>
            <a:pPr lvl="1"/>
            <a:r>
              <a:rPr lang="en-US" dirty="0"/>
              <a:t>(note! </a:t>
            </a:r>
            <a:r>
              <a:rPr lang="en-US" dirty="0" err="1"/>
              <a:t>HotOS</a:t>
            </a:r>
            <a:r>
              <a:rPr lang="en-US" dirty="0"/>
              <a:t> papers are often written to be controversial)</a:t>
            </a:r>
          </a:p>
          <a:p>
            <a:r>
              <a:rPr lang="en-US" dirty="0"/>
              <a:t>Claim that VMM are better since they</a:t>
            </a:r>
          </a:p>
          <a:p>
            <a:pPr lvl="1"/>
            <a:r>
              <a:rPr lang="en-US" dirty="0"/>
              <a:t>Kernel is not dependent on user level components</a:t>
            </a:r>
          </a:p>
          <a:p>
            <a:pPr lvl="1"/>
            <a:r>
              <a:rPr lang="en-US" dirty="0"/>
              <a:t>Make IPC performance irrelevant</a:t>
            </a:r>
          </a:p>
          <a:p>
            <a:pPr lvl="1"/>
            <a:r>
              <a:rPr lang="en-US" dirty="0"/>
              <a:t>Treat the OS as component</a:t>
            </a:r>
          </a:p>
          <a:p>
            <a:r>
              <a:rPr lang="en-US" dirty="0"/>
              <a:t>Do you agree?</a:t>
            </a:r>
          </a:p>
          <a:p>
            <a:r>
              <a:rPr lang="en-US" dirty="0"/>
              <a:t>What will the future bring?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“Are Virtual Machines Microkernels Done Right?”</a:t>
            </a:r>
          </a:p>
        </p:txBody>
      </p:sp>
    </p:spTree>
    <p:extLst>
      <p:ext uri="{BB962C8B-B14F-4D97-AF65-F5344CB8AC3E}">
        <p14:creationId xmlns:p14="http://schemas.microsoft.com/office/powerpoint/2010/main" val="305886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2895600"/>
            <a:ext cx="8096177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79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r>
              <a:rPr lang="en-US" dirty="0"/>
              <a:t> (2)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6104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Classification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3" y="2462213"/>
            <a:ext cx="6831087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5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virtualize the hardware</a:t>
            </a:r>
          </a:p>
          <a:p>
            <a:pPr lvl="1"/>
            <a:r>
              <a:rPr lang="en-US" dirty="0"/>
              <a:t>Provide illusion of multiple machines</a:t>
            </a:r>
          </a:p>
          <a:p>
            <a:pPr lvl="1"/>
            <a:r>
              <a:rPr lang="en-US" dirty="0"/>
              <a:t>Retain control of the physical machine</a:t>
            </a:r>
          </a:p>
          <a:p>
            <a:r>
              <a:rPr lang="en-US" dirty="0"/>
              <a:t>Subsystems</a:t>
            </a:r>
          </a:p>
          <a:p>
            <a:pPr lvl="1"/>
            <a:r>
              <a:rPr lang="en-US" dirty="0"/>
              <a:t>Processor Virtualization</a:t>
            </a:r>
          </a:p>
          <a:p>
            <a:pPr lvl="1"/>
            <a:r>
              <a:rPr lang="en-US" dirty="0"/>
              <a:t>Memory Virtualization</a:t>
            </a:r>
          </a:p>
          <a:p>
            <a:pPr lvl="1"/>
            <a:r>
              <a:rPr lang="en-US" dirty="0"/>
              <a:t>I/O virtualization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163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 fontScale="92500"/>
          </a:bodyPr>
          <a:lstStyle/>
          <a:p>
            <a:r>
              <a:rPr lang="en-US" dirty="0"/>
              <a:t>x86 architecture is not fully </a:t>
            </a:r>
            <a:r>
              <a:rPr lang="en-US" dirty="0" err="1"/>
              <a:t>virtual</a:t>
            </a:r>
            <a:r>
              <a:rPr lang="en-US" i="1" dirty="0" err="1"/>
              <a:t>izable</a:t>
            </a:r>
            <a:endParaRPr lang="en-US" i="1" dirty="0"/>
          </a:p>
          <a:p>
            <a:pPr lvl="1"/>
            <a:r>
              <a:rPr lang="en-US" dirty="0"/>
              <a:t>Certain privileged instructions behave differently when run in unprivileged mode</a:t>
            </a:r>
          </a:p>
          <a:p>
            <a:pPr lvl="1"/>
            <a:r>
              <a:rPr lang="en-US" dirty="0"/>
              <a:t>Certain unprivileged instructions can access privileged state</a:t>
            </a:r>
          </a:p>
          <a:p>
            <a:r>
              <a:rPr lang="en-US" dirty="0"/>
              <a:t>Techniques to address inability to virtualize x86</a:t>
            </a:r>
          </a:p>
          <a:p>
            <a:pPr lvl="1"/>
            <a:r>
              <a:rPr lang="en-US" dirty="0"/>
              <a:t>Static replacement of  non-</a:t>
            </a:r>
            <a:r>
              <a:rPr lang="en-US" dirty="0" err="1"/>
              <a:t>virtualizable</a:t>
            </a:r>
            <a:r>
              <a:rPr lang="en-US" dirty="0"/>
              <a:t> instructions with easily virtualized instructions (Para-virtualization)</a:t>
            </a:r>
          </a:p>
          <a:p>
            <a:pPr lvl="1"/>
            <a:r>
              <a:rPr lang="en-US" dirty="0"/>
              <a:t>Perform binary translation (Full Virtualization)</a:t>
            </a:r>
          </a:p>
          <a:p>
            <a:r>
              <a:rPr lang="en-US" dirty="0"/>
              <a:t>Since 2005 (Intel) and 2006 (AMD): HW virtualization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680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Utility computing: on-demand provision of storage and compute resources over a network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Customers pays for as little or much resources as they need (elasticity)</a:t>
            </a:r>
          </a:p>
          <a:p>
            <a:pPr lvl="1"/>
            <a:r>
              <a:rPr lang="en-US" dirty="0"/>
              <a:t>Vendors goal is to optimize resource utilization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run multiple clients on same machine</a:t>
            </a:r>
            <a:endParaRPr lang="en-US" dirty="0"/>
          </a:p>
          <a:p>
            <a:pPr lvl="1"/>
            <a:r>
              <a:rPr lang="en-US" dirty="0"/>
              <a:t>Service level agreement regulates quality of service</a:t>
            </a:r>
          </a:p>
          <a:p>
            <a:r>
              <a:rPr lang="en-US" dirty="0"/>
              <a:t>How to share a machine and offer required protection?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0587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way is to have the VMM maintain a shadow of the VM’s page table</a:t>
            </a:r>
          </a:p>
          <a:p>
            <a:r>
              <a:rPr lang="en-US" dirty="0"/>
              <a:t>The shadow page table controls which pages of machine memory are assigned to a given VM</a:t>
            </a:r>
          </a:p>
          <a:p>
            <a:r>
              <a:rPr lang="en-US" dirty="0"/>
              <a:t>When guest OS updates its page table, VMM updates the shadow page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4227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Issue: lots of I/O devices</a:t>
            </a:r>
          </a:p>
          <a:p>
            <a:pPr lvl="1"/>
            <a:r>
              <a:rPr lang="en-US" dirty="0"/>
              <a:t>Problem: Writing device drivers for all I/O device in the VMM layer is not a feasible option</a:t>
            </a:r>
          </a:p>
          <a:p>
            <a:r>
              <a:rPr lang="en-US" dirty="0"/>
              <a:t>Insight: Device driver already written for popular Operating Systems</a:t>
            </a:r>
          </a:p>
          <a:p>
            <a:r>
              <a:rPr lang="en-US" dirty="0"/>
              <a:t>Solution: Present </a:t>
            </a:r>
            <a:r>
              <a:rPr lang="en-US" i="1" dirty="0"/>
              <a:t>virtual </a:t>
            </a:r>
            <a:r>
              <a:rPr lang="en-US" dirty="0"/>
              <a:t>I/O devices to </a:t>
            </a:r>
            <a:r>
              <a:rPr lang="en-US" i="1" dirty="0"/>
              <a:t>guest </a:t>
            </a:r>
            <a:r>
              <a:rPr lang="en-US" dirty="0"/>
              <a:t>VMs and channel I/O requests to a trusted </a:t>
            </a:r>
            <a:r>
              <a:rPr lang="en-US" i="1" dirty="0"/>
              <a:t>host </a:t>
            </a:r>
            <a:r>
              <a:rPr lang="en-US" dirty="0"/>
              <a:t>VM running popular 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2461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2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01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85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VM/370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76655" y="2286000"/>
            <a:ext cx="3822192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Type 1, fully virtualized</a:t>
            </a:r>
          </a:p>
          <a:p>
            <a:r>
              <a:rPr lang="en-US" dirty="0"/>
              <a:t>HW, VMM, and guest OS co-designed</a:t>
            </a:r>
          </a:p>
          <a:p>
            <a:r>
              <a:rPr lang="en-US" dirty="0"/>
              <a:t>Released in 1972</a:t>
            </a:r>
          </a:p>
          <a:p>
            <a:r>
              <a:rPr lang="en-US" dirty="0"/>
              <a:t>Successor z/VM still in use today on mainframes</a:t>
            </a:r>
          </a:p>
          <a:p>
            <a:r>
              <a:rPr lang="en-US" dirty="0"/>
              <a:t>It provides: “multiple software replicas of real computing systems on one real processor” [</a:t>
            </a:r>
            <a:r>
              <a:rPr lang="en-US" dirty="0" err="1"/>
              <a:t>Seawright</a:t>
            </a:r>
            <a:r>
              <a:rPr lang="en-US" dirty="0"/>
              <a:t> and Mackinnon, 1979]</a:t>
            </a:r>
          </a:p>
        </p:txBody>
      </p:sp>
      <p:pic>
        <p:nvPicPr>
          <p:cNvPr id="8194" name="Picture 2" descr="VM mascot - teddy 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90" y="417512"/>
            <a:ext cx="1487485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59" y="3048000"/>
            <a:ext cx="3706416" cy="3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3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multiple versions of an OS</a:t>
            </a:r>
          </a:p>
          <a:p>
            <a:r>
              <a:rPr lang="en-US" dirty="0"/>
              <a:t>Test upgrades to an OS</a:t>
            </a:r>
          </a:p>
          <a:p>
            <a:r>
              <a:rPr lang="en-US" dirty="0"/>
              <a:t>Backward </a:t>
            </a:r>
            <a:r>
              <a:rPr lang="en-US" dirty="0" err="1"/>
              <a:t>compability</a:t>
            </a:r>
            <a:r>
              <a:rPr lang="en-US" dirty="0"/>
              <a:t> for old applications</a:t>
            </a:r>
          </a:p>
          <a:p>
            <a:r>
              <a:rPr lang="en-US" dirty="0"/>
              <a:t>System integrity and isolation</a:t>
            </a:r>
          </a:p>
          <a:p>
            <a:r>
              <a:rPr lang="en-US" dirty="0"/>
              <a:t>Computer science “laboratory”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“Usefulness of VM/370”</a:t>
            </a:r>
          </a:p>
        </p:txBody>
      </p:sp>
    </p:spTree>
    <p:extLst>
      <p:ext uri="{BB962C8B-B14F-4D97-AF65-F5344CB8AC3E}">
        <p14:creationId xmlns:p14="http://schemas.microsoft.com/office/powerpoint/2010/main" val="24251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4191000"/>
          </a:xfrm>
        </p:spPr>
        <p:txBody>
          <a:bodyPr/>
          <a:lstStyle/>
          <a:p>
            <a:r>
              <a:rPr lang="en-US" dirty="0"/>
              <a:t>Memory virtualization:</a:t>
            </a:r>
          </a:p>
          <a:p>
            <a:pPr lvl="1"/>
            <a:r>
              <a:rPr lang="en-US" dirty="0"/>
              <a:t>Each virtual machine has separate address space</a:t>
            </a:r>
          </a:p>
          <a:p>
            <a:pPr lvl="1"/>
            <a:r>
              <a:rPr lang="en-US" dirty="0"/>
              <a:t>CP (VMM) has no dynamic paging</a:t>
            </a:r>
          </a:p>
          <a:p>
            <a:r>
              <a:rPr lang="en-US" dirty="0"/>
              <a:t>I/O Virtualization:</a:t>
            </a:r>
          </a:p>
          <a:p>
            <a:pPr lvl="1"/>
            <a:r>
              <a:rPr lang="en-US" dirty="0"/>
              <a:t>Physical disk divided into continuous cycles (minidisk)</a:t>
            </a:r>
          </a:p>
          <a:p>
            <a:pPr lvl="1"/>
            <a:r>
              <a:rPr lang="en-US" dirty="0"/>
              <a:t>Each VM has separate minidisk</a:t>
            </a:r>
          </a:p>
          <a:p>
            <a:pPr lvl="1"/>
            <a:r>
              <a:rPr lang="en-US" dirty="0"/>
              <a:t>Access control implemented for minidisks</a:t>
            </a:r>
          </a:p>
          <a:p>
            <a:r>
              <a:rPr lang="en-US" dirty="0"/>
              <a:t>Host operating systems rewritten to use VMM</a:t>
            </a:r>
          </a:p>
          <a:p>
            <a:r>
              <a:rPr lang="en-US" dirty="0"/>
              <a:t>Hardware support for VMM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VM/370: Memory and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70771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Type I VMM - Runs on bare hardware</a:t>
            </a:r>
          </a:p>
          <a:p>
            <a:r>
              <a:rPr lang="en-US" dirty="0"/>
              <a:t>Full-virtualized – Legacy OS can run unmodified on top of ESX server</a:t>
            </a:r>
          </a:p>
          <a:p>
            <a:r>
              <a:rPr lang="en-US" dirty="0"/>
              <a:t>Fully controls hardware resources and provides good performance</a:t>
            </a:r>
          </a:p>
          <a:p>
            <a:r>
              <a:rPr lang="en-US" dirty="0"/>
              <a:t>Enterprise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ESX Server</a:t>
            </a:r>
          </a:p>
        </p:txBody>
      </p:sp>
    </p:spTree>
    <p:extLst>
      <p:ext uri="{BB962C8B-B14F-4D97-AF65-F5344CB8AC3E}">
        <p14:creationId xmlns:p14="http://schemas.microsoft.com/office/powerpoint/2010/main" val="194705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user code executes in Direct Execution mode; near native performance</a:t>
            </a:r>
          </a:p>
          <a:p>
            <a:r>
              <a:rPr lang="en-US" dirty="0"/>
              <a:t>R</a:t>
            </a:r>
            <a:r>
              <a:rPr lang="en-US" i="1" dirty="0"/>
              <a:t>untime </a:t>
            </a:r>
            <a:r>
              <a:rPr lang="en-US" dirty="0"/>
              <a:t>Binary Translation for x86 virtualization</a:t>
            </a:r>
          </a:p>
          <a:p>
            <a:pPr lvl="1"/>
            <a:r>
              <a:rPr lang="en-US" dirty="0"/>
              <a:t>Privileged mode code is run under control of a Binary Translator, which emulates privileged instructions</a:t>
            </a:r>
          </a:p>
          <a:p>
            <a:pPr lvl="1"/>
            <a:r>
              <a:rPr lang="en-US" dirty="0"/>
              <a:t>Fast compared to other binary translators as source and destination instruction sets are nearly identical</a:t>
            </a:r>
          </a:p>
          <a:p>
            <a:r>
              <a:rPr lang="en-US" dirty="0"/>
              <a:t>Can binary translated code outperform HW supported code?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20147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shadow page tables with virtual to machine address mappings.</a:t>
            </a:r>
          </a:p>
          <a:p>
            <a:r>
              <a:rPr lang="en-US" dirty="0"/>
              <a:t>Shadow page tables are used by the physical processor</a:t>
            </a:r>
          </a:p>
          <a:p>
            <a:r>
              <a:rPr lang="en-US" dirty="0"/>
              <a:t>ESX maintains the </a:t>
            </a:r>
            <a:r>
              <a:rPr lang="en-US" dirty="0" err="1"/>
              <a:t>pmap</a:t>
            </a:r>
            <a:r>
              <a:rPr lang="en-US" dirty="0"/>
              <a:t> data structure for each VM with “physical” to machine address mappings</a:t>
            </a:r>
          </a:p>
          <a:p>
            <a:r>
              <a:rPr lang="en-US" dirty="0"/>
              <a:t>ESX can easily remap a machine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ESX Server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95103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reclamation – Ballooning technique</a:t>
            </a:r>
          </a:p>
          <a:p>
            <a:pPr lvl="1"/>
            <a:r>
              <a:rPr lang="en-US" dirty="0"/>
              <a:t>Reclaims memory from other VMs when memory is overcommitted</a:t>
            </a:r>
          </a:p>
          <a:p>
            <a:r>
              <a:rPr lang="en-US" dirty="0"/>
              <a:t>Page sharing – Content based sharing</a:t>
            </a:r>
          </a:p>
          <a:p>
            <a:pPr lvl="1"/>
            <a:r>
              <a:rPr lang="en-US" dirty="0"/>
              <a:t>Eliminates redundancy and saves memory pages when VMs use same operating system and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ESX Server –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9806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Workload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361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1" y="6063734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The Impact of Management Operations on the Virtualized Datacenter</a:t>
            </a:r>
            <a:r>
              <a:rPr lang="en-US" dirty="0"/>
              <a:t>. </a:t>
            </a:r>
            <a:r>
              <a:rPr lang="en-US" dirty="0" err="1"/>
              <a:t>Soundararajan</a:t>
            </a:r>
            <a:r>
              <a:rPr lang="en-US" dirty="0"/>
              <a:t> and Anderson. ISCA’10.</a:t>
            </a:r>
          </a:p>
        </p:txBody>
      </p:sp>
    </p:spTree>
    <p:extLst>
      <p:ext uri="{BB962C8B-B14F-4D97-AF65-F5344CB8AC3E}">
        <p14:creationId xmlns:p14="http://schemas.microsoft.com/office/powerpoint/2010/main" val="2421555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Server- Ballooning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438400"/>
            <a:ext cx="62198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63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Page Sharing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77" y="2514600"/>
            <a:ext cx="6486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4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719138"/>
            <a:ext cx="76676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4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I/O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highly optimized storage subsystem for networking and storage devices</a:t>
            </a:r>
          </a:p>
          <a:p>
            <a:pPr lvl="1"/>
            <a:r>
              <a:rPr lang="en-US" dirty="0"/>
              <a:t>Directly integrated into the VMM</a:t>
            </a:r>
          </a:p>
          <a:p>
            <a:pPr lvl="1"/>
            <a:r>
              <a:rPr lang="en-US" dirty="0"/>
              <a:t>Uses device drivers from the Linux kernel to talk directly to the device</a:t>
            </a:r>
          </a:p>
          <a:p>
            <a:r>
              <a:rPr lang="en-US" dirty="0"/>
              <a:t>Low performance devices are channeled to special “host” VM, which runs a full Linux OS</a:t>
            </a:r>
          </a:p>
        </p:txBody>
      </p:sp>
    </p:spTree>
    <p:extLst>
      <p:ext uri="{BB962C8B-B14F-4D97-AF65-F5344CB8AC3E}">
        <p14:creationId xmlns:p14="http://schemas.microsoft.com/office/powerpoint/2010/main" val="137334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010"/>
            <a:ext cx="9143999" cy="323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33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(from </a:t>
            </a:r>
            <a:r>
              <a:rPr lang="en-US" dirty="0" err="1"/>
              <a:t>ESXi</a:t>
            </a:r>
            <a:r>
              <a:rPr lang="en-US" dirty="0"/>
              <a:t> Architecture white paper)</a:t>
            </a:r>
          </a:p>
          <a:p>
            <a:r>
              <a:rPr lang="en-US" dirty="0"/>
              <a:t>POSIX-like operating system</a:t>
            </a:r>
          </a:p>
          <a:p>
            <a:pPr lvl="1"/>
            <a:r>
              <a:rPr lang="en-US" dirty="0"/>
              <a:t>Process creation and control, signals, file system, process threads…</a:t>
            </a:r>
          </a:p>
          <a:p>
            <a:r>
              <a:rPr lang="en-US" dirty="0"/>
              <a:t>Designed to support multiple virtual machines</a:t>
            </a:r>
          </a:p>
          <a:p>
            <a:pPr lvl="1"/>
            <a:r>
              <a:rPr lang="en-US" dirty="0"/>
              <a:t>Simple in-memory file system (configuration files, logs, patches)</a:t>
            </a:r>
          </a:p>
          <a:p>
            <a:pPr lvl="1"/>
            <a:r>
              <a:rPr lang="en-US" dirty="0"/>
              <a:t>User and groups (management and administration)</a:t>
            </a:r>
          </a:p>
          <a:p>
            <a:pPr lvl="1"/>
            <a:r>
              <a:rPr lang="en-US" dirty="0"/>
              <a:t>“User worlds”: limited POSIX  framework to run hypervisor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II VMM - Runs on host operating system</a:t>
            </a:r>
          </a:p>
          <a:p>
            <a:r>
              <a:rPr lang="en-US" dirty="0"/>
              <a:t>Full-virtualized – Legacy OS can run unmodified on top of VMware Workstation</a:t>
            </a:r>
          </a:p>
          <a:p>
            <a:r>
              <a:rPr lang="en-US" dirty="0"/>
              <a:t>Appears like a process to the Host OS</a:t>
            </a:r>
          </a:p>
          <a:p>
            <a:r>
              <a:rPr lang="en-US" dirty="0"/>
              <a:t>Free version: </a:t>
            </a:r>
            <a:r>
              <a:rPr lang="en-US" dirty="0" err="1"/>
              <a:t>WMware</a:t>
            </a:r>
            <a:r>
              <a:rPr lang="en-US" dirty="0"/>
              <a:t> player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Workstation</a:t>
            </a:r>
          </a:p>
        </p:txBody>
      </p:sp>
    </p:spTree>
    <p:extLst>
      <p:ext uri="{BB962C8B-B14F-4D97-AF65-F5344CB8AC3E}">
        <p14:creationId xmlns:p14="http://schemas.microsoft.com/office/powerpoint/2010/main" val="3957224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virtualization and memory virtualization</a:t>
            </a:r>
          </a:p>
          <a:p>
            <a:pPr lvl="1"/>
            <a:r>
              <a:rPr lang="en-US" dirty="0"/>
              <a:t>Uses Similar Techniques as the VMware ESX server </a:t>
            </a:r>
          </a:p>
          <a:p>
            <a:r>
              <a:rPr lang="en-US" dirty="0"/>
              <a:t>I/O Virtualization</a:t>
            </a:r>
          </a:p>
          <a:p>
            <a:pPr lvl="1"/>
            <a:r>
              <a:rPr lang="en-US" dirty="0"/>
              <a:t>Workstation relies on the Host OS for handling I/O requests</a:t>
            </a:r>
          </a:p>
          <a:p>
            <a:pPr lvl="1"/>
            <a:r>
              <a:rPr lang="en-US" dirty="0"/>
              <a:t>I/O incurs overhead as it has to switch to the Host OS on every IN/OUT instruction.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-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02276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VMM must be able to intercept all I/O operations issued by the Guest OS</a:t>
            </a:r>
          </a:p>
          <a:p>
            <a:r>
              <a:rPr lang="en-US" dirty="0"/>
              <a:t>These are trapped by the VMM and emulated either in VMM or </a:t>
            </a:r>
            <a:r>
              <a:rPr lang="en-US" dirty="0" err="1"/>
              <a:t>VMApp</a:t>
            </a:r>
            <a:r>
              <a:rPr lang="en-US" dirty="0"/>
              <a:t>.</a:t>
            </a:r>
          </a:p>
          <a:p>
            <a:r>
              <a:rPr lang="en-US" dirty="0"/>
              <a:t>Any access that interact with physical hardware have to be handled by </a:t>
            </a:r>
            <a:r>
              <a:rPr lang="en-US" dirty="0" err="1"/>
              <a:t>VMApp</a:t>
            </a:r>
            <a:endParaRPr lang="en-US" dirty="0"/>
          </a:p>
          <a:p>
            <a:r>
              <a:rPr lang="en-US" dirty="0"/>
              <a:t>I/O intensive workload performs poorly due to extra host switches between the Host and the VMM worlds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218548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Workstation – Virtualize NIC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86000"/>
            <a:ext cx="78962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9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the operating system</a:t>
            </a:r>
          </a:p>
          <a:p>
            <a:r>
              <a:rPr lang="en-US" dirty="0"/>
              <a:t>Presents hardware interface to an OS</a:t>
            </a:r>
          </a:p>
          <a:p>
            <a:r>
              <a:rPr lang="en-US" dirty="0"/>
              <a:t>Multiplexes resources between several virtual machines (VMs)</a:t>
            </a:r>
          </a:p>
          <a:p>
            <a:r>
              <a:rPr lang="en-US" dirty="0"/>
              <a:t>Isolates VMs from each other</a:t>
            </a:r>
          </a:p>
          <a:p>
            <a:pPr lvl="1"/>
            <a:r>
              <a:rPr lang="en-US" dirty="0"/>
              <a:t>Separate address spaces</a:t>
            </a:r>
          </a:p>
          <a:p>
            <a:pPr lvl="1"/>
            <a:r>
              <a:rPr lang="en-US" dirty="0"/>
              <a:t>Performance isolation (to some degree)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Monitors (VMM)</a:t>
            </a:r>
          </a:p>
        </p:txBody>
      </p:sp>
    </p:spTree>
    <p:extLst>
      <p:ext uri="{BB962C8B-B14F-4D97-AF65-F5344CB8AC3E}">
        <p14:creationId xmlns:p14="http://schemas.microsoft.com/office/powerpoint/2010/main" val="2424607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virtualization support:</a:t>
            </a:r>
          </a:p>
          <a:p>
            <a:pPr lvl="1"/>
            <a:r>
              <a:rPr lang="en-US" dirty="0"/>
              <a:t>Intel VT introduced in 2005 and AMD-V introduced in 2006</a:t>
            </a:r>
          </a:p>
          <a:p>
            <a:r>
              <a:rPr lang="en-US" dirty="0"/>
              <a:t>Memory management support:</a:t>
            </a:r>
          </a:p>
          <a:p>
            <a:pPr lvl="1"/>
            <a:r>
              <a:rPr lang="en-US" dirty="0"/>
              <a:t>Extended page tables</a:t>
            </a:r>
          </a:p>
          <a:p>
            <a:r>
              <a:rPr lang="en-US" dirty="0"/>
              <a:t>I/O MMU virtualization</a:t>
            </a:r>
          </a:p>
          <a:p>
            <a:pPr lvl="1"/>
            <a:r>
              <a:rPr lang="en-US" dirty="0"/>
              <a:t>Intel VT-d and AMD-Vi</a:t>
            </a:r>
          </a:p>
          <a:p>
            <a:pPr lvl="1"/>
            <a:r>
              <a:rPr lang="en-US" dirty="0"/>
              <a:t>Network virtualization: Intel VT-c</a:t>
            </a:r>
          </a:p>
          <a:p>
            <a:r>
              <a:rPr lang="en-US" dirty="0"/>
              <a:t>Most VMMs utilize HW support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3454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machine control block (VMCB): control state with subset of the guest virtual CPU</a:t>
            </a:r>
          </a:p>
          <a:p>
            <a:r>
              <a:rPr lang="en-US" dirty="0"/>
              <a:t>Less privileged execution mode: guest mode</a:t>
            </a:r>
          </a:p>
          <a:p>
            <a:r>
              <a:rPr lang="en-US" dirty="0"/>
              <a:t>New instruction </a:t>
            </a:r>
            <a:r>
              <a:rPr lang="en-US" i="1" dirty="0" err="1"/>
              <a:t>vmrun</a:t>
            </a:r>
            <a:r>
              <a:rPr lang="en-US" dirty="0"/>
              <a:t> executed by VMM:</a:t>
            </a:r>
          </a:p>
          <a:p>
            <a:pPr lvl="1"/>
            <a:r>
              <a:rPr lang="en-US" dirty="0"/>
              <a:t>HW loads guest state from VMCB and switches to guest mode</a:t>
            </a:r>
          </a:p>
          <a:p>
            <a:pPr lvl="1"/>
            <a:r>
              <a:rPr lang="en-US" dirty="0"/>
              <a:t>Run until some condition expressed by VMCB is reached</a:t>
            </a:r>
          </a:p>
          <a:p>
            <a:r>
              <a:rPr lang="en-US" dirty="0"/>
              <a:t>Exit from guest mode:</a:t>
            </a:r>
          </a:p>
          <a:p>
            <a:pPr lvl="1"/>
            <a:r>
              <a:rPr lang="en-US" dirty="0"/>
              <a:t>HW saves guest state in VMCB</a:t>
            </a:r>
          </a:p>
          <a:p>
            <a:pPr lvl="1"/>
            <a:r>
              <a:rPr lang="en-US" dirty="0"/>
              <a:t>HW loads VMM supplied state to HW</a:t>
            </a:r>
          </a:p>
          <a:p>
            <a:pPr lvl="1"/>
            <a:r>
              <a:rPr lang="en-US" dirty="0"/>
              <a:t>Resume executing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 Support</a:t>
            </a:r>
          </a:p>
        </p:txBody>
      </p:sp>
    </p:spTree>
    <p:extLst>
      <p:ext uri="{BB962C8B-B14F-4D97-AF65-F5344CB8AC3E}">
        <p14:creationId xmlns:p14="http://schemas.microsoft.com/office/powerpoint/2010/main" val="313622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1" y="2675467"/>
            <a:ext cx="7696200" cy="3450696"/>
          </a:xfrm>
        </p:spPr>
        <p:txBody>
          <a:bodyPr/>
          <a:lstStyle/>
          <a:p>
            <a:r>
              <a:rPr lang="en-US" dirty="0"/>
              <a:t>Extended page tables (EPT):</a:t>
            </a:r>
          </a:p>
          <a:p>
            <a:pPr lvl="1"/>
            <a:r>
              <a:rPr lang="en-US" dirty="0"/>
              <a:t>Ordinary pages tables: virtual to guest-physical addresses</a:t>
            </a:r>
          </a:p>
          <a:p>
            <a:pPr lvl="1"/>
            <a:r>
              <a:rPr lang="en-US" dirty="0"/>
              <a:t>EPT: guest-physical to host-physical addresses</a:t>
            </a:r>
          </a:p>
          <a:p>
            <a:r>
              <a:rPr lang="en-US" dirty="0"/>
              <a:t>TLB entries map virtual to host-physical addresses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Support</a:t>
            </a:r>
          </a:p>
        </p:txBody>
      </p:sp>
    </p:spTree>
    <p:extLst>
      <p:ext uri="{BB962C8B-B14F-4D97-AF65-F5344CB8AC3E}">
        <p14:creationId xmlns:p14="http://schemas.microsoft.com/office/powerpoint/2010/main" val="398594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 on virtual address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guest table pointer (cr3) to locate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guest-cr3 address to host-physical address by walking nested page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page table entry in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 page table address to physical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guest-physical address in page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guest-physical to host host-physical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Resume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EPT - TLB Miss</a:t>
            </a:r>
          </a:p>
        </p:txBody>
      </p:sp>
    </p:spTree>
    <p:extLst>
      <p:ext uri="{BB962C8B-B14F-4D97-AF65-F5344CB8AC3E}">
        <p14:creationId xmlns:p14="http://schemas.microsoft.com/office/powerpoint/2010/main" val="2781167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(from Intel VT for Directed I/O – Architecture Specification)</a:t>
            </a:r>
          </a:p>
          <a:p>
            <a:r>
              <a:rPr lang="en-US" i="1" dirty="0"/>
              <a:t>I/O device assignment</a:t>
            </a:r>
            <a:r>
              <a:rPr lang="en-US" dirty="0"/>
              <a:t>: for flexibly assigning I/O devices to VMs and extending the protection and isolation properties of VMs for I/O operations.</a:t>
            </a:r>
          </a:p>
          <a:p>
            <a:r>
              <a:rPr lang="en-US" i="1" dirty="0"/>
              <a:t>DMA remapping</a:t>
            </a:r>
            <a:r>
              <a:rPr lang="en-US" dirty="0"/>
              <a:t>: for supporting independent address translations for Direct Memory Accesses (DMA) from devices.</a:t>
            </a:r>
          </a:p>
          <a:p>
            <a:r>
              <a:rPr lang="en-US" i="1" dirty="0"/>
              <a:t>Interrupt remapping</a:t>
            </a:r>
            <a:r>
              <a:rPr lang="en-US" dirty="0"/>
              <a:t>: for supporting isolation and routing of interrupts from devices and external interrupt controllers to appropriate VMs.</a:t>
            </a:r>
          </a:p>
          <a:p>
            <a:r>
              <a:rPr lang="en-US" i="1" dirty="0"/>
              <a:t>Reliability</a:t>
            </a:r>
            <a:r>
              <a:rPr lang="en-US" dirty="0"/>
              <a:t>: for recording and reporting to system software DMA and interrupt errors that may otherwise corrupt memory or impact VM isolation.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VT for Directed I/O</a:t>
            </a:r>
          </a:p>
        </p:txBody>
      </p:sp>
    </p:spTree>
    <p:extLst>
      <p:ext uri="{BB962C8B-B14F-4D97-AF65-F5344CB8AC3E}">
        <p14:creationId xmlns:p14="http://schemas.microsoft.com/office/powerpoint/2010/main" val="3807833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VMM</a:t>
            </a:r>
          </a:p>
          <a:p>
            <a:pPr lvl="1"/>
            <a:r>
              <a:rPr lang="en-US" dirty="0"/>
              <a:t>Para-virtualized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Designed to run 100s of virtual machines on a single machine</a:t>
            </a:r>
          </a:p>
          <a:p>
            <a:r>
              <a:rPr lang="en-US" dirty="0"/>
              <a:t>Commercial version: Citrix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6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instructions are </a:t>
            </a:r>
            <a:r>
              <a:rPr lang="en-US" dirty="0" err="1"/>
              <a:t>paravirtualized</a:t>
            </a:r>
            <a:r>
              <a:rPr lang="en-US" dirty="0"/>
              <a:t> by requiring them to be validated and executed with </a:t>
            </a:r>
            <a:r>
              <a:rPr lang="en-US" dirty="0" err="1"/>
              <a:t>Xen</a:t>
            </a:r>
            <a:endParaRPr lang="en-US" dirty="0"/>
          </a:p>
          <a:p>
            <a:r>
              <a:rPr lang="en-US" dirty="0"/>
              <a:t>Processor Rings</a:t>
            </a:r>
          </a:p>
          <a:p>
            <a:pPr lvl="1"/>
            <a:r>
              <a:rPr lang="en-US" dirty="0"/>
              <a:t>Guest applications run in Ring 3</a:t>
            </a:r>
          </a:p>
          <a:p>
            <a:pPr lvl="1"/>
            <a:r>
              <a:rPr lang="en-US" dirty="0"/>
              <a:t>Guest OS runs in Ring 1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runs in Ring 0</a:t>
            </a:r>
          </a:p>
          <a:p>
            <a:r>
              <a:rPr lang="en-US" dirty="0"/>
              <a:t>Guest OS code must modified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238832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memory allocation is specified and memory is statically partitioned</a:t>
            </a:r>
          </a:p>
          <a:p>
            <a:r>
              <a:rPr lang="en-US" dirty="0"/>
              <a:t>A maximum allowable reservation is also specified.</a:t>
            </a:r>
          </a:p>
          <a:p>
            <a:r>
              <a:rPr lang="en-US" dirty="0"/>
              <a:t>Balloon driver technique similar to ESX server used to reclaim pages</a:t>
            </a:r>
          </a:p>
          <a:p>
            <a:r>
              <a:rPr lang="en-US" dirty="0"/>
              <a:t>Guest OS is responsible for allocating and managing hardware page table</a:t>
            </a:r>
          </a:p>
          <a:p>
            <a:r>
              <a:rPr lang="en-US" dirty="0" err="1"/>
              <a:t>Xen</a:t>
            </a:r>
            <a:r>
              <a:rPr lang="en-US" dirty="0"/>
              <a:t> involvement is limited to ensure safety and isolation</a:t>
            </a:r>
          </a:p>
          <a:p>
            <a:r>
              <a:rPr lang="en-US" dirty="0" err="1"/>
              <a:t>Xen</a:t>
            </a:r>
            <a:r>
              <a:rPr lang="en-US" dirty="0"/>
              <a:t> exists in the top 64 MB section at the top of every address space to avoid TLB flushes when entering and leaving the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45402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Xen</a:t>
            </a:r>
            <a:r>
              <a:rPr lang="en-US" dirty="0"/>
              <a:t> exposes a set of clean and simple device abstractions</a:t>
            </a:r>
          </a:p>
          <a:p>
            <a:r>
              <a:rPr lang="en-US" dirty="0"/>
              <a:t>I/O data is transferred to and from each domain via </a:t>
            </a:r>
            <a:r>
              <a:rPr lang="en-US" dirty="0" err="1"/>
              <a:t>Xen</a:t>
            </a:r>
            <a:r>
              <a:rPr lang="en-US" dirty="0"/>
              <a:t>, using shared memory, asynchronous buffer descriptor rings</a:t>
            </a:r>
          </a:p>
          <a:p>
            <a:r>
              <a:rPr lang="en-US" dirty="0" err="1"/>
              <a:t>Xen</a:t>
            </a:r>
            <a:r>
              <a:rPr lang="en-US" dirty="0"/>
              <a:t> supports lightweight event delivery mechanism used for sending asynchronous notifications to domains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63454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Hyper-V</a:t>
            </a:r>
          </a:p>
          <a:p>
            <a:r>
              <a:rPr lang="en-US" dirty="0"/>
              <a:t>Oracle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Type 2, fully virtualized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Nice documentation</a:t>
            </a:r>
          </a:p>
          <a:p>
            <a:r>
              <a:rPr lang="en-US" dirty="0"/>
              <a:t>Is </a:t>
            </a:r>
            <a:r>
              <a:rPr lang="en-US" dirty="0" err="1"/>
              <a:t>bochs</a:t>
            </a:r>
            <a:r>
              <a:rPr lang="en-US" dirty="0"/>
              <a:t> a virtual machine?</a:t>
            </a:r>
          </a:p>
          <a:p>
            <a:r>
              <a:rPr lang="en-US" dirty="0"/>
              <a:t>Other?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VMMs</a:t>
            </a:r>
          </a:p>
        </p:txBody>
      </p:sp>
    </p:spTree>
    <p:extLst>
      <p:ext uri="{BB962C8B-B14F-4D97-AF65-F5344CB8AC3E}">
        <p14:creationId xmlns:p14="http://schemas.microsoft.com/office/powerpoint/2010/main" val="5492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029199"/>
            <a:ext cx="7408333" cy="1447801"/>
          </a:xfrm>
        </p:spPr>
        <p:txBody>
          <a:bodyPr/>
          <a:lstStyle/>
          <a:p>
            <a:r>
              <a:rPr lang="en-US" dirty="0"/>
              <a:t>VM/370: VMM</a:t>
            </a:r>
          </a:p>
          <a:p>
            <a:r>
              <a:rPr lang="en-US" dirty="0"/>
              <a:t>CSM: an advanced shell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VM/370 with CMS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 bwMode="auto">
          <a:xfrm>
            <a:off x="0" y="2438400"/>
            <a:ext cx="9037566" cy="242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7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as motivation for virtualization</a:t>
            </a:r>
          </a:p>
          <a:p>
            <a:r>
              <a:rPr lang="en-US" dirty="0"/>
              <a:t>Virtual machine monitor design and classification</a:t>
            </a:r>
          </a:p>
          <a:p>
            <a:pPr lvl="1"/>
            <a:r>
              <a:rPr lang="en-US" dirty="0"/>
              <a:t>Type 1 vs. Type 2</a:t>
            </a:r>
          </a:p>
          <a:p>
            <a:pPr lvl="1"/>
            <a:r>
              <a:rPr lang="en-US" dirty="0"/>
              <a:t>Fully virtualized vs. </a:t>
            </a:r>
            <a:r>
              <a:rPr lang="en-US" dirty="0" err="1"/>
              <a:t>paravirtualized</a:t>
            </a:r>
            <a:endParaRPr lang="en-US" dirty="0"/>
          </a:p>
          <a:p>
            <a:r>
              <a:rPr lang="en-US" dirty="0"/>
              <a:t>Design of different VMMs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75579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Data center workload</a:t>
            </a:r>
            <a:endParaRPr lang="en-US" dirty="0"/>
          </a:p>
          <a:p>
            <a:r>
              <a:rPr lang="en-US" dirty="0">
                <a:hlinkClick r:id="rId3"/>
              </a:rPr>
              <a:t>L4 paper</a:t>
            </a:r>
            <a:endParaRPr lang="en-US" dirty="0"/>
          </a:p>
          <a:p>
            <a:r>
              <a:rPr lang="en-US" dirty="0" err="1">
                <a:hlinkClick r:id="rId4"/>
              </a:rPr>
              <a:t>HotOS</a:t>
            </a:r>
            <a:r>
              <a:rPr lang="en-US" dirty="0">
                <a:hlinkClick r:id="rId4"/>
              </a:rPr>
              <a:t> paper</a:t>
            </a:r>
            <a:endParaRPr lang="en-US" dirty="0"/>
          </a:p>
          <a:p>
            <a:r>
              <a:rPr lang="en-US" dirty="0">
                <a:hlinkClick r:id="rId5"/>
              </a:rPr>
              <a:t>VM/370 paper</a:t>
            </a:r>
            <a:r>
              <a:rPr lang="en-US" dirty="0"/>
              <a:t> (VM/370 – a study of multiplicity and usefulness)</a:t>
            </a:r>
          </a:p>
          <a:p>
            <a:r>
              <a:rPr lang="en-US" dirty="0" err="1">
                <a:hlinkClick r:id="rId6"/>
              </a:rPr>
              <a:t>VMWare</a:t>
            </a:r>
            <a:r>
              <a:rPr lang="en-US" dirty="0">
                <a:hlinkClick r:id="rId6"/>
              </a:rPr>
              <a:t> paper</a:t>
            </a:r>
            <a:endParaRPr lang="en-US" dirty="0"/>
          </a:p>
          <a:p>
            <a:r>
              <a:rPr lang="en-US" dirty="0" err="1">
                <a:hlinkClick r:id="rId7"/>
              </a:rPr>
              <a:t>Xen</a:t>
            </a:r>
            <a:r>
              <a:rPr lang="en-US" dirty="0">
                <a:hlinkClick r:id="rId7"/>
              </a:rPr>
              <a:t> paper</a:t>
            </a:r>
            <a:endParaRPr lang="en-US" dirty="0"/>
          </a:p>
          <a:p>
            <a:r>
              <a:rPr lang="en-US" dirty="0" err="1">
                <a:hlinkClick r:id="rId8"/>
              </a:rPr>
              <a:t>VMWare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ESXi</a:t>
            </a:r>
            <a:r>
              <a:rPr lang="en-US" dirty="0">
                <a:hlinkClick r:id="rId8"/>
              </a:rPr>
              <a:t> whitepaper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977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been around since the 1960’s on mainframes</a:t>
            </a:r>
          </a:p>
          <a:p>
            <a:pPr lvl="1"/>
            <a:r>
              <a:rPr lang="en-US" dirty="0"/>
              <a:t>VM/370: used for multitasking</a:t>
            </a:r>
          </a:p>
          <a:p>
            <a:r>
              <a:rPr lang="en-US" dirty="0"/>
              <a:t>Resurfaced on commodity platforms in 2000’s</a:t>
            </a:r>
          </a:p>
          <a:p>
            <a:pPr lvl="1"/>
            <a:r>
              <a:rPr lang="en-US" dirty="0"/>
              <a:t>Server consolidation</a:t>
            </a:r>
          </a:p>
          <a:p>
            <a:pPr lvl="1"/>
            <a:r>
              <a:rPr lang="en-US" dirty="0"/>
              <a:t>Web hosting centers</a:t>
            </a:r>
          </a:p>
          <a:p>
            <a:pPr lvl="1"/>
            <a:r>
              <a:rPr lang="en-US" dirty="0"/>
              <a:t>Managed desktop/ thin-client/ browsers</a:t>
            </a:r>
          </a:p>
          <a:p>
            <a:pPr lvl="1"/>
            <a:r>
              <a:rPr lang="en-US" dirty="0"/>
              <a:t>Software development (such as kernels)</a:t>
            </a:r>
          </a:p>
          <a:p>
            <a:pPr lvl="1"/>
            <a:r>
              <a:rPr lang="en-US" dirty="0"/>
              <a:t>Linux in Windows</a:t>
            </a:r>
          </a:p>
          <a:p>
            <a:pPr lvl="1"/>
            <a:r>
              <a:rPr lang="en-US" dirty="0"/>
              <a:t>Cloud computing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0272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Manageability</a:t>
            </a:r>
          </a:p>
          <a:p>
            <a:pPr lvl="1"/>
            <a:r>
              <a:rPr lang="en-US" dirty="0"/>
              <a:t>Ease of maintenance, administration, provisioning,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Minimize overhead of virtualization</a:t>
            </a:r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Data of one VM should not be accessible from others (security)</a:t>
            </a:r>
          </a:p>
          <a:p>
            <a:pPr lvl="1"/>
            <a:r>
              <a:rPr lang="en-US" dirty="0"/>
              <a:t>Activity of one VM should not impact other VMs (performance isolation)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Minimize cost per VM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12490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Popek</a:t>
            </a:r>
            <a:r>
              <a:rPr lang="en-US" dirty="0"/>
              <a:t> and Goldberg (1974)</a:t>
            </a:r>
          </a:p>
          <a:p>
            <a:pPr lvl="1"/>
            <a:r>
              <a:rPr lang="en-US" dirty="0"/>
              <a:t>Sensitive instructions: only executed in kernel mode</a:t>
            </a:r>
          </a:p>
          <a:p>
            <a:pPr lvl="1"/>
            <a:r>
              <a:rPr lang="en-US" dirty="0"/>
              <a:t>Privileged instructions: trap when run in user mode</a:t>
            </a:r>
          </a:p>
          <a:p>
            <a:pPr lvl="1"/>
            <a:r>
              <a:rPr lang="en-US" dirty="0"/>
              <a:t>CPU architecture is </a:t>
            </a:r>
            <a:r>
              <a:rPr lang="en-US" dirty="0" err="1"/>
              <a:t>virtualizable</a:t>
            </a:r>
            <a:r>
              <a:rPr lang="en-US" dirty="0"/>
              <a:t> only if sensitive instructions are subset of privileged instructions</a:t>
            </a:r>
          </a:p>
          <a:p>
            <a:pPr lvl="1"/>
            <a:r>
              <a:rPr lang="en-US" dirty="0"/>
              <a:t>When guest OS runs a sensitive instruction, must trap to VMM so it maintains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76864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Types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86384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08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1412</TotalTime>
  <Words>1845</Words>
  <Application>Microsoft Office PowerPoint</Application>
  <PresentationFormat>On-screen Show (4:3)</PresentationFormat>
  <Paragraphs>263</Paragraphs>
  <Slides>51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Calibri</vt:lpstr>
      <vt:lpstr>Candara</vt:lpstr>
      <vt:lpstr>Symbol</vt:lpstr>
      <vt:lpstr>Wingdings</vt:lpstr>
      <vt:lpstr>Waveform</vt:lpstr>
      <vt:lpstr>Virtual machines</vt:lpstr>
      <vt:lpstr>Cloud Computing</vt:lpstr>
      <vt:lpstr>Datacenter Workload</vt:lpstr>
      <vt:lpstr>Virtual Machine Monitors (VMM)</vt:lpstr>
      <vt:lpstr>VM/370 with CMS</vt:lpstr>
      <vt:lpstr>History</vt:lpstr>
      <vt:lpstr>Design Issues</vt:lpstr>
      <vt:lpstr>Processor Virtualization</vt:lpstr>
      <vt:lpstr>VMM Types</vt:lpstr>
      <vt:lpstr>Virtualization Styles</vt:lpstr>
      <vt:lpstr>Type 1 Hypervisors</vt:lpstr>
      <vt:lpstr>Revisit Microkernels</vt:lpstr>
      <vt:lpstr>Classic Microkernel Paper</vt:lpstr>
      <vt:lpstr>“Are Virtual Machines Microkernels Done Right?”</vt:lpstr>
      <vt:lpstr>Paravirtualization</vt:lpstr>
      <vt:lpstr>Paravirtualization (2)</vt:lpstr>
      <vt:lpstr>VMM Classification </vt:lpstr>
      <vt:lpstr>VMM Implementation</vt:lpstr>
      <vt:lpstr>x86 Processor Virtualization</vt:lpstr>
      <vt:lpstr>Memory Virtualization</vt:lpstr>
      <vt:lpstr>I/O Virtualization</vt:lpstr>
      <vt:lpstr>I/O Virtualization</vt:lpstr>
      <vt:lpstr>IBM VM/370</vt:lpstr>
      <vt:lpstr>“Usefulness of VM/370”</vt:lpstr>
      <vt:lpstr>VM/370: Memory and I/O Virtualization</vt:lpstr>
      <vt:lpstr>VMware ESX Server</vt:lpstr>
      <vt:lpstr>ESX Server – CPU Virtualization</vt:lpstr>
      <vt:lpstr>ESX Server – Memory Virtualization</vt:lpstr>
      <vt:lpstr>ESX Server – Memory Management</vt:lpstr>
      <vt:lpstr>ESX Server- Ballooning</vt:lpstr>
      <vt:lpstr>ESX Server – Page Sharing</vt:lpstr>
      <vt:lpstr>PowerPoint Presentation</vt:lpstr>
      <vt:lpstr>ESX Server – I/O Virtualization</vt:lpstr>
      <vt:lpstr>ESXi Architecture</vt:lpstr>
      <vt:lpstr>VMkernel</vt:lpstr>
      <vt:lpstr>VMware Workstation</vt:lpstr>
      <vt:lpstr>Workstation - Virtualization</vt:lpstr>
      <vt:lpstr>Workstation – I/O Virtualization</vt:lpstr>
      <vt:lpstr>Workstation – Virtualize NIC</vt:lpstr>
      <vt:lpstr>VMM Hardware Support</vt:lpstr>
      <vt:lpstr>CPU Virtualization Support</vt:lpstr>
      <vt:lpstr>MMU Support</vt:lpstr>
      <vt:lpstr>EPT - TLB Miss</vt:lpstr>
      <vt:lpstr>Intel VT for Directed I/O</vt:lpstr>
      <vt:lpstr>Xen</vt:lpstr>
      <vt:lpstr>Xen – CPU Virtualization</vt:lpstr>
      <vt:lpstr>Xen – Memory Virtualization</vt:lpstr>
      <vt:lpstr>Xen – I/O Virtualization</vt:lpstr>
      <vt:lpstr>Other VMMs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51</cp:revision>
  <dcterms:created xsi:type="dcterms:W3CDTF">2011-04-01T13:04:03Z</dcterms:created>
  <dcterms:modified xsi:type="dcterms:W3CDTF">2018-04-26T10:58:01Z</dcterms:modified>
</cp:coreProperties>
</file>