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5"/>
  </p:notesMasterIdLst>
  <p:sldIdLst>
    <p:sldId id="256" r:id="rId2"/>
    <p:sldId id="278" r:id="rId3"/>
    <p:sldId id="257" r:id="rId4"/>
    <p:sldId id="258" r:id="rId5"/>
    <p:sldId id="259" r:id="rId6"/>
    <p:sldId id="260" r:id="rId7"/>
    <p:sldId id="261" r:id="rId8"/>
    <p:sldId id="262" r:id="rId9"/>
    <p:sldId id="339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38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316" r:id="rId63"/>
    <p:sldId id="317" r:id="rId64"/>
    <p:sldId id="318" r:id="rId65"/>
    <p:sldId id="319" r:id="rId66"/>
    <p:sldId id="320" r:id="rId67"/>
    <p:sldId id="321" r:id="rId68"/>
    <p:sldId id="322" r:id="rId69"/>
    <p:sldId id="323" r:id="rId70"/>
    <p:sldId id="324" r:id="rId71"/>
    <p:sldId id="325" r:id="rId72"/>
    <p:sldId id="326" r:id="rId73"/>
    <p:sldId id="327" r:id="rId74"/>
    <p:sldId id="328" r:id="rId75"/>
    <p:sldId id="329" r:id="rId76"/>
    <p:sldId id="330" r:id="rId77"/>
    <p:sldId id="331" r:id="rId78"/>
    <p:sldId id="332" r:id="rId79"/>
    <p:sldId id="333" r:id="rId80"/>
    <p:sldId id="334" r:id="rId81"/>
    <p:sldId id="335" r:id="rId82"/>
    <p:sldId id="336" r:id="rId83"/>
    <p:sldId id="337" r:id="rId8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21" autoAdjust="0"/>
    <p:restoredTop sz="86000" autoAdjust="0"/>
  </p:normalViewPr>
  <p:slideViewPr>
    <p:cSldViewPr>
      <p:cViewPr varScale="1">
        <p:scale>
          <a:sx n="77" d="100"/>
          <a:sy n="77" d="100"/>
        </p:scale>
        <p:origin x="1581" y="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614CD2-14A4-4371-9F2C-5A613AFFE864}" type="datetimeFigureOut">
              <a:rPr lang="en-US" smtClean="0"/>
              <a:pPr/>
              <a:t>19-Apr-18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9426F7-1CEC-448F-B4AE-EDE335D2BB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7281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426F7-1CEC-448F-B4AE-EDE335D2BBAA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6113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68158F9-8B74-481E-BB7F-63449394D034}" type="slidenum">
              <a:rPr lang="en-US"/>
              <a:pPr/>
              <a:t>11</a:t>
            </a:fld>
            <a:endParaRPr 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imes New Roman" pitchFamily="-108" charset="0"/>
              <a:ea typeface="ＭＳ Ｐゴシック" pitchFamily="-10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568360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FC37B2-E379-48CB-A6E3-8D137D3F1430}" type="slidenum">
              <a:rPr lang="en-US"/>
              <a:pPr/>
              <a:t>12</a:t>
            </a:fld>
            <a:endParaRPr lang="en-US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imes New Roman" pitchFamily="-108" charset="0"/>
              <a:ea typeface="ＭＳ Ｐゴシック" pitchFamily="-10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190674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5EA235F-55B3-4CBF-ADE3-E2FD1229EA99}" type="slidenum">
              <a:rPr lang="en-US"/>
              <a:pPr/>
              <a:t>13</a:t>
            </a:fld>
            <a:endParaRPr lang="en-US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imes New Roman" pitchFamily="-108" charset="0"/>
              <a:ea typeface="ＭＳ Ｐゴシック" pitchFamily="-10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685949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9731F80-FDD9-461D-B8C9-F8C5BC4A30F4}" type="slidenum">
              <a:rPr lang="en-US"/>
              <a:pPr/>
              <a:t>14</a:t>
            </a:fld>
            <a:endParaRPr lang="en-US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imes New Roman" pitchFamily="-108" charset="0"/>
              <a:ea typeface="ＭＳ Ｐゴシック" pitchFamily="-10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008148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05B8D9-74CC-4A84-8B50-08D629C70547}" type="slidenum">
              <a:rPr lang="en-US"/>
              <a:pPr/>
              <a:t>15</a:t>
            </a:fld>
            <a:endParaRPr lang="en-US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imes New Roman" pitchFamily="-108" charset="0"/>
              <a:ea typeface="ＭＳ Ｐゴシック" pitchFamily="-10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302484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51DBD8D-9FA9-4C23-815B-2DE3A9A12E89}" type="slidenum">
              <a:rPr lang="en-US"/>
              <a:pPr/>
              <a:t>16</a:t>
            </a:fld>
            <a:endParaRPr lang="en-US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imes New Roman" pitchFamily="-108" charset="0"/>
              <a:ea typeface="ＭＳ Ｐゴシック" pitchFamily="-10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935865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EE2B39-320C-459B-ABBF-0213A6B11EBB}" type="slidenum">
              <a:rPr lang="en-US"/>
              <a:pPr/>
              <a:t>17</a:t>
            </a:fld>
            <a:endParaRPr lang="en-US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imes New Roman" pitchFamily="-108" charset="0"/>
              <a:ea typeface="ＭＳ Ｐゴシック" pitchFamily="-10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487647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BD19920-0A61-42DD-85B5-7E1A4B9AEB2B}" type="slidenum">
              <a:rPr lang="en-US"/>
              <a:pPr/>
              <a:t>18</a:t>
            </a:fld>
            <a:endParaRPr lang="en-US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imes New Roman" pitchFamily="-108" charset="0"/>
              <a:ea typeface="ＭＳ Ｐゴシック" pitchFamily="-10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946506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C6FF030-E057-4BD1-B9E3-281AF3D78B4D}" type="slidenum">
              <a:rPr lang="en-US"/>
              <a:pPr/>
              <a:t>19</a:t>
            </a:fld>
            <a:endParaRPr lang="en-US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>
                <a:latin typeface="Times New Roman" pitchFamily="-108" charset="0"/>
                <a:ea typeface="ＭＳ Ｐゴシック" pitchFamily="-108" charset="-128"/>
              </a:rPr>
              <a:t>Granularity </a:t>
            </a:r>
          </a:p>
          <a:p>
            <a:pPr eaLnBrk="1" hangingPunct="1"/>
            <a:r>
              <a:rPr lang="en-US">
                <a:latin typeface="Times New Roman" pitchFamily="-108" charset="0"/>
                <a:ea typeface="ＭＳ Ｐゴシック" pitchFamily="-108" charset="-128"/>
              </a:rPr>
              <a:t>Checking is not efficient: Need to enumerate all users</a:t>
            </a:r>
          </a:p>
          <a:p>
            <a:pPr eaLnBrk="1" hangingPunct="1"/>
            <a:r>
              <a:rPr lang="en-US">
                <a:latin typeface="Times New Roman" pitchFamily="-108" charset="0"/>
                <a:ea typeface="ＭＳ Ｐゴシック" pitchFamily="-108" charset="-128"/>
              </a:rPr>
              <a:t>If checks happen at Open, then changing access control can happen only at future open ops.</a:t>
            </a:r>
          </a:p>
        </p:txBody>
      </p:sp>
    </p:spTree>
    <p:extLst>
      <p:ext uri="{BB962C8B-B14F-4D97-AF65-F5344CB8AC3E}">
        <p14:creationId xmlns:p14="http://schemas.microsoft.com/office/powerpoint/2010/main" val="39169656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8E7285D-4FB6-4857-AE53-089992863971}" type="slidenum">
              <a:rPr lang="en-US"/>
              <a:pPr/>
              <a:t>20</a:t>
            </a:fld>
            <a:endParaRPr lang="en-US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>
                <a:latin typeface="Times New Roman" pitchFamily="-108" charset="0"/>
                <a:ea typeface="ＭＳ Ｐゴシック" pitchFamily="-108" charset="-128"/>
              </a:rPr>
              <a:t>Capabilities do not allow selective revocation of rights</a:t>
            </a:r>
          </a:p>
          <a:p>
            <a:pPr eaLnBrk="1" hangingPunct="1"/>
            <a:r>
              <a:rPr lang="en-US">
                <a:latin typeface="Times New Roman" pitchFamily="-108" charset="0"/>
                <a:ea typeface="ＭＳ Ｐゴシック" pitchFamily="-108" charset="-128"/>
              </a:rPr>
              <a:t>Removing an object needs to remove it from capability lists</a:t>
            </a:r>
          </a:p>
        </p:txBody>
      </p:sp>
    </p:spTree>
    <p:extLst>
      <p:ext uri="{BB962C8B-B14F-4D97-AF65-F5344CB8AC3E}">
        <p14:creationId xmlns:p14="http://schemas.microsoft.com/office/powerpoint/2010/main" val="26778551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426F7-1CEC-448F-B4AE-EDE335D2BBA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9478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DD9FE7-E961-46C9-A740-2563A27AD047}" type="slidenum">
              <a:rPr lang="en-US"/>
              <a:pPr/>
              <a:t>21</a:t>
            </a:fld>
            <a:endParaRPr lang="en-US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imes New Roman" pitchFamily="-108" charset="0"/>
              <a:ea typeface="ＭＳ Ｐゴシック" pitchFamily="-10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2193939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4B3CD2-F080-420F-B188-D57B7248D3F7}" type="slidenum">
              <a:rPr lang="en-US"/>
              <a:pPr/>
              <a:t>22</a:t>
            </a:fld>
            <a:endParaRPr lang="en-US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imes New Roman" pitchFamily="-108" charset="0"/>
              <a:ea typeface="ＭＳ Ｐゴシック" pitchFamily="-10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7331783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ACD1AED-3A18-45AC-8C9E-DD200E2265AA}" type="slidenum">
              <a:rPr lang="en-US"/>
              <a:pPr/>
              <a:t>23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imes New Roman" pitchFamily="-108" charset="0"/>
              <a:ea typeface="ＭＳ Ｐゴシック" pitchFamily="-10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4078983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426F7-1CEC-448F-B4AE-EDE335D2BBAA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98376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426F7-1CEC-448F-B4AE-EDE335D2BBAA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5658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426F7-1CEC-448F-B4AE-EDE335D2BBAA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40342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426F7-1CEC-448F-B4AE-EDE335D2BBAA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95010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426F7-1CEC-448F-B4AE-EDE335D2BBAA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90426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426F7-1CEC-448F-B4AE-EDE335D2BBAA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10525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426F7-1CEC-448F-B4AE-EDE335D2BBAA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4284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85E3CA-12F7-4854-846D-E8B50E9A959D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09867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426F7-1CEC-448F-B4AE-EDE335D2BBAA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19147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426F7-1CEC-448F-B4AE-EDE335D2BBAA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34895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426F7-1CEC-448F-B4AE-EDE335D2BBAA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93485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426F7-1CEC-448F-B4AE-EDE335D2BBAA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63890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426F7-1CEC-448F-B4AE-EDE335D2BBAA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40425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426F7-1CEC-448F-B4AE-EDE335D2BBAA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23986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426F7-1CEC-448F-B4AE-EDE335D2BBAA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48137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426F7-1CEC-448F-B4AE-EDE335D2BBAA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14879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426F7-1CEC-448F-B4AE-EDE335D2BBAA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04067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426F7-1CEC-448F-B4AE-EDE335D2BBAA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4091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85E3CA-12F7-4854-846D-E8B50E9A959D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49651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426F7-1CEC-448F-B4AE-EDE335D2BBAA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5002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426F7-1CEC-448F-B4AE-EDE335D2BBAA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87146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426F7-1CEC-448F-B4AE-EDE335D2BBAA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68893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426F7-1CEC-448F-B4AE-EDE335D2BBAA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73401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426F7-1CEC-448F-B4AE-EDE335D2BBAA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5058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426F7-1CEC-448F-B4AE-EDE335D2BBAA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95502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426F7-1CEC-448F-B4AE-EDE335D2BBAA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03503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426F7-1CEC-448F-B4AE-EDE335D2BBAA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93364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426F7-1CEC-448F-B4AE-EDE335D2BBAA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04230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426F7-1CEC-448F-B4AE-EDE335D2BBAA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9214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467638E-0EF2-4992-BA10-A7475707F2B6}" type="slidenum">
              <a:rPr lang="en-US"/>
              <a:pPr/>
              <a:t>5</a:t>
            </a:fld>
            <a:endParaRPr lang="en-US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imes New Roman" pitchFamily="-108" charset="0"/>
              <a:ea typeface="ＭＳ Ｐゴシック" pitchFamily="-10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2899639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426F7-1CEC-448F-B4AE-EDE335D2BBAA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54907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426F7-1CEC-448F-B4AE-EDE335D2BBAA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85914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426F7-1CEC-448F-B4AE-EDE335D2BBAA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00279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426F7-1CEC-448F-B4AE-EDE335D2BBAA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79758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426F7-1CEC-448F-B4AE-EDE335D2BBAA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412743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426F7-1CEC-448F-B4AE-EDE335D2BBAA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702380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426F7-1CEC-448F-B4AE-EDE335D2BBAA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046498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426F7-1CEC-448F-B4AE-EDE335D2BBAA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439581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426F7-1CEC-448F-B4AE-EDE335D2BBAA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34382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426F7-1CEC-448F-B4AE-EDE335D2BBAA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3591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2C4D5F-1719-4B56-8187-08186D2B2EFB}" type="slidenum">
              <a:rPr lang="en-US"/>
              <a:pPr/>
              <a:t>6</a:t>
            </a:fld>
            <a:endParaRPr lang="en-US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imes New Roman" pitchFamily="-108" charset="0"/>
              <a:ea typeface="ＭＳ Ｐゴシック" pitchFamily="-10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6476581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426F7-1CEC-448F-B4AE-EDE335D2BBAA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231872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426F7-1CEC-448F-B4AE-EDE335D2BBAA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434407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426F7-1CEC-448F-B4AE-EDE335D2BBAA}" type="slidenum">
              <a:rPr lang="en-US" smtClean="0"/>
              <a:pPr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33362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426F7-1CEC-448F-B4AE-EDE335D2BBAA}" type="slidenum">
              <a:rPr lang="en-US" smtClean="0"/>
              <a:pPr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799232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426F7-1CEC-448F-B4AE-EDE335D2BBAA}" type="slidenum">
              <a:rPr lang="en-US" smtClean="0"/>
              <a:pPr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481630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426F7-1CEC-448F-B4AE-EDE335D2BBAA}" type="slidenum">
              <a:rPr lang="en-US" smtClean="0"/>
              <a:pPr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441199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426F7-1CEC-448F-B4AE-EDE335D2BBAA}" type="slidenum">
              <a:rPr lang="en-US" smtClean="0"/>
              <a:pPr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156316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426F7-1CEC-448F-B4AE-EDE335D2BBAA}" type="slidenum">
              <a:rPr lang="en-US" smtClean="0"/>
              <a:pPr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022253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426F7-1CEC-448F-B4AE-EDE335D2BBAA}" type="slidenum">
              <a:rPr lang="en-US" smtClean="0"/>
              <a:pPr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271027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426F7-1CEC-448F-B4AE-EDE335D2BBAA}" type="slidenum">
              <a:rPr lang="en-US" smtClean="0"/>
              <a:pPr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856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D02A924-1177-4E3F-AEFD-9B669F4ABCE8}" type="slidenum">
              <a:rPr lang="en-US"/>
              <a:pPr/>
              <a:t>7</a:t>
            </a:fld>
            <a:endParaRPr lang="en-US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imes New Roman" pitchFamily="-108" charset="0"/>
              <a:ea typeface="ＭＳ Ｐゴシック" pitchFamily="-10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0958809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426F7-1CEC-448F-B4AE-EDE335D2BBAA}" type="slidenum">
              <a:rPr lang="en-US" smtClean="0"/>
              <a:pPr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11127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426F7-1CEC-448F-B4AE-EDE335D2BBAA}" type="slidenum">
              <a:rPr lang="en-US" smtClean="0"/>
              <a:pPr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19152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426F7-1CEC-448F-B4AE-EDE335D2BBAA}" type="slidenum">
              <a:rPr lang="en-US" smtClean="0"/>
              <a:pPr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876377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426F7-1CEC-448F-B4AE-EDE335D2BBAA}" type="slidenum">
              <a:rPr lang="en-US" smtClean="0"/>
              <a:pPr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753109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426F7-1CEC-448F-B4AE-EDE335D2BBAA}" type="slidenum">
              <a:rPr lang="en-US" smtClean="0"/>
              <a:pPr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369383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426F7-1CEC-448F-B4AE-EDE335D2BBAA}" type="slidenum">
              <a:rPr lang="en-US" smtClean="0"/>
              <a:pPr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855331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426F7-1CEC-448F-B4AE-EDE335D2BBAA}" type="slidenum">
              <a:rPr lang="en-US" smtClean="0"/>
              <a:pPr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736953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426F7-1CEC-448F-B4AE-EDE335D2BBAA}" type="slidenum">
              <a:rPr lang="en-US" smtClean="0"/>
              <a:pPr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196558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426F7-1CEC-448F-B4AE-EDE335D2BBAA}" type="slidenum">
              <a:rPr lang="en-US" smtClean="0"/>
              <a:pPr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808824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426F7-1CEC-448F-B4AE-EDE335D2BBAA}" type="slidenum">
              <a:rPr lang="en-US" smtClean="0"/>
              <a:pPr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9571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727437A-B8FF-45DC-A4CF-2BEABE898AA0}" type="slidenum">
              <a:rPr lang="en-US"/>
              <a:pPr/>
              <a:t>8</a:t>
            </a:fld>
            <a:endParaRPr lang="en-US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imes New Roman" pitchFamily="-108" charset="0"/>
              <a:ea typeface="ＭＳ Ｐゴシック" pitchFamily="-10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54409481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426F7-1CEC-448F-B4AE-EDE335D2BBAA}" type="slidenum">
              <a:rPr lang="en-US" smtClean="0"/>
              <a:pPr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679504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426F7-1CEC-448F-B4AE-EDE335D2BBAA}" type="slidenum">
              <a:rPr lang="en-US" smtClean="0"/>
              <a:pPr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629283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426F7-1CEC-448F-B4AE-EDE335D2BBAA}" type="slidenum">
              <a:rPr lang="en-US" smtClean="0"/>
              <a:pPr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341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1DF11E1-F31E-47FE-94D4-0A0B5BE61741}" type="slidenum">
              <a:rPr lang="en-US"/>
              <a:pPr/>
              <a:t>10</a:t>
            </a:fld>
            <a:endParaRPr lang="en-US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imes New Roman" pitchFamily="-108" charset="0"/>
              <a:ea typeface="ＭＳ Ｐゴシック" pitchFamily="-10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766839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4572D393-A7BE-4A00-B825-63351810B4E8}" type="datetime1">
              <a:rPr lang="en-US" smtClean="0"/>
              <a:t>19-Apr-18</a:t>
            </a:fld>
            <a:endParaRPr lang="en-US" sz="1600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6B601-46FD-445F-9989-C94F408947F5}" type="datetime1">
              <a:rPr lang="en-US" smtClean="0"/>
              <a:t>19-Apr-18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2A82C-E3C4-4EFA-835D-BE4099F13BD7}" type="datetime1">
              <a:rPr lang="en-US" smtClean="0"/>
              <a:t>19-Apr-18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D931D-3D37-4C63-BF61-3605EBEC620F}" type="datetime1">
              <a:rPr lang="en-US" smtClean="0"/>
              <a:t>19-Apr-18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CD448F8B-1D78-461A-83BA-F4B873C35ED1}" type="datetime1">
              <a:rPr lang="en-US" smtClean="0"/>
              <a:t>19-Apr-18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45DD9-375C-405A-A451-CBCCB57D6174}" type="datetime1">
              <a:rPr lang="en-US" smtClean="0"/>
              <a:t>19-Apr-18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53767-224A-4720-AE59-B3B9E9BC3254}" type="datetime1">
              <a:rPr lang="en-US" smtClean="0"/>
              <a:t>19-Apr-18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1F3DE-51A3-4141-98FB-16D49AE48487}" type="datetime1">
              <a:rPr lang="en-US" smtClean="0"/>
              <a:t>19-Apr-18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33423-4425-49D6-85B0-32A7393206CC}" type="datetime1">
              <a:rPr lang="en-US" smtClean="0"/>
              <a:t>19-Apr-18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75B17-A1D5-4071-AB85-AEE62BE7AA6F}" type="datetime1">
              <a:rPr lang="en-US" smtClean="0"/>
              <a:t>19-Apr-18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A5001-5DAE-4347-A64F-AC6D78A5473B}" type="datetime1">
              <a:rPr lang="en-US" smtClean="0"/>
              <a:t>19-Apr-18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659F9AA-4D7E-486F-818E-2E049D4FCA70}" type="datetime1">
              <a:rPr lang="en-US" smtClean="0"/>
              <a:t>19-Apr-18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l" eaLnBrk="1" latinLnBrk="0" hangingPunct="1"/>
            <a:fld id="{EA7C8D44-3667-46F6-9772-CC52308E2A7F}" type="slidenum">
              <a:rPr kumimoji="0" lang="en-US" smtClean="0"/>
              <a:pPr algn="l" eaLnBrk="1" latinLnBrk="0" hangingPunct="1"/>
              <a:t>‹#›</a:t>
            </a:fld>
            <a:endParaRPr kumimoji="0" lang="en-US" sz="1600" dirty="0">
              <a:solidFill>
                <a:schemeClr val="tx2"/>
              </a:solidFill>
            </a:endParaRPr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inio.io/features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File Systems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Inf-2201, University of Troms</a:t>
            </a:r>
            <a:r>
              <a:rPr lang="nb-NO" dirty="0"/>
              <a:t>ø, Spring 2018</a:t>
            </a:r>
          </a:p>
          <a:p>
            <a:r>
              <a:rPr lang="nb-NO" dirty="0"/>
              <a:t>Lars Ailo Bongo (lars.ailo.bongo@uit.no)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60391" y="5867400"/>
            <a:ext cx="43692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Based on slides from Kai Li, Princeton University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</a:t>
            </a:fld>
            <a:endParaRPr kumimoji="0"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 lIns="82058" tIns="41029" rIns="82058" bIns="41029"/>
          <a:lstStyle/>
          <a:p>
            <a:pPr defTabSz="914608"/>
            <a:fld id="{375EF0CB-A3BB-4AD6-8792-A865C7F0824B}" type="slidenum">
              <a:rPr lang="en-US"/>
              <a:pPr defTabSz="914608"/>
              <a:t>10</a:t>
            </a:fld>
            <a:endParaRPr lang="en-US" dirty="0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64" tIns="46033" rIns="92064" bIns="46033"/>
          <a:lstStyle/>
          <a:p>
            <a:pPr defTabSz="820583"/>
            <a:r>
              <a:rPr lang="en-US" dirty="0">
                <a:ea typeface="ＭＳ Ｐゴシック" pitchFamily="-108" charset="-128"/>
              </a:rPr>
              <a:t>File Types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2064" tIns="46033" rIns="92064" bIns="46033">
            <a:normAutofit lnSpcReduction="10000"/>
          </a:bodyPr>
          <a:lstStyle/>
          <a:p>
            <a:pPr marL="307718" indent="-307718" defTabSz="820583"/>
            <a:r>
              <a:rPr lang="en-US" dirty="0">
                <a:ea typeface="ＭＳ Ｐゴシック" pitchFamily="-108" charset="-128"/>
              </a:rPr>
              <a:t>ASCII</a:t>
            </a:r>
          </a:p>
          <a:p>
            <a:pPr marL="307718" indent="-307718" defTabSz="820583"/>
            <a:r>
              <a:rPr lang="en-US" dirty="0">
                <a:ea typeface="ＭＳ Ｐゴシック" pitchFamily="-108" charset="-128"/>
              </a:rPr>
              <a:t>Binary data</a:t>
            </a:r>
          </a:p>
          <a:p>
            <a:pPr marL="666723" lvl="1" indent="-256432" defTabSz="820583"/>
            <a:r>
              <a:rPr lang="en-US" dirty="0">
                <a:ea typeface="ＭＳ Ｐゴシック" pitchFamily="-108" charset="-128"/>
              </a:rPr>
              <a:t>Record</a:t>
            </a:r>
          </a:p>
          <a:p>
            <a:pPr marL="666723" lvl="1" indent="-256432" defTabSz="820583"/>
            <a:r>
              <a:rPr lang="en-US" dirty="0">
                <a:ea typeface="ＭＳ Ｐゴシック" pitchFamily="-108" charset="-128"/>
              </a:rPr>
              <a:t>Tree</a:t>
            </a:r>
          </a:p>
          <a:p>
            <a:pPr marL="666723" lvl="1" indent="-256432" defTabSz="820583"/>
            <a:r>
              <a:rPr lang="en-US" dirty="0">
                <a:ea typeface="ＭＳ Ｐゴシック" pitchFamily="-108" charset="-128"/>
              </a:rPr>
              <a:t>An Unix executable file</a:t>
            </a:r>
          </a:p>
          <a:p>
            <a:pPr marL="1025728" lvl="2" indent="-205146" defTabSz="820583"/>
            <a:r>
              <a:rPr lang="en-US" dirty="0">
                <a:ea typeface="ＭＳ Ｐゴシック" pitchFamily="-108" charset="-128"/>
              </a:rPr>
              <a:t>header: magic number, sizes, entry point, flags</a:t>
            </a:r>
          </a:p>
          <a:p>
            <a:pPr marL="1025728" lvl="2" indent="-205146" defTabSz="820583"/>
            <a:r>
              <a:rPr lang="en-US" dirty="0">
                <a:ea typeface="ＭＳ Ｐゴシック" pitchFamily="-108" charset="-128"/>
              </a:rPr>
              <a:t>text</a:t>
            </a:r>
          </a:p>
          <a:p>
            <a:pPr marL="1025728" lvl="2" indent="-205146" defTabSz="820583"/>
            <a:r>
              <a:rPr lang="en-US" dirty="0">
                <a:ea typeface="ＭＳ Ｐゴシック" pitchFamily="-108" charset="-128"/>
              </a:rPr>
              <a:t>data</a:t>
            </a:r>
          </a:p>
          <a:p>
            <a:pPr marL="1025728" lvl="2" indent="-205146" defTabSz="820583"/>
            <a:r>
              <a:rPr lang="en-US" dirty="0">
                <a:ea typeface="ＭＳ Ｐゴシック" pitchFamily="-108" charset="-128"/>
              </a:rPr>
              <a:t>relocation bits</a:t>
            </a:r>
          </a:p>
          <a:p>
            <a:pPr marL="1025728" lvl="2" indent="-205146" defTabSz="820583"/>
            <a:r>
              <a:rPr lang="en-US" dirty="0">
                <a:ea typeface="ＭＳ Ｐゴシック" pitchFamily="-108" charset="-128"/>
              </a:rPr>
              <a:t>symbol table</a:t>
            </a:r>
          </a:p>
          <a:p>
            <a:pPr marL="307718" indent="-307718" defTabSz="820583"/>
            <a:r>
              <a:rPr lang="en-US" dirty="0">
                <a:ea typeface="ＭＳ Ｐゴシック" pitchFamily="-108" charset="-128"/>
              </a:rPr>
              <a:t>Devices</a:t>
            </a:r>
          </a:p>
          <a:p>
            <a:pPr marL="307718" indent="-307718" defTabSz="820583"/>
            <a:r>
              <a:rPr lang="en-US" dirty="0">
                <a:ea typeface="ＭＳ Ｐゴシック" pitchFamily="-108" charset="-128"/>
              </a:rPr>
              <a:t>Everything else in the system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 lIns="82058" tIns="41029" rIns="82058" bIns="41029"/>
          <a:lstStyle/>
          <a:p>
            <a:pPr defTabSz="914608"/>
            <a:fld id="{2A0C9352-2A7F-45C5-BA2D-54E901874E33}" type="slidenum">
              <a:rPr lang="en-US"/>
              <a:pPr defTabSz="914608"/>
              <a:t>11</a:t>
            </a:fld>
            <a:endParaRPr lang="en-US" dirty="0"/>
          </a:p>
        </p:txBody>
      </p:sp>
      <p:sp>
        <p:nvSpPr>
          <p:cNvPr id="37891" name="Rectangle 25"/>
          <p:cNvSpPr>
            <a:spLocks noGrp="1" noChangeArrowheads="1"/>
          </p:cNvSpPr>
          <p:nvPr>
            <p:ph type="title"/>
          </p:nvPr>
        </p:nvSpPr>
        <p:spPr/>
        <p:txBody>
          <a:bodyPr lIns="82058" tIns="41029" rIns="82058" bIns="41029"/>
          <a:lstStyle/>
          <a:p>
            <a:pPr eaLnBrk="1" hangingPunct="1"/>
            <a:r>
              <a:rPr lang="en-US">
                <a:ea typeface="ＭＳ Ｐゴシック" pitchFamily="-108" charset="-128"/>
              </a:rPr>
              <a:t>File Operations</a:t>
            </a:r>
          </a:p>
        </p:txBody>
      </p:sp>
      <p:sp>
        <p:nvSpPr>
          <p:cNvPr id="37892" name="Rectangle 26"/>
          <p:cNvSpPr>
            <a:spLocks noGrp="1" noChangeArrowheads="1"/>
          </p:cNvSpPr>
          <p:nvPr>
            <p:ph type="body" idx="1"/>
          </p:nvPr>
        </p:nvSpPr>
        <p:spPr/>
        <p:txBody>
          <a:bodyPr lIns="82058" tIns="41029" rIns="82058" bIns="41029">
            <a:normAutofit fontScale="92500" lnSpcReduction="10000"/>
          </a:bodyPr>
          <a:lstStyle/>
          <a:p>
            <a:pPr eaLnBrk="1" hangingPunct="1"/>
            <a:r>
              <a:rPr lang="en-US">
                <a:ea typeface="ＭＳ Ｐゴシック" pitchFamily="-108" charset="-128"/>
              </a:rPr>
              <a:t>Operations for “sequence of bytes” files</a:t>
            </a:r>
          </a:p>
          <a:p>
            <a:pPr lvl="1" eaLnBrk="1" hangingPunct="1"/>
            <a:r>
              <a:rPr lang="en-US">
                <a:ea typeface="ＭＳ Ｐゴシック" pitchFamily="-108" charset="-128"/>
              </a:rPr>
              <a:t>Create: create a mapping from a name to bytes</a:t>
            </a:r>
          </a:p>
          <a:p>
            <a:pPr lvl="1" eaLnBrk="1" hangingPunct="1"/>
            <a:r>
              <a:rPr lang="en-US">
                <a:ea typeface="ＭＳ Ｐゴシック" pitchFamily="-108" charset="-128"/>
              </a:rPr>
              <a:t>Delete: delete the mapping</a:t>
            </a:r>
          </a:p>
          <a:p>
            <a:pPr lvl="1" eaLnBrk="1" hangingPunct="1"/>
            <a:r>
              <a:rPr lang="en-US">
                <a:ea typeface="ＭＳ Ｐゴシック" pitchFamily="-108" charset="-128"/>
              </a:rPr>
              <a:t>Open: authentication, bring key attributes, disk info into RAM</a:t>
            </a:r>
          </a:p>
          <a:p>
            <a:pPr lvl="1" eaLnBrk="1" hangingPunct="1"/>
            <a:r>
              <a:rPr lang="en-US">
                <a:ea typeface="ＭＳ Ｐゴシック" pitchFamily="-108" charset="-128"/>
              </a:rPr>
              <a:t>Close: free up table space, force last block write</a:t>
            </a:r>
          </a:p>
          <a:p>
            <a:pPr lvl="1" eaLnBrk="1" hangingPunct="1"/>
            <a:r>
              <a:rPr lang="en-US">
                <a:ea typeface="ＭＳ Ｐゴシック" pitchFamily="-108" charset="-128"/>
              </a:rPr>
              <a:t>Seek: jump to a particular location in a file</a:t>
            </a:r>
          </a:p>
          <a:p>
            <a:pPr lvl="1" eaLnBrk="1" hangingPunct="1"/>
            <a:r>
              <a:rPr lang="en-US">
                <a:ea typeface="ＭＳ Ｐゴシック" pitchFamily="-108" charset="-128"/>
              </a:rPr>
              <a:t>Read: read some bytes from a file</a:t>
            </a:r>
          </a:p>
          <a:p>
            <a:pPr lvl="1" eaLnBrk="1" hangingPunct="1"/>
            <a:r>
              <a:rPr lang="en-US">
                <a:ea typeface="ＭＳ Ｐゴシック" pitchFamily="-108" charset="-128"/>
              </a:rPr>
              <a:t>Write: write some bytes to a file</a:t>
            </a:r>
          </a:p>
          <a:p>
            <a:pPr lvl="1" eaLnBrk="1" hangingPunct="1"/>
            <a:r>
              <a:rPr lang="en-US">
                <a:ea typeface="ＭＳ Ｐゴシック" pitchFamily="-108" charset="-128"/>
              </a:rPr>
              <a:t>Get attributes, Set attributes</a:t>
            </a:r>
          </a:p>
          <a:p>
            <a:pPr lvl="1" eaLnBrk="1" hangingPunct="1"/>
            <a:r>
              <a:rPr lang="en-US">
                <a:ea typeface="ＭＳ Ｐゴシック" pitchFamily="-108" charset="-128"/>
              </a:rPr>
              <a:t>A few more on directories: talk about this later</a:t>
            </a:r>
          </a:p>
          <a:p>
            <a:pPr eaLnBrk="1" hangingPunct="1"/>
            <a:r>
              <a:rPr lang="en-US">
                <a:ea typeface="ＭＳ Ｐゴシック" pitchFamily="-108" charset="-128"/>
              </a:rPr>
              <a:t>Implementation goal</a:t>
            </a:r>
          </a:p>
          <a:p>
            <a:pPr lvl="1" eaLnBrk="1" hangingPunct="1"/>
            <a:r>
              <a:rPr lang="en-US">
                <a:ea typeface="ＭＳ Ｐゴシック" pitchFamily="-108" charset="-128"/>
              </a:rPr>
              <a:t>Operations should have as few disk accesses as possible and have minimal space overhead</a:t>
            </a:r>
          </a:p>
          <a:p>
            <a:pPr eaLnBrk="1" hangingPunct="1"/>
            <a:endParaRPr lang="en-US">
              <a:ea typeface="ＭＳ Ｐゴシック" pitchFamily="-108" charset="-128"/>
            </a:endParaRPr>
          </a:p>
          <a:p>
            <a:pPr lvl="1" eaLnBrk="1" hangingPunct="1"/>
            <a:endParaRPr lang="en-US">
              <a:ea typeface="ＭＳ Ｐゴシック" pitchFamily="-108" charset="-128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 lIns="82058" tIns="41029" rIns="82058" bIns="41029"/>
          <a:lstStyle/>
          <a:p>
            <a:pPr defTabSz="914608"/>
            <a:fld id="{E346B3E7-6EEB-4BA9-8539-65E8B601140C}" type="slidenum">
              <a:rPr lang="en-US"/>
              <a:pPr defTabSz="914608"/>
              <a:t>12</a:t>
            </a:fld>
            <a:endParaRPr lang="en-US" dirty="0"/>
          </a:p>
        </p:txBody>
      </p:sp>
      <p:sp>
        <p:nvSpPr>
          <p:cNvPr id="39939" name="Rectangle 6"/>
          <p:cNvSpPr>
            <a:spLocks noGrp="1" noChangeArrowheads="1"/>
          </p:cNvSpPr>
          <p:nvPr>
            <p:ph type="title"/>
          </p:nvPr>
        </p:nvSpPr>
        <p:spPr/>
        <p:txBody>
          <a:bodyPr lIns="82058" tIns="41029" rIns="82058" bIns="41029"/>
          <a:lstStyle/>
          <a:p>
            <a:pPr eaLnBrk="1" hangingPunct="1"/>
            <a:r>
              <a:rPr lang="en-US">
                <a:ea typeface="ＭＳ Ｐゴシック" pitchFamily="-108" charset="-128"/>
              </a:rPr>
              <a:t>Access Patterns</a:t>
            </a:r>
          </a:p>
        </p:txBody>
      </p:sp>
      <p:sp>
        <p:nvSpPr>
          <p:cNvPr id="39940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 lIns="82058" tIns="41029" rIns="82058" bIns="41029"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200" dirty="0">
                <a:ea typeface="ＭＳ Ｐゴシック" pitchFamily="-108" charset="-128"/>
              </a:rPr>
              <a:t>Sequential (the common pattern)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>
                <a:ea typeface="ＭＳ Ｐゴシック" pitchFamily="-108" charset="-128"/>
              </a:rPr>
              <a:t>File data processed sequentially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>
                <a:ea typeface="ＭＳ Ｐゴシック" pitchFamily="-108" charset="-128"/>
              </a:rPr>
              <a:t>Examples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600" dirty="0">
                <a:ea typeface="ＭＳ Ｐゴシック" pitchFamily="-108" charset="-128"/>
              </a:rPr>
              <a:t>Editor writes out a new file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600" dirty="0">
                <a:ea typeface="ＭＳ Ｐゴシック" pitchFamily="-108" charset="-128"/>
              </a:rPr>
              <a:t>Compiler reads a file</a:t>
            </a:r>
          </a:p>
          <a:p>
            <a:pPr eaLnBrk="1" hangingPunct="1">
              <a:lnSpc>
                <a:spcPct val="80000"/>
              </a:lnSpc>
            </a:pPr>
            <a:r>
              <a:rPr lang="en-US" sz="2200" dirty="0">
                <a:ea typeface="ＭＳ Ｐゴシック" pitchFamily="-108" charset="-128"/>
              </a:rPr>
              <a:t>Random access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>
                <a:ea typeface="ＭＳ Ｐゴシック" pitchFamily="-108" charset="-128"/>
              </a:rPr>
              <a:t>Address a block in file directly without passing through predecessors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>
                <a:ea typeface="ＭＳ Ｐゴシック" pitchFamily="-108" charset="-128"/>
              </a:rPr>
              <a:t>Examples: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600" dirty="0">
                <a:ea typeface="ＭＳ Ｐゴシック" pitchFamily="-108" charset="-128"/>
              </a:rPr>
              <a:t>Data set for demand paging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600" dirty="0">
                <a:ea typeface="ＭＳ Ｐゴシック" pitchFamily="-108" charset="-128"/>
              </a:rPr>
              <a:t>Read a message in an inbox file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600" dirty="0">
                <a:ea typeface="ＭＳ Ｐゴシック" pitchFamily="-108" charset="-128"/>
              </a:rPr>
              <a:t>Databases</a:t>
            </a:r>
          </a:p>
          <a:p>
            <a:pPr eaLnBrk="1" hangingPunct="1">
              <a:lnSpc>
                <a:spcPct val="80000"/>
              </a:lnSpc>
            </a:pPr>
            <a:r>
              <a:rPr lang="en-US" sz="2200" dirty="0">
                <a:ea typeface="ＭＳ Ｐゴシック" pitchFamily="-108" charset="-128"/>
              </a:rPr>
              <a:t>Keyed access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>
                <a:ea typeface="ＭＳ Ｐゴシック" pitchFamily="-108" charset="-128"/>
              </a:rPr>
              <a:t>Search for a record with particular values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>
                <a:ea typeface="ＭＳ Ｐゴシック" pitchFamily="-108" charset="-128"/>
              </a:rPr>
              <a:t>Usually not provided by today’s file systems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>
                <a:ea typeface="ＭＳ Ｐゴシック" pitchFamily="-108" charset="-128"/>
              </a:rPr>
              <a:t>Examples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600" dirty="0">
                <a:ea typeface="ＭＳ Ｐゴシック" pitchFamily="-108" charset="-128"/>
              </a:rPr>
              <a:t>Database search and indexing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 lIns="82058" tIns="41029" rIns="82058" bIns="41029"/>
          <a:lstStyle/>
          <a:p>
            <a:pPr defTabSz="914608"/>
            <a:fld id="{B4A51E0D-6AEB-4A99-B608-25AF4FB2FCC3}" type="slidenum">
              <a:rPr lang="en-US"/>
              <a:pPr defTabSz="914608"/>
              <a:t>13</a:t>
            </a:fld>
            <a:endParaRPr lang="en-US" dirty="0"/>
          </a:p>
        </p:txBody>
      </p:sp>
      <p:sp>
        <p:nvSpPr>
          <p:cNvPr id="41987" name="Rectangle 26"/>
          <p:cNvSpPr>
            <a:spLocks noGrp="1" noChangeArrowheads="1"/>
          </p:cNvSpPr>
          <p:nvPr>
            <p:ph type="title"/>
          </p:nvPr>
        </p:nvSpPr>
        <p:spPr/>
        <p:txBody>
          <a:bodyPr lIns="82058" tIns="41029" rIns="82058" bIns="41029"/>
          <a:lstStyle/>
          <a:p>
            <a:pPr eaLnBrk="1" hangingPunct="1"/>
            <a:r>
              <a:rPr lang="en-US">
                <a:ea typeface="ＭＳ Ｐゴシック" pitchFamily="-108" charset="-128"/>
              </a:rPr>
              <a:t>VM Page Table vs. File System Metadata</a:t>
            </a:r>
          </a:p>
        </p:txBody>
      </p:sp>
      <p:sp>
        <p:nvSpPr>
          <p:cNvPr id="41988" name="Rectangle 27"/>
          <p:cNvSpPr>
            <a:spLocks noGrp="1" noChangeArrowheads="1"/>
          </p:cNvSpPr>
          <p:nvPr>
            <p:ph type="body" sz="half" idx="1"/>
          </p:nvPr>
        </p:nvSpPr>
        <p:spPr/>
        <p:txBody>
          <a:bodyPr lIns="82058" tIns="41029" rIns="82058" bIns="41029"/>
          <a:lstStyle/>
          <a:p>
            <a:pPr eaLnBrk="1" hangingPunct="1">
              <a:buFont typeface="Wingdings" pitchFamily="-108" charset="2"/>
              <a:buNone/>
            </a:pPr>
            <a:r>
              <a:rPr lang="en-US" sz="2200" dirty="0">
                <a:ea typeface="ＭＳ Ｐゴシック" pitchFamily="-108" charset="-128"/>
              </a:rPr>
              <a:t>Page table</a:t>
            </a:r>
          </a:p>
          <a:p>
            <a:pPr eaLnBrk="1" hangingPunct="1"/>
            <a:r>
              <a:rPr lang="en-US" sz="2200" dirty="0">
                <a:ea typeface="ＭＳ Ｐゴシック" pitchFamily="-108" charset="-128"/>
              </a:rPr>
              <a:t>Manage the mappings of an address space</a:t>
            </a:r>
          </a:p>
          <a:p>
            <a:pPr eaLnBrk="1" hangingPunct="1"/>
            <a:r>
              <a:rPr lang="en-US" sz="2200" dirty="0">
                <a:ea typeface="ＭＳ Ｐゴシック" pitchFamily="-108" charset="-128"/>
              </a:rPr>
              <a:t>Map virtual page # to physical page #</a:t>
            </a:r>
          </a:p>
          <a:p>
            <a:pPr eaLnBrk="1" hangingPunct="1"/>
            <a:r>
              <a:rPr lang="en-US" sz="2200" dirty="0">
                <a:ea typeface="ＭＳ Ｐゴシック" pitchFamily="-108" charset="-128"/>
              </a:rPr>
              <a:t>Check access permission and illegal addressing</a:t>
            </a:r>
          </a:p>
          <a:p>
            <a:pPr eaLnBrk="1" hangingPunct="1"/>
            <a:r>
              <a:rPr lang="en-US" sz="2200" dirty="0">
                <a:ea typeface="ＭＳ Ｐゴシック" pitchFamily="-108" charset="-128"/>
              </a:rPr>
              <a:t>TLB does all in one cycle</a:t>
            </a:r>
          </a:p>
        </p:txBody>
      </p:sp>
      <p:sp>
        <p:nvSpPr>
          <p:cNvPr id="41989" name="Rectangle 28"/>
          <p:cNvSpPr>
            <a:spLocks noGrp="1" noChangeArrowheads="1"/>
          </p:cNvSpPr>
          <p:nvPr>
            <p:ph type="body" sz="half" idx="2"/>
          </p:nvPr>
        </p:nvSpPr>
        <p:spPr/>
        <p:txBody>
          <a:bodyPr lIns="82058" tIns="41029" rIns="82058" bIns="41029"/>
          <a:lstStyle/>
          <a:p>
            <a:pPr eaLnBrk="1" hangingPunct="1">
              <a:buFont typeface="Wingdings" pitchFamily="-108" charset="2"/>
              <a:buNone/>
            </a:pPr>
            <a:r>
              <a:rPr lang="en-US" sz="2200" dirty="0">
                <a:ea typeface="ＭＳ Ｐゴシック" pitchFamily="-108" charset="-128"/>
              </a:rPr>
              <a:t>File metadata</a:t>
            </a:r>
          </a:p>
          <a:p>
            <a:pPr eaLnBrk="1" hangingPunct="1"/>
            <a:r>
              <a:rPr lang="en-US" sz="2200" dirty="0">
                <a:ea typeface="ＭＳ Ｐゴシック" pitchFamily="-108" charset="-128"/>
              </a:rPr>
              <a:t>Manage the mappings of files</a:t>
            </a:r>
            <a:br>
              <a:rPr lang="en-US" sz="2200" dirty="0">
                <a:ea typeface="ＭＳ Ｐゴシック" pitchFamily="-108" charset="-128"/>
              </a:rPr>
            </a:br>
            <a:endParaRPr lang="en-US" sz="2200" dirty="0">
              <a:ea typeface="ＭＳ Ｐゴシック" pitchFamily="-108" charset="-128"/>
            </a:endParaRPr>
          </a:p>
          <a:p>
            <a:pPr eaLnBrk="1" hangingPunct="1"/>
            <a:r>
              <a:rPr lang="en-US" sz="2200" dirty="0">
                <a:ea typeface="ＭＳ Ｐゴシック" pitchFamily="-108" charset="-128"/>
              </a:rPr>
              <a:t>Map byte offset to disk block address</a:t>
            </a:r>
          </a:p>
          <a:p>
            <a:pPr eaLnBrk="1" hangingPunct="1"/>
            <a:r>
              <a:rPr lang="en-US" sz="2200" dirty="0">
                <a:ea typeface="ＭＳ Ｐゴシック" pitchFamily="-108" charset="-128"/>
              </a:rPr>
              <a:t>Check access permission and illegal addressing</a:t>
            </a:r>
          </a:p>
          <a:p>
            <a:pPr eaLnBrk="1" hangingPunct="1"/>
            <a:r>
              <a:rPr lang="en-US" sz="2200" dirty="0">
                <a:ea typeface="ＭＳ Ｐゴシック" pitchFamily="-108" charset="-128"/>
              </a:rPr>
              <a:t>All implement in software and may cause disk accesses</a:t>
            </a:r>
          </a:p>
          <a:p>
            <a:pPr eaLnBrk="1" hangingPunct="1"/>
            <a:endParaRPr lang="en-US" sz="2200" dirty="0">
              <a:ea typeface="ＭＳ Ｐゴシック" pitchFamily="-108" charset="-128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 lIns="82058" tIns="41029" rIns="82058" bIns="41029"/>
          <a:lstStyle/>
          <a:p>
            <a:pPr defTabSz="914608"/>
            <a:fld id="{CB08E36A-FCC8-401D-8436-48AC53B7B0F6}" type="slidenum">
              <a:rPr lang="en-US"/>
              <a:pPr defTabSz="914608"/>
              <a:t>14</a:t>
            </a:fld>
            <a:endParaRPr lang="en-US" dirty="0"/>
          </a:p>
        </p:txBody>
      </p:sp>
      <p:sp>
        <p:nvSpPr>
          <p:cNvPr id="44035" name="Rectangle 5"/>
          <p:cNvSpPr>
            <a:spLocks noGrp="1" noChangeArrowheads="1"/>
          </p:cNvSpPr>
          <p:nvPr>
            <p:ph type="title"/>
          </p:nvPr>
        </p:nvSpPr>
        <p:spPr/>
        <p:txBody>
          <a:bodyPr lIns="82058" tIns="41029" rIns="82058" bIns="41029"/>
          <a:lstStyle/>
          <a:p>
            <a:pPr eaLnBrk="1" hangingPunct="1"/>
            <a:r>
              <a:rPr lang="en-US">
                <a:ea typeface="ＭＳ Ｐゴシック" pitchFamily="-108" charset="-128"/>
              </a:rPr>
              <a:t>File System vs. Virtual Memory</a:t>
            </a:r>
          </a:p>
        </p:txBody>
      </p:sp>
      <p:sp>
        <p:nvSpPr>
          <p:cNvPr id="44036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 lIns="82058" tIns="41029" rIns="82058" bIns="41029"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>
                <a:ea typeface="ＭＳ Ｐゴシック" pitchFamily="-108" charset="-128"/>
              </a:rPr>
              <a:t>Similarity   </a:t>
            </a:r>
          </a:p>
          <a:p>
            <a:pPr lvl="1" eaLnBrk="1" hangingPunct="1">
              <a:lnSpc>
                <a:spcPct val="90000"/>
              </a:lnSpc>
            </a:pPr>
            <a:r>
              <a:rPr lang="en-US">
                <a:ea typeface="ＭＳ Ｐゴシック" pitchFamily="-108" charset="-128"/>
              </a:rPr>
              <a:t>Location transparency</a:t>
            </a:r>
          </a:p>
          <a:p>
            <a:pPr lvl="1" eaLnBrk="1" hangingPunct="1">
              <a:lnSpc>
                <a:spcPct val="90000"/>
              </a:lnSpc>
            </a:pPr>
            <a:r>
              <a:rPr lang="en-US">
                <a:ea typeface="ＭＳ Ｐゴシック" pitchFamily="-108" charset="-128"/>
              </a:rPr>
              <a:t>Oblivious to size</a:t>
            </a:r>
          </a:p>
          <a:p>
            <a:pPr lvl="1" eaLnBrk="1" hangingPunct="1">
              <a:lnSpc>
                <a:spcPct val="90000"/>
              </a:lnSpc>
            </a:pPr>
            <a:r>
              <a:rPr lang="en-US">
                <a:ea typeface="ＭＳ Ｐゴシック" pitchFamily="-108" charset="-128"/>
              </a:rPr>
              <a:t>Protection</a:t>
            </a:r>
          </a:p>
          <a:p>
            <a:pPr eaLnBrk="1" hangingPunct="1">
              <a:lnSpc>
                <a:spcPct val="90000"/>
              </a:lnSpc>
            </a:pPr>
            <a:r>
              <a:rPr lang="en-US">
                <a:ea typeface="ＭＳ Ｐゴシック" pitchFamily="-108" charset="-128"/>
              </a:rPr>
              <a:t>File system is easier than VM </a:t>
            </a:r>
          </a:p>
          <a:p>
            <a:pPr lvl="1" eaLnBrk="1" hangingPunct="1">
              <a:lnSpc>
                <a:spcPct val="90000"/>
              </a:lnSpc>
            </a:pPr>
            <a:r>
              <a:rPr lang="en-US">
                <a:ea typeface="ＭＳ Ｐゴシック" pitchFamily="-108" charset="-128"/>
              </a:rPr>
              <a:t>CPU time to do file system mappings is not a big deal</a:t>
            </a:r>
          </a:p>
          <a:p>
            <a:pPr lvl="1" eaLnBrk="1" hangingPunct="1">
              <a:lnSpc>
                <a:spcPct val="90000"/>
              </a:lnSpc>
            </a:pPr>
            <a:r>
              <a:rPr lang="en-US">
                <a:ea typeface="ＭＳ Ｐゴシック" pitchFamily="-108" charset="-128"/>
              </a:rPr>
              <a:t>Files are dense and mostly sequential</a:t>
            </a:r>
          </a:p>
          <a:p>
            <a:pPr lvl="1" eaLnBrk="1" hangingPunct="1">
              <a:lnSpc>
                <a:spcPct val="90000"/>
              </a:lnSpc>
            </a:pPr>
            <a:r>
              <a:rPr lang="en-US">
                <a:ea typeface="ＭＳ Ｐゴシック" pitchFamily="-108" charset="-128"/>
              </a:rPr>
              <a:t>Page tables deal with sparse address spaces and random accesses</a:t>
            </a:r>
          </a:p>
          <a:p>
            <a:pPr eaLnBrk="1" hangingPunct="1">
              <a:lnSpc>
                <a:spcPct val="90000"/>
              </a:lnSpc>
            </a:pPr>
            <a:r>
              <a:rPr lang="en-US">
                <a:ea typeface="ＭＳ Ｐゴシック" pitchFamily="-108" charset="-128"/>
              </a:rPr>
              <a:t>File system is harder than VM</a:t>
            </a:r>
          </a:p>
          <a:p>
            <a:pPr lvl="1" eaLnBrk="1" hangingPunct="1">
              <a:lnSpc>
                <a:spcPct val="90000"/>
              </a:lnSpc>
            </a:pPr>
            <a:r>
              <a:rPr lang="en-US">
                <a:ea typeface="ＭＳ Ｐゴシック" pitchFamily="-108" charset="-128"/>
              </a:rPr>
              <a:t>Each layer of translation causes potential disk accesses</a:t>
            </a:r>
          </a:p>
          <a:p>
            <a:pPr lvl="1" eaLnBrk="1" hangingPunct="1">
              <a:lnSpc>
                <a:spcPct val="90000"/>
              </a:lnSpc>
            </a:pPr>
            <a:r>
              <a:rPr lang="en-US">
                <a:ea typeface="ＭＳ Ｐゴシック" pitchFamily="-108" charset="-128"/>
              </a:rPr>
              <a:t>Memory space for caching is never enough</a:t>
            </a:r>
          </a:p>
          <a:p>
            <a:pPr lvl="1" eaLnBrk="1" hangingPunct="1">
              <a:lnSpc>
                <a:spcPct val="90000"/>
              </a:lnSpc>
            </a:pPr>
            <a:r>
              <a:rPr lang="en-US">
                <a:ea typeface="ＭＳ Ｐゴシック" pitchFamily="-108" charset="-128"/>
              </a:rPr>
              <a:t>Range very extreme: many &lt; 10k, some &gt; GB</a:t>
            </a:r>
          </a:p>
          <a:p>
            <a:pPr lvl="1" eaLnBrk="1" hangingPunct="1">
              <a:lnSpc>
                <a:spcPct val="90000"/>
              </a:lnSpc>
            </a:pPr>
            <a:r>
              <a:rPr lang="en-US">
                <a:ea typeface="ＭＳ Ｐゴシック" pitchFamily="-108" charset="-128"/>
              </a:rPr>
              <a:t>Implementation must be very reliable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 lIns="82058" tIns="41029" rIns="82058" bIns="41029"/>
          <a:lstStyle/>
          <a:p>
            <a:pPr defTabSz="914608"/>
            <a:fld id="{47C9A2C8-2B45-4DCD-A664-C8B375C84136}" type="slidenum">
              <a:rPr lang="en-US"/>
              <a:pPr defTabSz="914608"/>
              <a:t>15</a:t>
            </a:fld>
            <a:endParaRPr lang="en-US" dirty="0"/>
          </a:p>
        </p:txBody>
      </p:sp>
      <p:sp>
        <p:nvSpPr>
          <p:cNvPr id="46083" name="Rectangle 6"/>
          <p:cNvSpPr>
            <a:spLocks noGrp="1" noChangeArrowheads="1"/>
          </p:cNvSpPr>
          <p:nvPr>
            <p:ph type="title"/>
          </p:nvPr>
        </p:nvSpPr>
        <p:spPr/>
        <p:txBody>
          <a:bodyPr lIns="82058" tIns="41029" rIns="82058" bIns="41029"/>
          <a:lstStyle/>
          <a:p>
            <a:pPr eaLnBrk="1" hangingPunct="1"/>
            <a:r>
              <a:rPr lang="en-US">
                <a:ea typeface="ＭＳ Ｐゴシック" pitchFamily="-108" charset="-128"/>
              </a:rPr>
              <a:t>Protection Policy vs. Mechanism</a:t>
            </a:r>
          </a:p>
        </p:txBody>
      </p:sp>
      <p:sp>
        <p:nvSpPr>
          <p:cNvPr id="46084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 lIns="82058" tIns="41029" rIns="82058" bIns="41029"/>
          <a:lstStyle/>
          <a:p>
            <a:pPr eaLnBrk="1" hangingPunct="1"/>
            <a:r>
              <a:rPr lang="en-US" dirty="0">
                <a:ea typeface="ＭＳ Ｐゴシック" pitchFamily="-108" charset="-128"/>
              </a:rPr>
              <a:t>Policy is about </a:t>
            </a:r>
            <a:r>
              <a:rPr lang="en-US" i="1" dirty="0">
                <a:ea typeface="ＭＳ Ｐゴシック" pitchFamily="-108" charset="-128"/>
              </a:rPr>
              <a:t>what </a:t>
            </a:r>
            <a:r>
              <a:rPr lang="en-US" dirty="0">
                <a:ea typeface="ＭＳ Ｐゴシック" pitchFamily="-108" charset="-128"/>
              </a:rPr>
              <a:t>and mechanism is about </a:t>
            </a:r>
            <a:r>
              <a:rPr lang="en-US" i="1" dirty="0">
                <a:ea typeface="ＭＳ Ｐゴシック" pitchFamily="-108" charset="-128"/>
              </a:rPr>
              <a:t>how</a:t>
            </a:r>
          </a:p>
          <a:p>
            <a:pPr eaLnBrk="1" hangingPunct="1"/>
            <a:r>
              <a:rPr lang="en-US" dirty="0">
                <a:ea typeface="ＭＳ Ｐゴシック" pitchFamily="-108" charset="-128"/>
              </a:rPr>
              <a:t>A protection system is the mechanism to enforce a security policy </a:t>
            </a:r>
          </a:p>
          <a:p>
            <a:pPr lvl="1" eaLnBrk="1" hangingPunct="1"/>
            <a:r>
              <a:rPr lang="en-US" dirty="0">
                <a:ea typeface="ＭＳ Ｐゴシック" pitchFamily="-108" charset="-128"/>
              </a:rPr>
              <a:t>Roughly the same set of choices, no matter what policy</a:t>
            </a:r>
          </a:p>
          <a:p>
            <a:pPr eaLnBrk="1" hangingPunct="1"/>
            <a:r>
              <a:rPr lang="en-US" dirty="0">
                <a:ea typeface="ＭＳ Ｐゴシック" pitchFamily="-108" charset="-128"/>
              </a:rPr>
              <a:t>A security policy delineates what acceptable behavior and unacceptable behavior</a:t>
            </a:r>
          </a:p>
          <a:p>
            <a:pPr lvl="1" eaLnBrk="1" hangingPunct="1"/>
            <a:r>
              <a:rPr lang="en-US" dirty="0">
                <a:ea typeface="ＭＳ Ｐゴシック" pitchFamily="-108" charset="-128"/>
              </a:rPr>
              <a:t>Example security policies:</a:t>
            </a:r>
          </a:p>
          <a:p>
            <a:pPr lvl="2" eaLnBrk="1" hangingPunct="1"/>
            <a:r>
              <a:rPr lang="en-US" dirty="0">
                <a:ea typeface="ＭＳ Ｐゴシック" pitchFamily="-108" charset="-128"/>
              </a:rPr>
              <a:t>Each user can only allocate 40GB of disk</a:t>
            </a:r>
          </a:p>
          <a:p>
            <a:pPr lvl="2" eaLnBrk="1" hangingPunct="1"/>
            <a:r>
              <a:rPr lang="en-US" dirty="0">
                <a:ea typeface="ＭＳ Ｐゴシック" pitchFamily="-108" charset="-128"/>
              </a:rPr>
              <a:t>No one but root can write to the password file</a:t>
            </a:r>
          </a:p>
          <a:p>
            <a:pPr lvl="2" eaLnBrk="1" hangingPunct="1"/>
            <a:r>
              <a:rPr lang="en-US" dirty="0">
                <a:ea typeface="ＭＳ Ｐゴシック" pitchFamily="-108" charset="-128"/>
              </a:rPr>
              <a:t>You cannot read my mail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 lIns="82058" tIns="41029" rIns="82058" bIns="41029"/>
          <a:lstStyle/>
          <a:p>
            <a:pPr defTabSz="914608"/>
            <a:fld id="{B0A987F2-3C86-4A54-A661-4623043233B6}" type="slidenum">
              <a:rPr lang="en-US"/>
              <a:pPr defTabSz="914608"/>
              <a:t>16</a:t>
            </a:fld>
            <a:endParaRPr lang="en-US" dirty="0"/>
          </a:p>
        </p:txBody>
      </p:sp>
      <p:sp>
        <p:nvSpPr>
          <p:cNvPr id="48131" name="Rectangle 13"/>
          <p:cNvSpPr>
            <a:spLocks noGrp="1" noChangeArrowheads="1"/>
          </p:cNvSpPr>
          <p:nvPr>
            <p:ph type="title"/>
          </p:nvPr>
        </p:nvSpPr>
        <p:spPr/>
        <p:txBody>
          <a:bodyPr lIns="82058" tIns="41029" rIns="82058" bIns="41029"/>
          <a:lstStyle/>
          <a:p>
            <a:pPr eaLnBrk="1" hangingPunct="1"/>
            <a:r>
              <a:rPr lang="en-US">
                <a:ea typeface="ＭＳ Ｐゴシック" pitchFamily="-108" charset="-128"/>
              </a:rPr>
              <a:t>Protection Mechanisms</a:t>
            </a:r>
          </a:p>
        </p:txBody>
      </p:sp>
      <p:sp>
        <p:nvSpPr>
          <p:cNvPr id="48132" name="Rectangle 14"/>
          <p:cNvSpPr>
            <a:spLocks noGrp="1" noChangeArrowheads="1"/>
          </p:cNvSpPr>
          <p:nvPr>
            <p:ph type="body" idx="1"/>
          </p:nvPr>
        </p:nvSpPr>
        <p:spPr/>
        <p:txBody>
          <a:bodyPr lIns="82058" tIns="41029" rIns="82058" bIns="41029"/>
          <a:lstStyle/>
          <a:p>
            <a:pPr eaLnBrk="1" hangingPunct="1">
              <a:lnSpc>
                <a:spcPct val="90000"/>
              </a:lnSpc>
            </a:pPr>
            <a:r>
              <a:rPr lang="en-US" dirty="0">
                <a:ea typeface="ＭＳ Ｐゴシック" pitchFamily="-108" charset="-128"/>
              </a:rPr>
              <a:t>Authentication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ea typeface="ＭＳ Ｐゴシック" pitchFamily="-108" charset="-128"/>
              </a:rPr>
              <a:t>Make sure system knows whom it is talking to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>
                <a:ea typeface="ＭＳ Ｐゴシック" pitchFamily="-108" charset="-128"/>
              </a:rPr>
              <a:t>Unix: password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>
                <a:ea typeface="ＭＳ Ｐゴシック" pitchFamily="-108" charset="-128"/>
              </a:rPr>
              <a:t>US banks:  account # + last transactions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>
                <a:ea typeface="ＭＳ Ｐゴシック" pitchFamily="-108" charset="-128"/>
              </a:rPr>
              <a:t>Bars: driver’s license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ea typeface="ＭＳ Ｐゴシック" pitchFamily="-108" charset="-128"/>
              </a:rPr>
              <a:t>Authorization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ea typeface="ＭＳ Ｐゴシック" pitchFamily="-108" charset="-128"/>
              </a:rPr>
              <a:t>Determine if x is allowed to do y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ea typeface="ＭＳ Ｐゴシック" pitchFamily="-108" charset="-128"/>
              </a:rPr>
              <a:t>Need a simple database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ea typeface="ＭＳ Ｐゴシック" pitchFamily="-108" charset="-128"/>
              </a:rPr>
              <a:t>Access enforcement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ea typeface="ＭＳ Ｐゴシック" pitchFamily="-108" charset="-128"/>
              </a:rPr>
              <a:t>Enforce authorization decision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ea typeface="ＭＳ Ｐゴシック" pitchFamily="-108" charset="-128"/>
              </a:rPr>
              <a:t>Must make sure there are no loopholes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ea typeface="ＭＳ Ｐゴシック" pitchFamily="-108" charset="-128"/>
              </a:rPr>
              <a:t>This is difficult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 lIns="82058" tIns="41029" rIns="82058" bIns="41029"/>
          <a:lstStyle/>
          <a:p>
            <a:pPr defTabSz="914608"/>
            <a:fld id="{DC327977-2D03-47A8-B9E6-79A50B65BED0}" type="slidenum">
              <a:rPr lang="en-US"/>
              <a:pPr defTabSz="914608"/>
              <a:t>17</a:t>
            </a:fld>
            <a:endParaRPr lang="en-US" dirty="0"/>
          </a:p>
        </p:txBody>
      </p:sp>
      <p:sp>
        <p:nvSpPr>
          <p:cNvPr id="50179" name="Rectangle 13"/>
          <p:cNvSpPr>
            <a:spLocks noGrp="1" noChangeArrowheads="1"/>
          </p:cNvSpPr>
          <p:nvPr>
            <p:ph type="title"/>
          </p:nvPr>
        </p:nvSpPr>
        <p:spPr/>
        <p:txBody>
          <a:bodyPr lIns="82058" tIns="41029" rIns="82058" bIns="41029"/>
          <a:lstStyle/>
          <a:p>
            <a:pPr eaLnBrk="1" hangingPunct="1"/>
            <a:r>
              <a:rPr lang="en-US">
                <a:ea typeface="ＭＳ Ｐゴシック" pitchFamily="-108" charset="-128"/>
              </a:rPr>
              <a:t>Authentication</a:t>
            </a:r>
          </a:p>
        </p:txBody>
      </p:sp>
      <p:sp>
        <p:nvSpPr>
          <p:cNvPr id="50180" name="Rectangle 14"/>
          <p:cNvSpPr>
            <a:spLocks noGrp="1" noChangeArrowheads="1"/>
          </p:cNvSpPr>
          <p:nvPr>
            <p:ph type="body" idx="1"/>
          </p:nvPr>
        </p:nvSpPr>
        <p:spPr/>
        <p:txBody>
          <a:bodyPr lIns="82058" tIns="41029" rIns="82058" bIns="41029">
            <a:normAutofit fontScale="92500"/>
          </a:bodyPr>
          <a:lstStyle/>
          <a:p>
            <a:pPr eaLnBrk="1" hangingPunct="1">
              <a:lnSpc>
                <a:spcPct val="90000"/>
              </a:lnSpc>
            </a:pPr>
            <a:r>
              <a:rPr lang="en-US">
                <a:ea typeface="ＭＳ Ｐゴシック" pitchFamily="-108" charset="-128"/>
              </a:rPr>
              <a:t>Usually done with passwords   </a:t>
            </a:r>
          </a:p>
          <a:p>
            <a:pPr lvl="1" eaLnBrk="1" hangingPunct="1">
              <a:lnSpc>
                <a:spcPct val="90000"/>
              </a:lnSpc>
            </a:pPr>
            <a:r>
              <a:rPr lang="en-US">
                <a:ea typeface="ＭＳ Ｐゴシック" pitchFamily="-108" charset="-128"/>
              </a:rPr>
              <a:t>This is usually a relatively weak form of authentication, since it’s something that people have to remember</a:t>
            </a:r>
          </a:p>
          <a:p>
            <a:pPr lvl="1" eaLnBrk="1" hangingPunct="1">
              <a:lnSpc>
                <a:spcPct val="90000"/>
              </a:lnSpc>
            </a:pPr>
            <a:r>
              <a:rPr lang="en-US">
                <a:ea typeface="ＭＳ Ｐゴシック" pitchFamily="-108" charset="-128"/>
              </a:rPr>
              <a:t>Empirically is typically based on girlfriend/boyfriend/partner name</a:t>
            </a:r>
          </a:p>
          <a:p>
            <a:pPr eaLnBrk="1" hangingPunct="1">
              <a:lnSpc>
                <a:spcPct val="90000"/>
              </a:lnSpc>
            </a:pPr>
            <a:r>
              <a:rPr lang="en-US">
                <a:ea typeface="ＭＳ Ｐゴシック" pitchFamily="-108" charset="-128"/>
              </a:rPr>
              <a:t>Passwords should not be stored in a directly-readable form</a:t>
            </a:r>
          </a:p>
          <a:p>
            <a:pPr lvl="1" eaLnBrk="1" hangingPunct="1">
              <a:lnSpc>
                <a:spcPct val="90000"/>
              </a:lnSpc>
            </a:pPr>
            <a:r>
              <a:rPr lang="en-US">
                <a:ea typeface="ＭＳ Ｐゴシック" pitchFamily="-108" charset="-128"/>
              </a:rPr>
              <a:t>Use some sort of one-way-transformation (a “secure hash”) and store that</a:t>
            </a:r>
          </a:p>
          <a:p>
            <a:pPr lvl="1" eaLnBrk="1" hangingPunct="1">
              <a:lnSpc>
                <a:spcPct val="90000"/>
              </a:lnSpc>
            </a:pPr>
            <a:r>
              <a:rPr lang="en-US">
                <a:ea typeface="ＭＳ Ｐゴシック" pitchFamily="-108" charset="-128"/>
              </a:rPr>
              <a:t>If you look in /etc/passwords will see a bunch of gibberish associated with each name.  That is the password</a:t>
            </a:r>
          </a:p>
          <a:p>
            <a:pPr eaLnBrk="1" hangingPunct="1">
              <a:lnSpc>
                <a:spcPct val="90000"/>
              </a:lnSpc>
            </a:pPr>
            <a:r>
              <a:rPr lang="en-US">
                <a:ea typeface="ＭＳ Ｐゴシック" pitchFamily="-108" charset="-128"/>
              </a:rPr>
              <a:t>Problem: to prevent guessing (“dictionary attacks”) passwords should be long and obscure</a:t>
            </a:r>
          </a:p>
          <a:p>
            <a:pPr lvl="1" eaLnBrk="1" hangingPunct="1">
              <a:lnSpc>
                <a:spcPct val="90000"/>
              </a:lnSpc>
            </a:pPr>
            <a:r>
              <a:rPr lang="en-US">
                <a:ea typeface="ＭＳ Ｐゴシック" pitchFamily="-108" charset="-128"/>
              </a:rPr>
              <a:t>Unfortunately easily forgotten and usually written down</a:t>
            </a:r>
          </a:p>
          <a:p>
            <a:pPr eaLnBrk="1" hangingPunct="1">
              <a:lnSpc>
                <a:spcPct val="90000"/>
              </a:lnSpc>
            </a:pPr>
            <a:r>
              <a:rPr lang="en-US">
                <a:ea typeface="ＭＳ Ｐゴシック" pitchFamily="-108" charset="-128"/>
              </a:rPr>
              <a:t>What are the alternatives?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 lIns="82058" tIns="41029" rIns="82058" bIns="41029"/>
          <a:lstStyle/>
          <a:p>
            <a:pPr defTabSz="914608"/>
            <a:fld id="{2E462306-ED61-40A0-91C9-174BB40FED08}" type="slidenum">
              <a:rPr lang="en-US"/>
              <a:pPr defTabSz="914608"/>
              <a:t>18</a:t>
            </a:fld>
            <a:endParaRPr lang="en-US" dirty="0"/>
          </a:p>
        </p:txBody>
      </p:sp>
      <p:sp>
        <p:nvSpPr>
          <p:cNvPr id="52227" name="Rectangle 14"/>
          <p:cNvSpPr>
            <a:spLocks noGrp="1" noChangeArrowheads="1"/>
          </p:cNvSpPr>
          <p:nvPr>
            <p:ph type="title"/>
          </p:nvPr>
        </p:nvSpPr>
        <p:spPr/>
        <p:txBody>
          <a:bodyPr lIns="82058" tIns="41029" rIns="82058" bIns="41029"/>
          <a:lstStyle/>
          <a:p>
            <a:pPr eaLnBrk="1" hangingPunct="1"/>
            <a:r>
              <a:rPr lang="en-US">
                <a:ea typeface="ＭＳ Ｐゴシック" pitchFamily="-108" charset="-128"/>
              </a:rPr>
              <a:t>Protection Domain</a:t>
            </a:r>
          </a:p>
        </p:txBody>
      </p:sp>
      <p:sp>
        <p:nvSpPr>
          <p:cNvPr id="52228" name="Rectangle 15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3581400"/>
          </a:xfrm>
        </p:spPr>
        <p:txBody>
          <a:bodyPr lIns="82058" tIns="41029" rIns="82058" bIns="41029">
            <a:normAutofit lnSpcReduction="10000"/>
          </a:bodyPr>
          <a:lstStyle/>
          <a:p>
            <a:pPr eaLnBrk="1" hangingPunct="1"/>
            <a:r>
              <a:rPr lang="en-US" dirty="0">
                <a:ea typeface="ＭＳ Ｐゴシック" pitchFamily="-108" charset="-128"/>
              </a:rPr>
              <a:t>A set of (objects, rights) pairs</a:t>
            </a:r>
          </a:p>
          <a:p>
            <a:pPr lvl="1" eaLnBrk="1" hangingPunct="1"/>
            <a:r>
              <a:rPr lang="en-US" dirty="0">
                <a:ea typeface="ＭＳ Ｐゴシック" pitchFamily="-108" charset="-128"/>
              </a:rPr>
              <a:t>Domain may correspond to single user, or more general</a:t>
            </a:r>
          </a:p>
          <a:p>
            <a:pPr lvl="1" eaLnBrk="1" hangingPunct="1"/>
            <a:r>
              <a:rPr lang="en-US" dirty="0">
                <a:ea typeface="ＭＳ Ｐゴシック" pitchFamily="-108" charset="-128"/>
              </a:rPr>
              <a:t>Process runs in a domain at a given instant in time</a:t>
            </a:r>
          </a:p>
          <a:p>
            <a:pPr eaLnBrk="1" hangingPunct="1"/>
            <a:r>
              <a:rPr lang="en-US" dirty="0">
                <a:ea typeface="ＭＳ Ｐゴシック" pitchFamily="-108" charset="-128"/>
              </a:rPr>
              <a:t>Once identity known, what is Bob allowed to do?</a:t>
            </a:r>
          </a:p>
          <a:p>
            <a:pPr lvl="1" eaLnBrk="1" hangingPunct="1"/>
            <a:r>
              <a:rPr lang="en-US" dirty="0">
                <a:ea typeface="ＭＳ Ｐゴシック" pitchFamily="-108" charset="-128"/>
              </a:rPr>
              <a:t>More generally: must be able to determine what each “principal” is allowed to do with what</a:t>
            </a:r>
          </a:p>
          <a:p>
            <a:pPr eaLnBrk="1" hangingPunct="1"/>
            <a:r>
              <a:rPr lang="en-US" dirty="0">
                <a:ea typeface="ＭＳ Ｐゴシック" pitchFamily="-108" charset="-128"/>
              </a:rPr>
              <a:t>Can be represented as an “protection matrix” with one row per domain, one column per resource</a:t>
            </a:r>
          </a:p>
          <a:p>
            <a:pPr eaLnBrk="1" hangingPunct="1"/>
            <a:r>
              <a:rPr lang="en-US" dirty="0">
                <a:ea typeface="ＭＳ Ｐゴシック" pitchFamily="-108" charset="-128"/>
              </a:rPr>
              <a:t>What are the pros and cons of this approach?</a:t>
            </a:r>
          </a:p>
        </p:txBody>
      </p:sp>
      <p:graphicFrame>
        <p:nvGraphicFramePr>
          <p:cNvPr id="747564" name="Group 44"/>
          <p:cNvGraphicFramePr>
            <a:graphicFrameLocks noGrp="1"/>
          </p:cNvGraphicFramePr>
          <p:nvPr/>
        </p:nvGraphicFramePr>
        <p:xfrm>
          <a:off x="1394114" y="4975412"/>
          <a:ext cx="6096000" cy="1748116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7029"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SzPct val="70000"/>
                        <a:buFont typeface="Wingdings" pitchFamily="-108" charset="2"/>
                        <a:buNone/>
                        <a:tabLst/>
                      </a:pP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  <a:ea typeface="ＭＳ Ｐゴシック" pitchFamily="-108" charset="-128"/>
                      </a:endParaRPr>
                    </a:p>
                  </a:txBody>
                  <a:tcPr marL="83127" marR="83127" marT="40341" marB="4034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SzPct val="70000"/>
                        <a:buFont typeface="Wingdings" pitchFamily="-108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ＭＳ Ｐゴシック" pitchFamily="-108" charset="-128"/>
                        </a:rPr>
                        <a:t>File A</a:t>
                      </a:r>
                    </a:p>
                  </a:txBody>
                  <a:tcPr marL="83127" marR="83127" marT="40341" marB="4034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SzPct val="70000"/>
                        <a:buFont typeface="Wingdings" pitchFamily="-108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ＭＳ Ｐゴシック" pitchFamily="-108" charset="-128"/>
                        </a:rPr>
                        <a:t>Printer B</a:t>
                      </a:r>
                    </a:p>
                  </a:txBody>
                  <a:tcPr marL="83127" marR="83127" marT="40341" marB="4034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SzPct val="70000"/>
                        <a:buFont typeface="Wingdings" pitchFamily="-108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ＭＳ Ｐゴシック" pitchFamily="-108" charset="-128"/>
                        </a:rPr>
                        <a:t>File C</a:t>
                      </a:r>
                    </a:p>
                  </a:txBody>
                  <a:tcPr marL="83127" marR="83127" marT="40341" marB="4034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7029"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SzPct val="70000"/>
                        <a:buFont typeface="Wingdings" pitchFamily="-108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ＭＳ Ｐゴシック" pitchFamily="-108" charset="-128"/>
                        </a:rPr>
                        <a:t>Domain 1</a:t>
                      </a:r>
                    </a:p>
                  </a:txBody>
                  <a:tcPr marL="83127" marR="83127" marT="40341" marB="4034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SzPct val="70000"/>
                        <a:buFont typeface="Wingdings" pitchFamily="-108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ＭＳ Ｐゴシック" pitchFamily="-108" charset="-128"/>
                        </a:rPr>
                        <a:t>R</a:t>
                      </a:r>
                    </a:p>
                  </a:txBody>
                  <a:tcPr marL="83127" marR="83127" marT="40341" marB="4034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SzPct val="70000"/>
                        <a:buFont typeface="Wingdings" pitchFamily="-108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ＭＳ Ｐゴシック" pitchFamily="-108" charset="-128"/>
                        </a:rPr>
                        <a:t>W</a:t>
                      </a:r>
                    </a:p>
                  </a:txBody>
                  <a:tcPr marL="83127" marR="83127" marT="40341" marB="4034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SzPct val="70000"/>
                        <a:buFont typeface="Wingdings" pitchFamily="-108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ＭＳ Ｐゴシック" pitchFamily="-108" charset="-128"/>
                        </a:rPr>
                        <a:t>RW</a:t>
                      </a:r>
                    </a:p>
                  </a:txBody>
                  <a:tcPr marL="83127" marR="83127" marT="40341" marB="4034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7029"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SzPct val="70000"/>
                        <a:buFont typeface="Wingdings" pitchFamily="-108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ＭＳ Ｐゴシック" pitchFamily="-108" charset="-128"/>
                        </a:rPr>
                        <a:t>Domain 2</a:t>
                      </a:r>
                    </a:p>
                  </a:txBody>
                  <a:tcPr marL="83127" marR="83127" marT="40341" marB="4034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SzPct val="70000"/>
                        <a:buFont typeface="Wingdings" pitchFamily="-108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ＭＳ Ｐゴシック" pitchFamily="-108" charset="-128"/>
                        </a:rPr>
                        <a:t>RW</a:t>
                      </a:r>
                    </a:p>
                  </a:txBody>
                  <a:tcPr marL="83127" marR="83127" marT="40341" marB="4034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SzPct val="70000"/>
                        <a:buFont typeface="Wingdings" pitchFamily="-108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ＭＳ Ｐゴシック" pitchFamily="-108" charset="-128"/>
                        </a:rPr>
                        <a:t>W</a:t>
                      </a:r>
                    </a:p>
                  </a:txBody>
                  <a:tcPr marL="83127" marR="83127" marT="40341" marB="4034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SzPct val="70000"/>
                        <a:buFont typeface="Wingdings" pitchFamily="-108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ＭＳ Ｐゴシック" pitchFamily="-108" charset="-128"/>
                        </a:rPr>
                        <a:t>…</a:t>
                      </a:r>
                    </a:p>
                  </a:txBody>
                  <a:tcPr marL="83127" marR="83127" marT="40341" marB="4034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7029"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SzPct val="70000"/>
                        <a:buFont typeface="Wingdings" pitchFamily="-108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ＭＳ Ｐゴシック" pitchFamily="-108" charset="-128"/>
                        </a:rPr>
                        <a:t>Domain 3</a:t>
                      </a:r>
                    </a:p>
                  </a:txBody>
                  <a:tcPr marL="83127" marR="83127" marT="40341" marB="4034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SzPct val="70000"/>
                        <a:buFont typeface="Wingdings" pitchFamily="-108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ＭＳ Ｐゴシック" pitchFamily="-108" charset="-128"/>
                        </a:rPr>
                        <a:t>R</a:t>
                      </a:r>
                    </a:p>
                  </a:txBody>
                  <a:tcPr marL="83127" marR="83127" marT="40341" marB="4034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SzPct val="70000"/>
                        <a:buFont typeface="Wingdings" pitchFamily="-108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ＭＳ Ｐゴシック" pitchFamily="-108" charset="-128"/>
                        </a:rPr>
                        <a:t>…</a:t>
                      </a:r>
                    </a:p>
                  </a:txBody>
                  <a:tcPr marL="83127" marR="83127" marT="40341" marB="4034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SzPct val="70000"/>
                        <a:buFont typeface="Wingdings" pitchFamily="-108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ＭＳ Ｐゴシック" pitchFamily="-108" charset="-128"/>
                        </a:rPr>
                        <a:t>RW</a:t>
                      </a:r>
                    </a:p>
                  </a:txBody>
                  <a:tcPr marL="83127" marR="83127" marT="40341" marB="4034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 lIns="82058" tIns="41029" rIns="82058" bIns="41029"/>
          <a:lstStyle/>
          <a:p>
            <a:pPr defTabSz="914608"/>
            <a:fld id="{3B2E1BF8-D7B4-40CA-B668-4020433CC3A0}" type="slidenum">
              <a:rPr lang="en-US"/>
              <a:pPr defTabSz="914608"/>
              <a:t>19</a:t>
            </a:fld>
            <a:endParaRPr lang="en-US" dirty="0"/>
          </a:p>
        </p:txBody>
      </p:sp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82058" tIns="41029" rIns="82058" bIns="41029"/>
          <a:lstStyle/>
          <a:p>
            <a:pPr defTabSz="820583"/>
            <a:r>
              <a:rPr lang="en-US" dirty="0">
                <a:ea typeface="ＭＳ Ｐゴシック" pitchFamily="-108" charset="-128"/>
              </a:rPr>
              <a:t>Access Control Lists (ACLs)</a:t>
            </a:r>
          </a:p>
        </p:txBody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82058" tIns="41029" rIns="82058" bIns="41029">
            <a:normAutofit lnSpcReduction="10000"/>
          </a:bodyPr>
          <a:lstStyle/>
          <a:p>
            <a:pPr marL="307718" indent="-307718" defTabSz="820583"/>
            <a:r>
              <a:rPr lang="en-US" dirty="0">
                <a:ea typeface="ＭＳ Ｐゴシック" pitchFamily="-108" charset="-128"/>
              </a:rPr>
              <a:t>By column:  For each object, indicate which users are allowed to perform which operations</a:t>
            </a:r>
          </a:p>
          <a:p>
            <a:pPr marL="666723" lvl="1" indent="-256432" defTabSz="820583"/>
            <a:r>
              <a:rPr lang="en-US" dirty="0">
                <a:ea typeface="ＭＳ Ｐゴシック" pitchFamily="-108" charset="-128"/>
              </a:rPr>
              <a:t>In most general form, each object has a list of</a:t>
            </a:r>
            <a:br>
              <a:rPr lang="en-US" dirty="0">
                <a:ea typeface="ＭＳ Ｐゴシック" pitchFamily="-108" charset="-128"/>
              </a:rPr>
            </a:br>
            <a:r>
              <a:rPr lang="en-US" dirty="0">
                <a:ea typeface="ＭＳ Ｐゴシック" pitchFamily="-108" charset="-128"/>
              </a:rPr>
              <a:t>&lt;</a:t>
            </a:r>
            <a:r>
              <a:rPr lang="en-US" dirty="0" err="1">
                <a:ea typeface="ＭＳ Ｐゴシック" pitchFamily="-108" charset="-128"/>
              </a:rPr>
              <a:t>user,privileged</a:t>
            </a:r>
            <a:r>
              <a:rPr lang="en-US" dirty="0">
                <a:ea typeface="ＭＳ Ｐゴシック" pitchFamily="-108" charset="-128"/>
              </a:rPr>
              <a:t>&gt; pairs</a:t>
            </a:r>
          </a:p>
          <a:p>
            <a:pPr marL="307718" indent="-307718" defTabSz="820583"/>
            <a:r>
              <a:rPr lang="en-US" dirty="0">
                <a:ea typeface="ＭＳ Ｐゴシック" pitchFamily="-108" charset="-128"/>
              </a:rPr>
              <a:t>Access control lists are simple, and are used in almost all file systems</a:t>
            </a:r>
          </a:p>
          <a:p>
            <a:pPr marL="666723" lvl="1" indent="-256432" defTabSz="820583"/>
            <a:r>
              <a:rPr lang="en-US" dirty="0">
                <a:ea typeface="ＭＳ Ｐゴシック" pitchFamily="-108" charset="-128"/>
              </a:rPr>
              <a:t>Owner, group, world</a:t>
            </a:r>
          </a:p>
          <a:p>
            <a:pPr marL="307718" indent="-307718" defTabSz="820583"/>
            <a:r>
              <a:rPr lang="en-US" dirty="0">
                <a:ea typeface="ＭＳ Ｐゴシック" pitchFamily="-108" charset="-128"/>
              </a:rPr>
              <a:t>Implementation</a:t>
            </a:r>
          </a:p>
          <a:p>
            <a:pPr marL="666723" lvl="1" indent="-256432" defTabSz="820583"/>
            <a:r>
              <a:rPr lang="en-US" dirty="0">
                <a:ea typeface="ＭＳ Ｐゴシック" pitchFamily="-108" charset="-128"/>
              </a:rPr>
              <a:t>Stores ACLs in each file</a:t>
            </a:r>
          </a:p>
          <a:p>
            <a:pPr marL="666723" lvl="1" indent="-256432" defTabSz="820583"/>
            <a:r>
              <a:rPr lang="en-US" dirty="0">
                <a:ea typeface="ＭＳ Ｐゴシック" pitchFamily="-108" charset="-128"/>
              </a:rPr>
              <a:t>Use login authentication to identify</a:t>
            </a:r>
          </a:p>
          <a:p>
            <a:pPr marL="666723" lvl="1" indent="-256432" defTabSz="820583"/>
            <a:r>
              <a:rPr lang="en-US" dirty="0">
                <a:ea typeface="ＭＳ Ｐゴシック" pitchFamily="-108" charset="-128"/>
              </a:rPr>
              <a:t>Kernel implements ACLs</a:t>
            </a:r>
          </a:p>
          <a:p>
            <a:pPr marL="307718" indent="-307718" defTabSz="820583"/>
            <a:r>
              <a:rPr lang="en-US" dirty="0">
                <a:ea typeface="ＭＳ Ｐゴシック" pitchFamily="-108" charset="-128"/>
              </a:rPr>
              <a:t>What are the issues?</a:t>
            </a:r>
          </a:p>
          <a:p>
            <a:pPr marL="307718" indent="-307718" defTabSz="820583">
              <a:buNone/>
            </a:pPr>
            <a:endParaRPr lang="en-US" b="1" dirty="0">
              <a:ea typeface="ＭＳ Ｐゴシック" pitchFamily="-108" charset="-128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Part 1 (today)</a:t>
            </a:r>
          </a:p>
          <a:p>
            <a:pPr lvl="1"/>
            <a:r>
              <a:rPr lang="en-US" dirty="0">
                <a:ea typeface="ＭＳ Ｐゴシック" pitchFamily="-108" charset="-128"/>
              </a:rPr>
              <a:t>File system abstractions and operations</a:t>
            </a:r>
          </a:p>
          <a:p>
            <a:pPr lvl="1"/>
            <a:r>
              <a:rPr lang="en-US" dirty="0">
                <a:ea typeface="ＭＳ Ｐゴシック" pitchFamily="-108" charset="-128"/>
              </a:rPr>
              <a:t>Protection</a:t>
            </a:r>
          </a:p>
          <a:p>
            <a:pPr lvl="1"/>
            <a:r>
              <a:rPr lang="en-US" sz="2500" dirty="0"/>
              <a:t>File system structure</a:t>
            </a:r>
          </a:p>
          <a:p>
            <a:pPr lvl="2"/>
            <a:r>
              <a:rPr lang="en-US" sz="2200" dirty="0"/>
              <a:t>Disk allocation and </a:t>
            </a:r>
            <a:r>
              <a:rPr lang="en-US" sz="2200" dirty="0" err="1"/>
              <a:t>i</a:t>
            </a:r>
            <a:r>
              <a:rPr lang="en-US" sz="2200" dirty="0"/>
              <a:t>-nodes</a:t>
            </a:r>
          </a:p>
          <a:p>
            <a:pPr lvl="2"/>
            <a:r>
              <a:rPr lang="en-US" sz="2200" dirty="0"/>
              <a:t>Directory and link implementations</a:t>
            </a:r>
          </a:p>
          <a:p>
            <a:pPr lvl="2"/>
            <a:r>
              <a:rPr lang="en-US" sz="2200" dirty="0"/>
              <a:t>Physical layout for performance</a:t>
            </a:r>
            <a:endParaRPr lang="en-US" dirty="0">
              <a:ea typeface="ＭＳ Ｐゴシック" pitchFamily="-108" charset="-128"/>
            </a:endParaRPr>
          </a:p>
          <a:p>
            <a:r>
              <a:rPr lang="en-US" dirty="0">
                <a:ea typeface="ＭＳ Ｐゴシック" pitchFamily="-108" charset="-128"/>
              </a:rPr>
              <a:t>Part II (Thursday)</a:t>
            </a:r>
          </a:p>
          <a:p>
            <a:pPr lvl="1"/>
            <a:r>
              <a:rPr lang="en-US" dirty="0">
                <a:ea typeface="ＭＳ Ｐゴシック" pitchFamily="-108" charset="-128"/>
              </a:rPr>
              <a:t>Performance and reliability</a:t>
            </a:r>
          </a:p>
          <a:p>
            <a:pPr lvl="2"/>
            <a:r>
              <a:rPr lang="en-US" sz="2200" dirty="0"/>
              <a:t>File buffer cache</a:t>
            </a:r>
          </a:p>
          <a:p>
            <a:pPr lvl="2"/>
            <a:r>
              <a:rPr lang="en-US" sz="2200" dirty="0"/>
              <a:t>Disk failure and file recovery tools</a:t>
            </a:r>
          </a:p>
          <a:p>
            <a:pPr lvl="2"/>
            <a:r>
              <a:rPr lang="en-US" sz="2200" dirty="0"/>
              <a:t>Consistent updates</a:t>
            </a:r>
          </a:p>
          <a:p>
            <a:pPr lvl="2"/>
            <a:r>
              <a:rPr lang="en-US" sz="2200" dirty="0"/>
              <a:t>Transactions and logging</a:t>
            </a:r>
          </a:p>
          <a:p>
            <a:r>
              <a:rPr lang="en-US" sz="2800" dirty="0"/>
              <a:t>Part III (TBA)</a:t>
            </a:r>
          </a:p>
          <a:p>
            <a:pPr lvl="1"/>
            <a:r>
              <a:rPr lang="en-US" sz="2500" dirty="0"/>
              <a:t>Ext4 file system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2</a:t>
            </a:fld>
            <a:endParaRPr kumimoji="0"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 lIns="82058" tIns="41029" rIns="82058" bIns="41029"/>
          <a:lstStyle/>
          <a:p>
            <a:pPr defTabSz="914608"/>
            <a:fld id="{DB2392AE-338D-4EAB-9F38-685C6D39B478}" type="slidenum">
              <a:rPr lang="en-US"/>
              <a:pPr defTabSz="914608"/>
              <a:t>20</a:t>
            </a:fld>
            <a:endParaRPr lang="en-US" dirty="0"/>
          </a:p>
        </p:txBody>
      </p:sp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82058" tIns="41029" rIns="82058" bIns="41029"/>
          <a:lstStyle/>
          <a:p>
            <a:pPr defTabSz="820583"/>
            <a:r>
              <a:rPr lang="en-US" dirty="0">
                <a:ea typeface="ＭＳ Ｐゴシック" pitchFamily="-108" charset="-128"/>
              </a:rPr>
              <a:t>Capabilities</a:t>
            </a:r>
          </a:p>
        </p:txBody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82058" tIns="41029" rIns="82058" bIns="41029">
            <a:normAutofit lnSpcReduction="10000"/>
          </a:bodyPr>
          <a:lstStyle/>
          <a:p>
            <a:pPr marL="307718" indent="-307718" defTabSz="820583"/>
            <a:r>
              <a:rPr lang="en-US" sz="2200" dirty="0">
                <a:ea typeface="ＭＳ Ｐゴシック" pitchFamily="-108" charset="-128"/>
              </a:rPr>
              <a:t>By rows: For each user, indicate which files may be accessed and in what ways</a:t>
            </a:r>
          </a:p>
          <a:p>
            <a:pPr marL="666723" lvl="1" indent="-256432" defTabSz="820583"/>
            <a:r>
              <a:rPr lang="en-US" sz="1800" dirty="0">
                <a:ea typeface="ＭＳ Ｐゴシック" pitchFamily="-108" charset="-128"/>
              </a:rPr>
              <a:t>Store a lists of &lt;object, privilege&gt; pairs which each user.</a:t>
            </a:r>
          </a:p>
          <a:p>
            <a:pPr marL="1025728" lvl="2" indent="-205146" defTabSz="820583"/>
            <a:r>
              <a:rPr lang="en-US" dirty="0">
                <a:ea typeface="ＭＳ Ｐゴシック" pitchFamily="-108" charset="-128"/>
              </a:rPr>
              <a:t>Called a </a:t>
            </a:r>
            <a:r>
              <a:rPr lang="en-US" i="1" dirty="0">
                <a:ea typeface="ＭＳ Ｐゴシック" pitchFamily="-108" charset="-128"/>
              </a:rPr>
              <a:t>Capability List</a:t>
            </a:r>
          </a:p>
          <a:p>
            <a:pPr marL="307718" indent="-307718" defTabSz="820583"/>
            <a:r>
              <a:rPr lang="en-US" sz="2200" dirty="0">
                <a:ea typeface="ＭＳ Ｐゴシック" pitchFamily="-108" charset="-128"/>
              </a:rPr>
              <a:t>Capabilities frequently do both naming and protection</a:t>
            </a:r>
          </a:p>
          <a:p>
            <a:pPr marL="666723" lvl="1" indent="-256432" defTabSz="820583"/>
            <a:r>
              <a:rPr lang="en-US" sz="1800" dirty="0">
                <a:ea typeface="ＭＳ Ｐゴシック" pitchFamily="-108" charset="-128"/>
              </a:rPr>
              <a:t>Can only “see” an object if you have a capability for it.</a:t>
            </a:r>
          </a:p>
          <a:p>
            <a:pPr marL="666723" lvl="1" indent="-256432" defTabSz="820583"/>
            <a:r>
              <a:rPr lang="en-US" sz="1800" dirty="0">
                <a:ea typeface="ＭＳ Ｐゴシック" pitchFamily="-108" charset="-128"/>
              </a:rPr>
              <a:t>Default is no access</a:t>
            </a:r>
          </a:p>
          <a:p>
            <a:pPr marL="307718" indent="-307718" defTabSz="820583"/>
            <a:r>
              <a:rPr lang="en-US" sz="2200" dirty="0">
                <a:ea typeface="ＭＳ Ｐゴシック" pitchFamily="-108" charset="-128"/>
              </a:rPr>
              <a:t>Implementation</a:t>
            </a:r>
          </a:p>
          <a:p>
            <a:pPr marL="666723" lvl="1" indent="-256432" defTabSz="820583"/>
            <a:r>
              <a:rPr lang="en-US" sz="1800" dirty="0">
                <a:ea typeface="ＭＳ Ｐゴシック" pitchFamily="-108" charset="-128"/>
              </a:rPr>
              <a:t>Capability lists</a:t>
            </a:r>
          </a:p>
          <a:p>
            <a:pPr marL="1025728" lvl="2" indent="-205146" defTabSz="820583"/>
            <a:r>
              <a:rPr lang="en-US" sz="1800" dirty="0">
                <a:ea typeface="ＭＳ Ｐゴシック" pitchFamily="-108" charset="-128"/>
              </a:rPr>
              <a:t>Architecture support</a:t>
            </a:r>
          </a:p>
          <a:p>
            <a:pPr marL="1025728" lvl="2" indent="-205146" defTabSz="820583"/>
            <a:r>
              <a:rPr lang="en-US" sz="1800" dirty="0">
                <a:ea typeface="ＭＳ Ｐゴシック" pitchFamily="-108" charset="-128"/>
              </a:rPr>
              <a:t>Stored in the kernel</a:t>
            </a:r>
          </a:p>
          <a:p>
            <a:pPr marL="1025728" lvl="2" indent="-205146" defTabSz="820583"/>
            <a:r>
              <a:rPr lang="en-US" sz="1800" dirty="0">
                <a:ea typeface="ＭＳ Ｐゴシック" pitchFamily="-108" charset="-128"/>
              </a:rPr>
              <a:t>Stored in the user space but in encrypted format</a:t>
            </a:r>
          </a:p>
          <a:p>
            <a:pPr marL="666723" lvl="1" indent="-256432" defTabSz="820583"/>
            <a:r>
              <a:rPr lang="en-US" sz="1800" dirty="0">
                <a:ea typeface="ＭＳ Ｐゴシック" pitchFamily="-108" charset="-128"/>
              </a:rPr>
              <a:t>Checking is easy: no enumeration</a:t>
            </a:r>
          </a:p>
          <a:p>
            <a:pPr marL="307718" indent="-307718" defTabSz="820583"/>
            <a:r>
              <a:rPr lang="en-US" sz="2200" dirty="0">
                <a:ea typeface="ＭＳ Ｐゴシック" pitchFamily="-108" charset="-128"/>
              </a:rPr>
              <a:t>Issues with capabilities?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 lIns="82058" tIns="41029" rIns="82058" bIns="41029"/>
          <a:lstStyle/>
          <a:p>
            <a:pPr defTabSz="914608"/>
            <a:fld id="{1DF4A934-9C9F-4C3F-8F3E-9E85DEEB3E64}" type="slidenum">
              <a:rPr lang="en-US"/>
              <a:pPr defTabSz="914608"/>
              <a:t>21</a:t>
            </a:fld>
            <a:endParaRPr lang="en-US" dirty="0"/>
          </a:p>
        </p:txBody>
      </p:sp>
      <p:sp>
        <p:nvSpPr>
          <p:cNvPr id="58371" name="Rectangle 8"/>
          <p:cNvSpPr>
            <a:spLocks noGrp="1" noChangeArrowheads="1"/>
          </p:cNvSpPr>
          <p:nvPr>
            <p:ph type="title"/>
          </p:nvPr>
        </p:nvSpPr>
        <p:spPr/>
        <p:txBody>
          <a:bodyPr lIns="82058" tIns="41029" rIns="82058" bIns="41029"/>
          <a:lstStyle/>
          <a:p>
            <a:pPr eaLnBrk="1" hangingPunct="1"/>
            <a:r>
              <a:rPr lang="en-US">
                <a:ea typeface="ＭＳ Ｐゴシック" pitchFamily="-108" charset="-128"/>
              </a:rPr>
              <a:t>Access Enforcement</a:t>
            </a:r>
          </a:p>
        </p:txBody>
      </p:sp>
      <p:sp>
        <p:nvSpPr>
          <p:cNvPr id="58372" name="Rectangle 9"/>
          <p:cNvSpPr>
            <a:spLocks noGrp="1" noChangeArrowheads="1"/>
          </p:cNvSpPr>
          <p:nvPr>
            <p:ph type="body" idx="1"/>
          </p:nvPr>
        </p:nvSpPr>
        <p:spPr/>
        <p:txBody>
          <a:bodyPr lIns="82058" tIns="41029" rIns="82058" bIns="41029"/>
          <a:lstStyle/>
          <a:p>
            <a:pPr eaLnBrk="1" hangingPunct="1"/>
            <a:r>
              <a:rPr lang="en-US">
                <a:ea typeface="ＭＳ Ｐゴシック" pitchFamily="-108" charset="-128"/>
              </a:rPr>
              <a:t>Use a trusted party to </a:t>
            </a:r>
          </a:p>
          <a:p>
            <a:pPr lvl="1" eaLnBrk="1" hangingPunct="1"/>
            <a:r>
              <a:rPr lang="en-US">
                <a:ea typeface="ＭＳ Ｐゴシック" pitchFamily="-108" charset="-128"/>
              </a:rPr>
              <a:t>Enforce access controls</a:t>
            </a:r>
          </a:p>
          <a:p>
            <a:pPr lvl="1" eaLnBrk="1" hangingPunct="1"/>
            <a:r>
              <a:rPr lang="en-US">
                <a:ea typeface="ＭＳ Ｐゴシック" pitchFamily="-108" charset="-128"/>
              </a:rPr>
              <a:t>Protect authorization information</a:t>
            </a:r>
          </a:p>
          <a:p>
            <a:pPr eaLnBrk="1" hangingPunct="1"/>
            <a:r>
              <a:rPr lang="en-US">
                <a:ea typeface="ＭＳ Ｐゴシック" pitchFamily="-108" charset="-128"/>
              </a:rPr>
              <a:t>Kernel is the trusted party</a:t>
            </a:r>
          </a:p>
          <a:p>
            <a:pPr lvl="1" eaLnBrk="1" hangingPunct="1"/>
            <a:r>
              <a:rPr lang="en-US">
                <a:ea typeface="ＭＳ Ｐゴシック" pitchFamily="-108" charset="-128"/>
              </a:rPr>
              <a:t>This part of the system can do anything it wants</a:t>
            </a:r>
          </a:p>
          <a:p>
            <a:pPr lvl="1" eaLnBrk="1" hangingPunct="1"/>
            <a:r>
              <a:rPr lang="en-US">
                <a:ea typeface="ＭＳ Ｐゴシック" pitchFamily="-108" charset="-128"/>
              </a:rPr>
              <a:t>If it has a bug, the entire system can be destroyed</a:t>
            </a:r>
          </a:p>
          <a:p>
            <a:pPr lvl="1" eaLnBrk="1" hangingPunct="1"/>
            <a:r>
              <a:rPr lang="en-US">
                <a:ea typeface="ＭＳ Ｐゴシック" pitchFamily="-108" charset="-128"/>
              </a:rPr>
              <a:t>Want it to be as small &amp; simple as possible</a:t>
            </a:r>
          </a:p>
          <a:p>
            <a:pPr eaLnBrk="1" hangingPunct="1"/>
            <a:r>
              <a:rPr lang="en-US">
                <a:ea typeface="ＭＳ Ｐゴシック" pitchFamily="-108" charset="-128"/>
              </a:rPr>
              <a:t>Security is only as strong as the weakest link in the protection system</a:t>
            </a:r>
          </a:p>
          <a:p>
            <a:pPr eaLnBrk="1" hangingPunct="1">
              <a:buFont typeface="Wingdings" pitchFamily="-108" charset="2"/>
              <a:buNone/>
            </a:pPr>
            <a:endParaRPr lang="en-US">
              <a:ea typeface="ＭＳ Ｐゴシック" pitchFamily="-108" charset="-128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 lIns="82058" tIns="41029" rIns="82058" bIns="41029"/>
          <a:lstStyle/>
          <a:p>
            <a:pPr defTabSz="914608"/>
            <a:fld id="{5BF40518-12C6-43C5-B435-2BD4B679DB85}" type="slidenum">
              <a:rPr lang="en-US"/>
              <a:pPr defTabSz="914608"/>
              <a:t>22</a:t>
            </a:fld>
            <a:endParaRPr lang="en-US" dirty="0"/>
          </a:p>
        </p:txBody>
      </p:sp>
      <p:sp>
        <p:nvSpPr>
          <p:cNvPr id="60419" name="Rectangle 4"/>
          <p:cNvSpPr>
            <a:spLocks noGrp="1" noChangeArrowheads="1"/>
          </p:cNvSpPr>
          <p:nvPr>
            <p:ph type="title"/>
          </p:nvPr>
        </p:nvSpPr>
        <p:spPr/>
        <p:txBody>
          <a:bodyPr lIns="82058" tIns="41029" rIns="82058" bIns="41029"/>
          <a:lstStyle/>
          <a:p>
            <a:pPr eaLnBrk="1" hangingPunct="1"/>
            <a:r>
              <a:rPr lang="en-US">
                <a:ea typeface="ＭＳ Ｐゴシック" pitchFamily="-108" charset="-128"/>
              </a:rPr>
              <a:t>Some Easy Attacks</a:t>
            </a:r>
          </a:p>
        </p:txBody>
      </p:sp>
      <p:sp>
        <p:nvSpPr>
          <p:cNvPr id="60420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 lIns="82058" tIns="41029" rIns="82058" bIns="41029">
            <a:normAutofit fontScale="92500" lnSpcReduction="10000"/>
          </a:bodyPr>
          <a:lstStyle/>
          <a:p>
            <a:pPr eaLnBrk="1" hangingPunct="1"/>
            <a:r>
              <a:rPr lang="en-US" dirty="0">
                <a:ea typeface="ＭＳ Ｐゴシック" pitchFamily="-108" charset="-128"/>
              </a:rPr>
              <a:t>Abuse of valid privilege</a:t>
            </a:r>
          </a:p>
          <a:p>
            <a:pPr lvl="1" eaLnBrk="1" hangingPunct="1"/>
            <a:r>
              <a:rPr lang="en-US" dirty="0">
                <a:ea typeface="ＭＳ Ｐゴシック" pitchFamily="-108" charset="-128"/>
              </a:rPr>
              <a:t>On Unix, super-user can do anything.  Read your mail, send mail in your name, etc.  </a:t>
            </a:r>
          </a:p>
          <a:p>
            <a:pPr lvl="1" eaLnBrk="1" hangingPunct="1"/>
            <a:r>
              <a:rPr lang="en-US" dirty="0">
                <a:ea typeface="ＭＳ Ｐゴシック" pitchFamily="-108" charset="-128"/>
              </a:rPr>
              <a:t>If you delete the code for your COS318 project, your partner is not happy</a:t>
            </a:r>
          </a:p>
          <a:p>
            <a:pPr eaLnBrk="1" hangingPunct="1"/>
            <a:r>
              <a:rPr lang="en-US" dirty="0">
                <a:ea typeface="ＭＳ Ｐゴシック" pitchFamily="-108" charset="-128"/>
              </a:rPr>
              <a:t>Spoiler/Denial of service (</a:t>
            </a:r>
            <a:r>
              <a:rPr lang="en-US" dirty="0" err="1">
                <a:ea typeface="ＭＳ Ｐゴシック" pitchFamily="-108" charset="-128"/>
              </a:rPr>
              <a:t>DoS</a:t>
            </a:r>
            <a:r>
              <a:rPr lang="en-US" dirty="0">
                <a:ea typeface="ＭＳ Ｐゴシック" pitchFamily="-108" charset="-128"/>
              </a:rPr>
              <a:t>)</a:t>
            </a:r>
          </a:p>
          <a:p>
            <a:pPr lvl="1" eaLnBrk="1" hangingPunct="1"/>
            <a:r>
              <a:rPr lang="en-US" dirty="0">
                <a:ea typeface="ＭＳ Ｐゴシック" pitchFamily="-108" charset="-128"/>
              </a:rPr>
              <a:t>Use up all resources and make system crash</a:t>
            </a:r>
          </a:p>
          <a:p>
            <a:pPr lvl="1" eaLnBrk="1" hangingPunct="1"/>
            <a:r>
              <a:rPr lang="en-US" dirty="0">
                <a:ea typeface="ＭＳ Ｐゴシック" pitchFamily="-108" charset="-128"/>
              </a:rPr>
              <a:t>Run shell script to: “while(1) { </a:t>
            </a:r>
            <a:r>
              <a:rPr lang="en-US" dirty="0" err="1">
                <a:ea typeface="ＭＳ Ｐゴシック" pitchFamily="-108" charset="-128"/>
              </a:rPr>
              <a:t>mkdir</a:t>
            </a:r>
            <a:r>
              <a:rPr lang="en-US" dirty="0">
                <a:ea typeface="ＭＳ Ｐゴシック" pitchFamily="-108" charset="-128"/>
              </a:rPr>
              <a:t> </a:t>
            </a:r>
            <a:r>
              <a:rPr lang="en-US" dirty="0" err="1">
                <a:ea typeface="ＭＳ Ｐゴシック" pitchFamily="-108" charset="-128"/>
              </a:rPr>
              <a:t>foo</a:t>
            </a:r>
            <a:r>
              <a:rPr lang="en-US" dirty="0">
                <a:ea typeface="ＭＳ Ｐゴシック" pitchFamily="-108" charset="-128"/>
              </a:rPr>
              <a:t>; </a:t>
            </a:r>
            <a:r>
              <a:rPr lang="en-US" dirty="0" err="1">
                <a:ea typeface="ＭＳ Ｐゴシック" pitchFamily="-108" charset="-128"/>
              </a:rPr>
              <a:t>cd</a:t>
            </a:r>
            <a:r>
              <a:rPr lang="en-US" dirty="0">
                <a:ea typeface="ＭＳ Ｐゴシック" pitchFamily="-108" charset="-128"/>
              </a:rPr>
              <a:t> </a:t>
            </a:r>
            <a:r>
              <a:rPr lang="en-US" dirty="0" err="1">
                <a:ea typeface="ＭＳ Ｐゴシック" pitchFamily="-108" charset="-128"/>
              </a:rPr>
              <a:t>foo</a:t>
            </a:r>
            <a:r>
              <a:rPr lang="en-US" dirty="0">
                <a:ea typeface="ＭＳ Ｐゴシック" pitchFamily="-108" charset="-128"/>
              </a:rPr>
              <a:t>; }”</a:t>
            </a:r>
          </a:p>
          <a:p>
            <a:pPr lvl="1" eaLnBrk="1" hangingPunct="1"/>
            <a:r>
              <a:rPr lang="en-US" dirty="0">
                <a:ea typeface="ＭＳ Ｐゴシック" pitchFamily="-108" charset="-128"/>
              </a:rPr>
              <a:t>Run C program: “while(1) { fork(); </a:t>
            </a:r>
            <a:r>
              <a:rPr lang="en-US" dirty="0" err="1">
                <a:ea typeface="ＭＳ Ｐゴシック" pitchFamily="-108" charset="-128"/>
              </a:rPr>
              <a:t>malloc</a:t>
            </a:r>
            <a:r>
              <a:rPr lang="en-US" dirty="0">
                <a:ea typeface="ＭＳ Ｐゴシック" pitchFamily="-108" charset="-128"/>
              </a:rPr>
              <a:t>(1000)[40] = 1; }”</a:t>
            </a:r>
          </a:p>
          <a:p>
            <a:pPr lvl="1" eaLnBrk="1" hangingPunct="1"/>
            <a:r>
              <a:rPr lang="en-US" dirty="0">
                <a:ea typeface="ＭＳ Ｐゴシック" pitchFamily="-108" charset="-128"/>
              </a:rPr>
              <a:t>Run a program with RSS &gt; DRAM + Swap space</a:t>
            </a:r>
          </a:p>
          <a:p>
            <a:pPr eaLnBrk="1" hangingPunct="1"/>
            <a:r>
              <a:rPr lang="en-US" dirty="0">
                <a:ea typeface="ＭＳ Ｐゴシック" pitchFamily="-108" charset="-128"/>
              </a:rPr>
              <a:t>Listener</a:t>
            </a:r>
          </a:p>
          <a:p>
            <a:pPr lvl="1" eaLnBrk="1" hangingPunct="1"/>
            <a:r>
              <a:rPr lang="en-US" dirty="0">
                <a:ea typeface="ＭＳ Ｐゴシック" pitchFamily="-108" charset="-128"/>
              </a:rPr>
              <a:t>Passively watch network traffic.  Will see anyone’s password as they type it into telnet.  Or just watch for file traffic: may be transmitted in plaintext.  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 lIns="82058" tIns="41029" rIns="82058" bIns="41029"/>
          <a:lstStyle/>
          <a:p>
            <a:pPr defTabSz="914608"/>
            <a:fld id="{B25933B9-F51E-45D2-8321-479E5439B7DB}" type="slidenum">
              <a:rPr lang="en-US"/>
              <a:pPr defTabSz="914608"/>
              <a:t>23</a:t>
            </a:fld>
            <a:endParaRPr lang="en-US" dirty="0"/>
          </a:p>
        </p:txBody>
      </p:sp>
      <p:sp>
        <p:nvSpPr>
          <p:cNvPr id="62467" name="Rectangle 6"/>
          <p:cNvSpPr>
            <a:spLocks noGrp="1" noChangeArrowheads="1"/>
          </p:cNvSpPr>
          <p:nvPr>
            <p:ph type="title"/>
          </p:nvPr>
        </p:nvSpPr>
        <p:spPr/>
        <p:txBody>
          <a:bodyPr lIns="82058" tIns="41029" rIns="82058" bIns="41029"/>
          <a:lstStyle/>
          <a:p>
            <a:pPr eaLnBrk="1" hangingPunct="1"/>
            <a:r>
              <a:rPr lang="en-US">
                <a:ea typeface="ＭＳ Ｐゴシック" pitchFamily="-108" charset="-128"/>
              </a:rPr>
              <a:t>No Perfect Protection System</a:t>
            </a:r>
          </a:p>
        </p:txBody>
      </p:sp>
      <p:sp>
        <p:nvSpPr>
          <p:cNvPr id="62468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 lIns="82058" tIns="41029" rIns="82058" bIns="41029"/>
          <a:lstStyle/>
          <a:p>
            <a:pPr eaLnBrk="1" hangingPunct="1"/>
            <a:r>
              <a:rPr lang="en-US">
                <a:ea typeface="ＭＳ Ｐゴシック" pitchFamily="-108" charset="-128"/>
              </a:rPr>
              <a:t>Protection can only increase the effort needed to do something bad</a:t>
            </a:r>
          </a:p>
          <a:p>
            <a:pPr lvl="1" eaLnBrk="1" hangingPunct="1"/>
            <a:r>
              <a:rPr lang="en-US">
                <a:ea typeface="ＭＳ Ｐゴシック" pitchFamily="-108" charset="-128"/>
              </a:rPr>
              <a:t>It cannot prevent bad things from happening</a:t>
            </a:r>
          </a:p>
          <a:p>
            <a:pPr eaLnBrk="1" hangingPunct="1"/>
            <a:r>
              <a:rPr lang="en-US">
                <a:ea typeface="ＭＳ Ｐゴシック" pitchFamily="-108" charset="-128"/>
              </a:rPr>
              <a:t>Even assuming a technically perfect system, there are always ways to defeat</a:t>
            </a:r>
          </a:p>
          <a:p>
            <a:pPr lvl="1" eaLnBrk="1" hangingPunct="1"/>
            <a:r>
              <a:rPr lang="en-US">
                <a:ea typeface="ＭＳ Ｐゴシック" pitchFamily="-108" charset="-128"/>
              </a:rPr>
              <a:t>burglary, bribery, blackmail, bludgeoning, etc.</a:t>
            </a:r>
          </a:p>
          <a:p>
            <a:pPr eaLnBrk="1" hangingPunct="1"/>
            <a:r>
              <a:rPr lang="en-US">
                <a:ea typeface="ＭＳ Ｐゴシック" pitchFamily="-108" charset="-128"/>
              </a:rPr>
              <a:t>Every system has holes</a:t>
            </a:r>
          </a:p>
          <a:p>
            <a:pPr lvl="1" eaLnBrk="1" hangingPunct="1"/>
            <a:r>
              <a:rPr lang="en-US">
                <a:ea typeface="ＭＳ Ｐゴシック" pitchFamily="-108" charset="-128"/>
              </a:rPr>
              <a:t>It just depends on what they look like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System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Naming</a:t>
            </a:r>
          </a:p>
          <a:p>
            <a:pPr lvl="1"/>
            <a:r>
              <a:rPr lang="en-US" dirty="0"/>
              <a:t>File and directory naming</a:t>
            </a:r>
          </a:p>
          <a:p>
            <a:pPr lvl="1"/>
            <a:r>
              <a:rPr lang="en-US" dirty="0"/>
              <a:t>Local and remote operations</a:t>
            </a:r>
          </a:p>
          <a:p>
            <a:r>
              <a:rPr lang="en-US" dirty="0"/>
              <a:t>File access</a:t>
            </a:r>
          </a:p>
          <a:p>
            <a:pPr lvl="1"/>
            <a:r>
              <a:rPr lang="en-US" dirty="0"/>
              <a:t>Implement read/write and other functionalities</a:t>
            </a:r>
          </a:p>
          <a:p>
            <a:r>
              <a:rPr lang="en-US" dirty="0"/>
              <a:t>Buffer cache</a:t>
            </a:r>
          </a:p>
          <a:p>
            <a:pPr lvl="1"/>
            <a:r>
              <a:rPr lang="en-US" dirty="0"/>
              <a:t>Reduce client/server disk I/Os</a:t>
            </a:r>
          </a:p>
          <a:p>
            <a:r>
              <a:rPr lang="en-US" dirty="0"/>
              <a:t>Disk allocation</a:t>
            </a:r>
          </a:p>
          <a:p>
            <a:pPr lvl="1"/>
            <a:r>
              <a:rPr lang="en-US" dirty="0"/>
              <a:t>File data layout</a:t>
            </a:r>
          </a:p>
          <a:p>
            <a:pPr lvl="1"/>
            <a:r>
              <a:rPr lang="en-US" dirty="0"/>
              <a:t>Mapping files to disk blocks</a:t>
            </a:r>
          </a:p>
          <a:p>
            <a:r>
              <a:rPr lang="en-US" dirty="0"/>
              <a:t>Management</a:t>
            </a:r>
          </a:p>
          <a:p>
            <a:pPr lvl="1"/>
            <a:r>
              <a:rPr lang="en-US" dirty="0"/>
              <a:t>Tools for system administrators to manage file systems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92733" y="1905000"/>
            <a:ext cx="3232717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24</a:t>
            </a:fld>
            <a:endParaRPr kumimoji="0"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3033100"/>
            <a:ext cx="7315200" cy="35962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 useBgFill="1">
        <p:nvSpPr>
          <p:cNvPr id="9" name="Rectangle 8"/>
          <p:cNvSpPr/>
          <p:nvPr/>
        </p:nvSpPr>
        <p:spPr>
          <a:xfrm>
            <a:off x="1066800" y="2971800"/>
            <a:ext cx="2590800" cy="533400"/>
          </a:xfrm>
          <a:prstGeom prst="rect">
            <a:avLst/>
          </a:prstGeom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to Open A File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22098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File name lookup and authenticate</a:t>
            </a:r>
          </a:p>
          <a:p>
            <a:r>
              <a:rPr lang="en-US" dirty="0"/>
              <a:t>Copy the file descriptors into the in-memory data structure, if it is not in yet</a:t>
            </a:r>
          </a:p>
          <a:p>
            <a:r>
              <a:rPr lang="en-US" dirty="0"/>
              <a:t>Create an entry in the open file table (system wide) if there isn’t one</a:t>
            </a:r>
          </a:p>
          <a:p>
            <a:r>
              <a:rPr lang="en-US" dirty="0"/>
              <a:t>Create an entry in PCB</a:t>
            </a:r>
          </a:p>
          <a:p>
            <a:r>
              <a:rPr lang="en-US" dirty="0"/>
              <a:t>Link up the data structures</a:t>
            </a:r>
          </a:p>
          <a:p>
            <a:r>
              <a:rPr lang="en-US" dirty="0"/>
              <a:t>Return a pointer to user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25</a:t>
            </a:fld>
            <a:endParaRPr kumimoji="0"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Read and Write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Read 10 bytes from a file starting at byte 2?</a:t>
            </a:r>
          </a:p>
          <a:p>
            <a:pPr lvl="1"/>
            <a:r>
              <a:rPr lang="en-US" dirty="0"/>
              <a:t>seek byte 2</a:t>
            </a:r>
          </a:p>
          <a:p>
            <a:pPr lvl="1"/>
            <a:r>
              <a:rPr lang="en-US" dirty="0"/>
              <a:t>fetch the block</a:t>
            </a:r>
          </a:p>
          <a:p>
            <a:pPr lvl="1"/>
            <a:r>
              <a:rPr lang="en-US" dirty="0"/>
              <a:t>read 10 bytes</a:t>
            </a:r>
          </a:p>
          <a:p>
            <a:r>
              <a:rPr lang="en-US" dirty="0"/>
              <a:t>Write 10 bytes to a file starting at byte 2?</a:t>
            </a:r>
          </a:p>
          <a:p>
            <a:pPr lvl="1"/>
            <a:r>
              <a:rPr lang="en-US" dirty="0"/>
              <a:t>seek byte 2</a:t>
            </a:r>
          </a:p>
          <a:p>
            <a:pPr lvl="1"/>
            <a:r>
              <a:rPr lang="en-US" dirty="0"/>
              <a:t>fetch the block</a:t>
            </a:r>
          </a:p>
          <a:p>
            <a:pPr lvl="1"/>
            <a:r>
              <a:rPr lang="en-US" dirty="0"/>
              <a:t>write 10 bytes in memory</a:t>
            </a:r>
          </a:p>
          <a:p>
            <a:pPr lvl="1"/>
            <a:r>
              <a:rPr lang="en-US" dirty="0"/>
              <a:t>write out the block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26</a:t>
            </a:fld>
            <a:endParaRPr kumimoji="0"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Disk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2057400"/>
            <a:ext cx="8229600" cy="409956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Boot block</a:t>
            </a:r>
          </a:p>
          <a:p>
            <a:pPr lvl="1"/>
            <a:r>
              <a:rPr lang="en-US" dirty="0"/>
              <a:t>Code to bootstrap the operating system</a:t>
            </a:r>
          </a:p>
          <a:p>
            <a:r>
              <a:rPr lang="en-US" dirty="0"/>
              <a:t>Super-block defines a file system</a:t>
            </a:r>
          </a:p>
          <a:p>
            <a:pPr lvl="1"/>
            <a:r>
              <a:rPr lang="en-US" dirty="0"/>
              <a:t>Size of the file system</a:t>
            </a:r>
          </a:p>
          <a:p>
            <a:pPr lvl="1"/>
            <a:r>
              <a:rPr lang="en-US" dirty="0"/>
              <a:t>Size of the file descriptor area</a:t>
            </a:r>
          </a:p>
          <a:p>
            <a:pPr lvl="1"/>
            <a:r>
              <a:rPr lang="en-US" dirty="0"/>
              <a:t>Free list pointer, or pointer to bitmap</a:t>
            </a:r>
          </a:p>
          <a:p>
            <a:pPr lvl="1"/>
            <a:r>
              <a:rPr lang="en-US" dirty="0"/>
              <a:t>Location of the file descriptor of the root directory</a:t>
            </a:r>
          </a:p>
          <a:p>
            <a:pPr lvl="1"/>
            <a:r>
              <a:rPr lang="en-US" dirty="0"/>
              <a:t>Other meta-data such as permission and various times</a:t>
            </a:r>
          </a:p>
          <a:p>
            <a:pPr lvl="1"/>
            <a:r>
              <a:rPr lang="en-US" dirty="0"/>
              <a:t>Kernel keeps in main memory, and is replicated on disk too</a:t>
            </a:r>
          </a:p>
          <a:p>
            <a:r>
              <a:rPr lang="en-US" dirty="0"/>
              <a:t>File descriptors</a:t>
            </a:r>
          </a:p>
          <a:p>
            <a:r>
              <a:rPr lang="en-US" dirty="0"/>
              <a:t>Each describes a file</a:t>
            </a:r>
          </a:p>
          <a:p>
            <a:r>
              <a:rPr lang="en-US" dirty="0"/>
              <a:t>File data blocks</a:t>
            </a:r>
          </a:p>
          <a:p>
            <a:r>
              <a:rPr lang="en-US" dirty="0"/>
              <a:t>Data for the files, the largest portion on disk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09750" y="1181100"/>
            <a:ext cx="5524500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27</a:t>
            </a:fld>
            <a:endParaRPr kumimoji="0"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Structures for Disk Allocation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goal is to manage the allocation of a volume</a:t>
            </a:r>
          </a:p>
          <a:p>
            <a:r>
              <a:rPr lang="en-US" dirty="0"/>
              <a:t>A file header for each file</a:t>
            </a:r>
          </a:p>
          <a:p>
            <a:pPr lvl="1"/>
            <a:r>
              <a:rPr lang="en-US" dirty="0"/>
              <a:t>Disk blocks associated with each file</a:t>
            </a:r>
          </a:p>
          <a:p>
            <a:r>
              <a:rPr lang="en-US" dirty="0"/>
              <a:t>A data structure to represent free space on disk</a:t>
            </a:r>
          </a:p>
          <a:p>
            <a:pPr lvl="1"/>
            <a:r>
              <a:rPr lang="en-US" dirty="0"/>
              <a:t>Bit map that uses 1 bit per block (sector)</a:t>
            </a:r>
          </a:p>
          <a:p>
            <a:pPr lvl="1"/>
            <a:r>
              <a:rPr lang="en-US" dirty="0"/>
              <a:t>Linked list that chains free blocks together</a:t>
            </a:r>
          </a:p>
          <a:p>
            <a:pPr lvl="1"/>
            <a:r>
              <a:rPr lang="en-US" dirty="0"/>
              <a:t>…</a:t>
            </a: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48237" y="1941512"/>
            <a:ext cx="3409950" cy="348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 useBgFill="1">
        <p:nvSpPr>
          <p:cNvPr id="8" name="Rectangle 7"/>
          <p:cNvSpPr/>
          <p:nvPr/>
        </p:nvSpPr>
        <p:spPr>
          <a:xfrm>
            <a:off x="8077200" y="5181600"/>
            <a:ext cx="228600" cy="685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28</a:t>
            </a:fld>
            <a:endParaRPr kumimoji="0"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Contiguous Allocation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295400"/>
            <a:ext cx="8229600" cy="40386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Request in advance for the size of the file</a:t>
            </a:r>
          </a:p>
          <a:p>
            <a:r>
              <a:rPr lang="en-US" dirty="0"/>
              <a:t>Search bit map or linked list to locate a space</a:t>
            </a:r>
          </a:p>
          <a:p>
            <a:r>
              <a:rPr lang="en-US" dirty="0"/>
              <a:t>File header</a:t>
            </a:r>
          </a:p>
          <a:p>
            <a:pPr lvl="1"/>
            <a:r>
              <a:rPr lang="en-US" dirty="0"/>
              <a:t>First block in file</a:t>
            </a:r>
          </a:p>
          <a:p>
            <a:pPr lvl="1"/>
            <a:r>
              <a:rPr lang="en-US" dirty="0"/>
              <a:t>Number of blocks</a:t>
            </a:r>
          </a:p>
          <a:p>
            <a:r>
              <a:rPr lang="en-US" dirty="0"/>
              <a:t>Pros</a:t>
            </a:r>
          </a:p>
          <a:p>
            <a:pPr lvl="1"/>
            <a:r>
              <a:rPr lang="en-US" dirty="0"/>
              <a:t>Fast sequential access</a:t>
            </a:r>
          </a:p>
          <a:p>
            <a:pPr lvl="1"/>
            <a:r>
              <a:rPr lang="en-US" dirty="0"/>
              <a:t>Easy random access</a:t>
            </a:r>
          </a:p>
          <a:p>
            <a:r>
              <a:rPr lang="en-US" dirty="0"/>
              <a:t>Cons</a:t>
            </a:r>
          </a:p>
          <a:p>
            <a:pPr lvl="1"/>
            <a:r>
              <a:rPr lang="en-US" dirty="0"/>
              <a:t>External fragmentation (what if file C needs 3 blocks)</a:t>
            </a:r>
          </a:p>
          <a:p>
            <a:pPr lvl="1"/>
            <a:r>
              <a:rPr lang="en-US" dirty="0"/>
              <a:t>Hard to grow files: may have to move (large) files on disk</a:t>
            </a:r>
          </a:p>
          <a:p>
            <a:pPr lvl="1"/>
            <a:r>
              <a:rPr lang="en-US" dirty="0"/>
              <a:t>May need compaction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95563" y="5410200"/>
            <a:ext cx="395287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29</a:t>
            </a:fld>
            <a:endParaRPr kumimoji="0"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 lIns="82058" tIns="41029" rIns="82058" bIns="41029"/>
          <a:lstStyle/>
          <a:p>
            <a:pPr eaLnBrk="1" hangingPunct="1"/>
            <a:r>
              <a:rPr lang="en-US">
                <a:ea typeface="ＭＳ Ｐゴシック" pitchFamily="-108" charset="-128"/>
              </a:rPr>
              <a:t>Why Files?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 lIns="82058" tIns="41029" rIns="82058" bIns="41029"/>
          <a:lstStyle/>
          <a:p>
            <a:pPr eaLnBrk="1" hangingPunct="1"/>
            <a:r>
              <a:rPr lang="en-US" dirty="0">
                <a:ea typeface="ＭＳ Ｐゴシック" pitchFamily="-108" charset="-128"/>
              </a:rPr>
              <a:t>Can’t we just use main memory?</a:t>
            </a:r>
          </a:p>
          <a:p>
            <a:pPr eaLnBrk="1" hangingPunct="1"/>
            <a:r>
              <a:rPr lang="en-US" dirty="0">
                <a:ea typeface="ＭＳ Ｐゴシック" pitchFamily="-108" charset="-128"/>
              </a:rPr>
              <a:t>Can’t we use a mechanism like swapping to disk?</a:t>
            </a:r>
          </a:p>
          <a:p>
            <a:pPr eaLnBrk="1" hangingPunct="1"/>
            <a:endParaRPr lang="en-US" dirty="0">
              <a:ea typeface="ＭＳ Ｐゴシック" pitchFamily="-108" charset="-128"/>
            </a:endParaRPr>
          </a:p>
          <a:p>
            <a:pPr eaLnBrk="1" hangingPunct="1"/>
            <a:r>
              <a:rPr lang="en-US" dirty="0">
                <a:ea typeface="ＭＳ Ｐゴシック" pitchFamily="-108" charset="-128"/>
              </a:rPr>
              <a:t>Need to store large amount of information</a:t>
            </a:r>
          </a:p>
          <a:p>
            <a:pPr eaLnBrk="1" hangingPunct="1"/>
            <a:r>
              <a:rPr lang="en-US" dirty="0">
                <a:ea typeface="ＭＳ Ｐゴシック" pitchFamily="-108" charset="-128"/>
              </a:rPr>
              <a:t>Need the information to survive process termination</a:t>
            </a:r>
          </a:p>
          <a:p>
            <a:pPr eaLnBrk="1" hangingPunct="1"/>
            <a:r>
              <a:rPr lang="en-US" dirty="0">
                <a:ea typeface="ＭＳ Ｐゴシック" pitchFamily="-108" charset="-128"/>
              </a:rPr>
              <a:t>Need the information to be shareable by processes</a:t>
            </a:r>
          </a:p>
          <a:p>
            <a:pPr eaLnBrk="1" hangingPunct="1"/>
            <a:endParaRPr lang="en-US" dirty="0">
              <a:ea typeface="ＭＳ Ｐゴシック" pitchFamily="-108" charset="-128"/>
            </a:endParaRPr>
          </a:p>
          <a:p>
            <a:pPr eaLnBrk="1" hangingPunct="1"/>
            <a:endParaRPr lang="en-US" dirty="0">
              <a:ea typeface="ＭＳ Ｐゴシック" pitchFamily="-108" charset="-128"/>
            </a:endParaRP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 lIns="82058" tIns="41029" rIns="82058" bIns="41029"/>
          <a:lstStyle/>
          <a:p>
            <a:pPr defTabSz="914608"/>
            <a:fld id="{9D832E38-E9FA-4558-AE35-CC95188474EB}" type="slidenum">
              <a:rPr lang="en-US"/>
              <a:pPr defTabSz="914608"/>
              <a:t>3</a:t>
            </a:fld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Files (Alto)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File header points to 1</a:t>
            </a:r>
            <a:r>
              <a:rPr lang="en-US" baseline="30000" dirty="0"/>
              <a:t>st</a:t>
            </a:r>
            <a:r>
              <a:rPr lang="en-US" dirty="0"/>
              <a:t> block on disk</a:t>
            </a:r>
          </a:p>
          <a:p>
            <a:r>
              <a:rPr lang="en-US" dirty="0"/>
              <a:t>A block points to the next</a:t>
            </a:r>
          </a:p>
          <a:p>
            <a:r>
              <a:rPr lang="en-US" dirty="0"/>
              <a:t>Pros</a:t>
            </a:r>
          </a:p>
          <a:p>
            <a:pPr lvl="1"/>
            <a:r>
              <a:rPr lang="en-US" dirty="0"/>
              <a:t>Can grow files dynamically</a:t>
            </a:r>
          </a:p>
          <a:p>
            <a:pPr lvl="1"/>
            <a:r>
              <a:rPr lang="en-US" dirty="0"/>
              <a:t>Free list is similar to a file</a:t>
            </a:r>
          </a:p>
          <a:p>
            <a:pPr lvl="1"/>
            <a:r>
              <a:rPr lang="en-US" dirty="0"/>
              <a:t>No external fragmentation or need to move files</a:t>
            </a:r>
          </a:p>
          <a:p>
            <a:r>
              <a:rPr lang="en-US" dirty="0"/>
              <a:t>Cons</a:t>
            </a:r>
          </a:p>
          <a:p>
            <a:pPr lvl="1"/>
            <a:r>
              <a:rPr lang="en-US" dirty="0"/>
              <a:t>Random access: horrible</a:t>
            </a:r>
          </a:p>
          <a:p>
            <a:pPr lvl="1"/>
            <a:r>
              <a:rPr lang="en-US" dirty="0"/>
              <a:t>Even sequential access needs one seek per block</a:t>
            </a:r>
          </a:p>
          <a:p>
            <a:pPr lvl="1"/>
            <a:r>
              <a:rPr lang="en-US" dirty="0"/>
              <a:t>Unreliable: losing a block means losing the rest</a:t>
            </a:r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57812" y="1993900"/>
            <a:ext cx="2590800" cy="3381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30</a:t>
            </a:fld>
            <a:endParaRPr kumimoji="0"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53100" y="1317625"/>
            <a:ext cx="2933700" cy="473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Allocation Table (FAT)</a:t>
            </a:r>
          </a:p>
        </p:txBody>
      </p:sp>
      <p:sp useBgFill="1">
        <p:nvSpPr>
          <p:cNvPr id="6" name="Rectangle 5"/>
          <p:cNvSpPr/>
          <p:nvPr/>
        </p:nvSpPr>
        <p:spPr>
          <a:xfrm>
            <a:off x="5562600" y="1828800"/>
            <a:ext cx="1295400" cy="419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6324600" cy="493776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Approach</a:t>
            </a:r>
          </a:p>
          <a:p>
            <a:pPr lvl="1"/>
            <a:r>
              <a:rPr lang="en-US" dirty="0"/>
              <a:t>Table of “next pointers”, indexed by block</a:t>
            </a:r>
          </a:p>
          <a:p>
            <a:pPr lvl="2"/>
            <a:r>
              <a:rPr lang="en-US" dirty="0"/>
              <a:t>Instead of pointer stored with block</a:t>
            </a:r>
          </a:p>
          <a:p>
            <a:pPr lvl="1"/>
            <a:r>
              <a:rPr lang="en-US" dirty="0"/>
              <a:t>Directory entry points to 1st block of file</a:t>
            </a:r>
          </a:p>
          <a:p>
            <a:r>
              <a:rPr lang="en-US" dirty="0"/>
              <a:t>Pros</a:t>
            </a:r>
          </a:p>
          <a:p>
            <a:pPr lvl="1"/>
            <a:r>
              <a:rPr lang="en-US" dirty="0"/>
              <a:t>No need to traverse list to find a block</a:t>
            </a:r>
          </a:p>
          <a:p>
            <a:pPr lvl="1"/>
            <a:r>
              <a:rPr lang="en-US" dirty="0"/>
              <a:t>Cache FAT table and traverse in memory</a:t>
            </a:r>
          </a:p>
          <a:p>
            <a:r>
              <a:rPr lang="en-US" dirty="0"/>
              <a:t> Cons</a:t>
            </a:r>
          </a:p>
          <a:p>
            <a:pPr lvl="1"/>
            <a:r>
              <a:rPr lang="en-US" dirty="0"/>
              <a:t>FAT table takes lots of space for large disk</a:t>
            </a:r>
          </a:p>
          <a:p>
            <a:pPr lvl="2"/>
            <a:r>
              <a:rPr lang="en-US" dirty="0"/>
              <a:t>Hard to fit in memory; so may need seeks</a:t>
            </a:r>
          </a:p>
          <a:p>
            <a:pPr lvl="1"/>
            <a:r>
              <a:rPr lang="en-US" dirty="0"/>
              <a:t>Pointers for all files on whole disk are interspersed in FAT table</a:t>
            </a:r>
          </a:p>
          <a:p>
            <a:pPr lvl="2"/>
            <a:r>
              <a:rPr lang="en-US" dirty="0"/>
              <a:t>Need full table in memory, even for one file</a:t>
            </a:r>
          </a:p>
          <a:p>
            <a:pPr lvl="2"/>
            <a:r>
              <a:rPr lang="en-US" dirty="0"/>
              <a:t>Solution: indexed files</a:t>
            </a:r>
          </a:p>
          <a:p>
            <a:pPr lvl="3"/>
            <a:r>
              <a:rPr lang="en-US" sz="1900" dirty="0"/>
              <a:t>Keep block lists for different files together, and in different parts of disk</a:t>
            </a:r>
          </a:p>
        </p:txBody>
      </p:sp>
      <p:sp useBgFill="1">
        <p:nvSpPr>
          <p:cNvPr id="7" name="Rectangle 6"/>
          <p:cNvSpPr/>
          <p:nvPr/>
        </p:nvSpPr>
        <p:spPr>
          <a:xfrm>
            <a:off x="8001000" y="1143000"/>
            <a:ext cx="762000" cy="533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31</a:t>
            </a:fld>
            <a:endParaRPr kumimoji="0"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Single-Level Indexed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user declares max size</a:t>
            </a:r>
          </a:p>
          <a:p>
            <a:r>
              <a:rPr lang="en-US" dirty="0"/>
              <a:t>A file header holds an array of pointers to point to disk blocks</a:t>
            </a:r>
          </a:p>
          <a:p>
            <a:r>
              <a:rPr lang="en-US" dirty="0"/>
              <a:t>Pros</a:t>
            </a:r>
          </a:p>
          <a:p>
            <a:pPr lvl="1"/>
            <a:r>
              <a:rPr lang="en-US" dirty="0"/>
              <a:t>Can grow up to a limit</a:t>
            </a:r>
          </a:p>
          <a:p>
            <a:pPr lvl="1"/>
            <a:r>
              <a:rPr lang="en-US" dirty="0"/>
              <a:t>Random access is fast</a:t>
            </a:r>
          </a:p>
          <a:p>
            <a:r>
              <a:rPr lang="en-US" dirty="0"/>
              <a:t>Cons</a:t>
            </a:r>
          </a:p>
          <a:p>
            <a:pPr lvl="1"/>
            <a:r>
              <a:rPr lang="en-US" dirty="0"/>
              <a:t>Clumsy to grow beyond the limit</a:t>
            </a:r>
          </a:p>
          <a:p>
            <a:pPr lvl="1"/>
            <a:r>
              <a:rPr lang="en-US" dirty="0"/>
              <a:t>Still lots of seeks</a:t>
            </a:r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12856" y="2209800"/>
            <a:ext cx="2827997" cy="2895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32</a:t>
            </a:fld>
            <a:endParaRPr kumimoji="0"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DEMOS (Cray-1)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Idea</a:t>
            </a:r>
          </a:p>
          <a:p>
            <a:pPr lvl="1"/>
            <a:r>
              <a:rPr lang="en-US" dirty="0"/>
              <a:t>Using contiguous allocation</a:t>
            </a:r>
          </a:p>
          <a:p>
            <a:pPr lvl="1"/>
            <a:r>
              <a:rPr lang="en-US" dirty="0"/>
              <a:t>Allow non-contiguous</a:t>
            </a:r>
          </a:p>
          <a:p>
            <a:r>
              <a:rPr lang="en-US" dirty="0"/>
              <a:t>Approach</a:t>
            </a:r>
          </a:p>
          <a:p>
            <a:pPr lvl="1"/>
            <a:r>
              <a:rPr lang="en-US" dirty="0"/>
              <a:t>10 (</a:t>
            </a:r>
            <a:r>
              <a:rPr lang="en-US" dirty="0" err="1"/>
              <a:t>base,size</a:t>
            </a:r>
            <a:r>
              <a:rPr lang="en-US" dirty="0"/>
              <a:t>) pointers</a:t>
            </a:r>
          </a:p>
          <a:p>
            <a:pPr lvl="1"/>
            <a:r>
              <a:rPr lang="en-US" dirty="0"/>
              <a:t>Indirect for big files</a:t>
            </a:r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00675" y="2289175"/>
            <a:ext cx="2505075" cy="279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33</a:t>
            </a:fld>
            <a:endParaRPr kumimoji="0"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Multi-Level Indexed Files (Unix)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13 Pointers in a header</a:t>
            </a:r>
          </a:p>
          <a:p>
            <a:pPr lvl="1"/>
            <a:r>
              <a:rPr lang="en-US" dirty="0"/>
              <a:t>1</a:t>
            </a:r>
            <a:r>
              <a:rPr lang="en-US"/>
              <a:t>…10</a:t>
            </a:r>
            <a:r>
              <a:rPr lang="en-US" dirty="0"/>
              <a:t>: direct pointers</a:t>
            </a:r>
          </a:p>
          <a:p>
            <a:pPr lvl="1"/>
            <a:r>
              <a:rPr lang="en-US" dirty="0"/>
              <a:t>11: 1-level indirect</a:t>
            </a:r>
          </a:p>
          <a:p>
            <a:pPr lvl="1"/>
            <a:r>
              <a:rPr lang="en-US" dirty="0"/>
              <a:t>12: 2-level indirect</a:t>
            </a:r>
          </a:p>
          <a:p>
            <a:pPr lvl="1"/>
            <a:r>
              <a:rPr lang="en-US" dirty="0"/>
              <a:t>13: 3-level indirect</a:t>
            </a:r>
          </a:p>
          <a:p>
            <a:r>
              <a:rPr lang="en-US" dirty="0"/>
              <a:t>Pros &amp; Cons</a:t>
            </a:r>
          </a:p>
          <a:p>
            <a:pPr lvl="1"/>
            <a:r>
              <a:rPr lang="en-US" dirty="0"/>
              <a:t>In favor of small files</a:t>
            </a:r>
          </a:p>
          <a:p>
            <a:pPr lvl="1"/>
            <a:r>
              <a:rPr lang="en-US" dirty="0"/>
              <a:t>Can grow</a:t>
            </a:r>
          </a:p>
          <a:p>
            <a:pPr lvl="1"/>
            <a:r>
              <a:rPr lang="en-US" dirty="0"/>
              <a:t>Limit is 16G and lots of seek</a:t>
            </a:r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32325" y="1569486"/>
            <a:ext cx="4041775" cy="4230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34</a:t>
            </a:fld>
            <a:endParaRPr kumimoji="0"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in Original Unix </a:t>
            </a:r>
            <a:r>
              <a:rPr lang="en-US" dirty="0" err="1"/>
              <a:t>i</a:t>
            </a:r>
            <a:r>
              <a:rPr lang="en-US" dirty="0"/>
              <a:t>-node?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Mode: file type, protection bits, </a:t>
            </a:r>
            <a:r>
              <a:rPr lang="en-US" dirty="0" err="1"/>
              <a:t>setuid</a:t>
            </a:r>
            <a:r>
              <a:rPr lang="en-US" dirty="0"/>
              <a:t>, </a:t>
            </a:r>
            <a:r>
              <a:rPr lang="en-US" dirty="0" err="1"/>
              <a:t>setgid</a:t>
            </a:r>
            <a:r>
              <a:rPr lang="en-US" dirty="0"/>
              <a:t> bits</a:t>
            </a:r>
          </a:p>
          <a:p>
            <a:r>
              <a:rPr lang="en-US" dirty="0"/>
              <a:t>Link count: number of directory entries pointing to this</a:t>
            </a:r>
          </a:p>
          <a:p>
            <a:r>
              <a:rPr lang="en-US" dirty="0" err="1"/>
              <a:t>Uid</a:t>
            </a:r>
            <a:r>
              <a:rPr lang="en-US" dirty="0"/>
              <a:t>: </a:t>
            </a:r>
            <a:r>
              <a:rPr lang="en-US" dirty="0" err="1"/>
              <a:t>uid</a:t>
            </a:r>
            <a:r>
              <a:rPr lang="en-US" dirty="0"/>
              <a:t> of the file owner</a:t>
            </a:r>
          </a:p>
          <a:p>
            <a:r>
              <a:rPr lang="en-US" dirty="0" err="1"/>
              <a:t>Gid</a:t>
            </a:r>
            <a:r>
              <a:rPr lang="en-US" dirty="0"/>
              <a:t>: </a:t>
            </a:r>
            <a:r>
              <a:rPr lang="en-US" dirty="0" err="1"/>
              <a:t>gid</a:t>
            </a:r>
            <a:r>
              <a:rPr lang="en-US" dirty="0"/>
              <a:t> of the file owner</a:t>
            </a:r>
          </a:p>
          <a:p>
            <a:r>
              <a:rPr lang="en-US" dirty="0"/>
              <a:t>File size</a:t>
            </a:r>
          </a:p>
          <a:p>
            <a:r>
              <a:rPr lang="en-US" dirty="0"/>
              <a:t>Times (access, modify, change)</a:t>
            </a:r>
          </a:p>
          <a:p>
            <a:r>
              <a:rPr lang="en-US" dirty="0"/>
              <a:t>No filename (why?)</a:t>
            </a:r>
          </a:p>
          <a:p>
            <a:r>
              <a:rPr lang="en-US" dirty="0"/>
              <a:t>10 pointers to data blocks</a:t>
            </a:r>
          </a:p>
          <a:p>
            <a:r>
              <a:rPr lang="en-US" dirty="0"/>
              <a:t>Single indirect pointer</a:t>
            </a:r>
          </a:p>
          <a:p>
            <a:r>
              <a:rPr lang="en-US" dirty="0"/>
              <a:t>Double indirect pointer</a:t>
            </a:r>
          </a:p>
          <a:p>
            <a:r>
              <a:rPr lang="en-US" dirty="0"/>
              <a:t>Triple indirect pointer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35</a:t>
            </a:fld>
            <a:endParaRPr kumimoji="0"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Instead of using a fixed size block, use a number of blocks</a:t>
            </a:r>
          </a:p>
          <a:p>
            <a:pPr lvl="1"/>
            <a:r>
              <a:rPr lang="en-US" dirty="0"/>
              <a:t>XFS uses 8Kbyte block</a:t>
            </a:r>
          </a:p>
          <a:p>
            <a:pPr lvl="1"/>
            <a:r>
              <a:rPr lang="en-US" dirty="0"/>
              <a:t>Max extent size is 2M blocks</a:t>
            </a:r>
          </a:p>
          <a:p>
            <a:r>
              <a:rPr lang="en-US" dirty="0"/>
              <a:t>Index nodes need to have</a:t>
            </a:r>
          </a:p>
          <a:p>
            <a:pPr lvl="1"/>
            <a:r>
              <a:rPr lang="en-US" dirty="0"/>
              <a:t>Block offset</a:t>
            </a:r>
          </a:p>
          <a:p>
            <a:pPr lvl="1"/>
            <a:r>
              <a:rPr lang="en-US" dirty="0"/>
              <a:t>Length</a:t>
            </a:r>
          </a:p>
          <a:p>
            <a:pPr lvl="1"/>
            <a:r>
              <a:rPr lang="en-US" dirty="0"/>
              <a:t>Starting block</a:t>
            </a:r>
          </a:p>
          <a:p>
            <a:r>
              <a:rPr lang="en-US" dirty="0"/>
              <a:t>Is this approach better than the Unix </a:t>
            </a:r>
            <a:r>
              <a:rPr lang="en-US" dirty="0" err="1"/>
              <a:t>i</a:t>
            </a:r>
            <a:r>
              <a:rPr lang="en-US" dirty="0"/>
              <a:t>-node approach?</a:t>
            </a:r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33962" y="2532062"/>
            <a:ext cx="3238500" cy="230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36</a:t>
            </a:fld>
            <a:endParaRPr kumimoji="0"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Text name</a:t>
            </a:r>
          </a:p>
          <a:p>
            <a:pPr lvl="1"/>
            <a:r>
              <a:rPr lang="en-US" dirty="0"/>
              <a:t>Need to map it to index</a:t>
            </a:r>
          </a:p>
          <a:p>
            <a:r>
              <a:rPr lang="en-US" dirty="0"/>
              <a:t>Index (</a:t>
            </a:r>
            <a:r>
              <a:rPr lang="en-US" dirty="0" err="1"/>
              <a:t>i</a:t>
            </a:r>
            <a:r>
              <a:rPr lang="en-US" dirty="0"/>
              <a:t>-node number)</a:t>
            </a:r>
          </a:p>
          <a:p>
            <a:pPr lvl="1"/>
            <a:r>
              <a:rPr lang="en-US" dirty="0"/>
              <a:t>Ask users to specify </a:t>
            </a:r>
            <a:r>
              <a:rPr lang="en-US" dirty="0" err="1"/>
              <a:t>i</a:t>
            </a:r>
            <a:r>
              <a:rPr lang="en-US" dirty="0"/>
              <a:t>-node number</a:t>
            </a:r>
          </a:p>
          <a:p>
            <a:r>
              <a:rPr lang="en-US" dirty="0"/>
              <a:t>Icon</a:t>
            </a:r>
          </a:p>
          <a:p>
            <a:pPr lvl="1"/>
            <a:r>
              <a:rPr lang="en-US" dirty="0"/>
              <a:t>Need to map it to index or map it to text then to index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37</a:t>
            </a:fld>
            <a:endParaRPr kumimoji="0" 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Directory Organization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Flat (CP/M)</a:t>
            </a:r>
          </a:p>
          <a:p>
            <a:pPr lvl="1"/>
            <a:r>
              <a:rPr lang="en-US" dirty="0"/>
              <a:t>All files are in one directory</a:t>
            </a:r>
          </a:p>
          <a:p>
            <a:r>
              <a:rPr lang="en-US" dirty="0"/>
              <a:t>Hierarchical (Unix)</a:t>
            </a:r>
          </a:p>
          <a:p>
            <a:pPr lvl="1"/>
            <a:r>
              <a:rPr lang="en-US" dirty="0"/>
              <a:t>/home/</a:t>
            </a:r>
            <a:r>
              <a:rPr lang="en-US" dirty="0" err="1"/>
              <a:t>foo</a:t>
            </a:r>
            <a:r>
              <a:rPr lang="en-US" dirty="0"/>
              <a:t>/bar</a:t>
            </a:r>
          </a:p>
          <a:p>
            <a:pPr lvl="1"/>
            <a:r>
              <a:rPr lang="en-US" dirty="0"/>
              <a:t>Directory is stored in a file containing (name, </a:t>
            </a:r>
            <a:r>
              <a:rPr lang="en-US" dirty="0" err="1"/>
              <a:t>i</a:t>
            </a:r>
            <a:r>
              <a:rPr lang="en-US" dirty="0"/>
              <a:t>-node) pairs</a:t>
            </a:r>
          </a:p>
          <a:p>
            <a:pPr lvl="1"/>
            <a:r>
              <a:rPr lang="en-US" dirty="0"/>
              <a:t>The name can be either a file or a directory</a:t>
            </a:r>
          </a:p>
          <a:p>
            <a:r>
              <a:rPr lang="en-US" dirty="0"/>
              <a:t>Hierarchical (Windows)</a:t>
            </a:r>
          </a:p>
          <a:p>
            <a:pPr lvl="1"/>
            <a:r>
              <a:rPr lang="en-US" dirty="0"/>
              <a:t>C:\Users\foo\bar</a:t>
            </a:r>
          </a:p>
          <a:p>
            <a:pPr lvl="1"/>
            <a:r>
              <a:rPr lang="en-US" dirty="0"/>
              <a:t>Use the extension to indicate whether the entry is a directory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38</a:t>
            </a:fld>
            <a:endParaRPr kumimoji="0" 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Mapping File Names to </a:t>
            </a:r>
            <a:r>
              <a:rPr lang="en-US" dirty="0" err="1"/>
              <a:t>i</a:t>
            </a:r>
            <a:r>
              <a:rPr lang="en-US" dirty="0"/>
              <a:t>-nodes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Create/delete</a:t>
            </a:r>
          </a:p>
          <a:p>
            <a:pPr lvl="1"/>
            <a:r>
              <a:rPr lang="en-US" dirty="0"/>
              <a:t>Create/delete a directory</a:t>
            </a:r>
          </a:p>
          <a:p>
            <a:r>
              <a:rPr lang="en-US" dirty="0"/>
              <a:t>Open/close</a:t>
            </a:r>
          </a:p>
          <a:p>
            <a:pPr lvl="1"/>
            <a:r>
              <a:rPr lang="en-US" dirty="0"/>
              <a:t>Open/close a directory for read and write</a:t>
            </a:r>
          </a:p>
          <a:p>
            <a:pPr lvl="1"/>
            <a:r>
              <a:rPr lang="en-US" dirty="0"/>
              <a:t>Should this be the same or different from file open/close?</a:t>
            </a:r>
          </a:p>
          <a:p>
            <a:r>
              <a:rPr lang="en-US" dirty="0"/>
              <a:t>Link/unlink</a:t>
            </a:r>
          </a:p>
          <a:p>
            <a:pPr lvl="1"/>
            <a:r>
              <a:rPr lang="en-US" dirty="0"/>
              <a:t>Link/unlink a file</a:t>
            </a:r>
          </a:p>
          <a:p>
            <a:r>
              <a:rPr lang="en-US" dirty="0"/>
              <a:t>Rename</a:t>
            </a:r>
          </a:p>
          <a:p>
            <a:pPr lvl="1"/>
            <a:r>
              <a:rPr lang="en-US" dirty="0"/>
              <a:t>Rename the directory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39</a:t>
            </a:fld>
            <a:endParaRPr kumimoji="0"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 lIns="82058" tIns="41029" rIns="82058" bIns="41029"/>
          <a:lstStyle/>
          <a:p>
            <a:pPr eaLnBrk="1" hangingPunct="1"/>
            <a:r>
              <a:rPr lang="en-US">
                <a:ea typeface="ＭＳ Ｐゴシック" pitchFamily="-108" charset="-128"/>
              </a:rPr>
              <a:t>Recall Some High-level Abstractions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 lIns="82058" tIns="41029" rIns="82058" bIns="41029"/>
          <a:lstStyle/>
          <a:p>
            <a:pPr eaLnBrk="1" hangingPunct="1"/>
            <a:r>
              <a:rPr lang="en-US" dirty="0">
                <a:ea typeface="ＭＳ Ｐゴシック" pitchFamily="-108" charset="-128"/>
              </a:rPr>
              <a:t>Processes are an abstraction for processors</a:t>
            </a:r>
          </a:p>
          <a:p>
            <a:pPr eaLnBrk="1" hangingPunct="1"/>
            <a:r>
              <a:rPr lang="en-US" dirty="0">
                <a:ea typeface="ＭＳ Ｐゴシック" pitchFamily="-108" charset="-128"/>
              </a:rPr>
              <a:t>Virtual memory is an abstraction for memory</a:t>
            </a:r>
          </a:p>
          <a:p>
            <a:pPr eaLnBrk="1" hangingPunct="1"/>
            <a:r>
              <a:rPr lang="en-US" dirty="0">
                <a:ea typeface="ＭＳ Ｐゴシック" pitchFamily="-108" charset="-128"/>
              </a:rPr>
              <a:t>File systems are an abstraction for disks (disk blocks)</a:t>
            </a:r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 lIns="82058" tIns="41029" rIns="82058" bIns="41029"/>
          <a:lstStyle/>
          <a:p>
            <a:pPr defTabSz="914608"/>
            <a:fld id="{3B06BC09-E9CF-4C13-B41B-9FE82B8E6FD9}" type="slidenum">
              <a:rPr lang="en-US"/>
              <a:pPr defTabSz="914608"/>
              <a:t>4</a:t>
            </a:fld>
            <a:endParaRPr 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List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Method</a:t>
            </a:r>
          </a:p>
          <a:p>
            <a:pPr lvl="1"/>
            <a:r>
              <a:rPr lang="en-US" dirty="0"/>
              <a:t>&lt;</a:t>
            </a:r>
            <a:r>
              <a:rPr lang="en-US" dirty="0" err="1"/>
              <a:t>FileName</a:t>
            </a:r>
            <a:r>
              <a:rPr lang="en-US" dirty="0"/>
              <a:t>, </a:t>
            </a:r>
            <a:r>
              <a:rPr lang="en-US" dirty="0" err="1"/>
              <a:t>i</a:t>
            </a:r>
            <a:r>
              <a:rPr lang="en-US" dirty="0"/>
              <a:t>-node&gt; pairs are linearly stored in a file</a:t>
            </a:r>
          </a:p>
          <a:p>
            <a:pPr lvl="1"/>
            <a:r>
              <a:rPr lang="en-US" dirty="0"/>
              <a:t>Create a file</a:t>
            </a:r>
          </a:p>
          <a:p>
            <a:pPr lvl="2"/>
            <a:r>
              <a:rPr lang="en-US" dirty="0"/>
              <a:t>Append &lt;</a:t>
            </a:r>
            <a:r>
              <a:rPr lang="en-US" dirty="0" err="1"/>
              <a:t>FileName</a:t>
            </a:r>
            <a:r>
              <a:rPr lang="en-US" dirty="0"/>
              <a:t>, </a:t>
            </a:r>
            <a:r>
              <a:rPr lang="en-US" dirty="0" err="1"/>
              <a:t>i</a:t>
            </a:r>
            <a:r>
              <a:rPr lang="en-US" dirty="0"/>
              <a:t>-node&gt;</a:t>
            </a:r>
          </a:p>
          <a:p>
            <a:r>
              <a:rPr lang="en-US" dirty="0"/>
              <a:t>Delete a file</a:t>
            </a:r>
          </a:p>
          <a:p>
            <a:pPr lvl="1"/>
            <a:r>
              <a:rPr lang="en-US" dirty="0"/>
              <a:t>Search for </a:t>
            </a:r>
            <a:r>
              <a:rPr lang="en-US" dirty="0" err="1"/>
              <a:t>FileName</a:t>
            </a:r>
            <a:endParaRPr lang="en-US" dirty="0"/>
          </a:p>
          <a:p>
            <a:pPr lvl="1"/>
            <a:r>
              <a:rPr lang="en-US" dirty="0"/>
              <a:t>Remove its pair from the directory</a:t>
            </a:r>
          </a:p>
          <a:p>
            <a:pPr lvl="1"/>
            <a:r>
              <a:rPr lang="en-US" dirty="0"/>
              <a:t>Compact by moving the rest</a:t>
            </a:r>
          </a:p>
          <a:p>
            <a:r>
              <a:rPr lang="en-US" dirty="0"/>
              <a:t> Pros</a:t>
            </a:r>
          </a:p>
          <a:p>
            <a:pPr lvl="1"/>
            <a:r>
              <a:rPr lang="en-US" dirty="0"/>
              <a:t>Space efficient</a:t>
            </a:r>
          </a:p>
          <a:p>
            <a:r>
              <a:rPr lang="en-US" dirty="0"/>
              <a:t>Cons</a:t>
            </a:r>
          </a:p>
          <a:p>
            <a:pPr lvl="1"/>
            <a:r>
              <a:rPr lang="en-US" dirty="0"/>
              <a:t>Linear search</a:t>
            </a:r>
          </a:p>
          <a:p>
            <a:pPr lvl="1"/>
            <a:r>
              <a:rPr lang="en-US" dirty="0"/>
              <a:t>Need to deal with fragmentation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/home/</a:t>
            </a:r>
            <a:r>
              <a:rPr lang="en-US" dirty="0" err="1"/>
              <a:t>larsab</a:t>
            </a:r>
            <a:r>
              <a:rPr lang="en-US" dirty="0"/>
              <a:t>/</a:t>
            </a:r>
            <a:r>
              <a:rPr lang="en-US" dirty="0" err="1"/>
              <a:t>foo</a:t>
            </a:r>
            <a:r>
              <a:rPr lang="en-US" dirty="0"/>
              <a:t>/bar/…</a:t>
            </a:r>
            <a:br>
              <a:rPr lang="en-US" dirty="0"/>
            </a:br>
            <a:r>
              <a:rPr lang="en-US" dirty="0" err="1"/>
              <a:t>veryLongFileName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334000" y="2667000"/>
            <a:ext cx="3048000" cy="19050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&lt;foo,1234&gt; &lt;bar,1235&gt; … &lt;</a:t>
            </a:r>
            <a:r>
              <a:rPr lang="en-US" sz="2400" dirty="0" err="1">
                <a:solidFill>
                  <a:schemeClr val="tx1"/>
                </a:solidFill>
              </a:rPr>
              <a:t>veryLongFileName</a:t>
            </a:r>
            <a:r>
              <a:rPr lang="en-US" sz="2400" dirty="0">
                <a:solidFill>
                  <a:schemeClr val="tx1"/>
                </a:solidFill>
              </a:rPr>
              <a:t>,</a:t>
            </a:r>
          </a:p>
          <a:p>
            <a:r>
              <a:rPr lang="en-US" sz="2400" dirty="0">
                <a:solidFill>
                  <a:schemeClr val="tx1"/>
                </a:solidFill>
              </a:rPr>
              <a:t>4567&gt;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40</a:t>
            </a:fld>
            <a:endParaRPr kumimoji="0"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Data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724400" cy="493776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Method</a:t>
            </a:r>
          </a:p>
          <a:p>
            <a:pPr lvl="1"/>
            <a:r>
              <a:rPr lang="en-US" dirty="0"/>
              <a:t>Store &lt;</a:t>
            </a:r>
            <a:r>
              <a:rPr lang="en-US" dirty="0" err="1"/>
              <a:t>fileName</a:t>
            </a:r>
            <a:r>
              <a:rPr lang="en-US" dirty="0"/>
              <a:t>, </a:t>
            </a:r>
            <a:r>
              <a:rPr lang="en-US" dirty="0" err="1"/>
              <a:t>i</a:t>
            </a:r>
            <a:r>
              <a:rPr lang="en-US" dirty="0"/>
              <a:t>-node&gt; a tree data structure such as B-tree</a:t>
            </a:r>
          </a:p>
          <a:p>
            <a:pPr lvl="1"/>
            <a:r>
              <a:rPr lang="en-US" dirty="0"/>
              <a:t>Create/delete/search in the tree data structure</a:t>
            </a:r>
          </a:p>
          <a:p>
            <a:r>
              <a:rPr lang="en-US" dirty="0"/>
              <a:t>Pros</a:t>
            </a:r>
          </a:p>
          <a:p>
            <a:pPr lvl="1"/>
            <a:r>
              <a:rPr lang="en-US" dirty="0"/>
              <a:t>Good for a large number of files</a:t>
            </a:r>
          </a:p>
          <a:p>
            <a:r>
              <a:rPr lang="en-US" dirty="0"/>
              <a:t>Cons</a:t>
            </a:r>
          </a:p>
          <a:p>
            <a:pPr lvl="1"/>
            <a:r>
              <a:rPr lang="en-US" dirty="0"/>
              <a:t>Inefficient for a small number of files</a:t>
            </a:r>
          </a:p>
          <a:p>
            <a:pPr lvl="1"/>
            <a:r>
              <a:rPr lang="en-US" dirty="0"/>
              <a:t>More space</a:t>
            </a:r>
          </a:p>
          <a:p>
            <a:pPr lvl="1"/>
            <a:r>
              <a:rPr lang="en-US" dirty="0"/>
              <a:t>Complex</a:t>
            </a:r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53100" y="2784475"/>
            <a:ext cx="2933700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 useBgFill="1">
        <p:nvSpPr>
          <p:cNvPr id="6" name="Rectangle 5"/>
          <p:cNvSpPr/>
          <p:nvPr/>
        </p:nvSpPr>
        <p:spPr>
          <a:xfrm>
            <a:off x="5672138" y="2590800"/>
            <a:ext cx="304800" cy="914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41</a:t>
            </a:fld>
            <a:endParaRPr kumimoji="0"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Method</a:t>
            </a:r>
          </a:p>
          <a:p>
            <a:pPr lvl="1"/>
            <a:r>
              <a:rPr lang="en-US" dirty="0"/>
              <a:t>Use a hash table to map </a:t>
            </a:r>
            <a:r>
              <a:rPr lang="en-US" dirty="0" err="1"/>
              <a:t>FileName</a:t>
            </a:r>
            <a:r>
              <a:rPr lang="en-US" dirty="0"/>
              <a:t> to </a:t>
            </a:r>
            <a:r>
              <a:rPr lang="en-US" dirty="0" err="1"/>
              <a:t>i</a:t>
            </a:r>
            <a:r>
              <a:rPr lang="en-US" dirty="0"/>
              <a:t>-node</a:t>
            </a:r>
          </a:p>
          <a:p>
            <a:pPr lvl="1"/>
            <a:r>
              <a:rPr lang="en-US" dirty="0"/>
              <a:t>Space for name and metadata is variable sized</a:t>
            </a:r>
          </a:p>
          <a:p>
            <a:pPr lvl="1"/>
            <a:r>
              <a:rPr lang="en-US" dirty="0"/>
              <a:t>Create/delete will trigger space allocation and free</a:t>
            </a:r>
          </a:p>
          <a:p>
            <a:r>
              <a:rPr lang="en-US" dirty="0"/>
              <a:t>Pros</a:t>
            </a:r>
          </a:p>
          <a:p>
            <a:pPr lvl="1"/>
            <a:r>
              <a:rPr lang="en-US" dirty="0"/>
              <a:t>Fast searching and relatively simple</a:t>
            </a:r>
          </a:p>
          <a:p>
            <a:r>
              <a:rPr lang="en-US" dirty="0"/>
              <a:t>Cons</a:t>
            </a:r>
          </a:p>
          <a:p>
            <a:pPr lvl="1"/>
            <a:r>
              <a:rPr lang="en-US" dirty="0"/>
              <a:t>Not as efficient as trees for very large directory (wasting space for the hash table)</a:t>
            </a:r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53050" y="2817812"/>
            <a:ext cx="2600325" cy="173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42</a:t>
            </a:fld>
            <a:endParaRPr kumimoji="0"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Disk I/Os to Read/Write A File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Disk I/Os to access a byte of /home/</a:t>
            </a:r>
            <a:r>
              <a:rPr lang="en-US" dirty="0" err="1"/>
              <a:t>foo</a:t>
            </a:r>
            <a:r>
              <a:rPr lang="en-US" dirty="0"/>
              <a:t>/bar</a:t>
            </a:r>
          </a:p>
          <a:p>
            <a:pPr lvl="1"/>
            <a:r>
              <a:rPr lang="en-US" dirty="0"/>
              <a:t>Read the </a:t>
            </a:r>
            <a:r>
              <a:rPr lang="en-US" dirty="0" err="1"/>
              <a:t>i</a:t>
            </a:r>
            <a:r>
              <a:rPr lang="en-US" dirty="0"/>
              <a:t>-node and first data block of “/”</a:t>
            </a:r>
          </a:p>
          <a:p>
            <a:pPr lvl="1"/>
            <a:r>
              <a:rPr lang="en-US" dirty="0"/>
              <a:t>Read the </a:t>
            </a:r>
            <a:r>
              <a:rPr lang="en-US" dirty="0" err="1"/>
              <a:t>i</a:t>
            </a:r>
            <a:r>
              <a:rPr lang="en-US" dirty="0"/>
              <a:t>-node and first data block of “home”</a:t>
            </a:r>
          </a:p>
          <a:p>
            <a:pPr lvl="1"/>
            <a:r>
              <a:rPr lang="en-US" dirty="0"/>
              <a:t>Read the </a:t>
            </a:r>
            <a:r>
              <a:rPr lang="en-US" dirty="0" err="1"/>
              <a:t>i</a:t>
            </a:r>
            <a:r>
              <a:rPr lang="en-US" dirty="0"/>
              <a:t>-node and first data block of “</a:t>
            </a:r>
            <a:r>
              <a:rPr lang="en-US" dirty="0" err="1"/>
              <a:t>foo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Read the </a:t>
            </a:r>
            <a:r>
              <a:rPr lang="en-US" dirty="0" err="1"/>
              <a:t>i</a:t>
            </a:r>
            <a:r>
              <a:rPr lang="en-US" dirty="0"/>
              <a:t>-node and first data block of “bar”</a:t>
            </a:r>
          </a:p>
          <a:p>
            <a:r>
              <a:rPr lang="en-US" dirty="0"/>
              <a:t>Disk I/Os to write a file</a:t>
            </a:r>
          </a:p>
          <a:p>
            <a:pPr lvl="1"/>
            <a:r>
              <a:rPr lang="en-US" dirty="0"/>
              <a:t>Read the </a:t>
            </a:r>
            <a:r>
              <a:rPr lang="en-US" dirty="0" err="1"/>
              <a:t>i</a:t>
            </a:r>
            <a:r>
              <a:rPr lang="en-US" dirty="0"/>
              <a:t>-node of the directory and the directory file.</a:t>
            </a:r>
          </a:p>
          <a:p>
            <a:pPr lvl="1"/>
            <a:r>
              <a:rPr lang="en-US" dirty="0"/>
              <a:t>Read or create the </a:t>
            </a:r>
            <a:r>
              <a:rPr lang="en-US" dirty="0" err="1"/>
              <a:t>i</a:t>
            </a:r>
            <a:r>
              <a:rPr lang="en-US" dirty="0"/>
              <a:t>-node of the file</a:t>
            </a:r>
          </a:p>
          <a:p>
            <a:pPr lvl="1"/>
            <a:r>
              <a:rPr lang="en-US" dirty="0"/>
              <a:t>Read or create the file itself</a:t>
            </a:r>
          </a:p>
          <a:p>
            <a:pPr lvl="1"/>
            <a:r>
              <a:rPr lang="en-US" dirty="0"/>
              <a:t>Write back the directory and the file</a:t>
            </a:r>
          </a:p>
          <a:p>
            <a:r>
              <a:rPr lang="en-US" dirty="0"/>
              <a:t>Too many I/Os to traverse the directory</a:t>
            </a:r>
          </a:p>
          <a:p>
            <a:pPr lvl="1"/>
            <a:r>
              <a:rPr lang="en-US" dirty="0"/>
              <a:t>Solution is to use </a:t>
            </a:r>
            <a:r>
              <a:rPr lang="en-US" b="1" i="1" dirty="0"/>
              <a:t>Current Working Directory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43</a:t>
            </a:fld>
            <a:endParaRPr kumimoji="0" 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Symbolic (soft) links</a:t>
            </a:r>
          </a:p>
          <a:p>
            <a:pPr lvl="1"/>
            <a:r>
              <a:rPr lang="en-US" dirty="0"/>
              <a:t>A symbolic link is just the name of the file</a:t>
            </a:r>
          </a:p>
          <a:p>
            <a:pPr lvl="1"/>
            <a:r>
              <a:rPr lang="en-US" dirty="0"/>
              <a:t>Original owner still owns the file, really deleted on </a:t>
            </a:r>
            <a:r>
              <a:rPr lang="en-US" dirty="0" err="1"/>
              <a:t>rm</a:t>
            </a:r>
            <a:r>
              <a:rPr lang="en-US" dirty="0"/>
              <a:t> by owner</a:t>
            </a:r>
          </a:p>
          <a:p>
            <a:pPr lvl="1"/>
            <a:r>
              <a:rPr lang="en-US" dirty="0"/>
              <a:t>Use a new </a:t>
            </a:r>
            <a:r>
              <a:rPr lang="en-US" dirty="0" err="1"/>
              <a:t>i</a:t>
            </a:r>
            <a:r>
              <a:rPr lang="en-US" dirty="0"/>
              <a:t>-node for the symbolic link</a:t>
            </a:r>
            <a:br>
              <a:rPr lang="en-US" dirty="0"/>
            </a:br>
            <a:r>
              <a:rPr lang="en-US" dirty="0" err="1"/>
              <a:t>ln</a:t>
            </a:r>
            <a:r>
              <a:rPr lang="en-US" dirty="0"/>
              <a:t> –s source target</a:t>
            </a:r>
          </a:p>
          <a:p>
            <a:r>
              <a:rPr lang="en-US" dirty="0"/>
              <a:t>Hard links</a:t>
            </a:r>
          </a:p>
          <a:p>
            <a:pPr lvl="1"/>
            <a:r>
              <a:rPr lang="en-US" dirty="0"/>
              <a:t>A link to a file with the same </a:t>
            </a:r>
            <a:r>
              <a:rPr lang="en-US" dirty="0" err="1"/>
              <a:t>i</a:t>
            </a:r>
            <a:r>
              <a:rPr lang="en-US" dirty="0"/>
              <a:t>-node</a:t>
            </a:r>
            <a:br>
              <a:rPr lang="en-US" dirty="0"/>
            </a:br>
            <a:r>
              <a:rPr lang="en-US" dirty="0" err="1"/>
              <a:t>ln</a:t>
            </a:r>
            <a:r>
              <a:rPr lang="en-US" dirty="0"/>
              <a:t> source target</a:t>
            </a:r>
          </a:p>
          <a:p>
            <a:pPr lvl="1"/>
            <a:r>
              <a:rPr lang="en-US" dirty="0"/>
              <a:t>Delete may or may not remove the target depending on whether it is the last one (link reference count)</a:t>
            </a:r>
          </a:p>
          <a:p>
            <a:r>
              <a:rPr lang="en-US" dirty="0"/>
              <a:t>Why symbolic or hard links?</a:t>
            </a:r>
          </a:p>
          <a:p>
            <a:r>
              <a:rPr lang="en-US" dirty="0"/>
              <a:t>How would you implement them?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44</a:t>
            </a:fld>
            <a:endParaRPr kumimoji="0" 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Original Unix File System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5105400" cy="493776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Simple disk layout</a:t>
            </a:r>
          </a:p>
          <a:p>
            <a:pPr lvl="1"/>
            <a:r>
              <a:rPr lang="en-US" dirty="0"/>
              <a:t>Block size is sector size (512 bytes)</a:t>
            </a:r>
          </a:p>
          <a:p>
            <a:pPr lvl="1"/>
            <a:r>
              <a:rPr lang="en-US" dirty="0" err="1"/>
              <a:t>i</a:t>
            </a:r>
            <a:r>
              <a:rPr lang="en-US" dirty="0"/>
              <a:t>-nodes are on outermost cylinders</a:t>
            </a:r>
          </a:p>
          <a:p>
            <a:pPr lvl="1"/>
            <a:r>
              <a:rPr lang="en-US" dirty="0"/>
              <a:t>Data blocks are on inner cylinders</a:t>
            </a:r>
          </a:p>
          <a:p>
            <a:pPr lvl="1"/>
            <a:r>
              <a:rPr lang="en-US" dirty="0"/>
              <a:t>Use linked list for free blocks</a:t>
            </a:r>
          </a:p>
          <a:p>
            <a:r>
              <a:rPr lang="en-US" dirty="0"/>
              <a:t>Issues</a:t>
            </a:r>
          </a:p>
          <a:p>
            <a:pPr lvl="1"/>
            <a:r>
              <a:rPr lang="en-US" dirty="0"/>
              <a:t>Index is large</a:t>
            </a:r>
          </a:p>
          <a:p>
            <a:pPr lvl="1"/>
            <a:r>
              <a:rPr lang="en-US" dirty="0"/>
              <a:t>Fixed max number of files</a:t>
            </a:r>
          </a:p>
          <a:p>
            <a:pPr lvl="1"/>
            <a:r>
              <a:rPr lang="en-US" dirty="0" err="1"/>
              <a:t>i</a:t>
            </a:r>
            <a:r>
              <a:rPr lang="en-US" dirty="0"/>
              <a:t>-nodes far from data blocks</a:t>
            </a:r>
          </a:p>
          <a:p>
            <a:pPr lvl="1"/>
            <a:r>
              <a:rPr lang="en-US" dirty="0" err="1"/>
              <a:t>i</a:t>
            </a:r>
            <a:r>
              <a:rPr lang="en-US" dirty="0"/>
              <a:t>-nodes for directory not close together</a:t>
            </a:r>
          </a:p>
          <a:p>
            <a:pPr lvl="1"/>
            <a:r>
              <a:rPr lang="en-US" dirty="0"/>
              <a:t>Consecutive blocks can be anywhere</a:t>
            </a:r>
          </a:p>
          <a:p>
            <a:pPr lvl="1"/>
            <a:r>
              <a:rPr lang="en-US" dirty="0"/>
              <a:t>Poor bandwidth (20Kbytes/sec even for sequential access!)</a:t>
            </a:r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53100" y="1765300"/>
            <a:ext cx="3009900" cy="3838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45</a:t>
            </a:fld>
            <a:endParaRPr kumimoji="0" 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n-NO" dirty="0"/>
              <a:t>BSD FFS (Fast File System)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a larger block size: 4KB or 8KB</a:t>
            </a:r>
          </a:p>
          <a:p>
            <a:pPr lvl="1"/>
            <a:r>
              <a:rPr lang="en-US" dirty="0"/>
              <a:t>Allow large blocks to be chopped into fragments</a:t>
            </a:r>
          </a:p>
          <a:p>
            <a:pPr lvl="1"/>
            <a:r>
              <a:rPr lang="en-US" dirty="0"/>
              <a:t>Used for little files and pieces at the ends of files</a:t>
            </a:r>
          </a:p>
          <a:p>
            <a:r>
              <a:rPr lang="en-US" dirty="0"/>
              <a:t>Use bitmap instead of a free list</a:t>
            </a:r>
          </a:p>
          <a:p>
            <a:pPr lvl="1"/>
            <a:r>
              <a:rPr lang="en-US" dirty="0"/>
              <a:t>Try to allocate contiguously</a:t>
            </a:r>
          </a:p>
          <a:p>
            <a:pPr lvl="1"/>
            <a:r>
              <a:rPr lang="en-US" dirty="0"/>
              <a:t>10% reserved disk space</a:t>
            </a:r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76925" y="2255837"/>
            <a:ext cx="1552575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46</a:t>
            </a:fld>
            <a:endParaRPr kumimoji="0" 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FFS Disk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/>
              <a:t>i</a:t>
            </a:r>
            <a:r>
              <a:rPr lang="en-US" dirty="0"/>
              <a:t>-nodes are grouped together</a:t>
            </a:r>
          </a:p>
          <a:p>
            <a:pPr lvl="1"/>
            <a:r>
              <a:rPr lang="en-US" dirty="0"/>
              <a:t>A portion of the </a:t>
            </a:r>
            <a:r>
              <a:rPr lang="en-US" dirty="0" err="1"/>
              <a:t>i</a:t>
            </a:r>
            <a:r>
              <a:rPr lang="en-US" dirty="0"/>
              <a:t>-node array on each cylinder</a:t>
            </a:r>
          </a:p>
          <a:p>
            <a:r>
              <a:rPr lang="en-US" dirty="0"/>
              <a:t>Do you ever read </a:t>
            </a:r>
            <a:r>
              <a:rPr lang="en-US" dirty="0" err="1"/>
              <a:t>i</a:t>
            </a:r>
            <a:r>
              <a:rPr lang="en-US" dirty="0"/>
              <a:t>-nodes without reading any file blocks?</a:t>
            </a:r>
          </a:p>
          <a:p>
            <a:r>
              <a:rPr lang="en-US" dirty="0"/>
              <a:t>Overcome rotational delays</a:t>
            </a:r>
          </a:p>
          <a:p>
            <a:pPr lvl="1"/>
            <a:r>
              <a:rPr lang="en-US" dirty="0"/>
              <a:t>Skip sector positioning to avoid the context switch delay</a:t>
            </a:r>
          </a:p>
          <a:p>
            <a:pPr lvl="1"/>
            <a:r>
              <a:rPr lang="en-US" dirty="0"/>
              <a:t>Read ahead: read next block right after the first</a:t>
            </a:r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48262" y="1684337"/>
            <a:ext cx="3009900" cy="400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47</a:t>
            </a:fld>
            <a:endParaRPr kumimoji="0" 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Has FFS Achieved?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Performance improvements</a:t>
            </a:r>
          </a:p>
          <a:p>
            <a:pPr lvl="1"/>
            <a:r>
              <a:rPr lang="en-US" dirty="0"/>
              <a:t>20-40% of disk bandwidth for large files (10-20x original)</a:t>
            </a:r>
          </a:p>
          <a:p>
            <a:pPr lvl="1"/>
            <a:r>
              <a:rPr lang="en-US" dirty="0"/>
              <a:t>Better small file performance (why?)</a:t>
            </a:r>
          </a:p>
          <a:p>
            <a:r>
              <a:rPr lang="en-US" dirty="0"/>
              <a:t>We can still do a lot better</a:t>
            </a:r>
          </a:p>
          <a:p>
            <a:pPr lvl="1"/>
            <a:r>
              <a:rPr lang="en-US" dirty="0"/>
              <a:t>Extent based instead of block based</a:t>
            </a:r>
          </a:p>
          <a:p>
            <a:pPr lvl="2"/>
            <a:r>
              <a:rPr lang="en-US" dirty="0"/>
              <a:t>Use a pointer and size for all contiguous blocks (XFS,  </a:t>
            </a:r>
            <a:r>
              <a:rPr lang="en-US" dirty="0" err="1"/>
              <a:t>Veritas</a:t>
            </a:r>
            <a:r>
              <a:rPr lang="en-US" dirty="0"/>
              <a:t> file system, etc)</a:t>
            </a:r>
          </a:p>
          <a:p>
            <a:pPr lvl="1"/>
            <a:r>
              <a:rPr lang="en-US" dirty="0"/>
              <a:t>Synchronous metadata writes hurt small file performance</a:t>
            </a:r>
          </a:p>
          <a:p>
            <a:pPr lvl="2"/>
            <a:r>
              <a:rPr lang="en-US" dirty="0"/>
              <a:t>Asynchronous writes with certain ordering (“soft updates”)</a:t>
            </a:r>
          </a:p>
          <a:p>
            <a:pPr lvl="2"/>
            <a:r>
              <a:rPr lang="en-US" dirty="0"/>
              <a:t>Logging (talk about this later)</a:t>
            </a:r>
          </a:p>
          <a:p>
            <a:pPr lvl="2"/>
            <a:r>
              <a:rPr lang="en-US" dirty="0"/>
              <a:t>Play with semantics (/</a:t>
            </a:r>
            <a:r>
              <a:rPr lang="en-US" dirty="0" err="1"/>
              <a:t>tmp</a:t>
            </a:r>
            <a:r>
              <a:rPr lang="en-US" dirty="0"/>
              <a:t> file systems)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48</a:t>
            </a:fld>
            <a:endParaRPr kumimoji="0" lang="en-US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- Part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ea typeface="ＭＳ Ｐゴシック" pitchFamily="-108" charset="-128"/>
              </a:rPr>
              <a:t>Protection</a:t>
            </a:r>
          </a:p>
          <a:p>
            <a:pPr lvl="1"/>
            <a:r>
              <a:rPr lang="en-US" dirty="0">
                <a:ea typeface="ＭＳ Ｐゴシック" pitchFamily="-108" charset="-128"/>
              </a:rPr>
              <a:t>We basically live with access control list</a:t>
            </a:r>
          </a:p>
          <a:p>
            <a:pPr lvl="1"/>
            <a:r>
              <a:rPr lang="en-US" dirty="0">
                <a:ea typeface="ＭＳ Ｐゴシック" pitchFamily="-108" charset="-128"/>
              </a:rPr>
              <a:t>More protection is needed in the future</a:t>
            </a:r>
            <a:endParaRPr lang="en-US" dirty="0"/>
          </a:p>
          <a:p>
            <a:r>
              <a:rPr lang="en-US" dirty="0"/>
              <a:t>File system structure</a:t>
            </a:r>
          </a:p>
          <a:p>
            <a:pPr lvl="1"/>
            <a:r>
              <a:rPr lang="sv-SE" dirty="0"/>
              <a:t>Boot block, super block, file metadata, file data</a:t>
            </a:r>
          </a:p>
          <a:p>
            <a:r>
              <a:rPr lang="en-US" dirty="0"/>
              <a:t>File metadata</a:t>
            </a:r>
          </a:p>
          <a:p>
            <a:pPr lvl="1"/>
            <a:r>
              <a:rPr lang="en-US" dirty="0"/>
              <a:t>Consider efficiency, space and fragmentation</a:t>
            </a:r>
          </a:p>
          <a:p>
            <a:r>
              <a:rPr lang="en-US" dirty="0"/>
              <a:t>Directories</a:t>
            </a:r>
          </a:p>
          <a:p>
            <a:pPr lvl="1"/>
            <a:r>
              <a:rPr lang="en-US" dirty="0"/>
              <a:t>Consider the number of files</a:t>
            </a:r>
          </a:p>
          <a:p>
            <a:r>
              <a:rPr lang="en-US" dirty="0"/>
              <a:t>Links</a:t>
            </a:r>
          </a:p>
          <a:p>
            <a:pPr lvl="1"/>
            <a:r>
              <a:rPr lang="en-US" dirty="0"/>
              <a:t>Soft vs. hard</a:t>
            </a:r>
          </a:p>
          <a:p>
            <a:r>
              <a:rPr lang="en-US" dirty="0"/>
              <a:t>Physical layout</a:t>
            </a:r>
          </a:p>
          <a:p>
            <a:pPr lvl="1"/>
            <a:r>
              <a:rPr lang="en-US" dirty="0"/>
              <a:t>Where to put metadata and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49</a:t>
            </a:fld>
            <a:endParaRPr kumimoji="0"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 lIns="82058" tIns="41029" rIns="82058" bIns="41029"/>
          <a:lstStyle/>
          <a:p>
            <a:pPr defTabSz="914608"/>
            <a:fld id="{749D3734-B61D-4EDF-B64F-783D8399FE5E}" type="slidenum">
              <a:rPr lang="en-US"/>
              <a:pPr defTabSz="914608"/>
              <a:t>5</a:t>
            </a:fld>
            <a:endParaRPr lang="en-US" dirty="0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82058" tIns="41029" rIns="82058" bIns="41029"/>
          <a:lstStyle/>
          <a:p>
            <a:pPr eaLnBrk="1" hangingPunct="1"/>
            <a:r>
              <a:rPr lang="en-US">
                <a:ea typeface="ＭＳ Ｐゴシック" pitchFamily="-108" charset="-128"/>
              </a:rPr>
              <a:t>File System Layers and Abstractions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512" y="1067361"/>
            <a:ext cx="4722091" cy="5104279"/>
          </a:xfrm>
        </p:spPr>
        <p:txBody>
          <a:bodyPr lIns="82058" tIns="41029" rIns="82058" bIns="41029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200" dirty="0">
                <a:ea typeface="ＭＳ Ｐゴシック" pitchFamily="-108" charset="-128"/>
              </a:rPr>
              <a:t>Disk management manages physical disks 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ea typeface="ＭＳ Ｐゴシック" pitchFamily="-108" charset="-128"/>
              </a:rPr>
              <a:t>Sometimes part of volume manager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ea typeface="ＭＳ Ｐゴシック" pitchFamily="-108" charset="-128"/>
              </a:rPr>
              <a:t>Drivers, scheduling, etc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ea typeface="ＭＳ Ｐゴシック" pitchFamily="-108" charset="-128"/>
              </a:rPr>
              <a:t>Volume manager maps logical volume to physical disks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ea typeface="ＭＳ Ｐゴシック" pitchFamily="-108" charset="-128"/>
              </a:rPr>
              <a:t>Provide logical unit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ea typeface="ＭＳ Ｐゴシック" pitchFamily="-108" charset="-128"/>
              </a:rPr>
              <a:t>RAID and reconstruction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ea typeface="ＭＳ Ｐゴシック" pitchFamily="-108" charset="-128"/>
              </a:rPr>
              <a:t>Local file system implements a file system on blocks in volumes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ea typeface="ＭＳ Ｐゴシック" pitchFamily="-108" charset="-128"/>
              </a:rPr>
              <a:t>Local disks or network of disks</a:t>
            </a:r>
            <a:endParaRPr lang="en-US" sz="2200" dirty="0">
              <a:ea typeface="ＭＳ Ｐゴシック" pitchFamily="-108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200" dirty="0">
                <a:ea typeface="ＭＳ Ｐゴシック" pitchFamily="-108" charset="-128"/>
              </a:rPr>
              <a:t>Network file system maps a network file system protocol to local file systems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>
                <a:ea typeface="ＭＳ Ｐゴシック" pitchFamily="-108" charset="-128"/>
              </a:rPr>
              <a:t>NFS, CIFS, DAFS, GFS, HDFS, Dropbox, </a:t>
            </a:r>
            <a:r>
              <a:rPr lang="en-US" sz="1800" dirty="0" err="1">
                <a:ea typeface="ＭＳ Ｐゴシック" pitchFamily="-108" charset="-128"/>
              </a:rPr>
              <a:t>etc</a:t>
            </a:r>
            <a:endParaRPr lang="en-US" sz="1800" dirty="0">
              <a:ea typeface="ＭＳ Ｐゴシック" pitchFamily="-108" charset="-128"/>
            </a:endParaRPr>
          </a:p>
        </p:txBody>
      </p:sp>
      <p:sp>
        <p:nvSpPr>
          <p:cNvPr id="27653" name="AutoShape 4"/>
          <p:cNvSpPr>
            <a:spLocks noChangeArrowheads="1"/>
          </p:cNvSpPr>
          <p:nvPr/>
        </p:nvSpPr>
        <p:spPr bwMode="auto">
          <a:xfrm>
            <a:off x="5445126" y="4410916"/>
            <a:ext cx="474806" cy="505665"/>
          </a:xfrm>
          <a:prstGeom prst="can">
            <a:avLst>
              <a:gd name="adj" fmla="val 27432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27654" name="Rectangle 10"/>
          <p:cNvSpPr>
            <a:spLocks noChangeArrowheads="1"/>
          </p:cNvSpPr>
          <p:nvPr/>
        </p:nvSpPr>
        <p:spPr bwMode="auto">
          <a:xfrm>
            <a:off x="5270500" y="3868831"/>
            <a:ext cx="3352512" cy="1152806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pPr algn="ctr" defTabSz="914608"/>
            <a:r>
              <a:rPr lang="en-US" sz="2200" dirty="0"/>
              <a:t>Disk Management</a:t>
            </a:r>
          </a:p>
          <a:p>
            <a:pPr algn="ctr" defTabSz="914608"/>
            <a:endParaRPr lang="en-US" sz="2200" dirty="0"/>
          </a:p>
          <a:p>
            <a:pPr algn="ctr" defTabSz="914608"/>
            <a:endParaRPr lang="en-US" sz="2200" dirty="0"/>
          </a:p>
        </p:txBody>
      </p:sp>
      <p:sp>
        <p:nvSpPr>
          <p:cNvPr id="27655" name="Rectangle 11"/>
          <p:cNvSpPr>
            <a:spLocks noChangeArrowheads="1"/>
          </p:cNvSpPr>
          <p:nvPr/>
        </p:nvSpPr>
        <p:spPr bwMode="auto">
          <a:xfrm>
            <a:off x="5270500" y="3192276"/>
            <a:ext cx="3352512" cy="677956"/>
          </a:xfrm>
          <a:prstGeom prst="rect">
            <a:avLst/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pPr algn="ctr" defTabSz="914608"/>
            <a:r>
              <a:rPr lang="en-US" sz="2200" dirty="0"/>
              <a:t>Volume Manager</a:t>
            </a:r>
          </a:p>
        </p:txBody>
      </p:sp>
      <p:sp>
        <p:nvSpPr>
          <p:cNvPr id="27656" name="Rectangle 12"/>
          <p:cNvSpPr>
            <a:spLocks noChangeArrowheads="1"/>
          </p:cNvSpPr>
          <p:nvPr/>
        </p:nvSpPr>
        <p:spPr bwMode="auto">
          <a:xfrm>
            <a:off x="5270500" y="2547938"/>
            <a:ext cx="3352512" cy="644338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pPr algn="ctr" defTabSz="914608"/>
            <a:r>
              <a:rPr lang="en-US" sz="2000" dirty="0"/>
              <a:t>Local File System</a:t>
            </a:r>
          </a:p>
        </p:txBody>
      </p:sp>
      <p:sp>
        <p:nvSpPr>
          <p:cNvPr id="27657" name="Rectangle 13"/>
          <p:cNvSpPr>
            <a:spLocks noChangeArrowheads="1"/>
          </p:cNvSpPr>
          <p:nvPr/>
        </p:nvSpPr>
        <p:spPr bwMode="auto">
          <a:xfrm>
            <a:off x="5270500" y="1869982"/>
            <a:ext cx="3352512" cy="677956"/>
          </a:xfrm>
          <a:prstGeom prst="rect">
            <a:avLst/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pPr algn="ctr" defTabSz="914608"/>
            <a:r>
              <a:rPr lang="en-US" sz="2000" dirty="0"/>
              <a:t>Network File System</a:t>
            </a:r>
          </a:p>
        </p:txBody>
      </p:sp>
      <p:sp>
        <p:nvSpPr>
          <p:cNvPr id="27658" name="AutoShape 14"/>
          <p:cNvSpPr>
            <a:spLocks noChangeArrowheads="1"/>
          </p:cNvSpPr>
          <p:nvPr/>
        </p:nvSpPr>
        <p:spPr bwMode="auto">
          <a:xfrm>
            <a:off x="6072909" y="4410916"/>
            <a:ext cx="474807" cy="505665"/>
          </a:xfrm>
          <a:prstGeom prst="can">
            <a:avLst>
              <a:gd name="adj" fmla="val 27432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27659" name="AutoShape 15"/>
          <p:cNvSpPr>
            <a:spLocks noChangeArrowheads="1"/>
          </p:cNvSpPr>
          <p:nvPr/>
        </p:nvSpPr>
        <p:spPr bwMode="auto">
          <a:xfrm>
            <a:off x="6702137" y="4410916"/>
            <a:ext cx="474807" cy="505665"/>
          </a:xfrm>
          <a:prstGeom prst="can">
            <a:avLst>
              <a:gd name="adj" fmla="val 27432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27660" name="AutoShape 16"/>
          <p:cNvSpPr>
            <a:spLocks noChangeArrowheads="1"/>
          </p:cNvSpPr>
          <p:nvPr/>
        </p:nvSpPr>
        <p:spPr bwMode="auto">
          <a:xfrm>
            <a:off x="7329922" y="4410916"/>
            <a:ext cx="474806" cy="505665"/>
          </a:xfrm>
          <a:prstGeom prst="can">
            <a:avLst>
              <a:gd name="adj" fmla="val 27432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27661" name="AutoShape 17"/>
          <p:cNvSpPr>
            <a:spLocks noChangeArrowheads="1"/>
          </p:cNvSpPr>
          <p:nvPr/>
        </p:nvSpPr>
        <p:spPr bwMode="auto">
          <a:xfrm>
            <a:off x="7959149" y="4410916"/>
            <a:ext cx="474806" cy="505665"/>
          </a:xfrm>
          <a:prstGeom prst="can">
            <a:avLst>
              <a:gd name="adj" fmla="val 27432"/>
            </a:avLst>
          </a:prstGeom>
          <a:solidFill>
            <a:srgbClr val="969696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lIns="82058" tIns="41029" rIns="82058" bIns="41029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Part 1 (Tuesday)</a:t>
            </a:r>
          </a:p>
          <a:p>
            <a:pPr lvl="1"/>
            <a:r>
              <a:rPr lang="en-US" dirty="0">
                <a:ea typeface="ＭＳ Ｐゴシック" pitchFamily="-108" charset="-128"/>
              </a:rPr>
              <a:t>File system abstractions and operations</a:t>
            </a:r>
          </a:p>
          <a:p>
            <a:pPr lvl="1"/>
            <a:r>
              <a:rPr lang="en-US" dirty="0">
                <a:ea typeface="ＭＳ Ｐゴシック" pitchFamily="-108" charset="-128"/>
              </a:rPr>
              <a:t>Protection</a:t>
            </a:r>
          </a:p>
          <a:p>
            <a:pPr lvl="1"/>
            <a:r>
              <a:rPr lang="en-US" sz="2500" dirty="0"/>
              <a:t>File system structure</a:t>
            </a:r>
          </a:p>
          <a:p>
            <a:pPr lvl="2"/>
            <a:r>
              <a:rPr lang="en-US" sz="2200" dirty="0"/>
              <a:t>Disk allocation and </a:t>
            </a:r>
            <a:r>
              <a:rPr lang="en-US" sz="2200" dirty="0" err="1"/>
              <a:t>i</a:t>
            </a:r>
            <a:r>
              <a:rPr lang="en-US" sz="2200" dirty="0"/>
              <a:t>-nodes</a:t>
            </a:r>
          </a:p>
          <a:p>
            <a:pPr lvl="2"/>
            <a:r>
              <a:rPr lang="en-US" sz="2200" dirty="0"/>
              <a:t>Directory and link implementations</a:t>
            </a:r>
          </a:p>
          <a:p>
            <a:pPr lvl="2"/>
            <a:r>
              <a:rPr lang="en-US" sz="2200" dirty="0"/>
              <a:t>Physical layout for performance</a:t>
            </a:r>
            <a:endParaRPr lang="en-US" dirty="0">
              <a:ea typeface="ＭＳ Ｐゴシック" pitchFamily="-108" charset="-128"/>
            </a:endParaRPr>
          </a:p>
          <a:p>
            <a:r>
              <a:rPr lang="en-US" dirty="0">
                <a:ea typeface="ＭＳ Ｐゴシック" pitchFamily="-108" charset="-128"/>
              </a:rPr>
              <a:t>Part II (today)</a:t>
            </a:r>
          </a:p>
          <a:p>
            <a:pPr lvl="1"/>
            <a:r>
              <a:rPr lang="en-US" dirty="0">
                <a:ea typeface="ＭＳ Ｐゴシック" pitchFamily="-108" charset="-128"/>
              </a:rPr>
              <a:t>Performance and reliability</a:t>
            </a:r>
          </a:p>
          <a:p>
            <a:pPr lvl="2"/>
            <a:r>
              <a:rPr lang="en-US" sz="2200" dirty="0"/>
              <a:t>File buffer cache</a:t>
            </a:r>
          </a:p>
          <a:p>
            <a:pPr lvl="2"/>
            <a:r>
              <a:rPr lang="en-US" sz="2200" dirty="0"/>
              <a:t>Disk failure and file recovery tools</a:t>
            </a:r>
          </a:p>
          <a:p>
            <a:pPr lvl="2"/>
            <a:r>
              <a:rPr lang="en-US" sz="2200" dirty="0"/>
              <a:t>Consistent updates</a:t>
            </a:r>
          </a:p>
          <a:p>
            <a:pPr lvl="2"/>
            <a:r>
              <a:rPr lang="en-US" sz="2200" dirty="0"/>
              <a:t>Transactions and logging</a:t>
            </a:r>
          </a:p>
          <a:p>
            <a:r>
              <a:rPr lang="en-US" sz="2800" dirty="0"/>
              <a:t>Part II (TBA)</a:t>
            </a:r>
          </a:p>
          <a:p>
            <a:pPr lvl="1"/>
            <a:r>
              <a:rPr lang="en-US" sz="2500" dirty="0"/>
              <a:t>Ext4 File system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50</a:t>
            </a:fld>
            <a:endParaRPr kumimoji="0" lang="en-US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Buffer Cache for Performance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Cache files in main memory</a:t>
            </a:r>
          </a:p>
          <a:p>
            <a:pPr lvl="1"/>
            <a:r>
              <a:rPr lang="en-US" dirty="0"/>
              <a:t>Check the buffer cache first</a:t>
            </a:r>
          </a:p>
          <a:p>
            <a:pPr lvl="1"/>
            <a:r>
              <a:rPr lang="en-US" dirty="0"/>
              <a:t>Hit will read from or write to the buffer cache</a:t>
            </a:r>
          </a:p>
          <a:p>
            <a:pPr lvl="1"/>
            <a:r>
              <a:rPr lang="en-US" dirty="0"/>
              <a:t>Miss will read from the disk to the buffer cache</a:t>
            </a:r>
          </a:p>
          <a:p>
            <a:r>
              <a:rPr lang="en-US" dirty="0"/>
              <a:t>Usual questions</a:t>
            </a:r>
          </a:p>
          <a:p>
            <a:pPr lvl="1"/>
            <a:r>
              <a:rPr lang="en-US" dirty="0"/>
              <a:t>What to cache?</a:t>
            </a:r>
          </a:p>
          <a:p>
            <a:pPr lvl="1"/>
            <a:r>
              <a:rPr lang="en-US" dirty="0"/>
              <a:t>How to size?</a:t>
            </a:r>
          </a:p>
          <a:p>
            <a:pPr lvl="1"/>
            <a:r>
              <a:rPr lang="en-US" dirty="0"/>
              <a:t>What to </a:t>
            </a:r>
            <a:r>
              <a:rPr lang="en-US" dirty="0" err="1"/>
              <a:t>prefetch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How and what to replace?</a:t>
            </a:r>
          </a:p>
          <a:p>
            <a:pPr lvl="1"/>
            <a:r>
              <a:rPr lang="en-US" dirty="0"/>
              <a:t>Which write policies?</a:t>
            </a:r>
          </a:p>
        </p:txBody>
      </p:sp>
      <p:pic>
        <p:nvPicPr>
          <p:cNvPr id="17410" name="Picture 2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95862" y="1889125"/>
            <a:ext cx="3314700" cy="359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51</a:t>
            </a:fld>
            <a:endParaRPr kumimoji="0"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514600"/>
            <a:ext cx="9118060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Cache?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Things to consider</a:t>
            </a:r>
          </a:p>
          <a:p>
            <a:pPr lvl="1"/>
            <a:r>
              <a:rPr lang="en-US" dirty="0"/>
              <a:t>I-nodes and indirect blocks of directories</a:t>
            </a:r>
          </a:p>
          <a:p>
            <a:pPr lvl="1"/>
            <a:r>
              <a:rPr lang="en-US" dirty="0"/>
              <a:t>Directory files</a:t>
            </a:r>
          </a:p>
          <a:p>
            <a:pPr lvl="1"/>
            <a:r>
              <a:rPr lang="en-US" dirty="0"/>
              <a:t>I-nodes and indirect blocks of files</a:t>
            </a:r>
          </a:p>
          <a:p>
            <a:pPr lvl="1"/>
            <a:r>
              <a:rPr lang="en-US" dirty="0"/>
              <a:t>Files</a:t>
            </a:r>
          </a:p>
          <a:p>
            <a:r>
              <a:rPr lang="en-US" dirty="0"/>
              <a:t>What is a good strategy?</a:t>
            </a:r>
          </a:p>
          <a:p>
            <a:pPr lvl="1"/>
            <a:r>
              <a:rPr lang="en-US" dirty="0"/>
              <a:t>Cache </a:t>
            </a:r>
            <a:r>
              <a:rPr lang="en-US" dirty="0" err="1"/>
              <a:t>i</a:t>
            </a:r>
            <a:r>
              <a:rPr lang="en-US" dirty="0"/>
              <a:t>-nodes and indirect blocks if they are in use?</a:t>
            </a:r>
          </a:p>
          <a:p>
            <a:pPr lvl="1"/>
            <a:r>
              <a:rPr lang="en-US" dirty="0"/>
              <a:t>Cache only the </a:t>
            </a:r>
            <a:r>
              <a:rPr lang="en-US" dirty="0" err="1"/>
              <a:t>i</a:t>
            </a:r>
            <a:r>
              <a:rPr lang="en-US" dirty="0"/>
              <a:t>-nodes and indirect blocks of the current directory?</a:t>
            </a:r>
          </a:p>
          <a:p>
            <a:pPr lvl="1"/>
            <a:r>
              <a:rPr lang="en-US" dirty="0"/>
              <a:t>Cache an entire file vs. referenced blocks of files?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52</a:t>
            </a:fld>
            <a:endParaRPr kumimoji="0" lang="en-US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Size?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3200400"/>
          </a:xfrm>
        </p:spPr>
        <p:txBody>
          <a:bodyPr>
            <a:normAutofit/>
          </a:bodyPr>
          <a:lstStyle/>
          <a:p>
            <a:r>
              <a:rPr lang="en-US" dirty="0"/>
              <a:t>An important issue is how to partition memory between the buffer cache and VM cache</a:t>
            </a:r>
          </a:p>
          <a:p>
            <a:r>
              <a:rPr lang="en-US" dirty="0"/>
              <a:t>Early systems use fixed-size buffer cache</a:t>
            </a:r>
          </a:p>
          <a:p>
            <a:pPr lvl="1"/>
            <a:r>
              <a:rPr lang="en-US" dirty="0"/>
              <a:t>It does not adapt to workloads</a:t>
            </a:r>
          </a:p>
          <a:p>
            <a:r>
              <a:rPr lang="en-US" dirty="0"/>
              <a:t>Later systems use variable size cache</a:t>
            </a:r>
          </a:p>
          <a:p>
            <a:pPr lvl="1"/>
            <a:r>
              <a:rPr lang="en-US" dirty="0"/>
              <a:t>But, large files are common, how do we make adjustment?</a:t>
            </a:r>
          </a:p>
          <a:p>
            <a:r>
              <a:rPr lang="en-US" dirty="0"/>
              <a:t>Basically, we solve the problem using the </a:t>
            </a:r>
            <a:r>
              <a:rPr lang="en-US" i="1" dirty="0"/>
              <a:t>working set idea</a:t>
            </a:r>
            <a:endParaRPr 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38275" y="4638675"/>
            <a:ext cx="6267450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53</a:t>
            </a:fld>
            <a:endParaRPr kumimoji="0" lang="en-US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Challenges: Multiple User Processes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Kernel</a:t>
            </a:r>
          </a:p>
          <a:p>
            <a:pPr lvl="1"/>
            <a:r>
              <a:rPr lang="en-US" dirty="0"/>
              <a:t>All processes share the same buffer cache</a:t>
            </a:r>
          </a:p>
          <a:p>
            <a:pPr lvl="1"/>
            <a:r>
              <a:rPr lang="en-US" dirty="0"/>
              <a:t>Global LRU may not be fair</a:t>
            </a:r>
          </a:p>
          <a:p>
            <a:r>
              <a:rPr lang="en-US" dirty="0"/>
              <a:t>Solution</a:t>
            </a:r>
          </a:p>
          <a:p>
            <a:pPr lvl="1"/>
            <a:r>
              <a:rPr lang="en-US" dirty="0"/>
              <a:t>Working set idea again</a:t>
            </a:r>
          </a:p>
          <a:p>
            <a:r>
              <a:rPr lang="en-US" dirty="0"/>
              <a:t>Questions</a:t>
            </a:r>
          </a:p>
          <a:p>
            <a:pPr lvl="1"/>
            <a:r>
              <a:rPr lang="en-US" dirty="0"/>
              <a:t>Can each process use a different replacement strategy?</a:t>
            </a:r>
          </a:p>
          <a:p>
            <a:pPr lvl="1"/>
            <a:r>
              <a:rPr lang="en-US" dirty="0"/>
              <a:t>Can we move the buffer cache to the user level?</a:t>
            </a:r>
          </a:p>
          <a:p>
            <a:pPr lvl="1"/>
            <a:r>
              <a:rPr lang="en-US" dirty="0"/>
              <a:t>What about duplicates?</a:t>
            </a:r>
          </a:p>
        </p:txBody>
      </p:sp>
      <p:pic>
        <p:nvPicPr>
          <p:cNvPr id="19458" name="Picture 2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95850" y="2451100"/>
            <a:ext cx="3514725" cy="246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54</a:t>
            </a:fld>
            <a:endParaRPr kumimoji="0" lang="en-US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</a:t>
            </a:r>
            <a:r>
              <a:rPr lang="en-US" dirty="0" err="1"/>
              <a:t>Prefetch</a:t>
            </a:r>
            <a:r>
              <a:rPr lang="en-US" dirty="0"/>
              <a:t>?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Optimal</a:t>
            </a:r>
          </a:p>
          <a:p>
            <a:pPr lvl="1"/>
            <a:r>
              <a:rPr lang="en-US" dirty="0"/>
              <a:t>The blocks are fetched in just enough time to use them</a:t>
            </a:r>
          </a:p>
          <a:p>
            <a:pPr lvl="1"/>
            <a:r>
              <a:rPr lang="en-US" dirty="0"/>
              <a:t>But, too hard to do</a:t>
            </a:r>
          </a:p>
          <a:p>
            <a:r>
              <a:rPr lang="en-US" dirty="0"/>
              <a:t>The good news is that files also have locality</a:t>
            </a:r>
          </a:p>
          <a:p>
            <a:pPr lvl="1"/>
            <a:r>
              <a:rPr lang="en-US" dirty="0"/>
              <a:t>Temporal locality</a:t>
            </a:r>
          </a:p>
          <a:p>
            <a:pPr lvl="1"/>
            <a:r>
              <a:rPr lang="en-US" dirty="0"/>
              <a:t>Spatial locality</a:t>
            </a:r>
          </a:p>
          <a:p>
            <a:r>
              <a:rPr lang="en-US" dirty="0"/>
              <a:t>Common strategies</a:t>
            </a:r>
          </a:p>
          <a:p>
            <a:pPr lvl="1"/>
            <a:r>
              <a:rPr lang="en-US" dirty="0" err="1"/>
              <a:t>Prefetch</a:t>
            </a:r>
            <a:r>
              <a:rPr lang="en-US" dirty="0"/>
              <a:t> next k blocks together (typically &gt; 64KB)</a:t>
            </a:r>
          </a:p>
          <a:p>
            <a:pPr lvl="1"/>
            <a:r>
              <a:rPr lang="en-US" dirty="0"/>
              <a:t>Some discard unreferenced blocks</a:t>
            </a:r>
          </a:p>
          <a:p>
            <a:pPr lvl="1"/>
            <a:r>
              <a:rPr lang="en-US" dirty="0"/>
              <a:t>Cluster blocks of the same directory and </a:t>
            </a:r>
            <a:r>
              <a:rPr lang="en-US" dirty="0" err="1"/>
              <a:t>i</a:t>
            </a:r>
            <a:r>
              <a:rPr lang="en-US" dirty="0"/>
              <a:t>-nodes if possible (to the same cylinder group and neighborhood) to make </a:t>
            </a:r>
            <a:r>
              <a:rPr lang="en-US" dirty="0" err="1"/>
              <a:t>prefetching</a:t>
            </a:r>
            <a:r>
              <a:rPr lang="en-US" dirty="0"/>
              <a:t> efficient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55</a:t>
            </a:fld>
            <a:endParaRPr kumimoji="0" lang="en-US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and What to Replace?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Page replacement theory</a:t>
            </a:r>
          </a:p>
          <a:p>
            <a:pPr lvl="1"/>
            <a:r>
              <a:rPr lang="en-US" dirty="0"/>
              <a:t>Use past to predict future</a:t>
            </a:r>
          </a:p>
          <a:p>
            <a:pPr lvl="1"/>
            <a:r>
              <a:rPr lang="en-US" dirty="0"/>
              <a:t>LRU is good</a:t>
            </a:r>
          </a:p>
          <a:p>
            <a:r>
              <a:rPr lang="en-US" dirty="0"/>
              <a:t>Buffer cache with LRU replacement mechanism</a:t>
            </a:r>
          </a:p>
          <a:p>
            <a:pPr lvl="1"/>
            <a:r>
              <a:rPr lang="en-US" dirty="0"/>
              <a:t>If b is in buffer cache, move it to front and return b</a:t>
            </a:r>
          </a:p>
          <a:p>
            <a:pPr lvl="1"/>
            <a:r>
              <a:rPr lang="en-US" dirty="0"/>
              <a:t>Otherwise, replace the tail block, get b from disk, insert b to the front</a:t>
            </a:r>
          </a:p>
          <a:p>
            <a:pPr lvl="1"/>
            <a:r>
              <a:rPr lang="en-US" dirty="0"/>
              <a:t>Use double linked list with a hash table</a:t>
            </a:r>
          </a:p>
        </p:txBody>
      </p:sp>
      <p:pic>
        <p:nvPicPr>
          <p:cNvPr id="20482" name="Picture 2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38700" y="1989137"/>
            <a:ext cx="3629025" cy="339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56</a:t>
            </a:fld>
            <a:endParaRPr kumimoji="0" lang="en-US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Write Policies?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Write through</a:t>
            </a:r>
          </a:p>
          <a:p>
            <a:pPr lvl="1"/>
            <a:r>
              <a:rPr lang="en-US" dirty="0"/>
              <a:t>Whenever modify cached block, write block to disk</a:t>
            </a:r>
          </a:p>
          <a:p>
            <a:pPr lvl="1"/>
            <a:r>
              <a:rPr lang="en-US" dirty="0"/>
              <a:t>Cache is always consistent</a:t>
            </a:r>
          </a:p>
          <a:p>
            <a:pPr lvl="1"/>
            <a:r>
              <a:rPr lang="en-US" dirty="0"/>
              <a:t>Simple, but cause more I/Os</a:t>
            </a:r>
          </a:p>
          <a:p>
            <a:r>
              <a:rPr lang="en-US" dirty="0"/>
              <a:t>Write back</a:t>
            </a:r>
          </a:p>
          <a:p>
            <a:pPr lvl="1"/>
            <a:r>
              <a:rPr lang="en-US" dirty="0"/>
              <a:t>When modifying a block, mark it as dirty &amp; write to disk later</a:t>
            </a:r>
          </a:p>
          <a:p>
            <a:pPr lvl="1"/>
            <a:r>
              <a:rPr lang="en-US" dirty="0"/>
              <a:t>Fast writes, absorbs writes, and enables batching</a:t>
            </a:r>
          </a:p>
          <a:p>
            <a:pPr lvl="1"/>
            <a:r>
              <a:rPr lang="en-US" dirty="0"/>
              <a:t>So, what’s the problem?</a:t>
            </a:r>
          </a:p>
        </p:txBody>
      </p:sp>
      <p:pic>
        <p:nvPicPr>
          <p:cNvPr id="21506" name="Picture 2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19675" y="1870075"/>
            <a:ext cx="3267075" cy="3629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57</a:t>
            </a:fld>
            <a:endParaRPr kumimoji="0" lang="en-US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 Back Complications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Fundamental tension</a:t>
            </a:r>
          </a:p>
          <a:p>
            <a:pPr lvl="1"/>
            <a:r>
              <a:rPr lang="en-US" dirty="0"/>
              <a:t>On crash, all modified data in cache is lost.</a:t>
            </a:r>
          </a:p>
          <a:p>
            <a:pPr lvl="1"/>
            <a:r>
              <a:rPr lang="en-US" dirty="0"/>
              <a:t>The longer you postpone write backs, the faster you are but the worst the damage is on a crash</a:t>
            </a:r>
          </a:p>
          <a:p>
            <a:r>
              <a:rPr lang="en-US" dirty="0"/>
              <a:t>When to write back</a:t>
            </a:r>
          </a:p>
          <a:p>
            <a:pPr lvl="1"/>
            <a:r>
              <a:rPr lang="en-US" dirty="0"/>
              <a:t>When a block is evicted</a:t>
            </a:r>
          </a:p>
          <a:p>
            <a:pPr lvl="1"/>
            <a:r>
              <a:rPr lang="en-US" dirty="0"/>
              <a:t>When a file is closed</a:t>
            </a:r>
          </a:p>
          <a:p>
            <a:pPr lvl="1"/>
            <a:r>
              <a:rPr lang="en-US" dirty="0"/>
              <a:t>On an explicit flush</a:t>
            </a:r>
          </a:p>
          <a:p>
            <a:pPr lvl="1"/>
            <a:r>
              <a:rPr lang="en-US" dirty="0"/>
              <a:t>When a time interval elapses (30 seconds in Unix)</a:t>
            </a:r>
          </a:p>
          <a:p>
            <a:r>
              <a:rPr lang="en-US" dirty="0"/>
              <a:t>Issues</a:t>
            </a:r>
          </a:p>
          <a:p>
            <a:pPr lvl="1"/>
            <a:r>
              <a:rPr lang="en-US" dirty="0"/>
              <a:t>These write back options have no guarantees</a:t>
            </a:r>
          </a:p>
          <a:p>
            <a:pPr lvl="1"/>
            <a:r>
              <a:rPr lang="en-US" dirty="0"/>
              <a:t>A solution is consistent updates (later)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58</a:t>
            </a:fld>
            <a:endParaRPr kumimoji="0" lang="en-US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Recovery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6477000" cy="493776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Physical backup (dump) and recovery</a:t>
            </a:r>
          </a:p>
          <a:p>
            <a:pPr lvl="1"/>
            <a:r>
              <a:rPr lang="en-US" dirty="0"/>
              <a:t>Dump disk blocks by blocks to a backup system</a:t>
            </a:r>
          </a:p>
          <a:p>
            <a:pPr lvl="1"/>
            <a:r>
              <a:rPr lang="en-US" dirty="0"/>
              <a:t>Backup only changed blocks since the last backup as an incremental</a:t>
            </a:r>
          </a:p>
          <a:p>
            <a:pPr lvl="1"/>
            <a:r>
              <a:rPr lang="en-US" dirty="0"/>
              <a:t>Recovery tool built accordingly</a:t>
            </a:r>
          </a:p>
          <a:p>
            <a:r>
              <a:rPr lang="en-US" dirty="0"/>
              <a:t>Logical backup (dump) and recovery</a:t>
            </a:r>
          </a:p>
          <a:p>
            <a:pPr lvl="1"/>
            <a:r>
              <a:rPr lang="en-US" dirty="0"/>
              <a:t>Traverse the logical structure from the root</a:t>
            </a:r>
          </a:p>
          <a:p>
            <a:pPr lvl="1"/>
            <a:r>
              <a:rPr lang="en-US" dirty="0"/>
              <a:t>Selectively dump what you want to backup</a:t>
            </a:r>
          </a:p>
          <a:p>
            <a:pPr lvl="1"/>
            <a:r>
              <a:rPr lang="en-US" dirty="0"/>
              <a:t>Verify logical structures as you backup</a:t>
            </a:r>
          </a:p>
          <a:p>
            <a:pPr lvl="1"/>
            <a:r>
              <a:rPr lang="en-US" dirty="0"/>
              <a:t>Recovery tool selectively move files back</a:t>
            </a:r>
          </a:p>
          <a:p>
            <a:r>
              <a:rPr lang="en-US" dirty="0"/>
              <a:t>Consistency check (e.g. </a:t>
            </a:r>
            <a:r>
              <a:rPr lang="en-US" dirty="0" err="1"/>
              <a:t>fsck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Start from the root </a:t>
            </a:r>
            <a:r>
              <a:rPr lang="en-US" dirty="0" err="1"/>
              <a:t>i</a:t>
            </a:r>
            <a:r>
              <a:rPr lang="en-US" dirty="0"/>
              <a:t>-node</a:t>
            </a:r>
          </a:p>
          <a:p>
            <a:pPr lvl="1"/>
            <a:r>
              <a:rPr lang="en-US" dirty="0"/>
              <a:t>Traverse the whole tree and mark reachable files</a:t>
            </a:r>
          </a:p>
          <a:p>
            <a:pPr lvl="1"/>
            <a:r>
              <a:rPr lang="en-US" dirty="0"/>
              <a:t>Verify the logical structure</a:t>
            </a:r>
          </a:p>
          <a:p>
            <a:pPr lvl="1"/>
            <a:r>
              <a:rPr lang="en-US" dirty="0"/>
              <a:t>Figure out what blocks are free</a:t>
            </a: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10400" y="1447800"/>
            <a:ext cx="1828800" cy="438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59</a:t>
            </a:fld>
            <a:endParaRPr kumimoji="0"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 lIns="82058" tIns="41029" rIns="82058" bIns="41029"/>
          <a:lstStyle/>
          <a:p>
            <a:pPr defTabSz="914608"/>
            <a:fld id="{EE5AE50F-2308-46FC-950C-FDB07E49E161}" type="slidenum">
              <a:rPr lang="en-US"/>
              <a:pPr defTabSz="914608"/>
              <a:t>6</a:t>
            </a:fld>
            <a:endParaRPr lang="en-US" dirty="0"/>
          </a:p>
        </p:txBody>
      </p:sp>
      <p:sp>
        <p:nvSpPr>
          <p:cNvPr id="29699" name="Rectangle 4"/>
          <p:cNvSpPr>
            <a:spLocks noGrp="1" noChangeArrowheads="1"/>
          </p:cNvSpPr>
          <p:nvPr>
            <p:ph type="title"/>
          </p:nvPr>
        </p:nvSpPr>
        <p:spPr/>
        <p:txBody>
          <a:bodyPr lIns="82058" tIns="41029" rIns="82058" bIns="41029"/>
          <a:lstStyle/>
          <a:p>
            <a:pPr eaLnBrk="1" hangingPunct="1"/>
            <a:r>
              <a:rPr lang="en-US">
                <a:ea typeface="ＭＳ Ｐゴシック" pitchFamily="-108" charset="-128"/>
              </a:rPr>
              <a:t>Volume Manager</a:t>
            </a:r>
          </a:p>
        </p:txBody>
      </p:sp>
      <p:sp>
        <p:nvSpPr>
          <p:cNvPr id="29700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 lIns="82058" tIns="41029" rIns="82058" bIns="41029"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200" dirty="0">
                <a:ea typeface="ＭＳ Ｐゴシック" pitchFamily="-108" charset="-128"/>
              </a:rPr>
              <a:t>What and why?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>
                <a:ea typeface="ＭＳ Ｐゴシック" pitchFamily="-108" charset="-128"/>
              </a:rPr>
              <a:t>Group multiple disk partitions into a logical disk volume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dirty="0">
                <a:ea typeface="ＭＳ Ｐゴシック" pitchFamily="-108" charset="-128"/>
              </a:rPr>
              <a:t>No need to deal with physical disk, sector numbers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dirty="0">
                <a:ea typeface="ＭＳ Ｐゴシック" pitchFamily="-108" charset="-128"/>
              </a:rPr>
              <a:t>To read a block: read( </a:t>
            </a:r>
            <a:r>
              <a:rPr lang="en-US" sz="1800" dirty="0" err="1">
                <a:ea typeface="ＭＳ Ｐゴシック" pitchFamily="-108" charset="-128"/>
              </a:rPr>
              <a:t>vol</a:t>
            </a:r>
            <a:r>
              <a:rPr lang="en-US" sz="1800" dirty="0">
                <a:ea typeface="ＭＳ Ｐゴシック" pitchFamily="-108" charset="-128"/>
              </a:rPr>
              <a:t>#, block#, </a:t>
            </a:r>
            <a:r>
              <a:rPr lang="en-US" sz="1800" dirty="0" err="1">
                <a:ea typeface="ＭＳ Ｐゴシック" pitchFamily="-108" charset="-128"/>
              </a:rPr>
              <a:t>buf</a:t>
            </a:r>
            <a:r>
              <a:rPr lang="en-US" sz="1800" dirty="0">
                <a:ea typeface="ＭＳ Ｐゴシック" pitchFamily="-108" charset="-128"/>
              </a:rPr>
              <a:t>, n );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>
                <a:ea typeface="ＭＳ Ｐゴシック" pitchFamily="-108" charset="-128"/>
              </a:rPr>
              <a:t>Volume can include RAID, tolerating disk failures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dirty="0">
                <a:ea typeface="ＭＳ Ｐゴシック" pitchFamily="-108" charset="-128"/>
              </a:rPr>
              <a:t>No need to know about parity disk in RAID-5, for example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dirty="0">
                <a:ea typeface="ＭＳ Ｐゴシック" pitchFamily="-108" charset="-128"/>
              </a:rPr>
              <a:t>No need to know about reconstruction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>
                <a:ea typeface="ＭＳ Ｐゴシック" pitchFamily="-108" charset="-128"/>
              </a:rPr>
              <a:t>Volume can provide error detections at disk block level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dirty="0">
                <a:ea typeface="ＭＳ Ｐゴシック" pitchFamily="-108" charset="-128"/>
              </a:rPr>
              <a:t>Some products use a checksum block for 8 blocks of data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>
                <a:ea typeface="ＭＳ Ｐゴシック" pitchFamily="-108" charset="-128"/>
              </a:rPr>
              <a:t>Volume can grow or shrink without affecting existing data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>
                <a:ea typeface="ＭＳ Ｐゴシック" pitchFamily="-108" charset="-128"/>
              </a:rPr>
              <a:t>Volume can have remote volumes for disaster recovery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>
                <a:ea typeface="ＭＳ Ｐゴシック" pitchFamily="-108" charset="-128"/>
              </a:rPr>
              <a:t>Remote mirrors can be split or merged for backups</a:t>
            </a:r>
          </a:p>
          <a:p>
            <a:pPr eaLnBrk="1" hangingPunct="1">
              <a:lnSpc>
                <a:spcPct val="90000"/>
              </a:lnSpc>
            </a:pPr>
            <a:r>
              <a:rPr lang="en-US" sz="2200" dirty="0">
                <a:ea typeface="ＭＳ Ｐゴシック" pitchFamily="-108" charset="-128"/>
              </a:rPr>
              <a:t>How to implement?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>
                <a:ea typeface="ＭＳ Ｐゴシック" pitchFamily="-108" charset="-128"/>
              </a:rPr>
              <a:t>OS kernel: </a:t>
            </a:r>
            <a:r>
              <a:rPr lang="en-US" sz="1800" dirty="0" err="1">
                <a:ea typeface="ＭＳ Ｐゴシック" pitchFamily="-108" charset="-128"/>
              </a:rPr>
              <a:t>Veritas</a:t>
            </a:r>
            <a:r>
              <a:rPr lang="en-US" sz="1800" dirty="0">
                <a:ea typeface="ＭＳ Ｐゴシック" pitchFamily="-108" charset="-128"/>
              </a:rPr>
              <a:t> (for SUN and NT), Linux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>
                <a:ea typeface="ＭＳ Ｐゴシック" pitchFamily="-108" charset="-128"/>
              </a:rPr>
              <a:t>Disk subsystem: EMC, Hitachi, IBM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</a:t>
            </a:r>
            <a:r>
              <a:rPr lang="en-US" dirty="0" err="1"/>
              <a:t>fsck</a:t>
            </a:r>
            <a:r>
              <a:rPr lang="en-US" dirty="0"/>
              <a:t> does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Get default list of file systems to check from </a:t>
            </a:r>
            <a:r>
              <a:rPr lang="en-US" i="1" dirty="0"/>
              <a:t>/etc/</a:t>
            </a:r>
            <a:r>
              <a:rPr lang="en-US" i="1" dirty="0" err="1"/>
              <a:t>fstab</a:t>
            </a:r>
            <a:endParaRPr lang="en-US" i="1" dirty="0"/>
          </a:p>
          <a:p>
            <a:r>
              <a:rPr lang="en-US" dirty="0"/>
              <a:t>Inconsistencies checked:</a:t>
            </a:r>
          </a:p>
          <a:p>
            <a:pPr lvl="1"/>
            <a:r>
              <a:rPr lang="en-US" dirty="0"/>
              <a:t>Blocks claimed by more than one </a:t>
            </a:r>
            <a:r>
              <a:rPr lang="en-US" dirty="0" err="1"/>
              <a:t>i</a:t>
            </a:r>
            <a:r>
              <a:rPr lang="en-US" dirty="0"/>
              <a:t>-node or the free map</a:t>
            </a:r>
          </a:p>
          <a:p>
            <a:pPr lvl="1"/>
            <a:r>
              <a:rPr lang="en-US" dirty="0"/>
              <a:t>Blocks claimed by an </a:t>
            </a:r>
            <a:r>
              <a:rPr lang="en-US" dirty="0" err="1"/>
              <a:t>i</a:t>
            </a:r>
            <a:r>
              <a:rPr lang="en-US" dirty="0"/>
              <a:t>-node outside range of the </a:t>
            </a:r>
            <a:r>
              <a:rPr lang="en-US" dirty="0" err="1"/>
              <a:t>filesystem</a:t>
            </a:r>
            <a:endParaRPr lang="en-US" dirty="0"/>
          </a:p>
          <a:p>
            <a:pPr lvl="1"/>
            <a:r>
              <a:rPr lang="en-US" dirty="0"/>
              <a:t>Incorrect link counts</a:t>
            </a:r>
          </a:p>
          <a:p>
            <a:pPr lvl="1"/>
            <a:r>
              <a:rPr lang="en-US" dirty="0"/>
              <a:t>Size checks (directory size etc)</a:t>
            </a:r>
          </a:p>
          <a:p>
            <a:pPr lvl="1"/>
            <a:r>
              <a:rPr lang="en-US" dirty="0"/>
              <a:t>Bad </a:t>
            </a:r>
            <a:r>
              <a:rPr lang="en-US" dirty="0" err="1"/>
              <a:t>i</a:t>
            </a:r>
            <a:r>
              <a:rPr lang="en-US" dirty="0"/>
              <a:t>-node format</a:t>
            </a:r>
          </a:p>
          <a:p>
            <a:pPr lvl="1"/>
            <a:r>
              <a:rPr lang="en-US" dirty="0"/>
              <a:t>Blocks not accounted for anywhere</a:t>
            </a:r>
          </a:p>
          <a:p>
            <a:pPr lvl="1"/>
            <a:r>
              <a:rPr lang="en-US" dirty="0"/>
              <a:t>Directory checks:</a:t>
            </a:r>
          </a:p>
          <a:p>
            <a:pPr lvl="2"/>
            <a:r>
              <a:rPr lang="en-US" dirty="0"/>
              <a:t>File pointing to unallocated </a:t>
            </a:r>
            <a:r>
              <a:rPr lang="en-US" dirty="0" err="1"/>
              <a:t>i</a:t>
            </a:r>
            <a:r>
              <a:rPr lang="en-US" dirty="0"/>
              <a:t>-node;  I-node number out of range; . or .. Not first two entries of a directory or have wrong </a:t>
            </a:r>
            <a:r>
              <a:rPr lang="en-US" dirty="0" err="1"/>
              <a:t>i</a:t>
            </a:r>
            <a:r>
              <a:rPr lang="en-US" dirty="0"/>
              <a:t>-node number</a:t>
            </a:r>
          </a:p>
          <a:p>
            <a:pPr lvl="1"/>
            <a:r>
              <a:rPr lang="en-US" dirty="0"/>
              <a:t>Super Block checks</a:t>
            </a:r>
          </a:p>
          <a:p>
            <a:pPr lvl="2"/>
            <a:r>
              <a:rPr lang="en-US" dirty="0"/>
              <a:t>More blocks for </a:t>
            </a:r>
            <a:r>
              <a:rPr lang="en-US" dirty="0" err="1"/>
              <a:t>i</a:t>
            </a:r>
            <a:r>
              <a:rPr lang="en-US" dirty="0"/>
              <a:t>-nodes than are in the </a:t>
            </a:r>
            <a:r>
              <a:rPr lang="en-US" dirty="0" err="1"/>
              <a:t>filesystem</a:t>
            </a:r>
            <a:r>
              <a:rPr lang="en-US" dirty="0"/>
              <a:t>; Bad free block map format;  Total free block and/or free </a:t>
            </a:r>
            <a:r>
              <a:rPr lang="en-US" dirty="0" err="1"/>
              <a:t>i</a:t>
            </a:r>
            <a:r>
              <a:rPr lang="en-US" dirty="0"/>
              <a:t>-node count incorrect</a:t>
            </a:r>
          </a:p>
          <a:p>
            <a:pPr lvl="1"/>
            <a:r>
              <a:rPr lang="en-US" dirty="0"/>
              <a:t>Put orphaned files and directories in </a:t>
            </a:r>
            <a:r>
              <a:rPr lang="en-US" dirty="0" err="1"/>
              <a:t>lost+found</a:t>
            </a:r>
            <a:r>
              <a:rPr lang="en-US" dirty="0"/>
              <a:t> directory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60</a:t>
            </a:fld>
            <a:endParaRPr kumimoji="0" lang="en-US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Recovery from Disk Block Failures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Boot block</a:t>
            </a:r>
          </a:p>
          <a:p>
            <a:pPr lvl="1"/>
            <a:r>
              <a:rPr lang="en-US" dirty="0"/>
              <a:t>Create a utility to replace the boot block</a:t>
            </a:r>
          </a:p>
          <a:p>
            <a:pPr lvl="1"/>
            <a:r>
              <a:rPr lang="en-US" dirty="0"/>
              <a:t>Use a flash memory to duplicate the boot block and kernel</a:t>
            </a:r>
          </a:p>
          <a:p>
            <a:r>
              <a:rPr lang="en-US" dirty="0"/>
              <a:t>Super block</a:t>
            </a:r>
          </a:p>
          <a:p>
            <a:pPr lvl="1"/>
            <a:r>
              <a:rPr lang="en-US" dirty="0"/>
              <a:t>If there is a duplicate, remake file system</a:t>
            </a:r>
          </a:p>
          <a:p>
            <a:r>
              <a:rPr lang="en-US" dirty="0"/>
              <a:t>Free block data structure</a:t>
            </a:r>
          </a:p>
          <a:p>
            <a:pPr lvl="1"/>
            <a:r>
              <a:rPr lang="en-US" dirty="0"/>
              <a:t>Search all reachable files from the root</a:t>
            </a:r>
          </a:p>
          <a:p>
            <a:pPr lvl="1"/>
            <a:r>
              <a:rPr lang="en-US" dirty="0"/>
              <a:t>Unreachable blocks are free</a:t>
            </a:r>
          </a:p>
          <a:p>
            <a:r>
              <a:rPr lang="en-US" dirty="0" err="1"/>
              <a:t>i</a:t>
            </a:r>
            <a:r>
              <a:rPr lang="en-US" dirty="0"/>
              <a:t>-node blocks</a:t>
            </a:r>
          </a:p>
          <a:p>
            <a:pPr lvl="1"/>
            <a:r>
              <a:rPr lang="en-US" dirty="0"/>
              <a:t>How to recover?</a:t>
            </a:r>
          </a:p>
          <a:p>
            <a:pPr lvl="1"/>
            <a:r>
              <a:rPr lang="en-US" dirty="0"/>
              <a:t>Indirect or data blocks</a:t>
            </a:r>
          </a:p>
        </p:txBody>
      </p:sp>
      <p:pic>
        <p:nvPicPr>
          <p:cNvPr id="23554" name="Picture 2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43537" y="1984375"/>
            <a:ext cx="2419350" cy="340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61</a:t>
            </a:fld>
            <a:endParaRPr kumimoji="0" lang="en-US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Persistency and Crashes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572000" cy="493776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File system promise: Persistency</a:t>
            </a:r>
          </a:p>
          <a:p>
            <a:pPr lvl="1"/>
            <a:r>
              <a:rPr lang="en-US" dirty="0"/>
              <a:t>File system will hold a file until its owner explicitly deletes it</a:t>
            </a:r>
          </a:p>
          <a:p>
            <a:r>
              <a:rPr lang="en-US" dirty="0"/>
              <a:t>Why is this hard?</a:t>
            </a:r>
          </a:p>
          <a:p>
            <a:pPr lvl="1"/>
            <a:r>
              <a:rPr lang="en-US" dirty="0"/>
              <a:t>A crash will destroy memory content</a:t>
            </a:r>
          </a:p>
          <a:p>
            <a:pPr lvl="1"/>
            <a:r>
              <a:rPr lang="en-US" dirty="0"/>
              <a:t>Cache more ⇒ better performance</a:t>
            </a:r>
          </a:p>
          <a:p>
            <a:pPr lvl="1"/>
            <a:r>
              <a:rPr lang="en-US" dirty="0"/>
              <a:t>Cache more ⇒ lose more on a crash</a:t>
            </a:r>
          </a:p>
          <a:p>
            <a:pPr lvl="1"/>
            <a:r>
              <a:rPr lang="en-US" dirty="0"/>
              <a:t>A file operation often requires modifying multiple blocks, but the system can only atomically modify one at a time</a:t>
            </a:r>
          </a:p>
          <a:p>
            <a:pPr lvl="1"/>
            <a:r>
              <a:rPr lang="en-US" dirty="0"/>
              <a:t>Systems can crash anytime</a:t>
            </a:r>
          </a:p>
        </p:txBody>
      </p:sp>
      <p:pic>
        <p:nvPicPr>
          <p:cNvPr id="24578" name="Picture 2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81675" y="2384425"/>
            <a:ext cx="2066925" cy="260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62</a:t>
            </a:fld>
            <a:endParaRPr kumimoji="0" lang="en-US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Crash?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Crash is like a context switch</a:t>
            </a:r>
          </a:p>
          <a:p>
            <a:pPr lvl="1"/>
            <a:r>
              <a:rPr lang="en-US" dirty="0"/>
              <a:t>Think about a file system as a thread before the context switch and another after the context switch</a:t>
            </a:r>
          </a:p>
          <a:p>
            <a:pPr lvl="1"/>
            <a:r>
              <a:rPr lang="en-US" dirty="0"/>
              <a:t>Two threads read or write same shared state?</a:t>
            </a:r>
          </a:p>
          <a:p>
            <a:r>
              <a:rPr lang="en-US" dirty="0"/>
              <a:t>Crash is like time travel</a:t>
            </a:r>
          </a:p>
          <a:p>
            <a:pPr lvl="1"/>
            <a:r>
              <a:rPr lang="en-US" dirty="0"/>
              <a:t>Current volatile state lost; suddenly go back to old state</a:t>
            </a:r>
          </a:p>
          <a:p>
            <a:pPr lvl="1"/>
            <a:r>
              <a:rPr lang="en-US" dirty="0"/>
              <a:t>Example: move a file</a:t>
            </a:r>
          </a:p>
          <a:p>
            <a:pPr lvl="2"/>
            <a:r>
              <a:rPr lang="en-US" dirty="0"/>
              <a:t>Place it in a directory</a:t>
            </a:r>
          </a:p>
          <a:p>
            <a:pPr lvl="2"/>
            <a:r>
              <a:rPr lang="en-US" dirty="0"/>
              <a:t>Delete it from old</a:t>
            </a:r>
          </a:p>
          <a:p>
            <a:pPr lvl="2"/>
            <a:r>
              <a:rPr lang="en-US" dirty="0"/>
              <a:t>Crash happens and both directories have problems</a:t>
            </a:r>
          </a:p>
        </p:txBody>
      </p:sp>
      <p:pic>
        <p:nvPicPr>
          <p:cNvPr id="25602" name="Picture 2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29187" y="1403350"/>
            <a:ext cx="3448050" cy="456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63</a:t>
            </a:fld>
            <a:endParaRPr kumimoji="0" lang="en-US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Throw everything away and start over</a:t>
            </a:r>
          </a:p>
          <a:p>
            <a:pPr lvl="1"/>
            <a:r>
              <a:rPr lang="en-US" dirty="0"/>
              <a:t>Done for most things (e.g., make again)</a:t>
            </a:r>
          </a:p>
          <a:p>
            <a:pPr lvl="1"/>
            <a:r>
              <a:rPr lang="en-US" dirty="0"/>
              <a:t>Not what you want to happen to your email</a:t>
            </a:r>
          </a:p>
          <a:p>
            <a:r>
              <a:rPr lang="en-US" dirty="0"/>
              <a:t>Reconstruction</a:t>
            </a:r>
          </a:p>
          <a:p>
            <a:pPr lvl="1"/>
            <a:r>
              <a:rPr lang="en-US" dirty="0"/>
              <a:t>Figure out where you are and make the file system consistent and go from there</a:t>
            </a:r>
          </a:p>
          <a:p>
            <a:pPr lvl="1"/>
            <a:r>
              <a:rPr lang="en-US" dirty="0"/>
              <a:t>Try to fix things after a crash (“</a:t>
            </a:r>
            <a:r>
              <a:rPr lang="en-US" dirty="0" err="1"/>
              <a:t>fsck</a:t>
            </a:r>
            <a:r>
              <a:rPr lang="en-US" dirty="0"/>
              <a:t>”)</a:t>
            </a:r>
          </a:p>
          <a:p>
            <a:r>
              <a:rPr lang="en-US" b="1" dirty="0"/>
              <a:t>Make updates consistent</a:t>
            </a:r>
          </a:p>
          <a:p>
            <a:pPr lvl="1"/>
            <a:r>
              <a:rPr lang="en-US" dirty="0"/>
              <a:t>Either new data or old data, but not garbage data</a:t>
            </a:r>
          </a:p>
          <a:p>
            <a:r>
              <a:rPr lang="en-US" b="1" dirty="0"/>
              <a:t>Make multiple updates appear atomic</a:t>
            </a:r>
          </a:p>
          <a:p>
            <a:pPr lvl="1"/>
            <a:r>
              <a:rPr lang="en-US" dirty="0"/>
              <a:t>Build arbitrary sized atomic units from smaller atomic ones</a:t>
            </a:r>
          </a:p>
          <a:p>
            <a:pPr lvl="1"/>
            <a:r>
              <a:rPr lang="en-US" dirty="0"/>
              <a:t>Similar to how we built critical sections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64</a:t>
            </a:fld>
            <a:endParaRPr kumimoji="0" lang="en-US" dirty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8545" y="0"/>
            <a:ext cx="882691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65</a:t>
            </a:fld>
            <a:endParaRPr kumimoji="0" lang="en-US" dirty="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9811" y="0"/>
            <a:ext cx="8844379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66</a:t>
            </a:fld>
            <a:endParaRPr kumimoji="0" lang="en-US" dirty="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Consistent Updates: Bottom-Up Order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general approach is to use a “bottom up” order</a:t>
            </a:r>
          </a:p>
          <a:p>
            <a:pPr lvl="1"/>
            <a:r>
              <a:rPr lang="en-US" dirty="0"/>
              <a:t>File data blocks, file </a:t>
            </a:r>
            <a:r>
              <a:rPr lang="en-US" dirty="0" err="1"/>
              <a:t>i</a:t>
            </a:r>
            <a:r>
              <a:rPr lang="en-US" dirty="0"/>
              <a:t>-node, directory file, directory </a:t>
            </a:r>
            <a:r>
              <a:rPr lang="en-US" dirty="0" err="1"/>
              <a:t>i</a:t>
            </a:r>
            <a:r>
              <a:rPr lang="en-US" dirty="0"/>
              <a:t>-node, …</a:t>
            </a:r>
          </a:p>
          <a:p>
            <a:r>
              <a:rPr lang="en-US" dirty="0"/>
              <a:t>What about file buffer cache?</a:t>
            </a:r>
          </a:p>
          <a:p>
            <a:pPr lvl="1"/>
            <a:r>
              <a:rPr lang="en-US" dirty="0"/>
              <a:t>Write back all data blocks</a:t>
            </a:r>
          </a:p>
          <a:p>
            <a:pPr lvl="1"/>
            <a:r>
              <a:rPr lang="en-US" dirty="0"/>
              <a:t>Update file </a:t>
            </a:r>
            <a:r>
              <a:rPr lang="en-US" dirty="0" err="1"/>
              <a:t>i</a:t>
            </a:r>
            <a:r>
              <a:rPr lang="en-US" dirty="0"/>
              <a:t>-node and write it to disk</a:t>
            </a:r>
          </a:p>
          <a:p>
            <a:pPr lvl="1"/>
            <a:r>
              <a:rPr lang="en-US" dirty="0"/>
              <a:t>Update directory file and write it to disk</a:t>
            </a:r>
          </a:p>
          <a:p>
            <a:pPr lvl="1"/>
            <a:r>
              <a:rPr lang="en-US" dirty="0"/>
              <a:t>Update directory </a:t>
            </a:r>
            <a:r>
              <a:rPr lang="en-US" dirty="0" err="1"/>
              <a:t>i</a:t>
            </a:r>
            <a:r>
              <a:rPr lang="en-US" dirty="0"/>
              <a:t>-node and write it to disk (if necessary)</a:t>
            </a:r>
          </a:p>
          <a:p>
            <a:pPr lvl="1"/>
            <a:r>
              <a:rPr lang="en-US" dirty="0"/>
              <a:t>Continue until no directory update exists</a:t>
            </a:r>
          </a:p>
          <a:p>
            <a:r>
              <a:rPr lang="en-US" dirty="0"/>
              <a:t>Does this solve the write back problem?</a:t>
            </a:r>
          </a:p>
          <a:p>
            <a:pPr lvl="1"/>
            <a:r>
              <a:rPr lang="en-US" dirty="0"/>
              <a:t>Updates are consistent but leave garbage blocks around</a:t>
            </a:r>
          </a:p>
          <a:p>
            <a:pPr lvl="1"/>
            <a:r>
              <a:rPr lang="en-US" dirty="0"/>
              <a:t>May need to run </a:t>
            </a:r>
            <a:r>
              <a:rPr lang="en-US" dirty="0" err="1"/>
              <a:t>fsck</a:t>
            </a:r>
            <a:r>
              <a:rPr lang="en-US" dirty="0"/>
              <a:t> to clean up once a while</a:t>
            </a:r>
          </a:p>
          <a:p>
            <a:pPr lvl="1"/>
            <a:r>
              <a:rPr lang="en-US" dirty="0"/>
              <a:t>Ideal approach: consistent update without leaving garbage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67</a:t>
            </a:fld>
            <a:endParaRPr kumimoji="0" lang="en-US" dirty="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E.g. move money from Savings to Checking in bank</a:t>
            </a:r>
            <a:br>
              <a:rPr lang="en-US" dirty="0"/>
            </a:br>
            <a:br>
              <a:rPr lang="en-US" dirty="0"/>
            </a:br>
            <a:r>
              <a:rPr lang="en-US" dirty="0"/>
              <a:t>BEGIN_TRANSACTION</a:t>
            </a:r>
            <a:br>
              <a:rPr lang="en-US" dirty="0"/>
            </a:br>
            <a:r>
              <a:rPr lang="en-US" dirty="0"/>
              <a:t>Success1 = Withdraw ($300, Savings);</a:t>
            </a:r>
            <a:br>
              <a:rPr lang="en-US" dirty="0"/>
            </a:br>
            <a:r>
              <a:rPr lang="en-US" dirty="0"/>
              <a:t>Success2 = Deposit ($300, Checking);</a:t>
            </a:r>
            <a:br>
              <a:rPr lang="en-US" dirty="0"/>
            </a:br>
            <a:r>
              <a:rPr lang="en-US" dirty="0"/>
              <a:t>IF (!Success1 or !Success2) THEN </a:t>
            </a:r>
            <a:br>
              <a:rPr lang="en-US" dirty="0"/>
            </a:br>
            <a:r>
              <a:rPr lang="en-US" dirty="0"/>
              <a:t>	ABORT_TRANSACTION </a:t>
            </a:r>
            <a:br>
              <a:rPr lang="en-US" dirty="0"/>
            </a:br>
            <a:r>
              <a:rPr lang="en-US" dirty="0"/>
              <a:t>ELSE</a:t>
            </a:r>
            <a:br>
              <a:rPr lang="en-US" dirty="0"/>
            </a:br>
            <a:r>
              <a:rPr lang="en-US" dirty="0"/>
              <a:t>	END_TRANSACTION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68</a:t>
            </a:fld>
            <a:endParaRPr kumimoji="0" lang="en-US" dirty="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Group multiple operations together so that they have “ACID” property:</a:t>
            </a:r>
          </a:p>
          <a:p>
            <a:pPr lvl="1"/>
            <a:r>
              <a:rPr lang="en-US" dirty="0"/>
              <a:t>Atomicity</a:t>
            </a:r>
          </a:p>
          <a:p>
            <a:pPr lvl="1"/>
            <a:r>
              <a:rPr lang="en-US" dirty="0"/>
              <a:t>Consistency</a:t>
            </a:r>
          </a:p>
          <a:p>
            <a:pPr lvl="1"/>
            <a:r>
              <a:rPr lang="en-US" dirty="0"/>
              <a:t>Isolation (</a:t>
            </a:r>
            <a:r>
              <a:rPr lang="en-US" dirty="0" err="1"/>
              <a:t>Serializability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Durability (Persistence)</a:t>
            </a:r>
          </a:p>
          <a:p>
            <a:pPr lvl="2"/>
            <a:r>
              <a:rPr lang="en-US" dirty="0"/>
              <a:t>Once it happens, stays happened</a:t>
            </a:r>
          </a:p>
          <a:p>
            <a:r>
              <a:rPr lang="en-US" dirty="0"/>
              <a:t>Question</a:t>
            </a:r>
          </a:p>
          <a:p>
            <a:pPr lvl="1"/>
            <a:r>
              <a:rPr lang="en-US" dirty="0"/>
              <a:t>Do critical sections have ACID property?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69</a:t>
            </a:fld>
            <a:endParaRPr kumimoji="0"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 lIns="82058" tIns="41029" rIns="82058" bIns="41029"/>
          <a:lstStyle/>
          <a:p>
            <a:pPr defTabSz="914608"/>
            <a:fld id="{B98E366B-82D1-40FD-AA28-54D6ECDAAC60}" type="slidenum">
              <a:rPr lang="en-US"/>
              <a:pPr defTabSz="914608"/>
              <a:t>7</a:t>
            </a:fld>
            <a:endParaRPr lang="en-US" dirty="0"/>
          </a:p>
        </p:txBody>
      </p:sp>
      <p:sp>
        <p:nvSpPr>
          <p:cNvPr id="31747" name="Rectangle 8"/>
          <p:cNvSpPr>
            <a:spLocks noGrp="1" noChangeArrowheads="1"/>
          </p:cNvSpPr>
          <p:nvPr>
            <p:ph type="title"/>
          </p:nvPr>
        </p:nvSpPr>
        <p:spPr/>
        <p:txBody>
          <a:bodyPr lIns="82058" tIns="41029" rIns="82058" bIns="41029"/>
          <a:lstStyle/>
          <a:p>
            <a:pPr eaLnBrk="1" hangingPunct="1"/>
            <a:r>
              <a:rPr lang="en-US">
                <a:ea typeface="ＭＳ Ｐゴシック" pitchFamily="-108" charset="-128"/>
              </a:rPr>
              <a:t>Block Storage vs. Files</a:t>
            </a:r>
          </a:p>
        </p:txBody>
      </p:sp>
      <p:sp>
        <p:nvSpPr>
          <p:cNvPr id="31748" name="Rectangle 9"/>
          <p:cNvSpPr>
            <a:spLocks noGrp="1" noChangeArrowheads="1"/>
          </p:cNvSpPr>
          <p:nvPr>
            <p:ph type="body" sz="half" idx="1"/>
          </p:nvPr>
        </p:nvSpPr>
        <p:spPr/>
        <p:txBody>
          <a:bodyPr lIns="82058" tIns="41029" rIns="82058" bIns="41029"/>
          <a:lstStyle/>
          <a:p>
            <a:pPr eaLnBrk="1" hangingPunct="1">
              <a:buFont typeface="Wingdings" pitchFamily="-108" charset="2"/>
              <a:buNone/>
            </a:pPr>
            <a:r>
              <a:rPr lang="en-US" sz="2200" dirty="0">
                <a:ea typeface="ＭＳ Ｐゴシック" pitchFamily="-108" charset="-128"/>
              </a:rPr>
              <a:t>Disk abstraction</a:t>
            </a:r>
          </a:p>
          <a:p>
            <a:pPr eaLnBrk="1" hangingPunct="1"/>
            <a:r>
              <a:rPr lang="en-US" sz="2200" dirty="0">
                <a:ea typeface="ＭＳ Ｐゴシック" pitchFamily="-108" charset="-128"/>
              </a:rPr>
              <a:t>Block oriented</a:t>
            </a:r>
          </a:p>
          <a:p>
            <a:pPr eaLnBrk="1" hangingPunct="1"/>
            <a:r>
              <a:rPr lang="en-US" sz="2200" dirty="0">
                <a:ea typeface="ＭＳ Ｐゴシック" pitchFamily="-108" charset="-128"/>
              </a:rPr>
              <a:t>Block numbers</a:t>
            </a:r>
          </a:p>
          <a:p>
            <a:pPr eaLnBrk="1" hangingPunct="1"/>
            <a:r>
              <a:rPr lang="en-US" sz="2200" dirty="0">
                <a:ea typeface="ＭＳ Ｐゴシック" pitchFamily="-108" charset="-128"/>
              </a:rPr>
              <a:t>No protection among users of the system</a:t>
            </a:r>
          </a:p>
          <a:p>
            <a:pPr eaLnBrk="1" hangingPunct="1"/>
            <a:r>
              <a:rPr lang="en-US" sz="2200" dirty="0">
                <a:ea typeface="ＭＳ Ｐゴシック" pitchFamily="-108" charset="-128"/>
              </a:rPr>
              <a:t>Data might be corrupted if machine crashes</a:t>
            </a:r>
          </a:p>
        </p:txBody>
      </p:sp>
      <p:sp>
        <p:nvSpPr>
          <p:cNvPr id="31749" name="Rectangle 10"/>
          <p:cNvSpPr>
            <a:spLocks noGrp="1" noChangeArrowheads="1"/>
          </p:cNvSpPr>
          <p:nvPr>
            <p:ph type="body" sz="half" idx="2"/>
          </p:nvPr>
        </p:nvSpPr>
        <p:spPr/>
        <p:txBody>
          <a:bodyPr lIns="82058" tIns="41029" rIns="82058" bIns="41029"/>
          <a:lstStyle/>
          <a:p>
            <a:pPr eaLnBrk="1" hangingPunct="1">
              <a:buFont typeface="Wingdings" pitchFamily="-108" charset="2"/>
              <a:buNone/>
            </a:pPr>
            <a:r>
              <a:rPr lang="en-US" sz="2200" dirty="0">
                <a:ea typeface="ＭＳ Ｐゴシック" pitchFamily="-108" charset="-128"/>
              </a:rPr>
              <a:t>File abstraction</a:t>
            </a:r>
          </a:p>
          <a:p>
            <a:pPr eaLnBrk="1" hangingPunct="1"/>
            <a:r>
              <a:rPr lang="en-US" sz="2200" dirty="0">
                <a:ea typeface="ＭＳ Ｐゴシック" pitchFamily="-108" charset="-128"/>
              </a:rPr>
              <a:t>Byte oriented</a:t>
            </a:r>
          </a:p>
          <a:p>
            <a:pPr eaLnBrk="1" hangingPunct="1"/>
            <a:r>
              <a:rPr lang="en-US" sz="2200" dirty="0">
                <a:ea typeface="ＭＳ Ｐゴシック" pitchFamily="-108" charset="-128"/>
              </a:rPr>
              <a:t>Named files</a:t>
            </a:r>
          </a:p>
          <a:p>
            <a:pPr eaLnBrk="1" hangingPunct="1"/>
            <a:r>
              <a:rPr lang="en-US" sz="2200" dirty="0">
                <a:ea typeface="ＭＳ Ｐゴシック" pitchFamily="-108" charset="-128"/>
              </a:rPr>
              <a:t>Users protected from each other</a:t>
            </a:r>
          </a:p>
          <a:p>
            <a:pPr eaLnBrk="1" hangingPunct="1"/>
            <a:r>
              <a:rPr lang="en-US" sz="2200" dirty="0">
                <a:ea typeface="ＭＳ Ｐゴシック" pitchFamily="-108" charset="-128"/>
              </a:rPr>
              <a:t>Robust to machine failures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/>
              <a:t>Atomicity</a:t>
            </a:r>
          </a:p>
          <a:p>
            <a:r>
              <a:rPr lang="en-US" dirty="0"/>
              <a:t>Either entire transaction happens, or none of it does</a:t>
            </a:r>
          </a:p>
          <a:p>
            <a:r>
              <a:rPr lang="en-US" dirty="0"/>
              <a:t>If transaction happens, it appears to have happened as a single atomic action (across all resources it touches)</a:t>
            </a:r>
          </a:p>
          <a:p>
            <a:pPr>
              <a:buNone/>
            </a:pPr>
            <a:r>
              <a:rPr lang="en-US" dirty="0"/>
              <a:t>Consistency</a:t>
            </a:r>
          </a:p>
          <a:p>
            <a:r>
              <a:rPr lang="en-US" dirty="0"/>
              <a:t>A transaction results in a valid transformation of the system state; i.e. the results of the transaction do not violate the rules or invariants of the system</a:t>
            </a:r>
          </a:p>
          <a:p>
            <a:r>
              <a:rPr lang="en-US" dirty="0"/>
              <a:t>If they held before, they hold after</a:t>
            </a:r>
          </a:p>
          <a:p>
            <a:r>
              <a:rPr lang="en-US" dirty="0"/>
              <a:t>E.g. total money in bank is not changed by internal transaction</a:t>
            </a:r>
          </a:p>
          <a:p>
            <a:r>
              <a:rPr lang="en-US" dirty="0"/>
              <a:t>Invariants need not be maintained within transaction, only before and after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70</a:t>
            </a:fld>
            <a:endParaRPr kumimoji="0" lang="en-US" dirty="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n-US" dirty="0"/>
              <a:t>Isolation (aka </a:t>
            </a:r>
            <a:r>
              <a:rPr lang="en-US" dirty="0" err="1"/>
              <a:t>Serializability</a:t>
            </a:r>
            <a:r>
              <a:rPr lang="en-US" dirty="0"/>
              <a:t>)</a:t>
            </a:r>
          </a:p>
          <a:p>
            <a:r>
              <a:rPr lang="en-US" dirty="0"/>
              <a:t>If two or more transactions are running concurrently, then to each of them and to all external processes, the final result looks as if all transactions ran sequentially in some (system-dependent) order.</a:t>
            </a:r>
          </a:p>
          <a:p>
            <a:pPr lvl="1"/>
            <a:r>
              <a:rPr lang="en-US" dirty="0"/>
              <a:t>i.e. they appear to have run serially, not concurrently</a:t>
            </a:r>
          </a:p>
          <a:p>
            <a:r>
              <a:rPr lang="en-US" dirty="0"/>
              <a:t>From outside the transaction, cannot see intermediate results</a:t>
            </a:r>
          </a:p>
          <a:p>
            <a:pPr>
              <a:buNone/>
            </a:pPr>
            <a:r>
              <a:rPr lang="en-US" dirty="0"/>
              <a:t>Durability (aka Persistence)</a:t>
            </a:r>
          </a:p>
          <a:p>
            <a:r>
              <a:rPr lang="en-US" dirty="0"/>
              <a:t>Once a transaction has successfully committed, its results are permanent, regardless of what failures happen after that</a:t>
            </a:r>
          </a:p>
          <a:p>
            <a:r>
              <a:rPr lang="en-US" dirty="0"/>
              <a:t>No later failure can undo the results or cause them to be lost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71</a:t>
            </a:fld>
            <a:endParaRPr kumimoji="0" lang="en-US" dirty="0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Bundle many operations into a transaction</a:t>
            </a:r>
          </a:p>
          <a:p>
            <a:pPr lvl="1"/>
            <a:r>
              <a:rPr lang="en-US" dirty="0"/>
              <a:t>One of the first transaction systems was the </a:t>
            </a:r>
            <a:r>
              <a:rPr lang="en-US" dirty="0" err="1"/>
              <a:t>Sabre</a:t>
            </a:r>
            <a:r>
              <a:rPr lang="en-US" dirty="0"/>
              <a:t> American Airline reservation system, developed by IBM</a:t>
            </a:r>
          </a:p>
          <a:p>
            <a:r>
              <a:rPr lang="en-US" dirty="0"/>
              <a:t>Primitives</a:t>
            </a:r>
          </a:p>
          <a:p>
            <a:pPr lvl="1"/>
            <a:r>
              <a:rPr lang="en-US" dirty="0" err="1"/>
              <a:t>BeginTransaction</a:t>
            </a:r>
            <a:endParaRPr lang="en-US" dirty="0"/>
          </a:p>
          <a:p>
            <a:pPr lvl="2"/>
            <a:r>
              <a:rPr lang="en-US" dirty="0"/>
              <a:t>Mark the beginning of the transaction</a:t>
            </a:r>
          </a:p>
          <a:p>
            <a:pPr lvl="1"/>
            <a:r>
              <a:rPr lang="en-US" dirty="0"/>
              <a:t>Commit (End transaction)</a:t>
            </a:r>
          </a:p>
          <a:p>
            <a:pPr lvl="2"/>
            <a:r>
              <a:rPr lang="en-US" dirty="0"/>
              <a:t>When transaction is done</a:t>
            </a:r>
          </a:p>
          <a:p>
            <a:pPr lvl="1"/>
            <a:r>
              <a:rPr lang="en-US" dirty="0"/>
              <a:t>Rollback (Abort transaction)</a:t>
            </a:r>
          </a:p>
          <a:p>
            <a:pPr lvl="2"/>
            <a:r>
              <a:rPr lang="en-US" dirty="0"/>
              <a:t>Undo all the actions since “Begin transaction.”</a:t>
            </a:r>
          </a:p>
          <a:p>
            <a:r>
              <a:rPr lang="en-US" dirty="0"/>
              <a:t>Rules</a:t>
            </a:r>
          </a:p>
          <a:p>
            <a:pPr lvl="1"/>
            <a:r>
              <a:rPr lang="en-US" dirty="0"/>
              <a:t>Transactions can run concurrently</a:t>
            </a:r>
          </a:p>
          <a:p>
            <a:pPr lvl="1"/>
            <a:r>
              <a:rPr lang="en-US" dirty="0"/>
              <a:t>Rollback can execute anytime</a:t>
            </a:r>
          </a:p>
          <a:p>
            <a:pPr lvl="1"/>
            <a:r>
              <a:rPr lang="en-US" dirty="0"/>
              <a:t>Sophisticated transaction systems allow nested transactions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72</a:t>
            </a:fld>
            <a:endParaRPr kumimoji="0" lang="en-US" dirty="0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/>
              <a:t>BeginTransaction</a:t>
            </a:r>
            <a:endParaRPr lang="en-US" dirty="0"/>
          </a:p>
          <a:p>
            <a:pPr lvl="1"/>
            <a:r>
              <a:rPr lang="en-US" dirty="0"/>
              <a:t>Start using a “write-ahead” log on disk</a:t>
            </a:r>
          </a:p>
          <a:p>
            <a:pPr lvl="1"/>
            <a:r>
              <a:rPr lang="en-US" dirty="0"/>
              <a:t>Log all updates</a:t>
            </a:r>
          </a:p>
          <a:p>
            <a:r>
              <a:rPr lang="en-US" dirty="0"/>
              <a:t>Commit</a:t>
            </a:r>
          </a:p>
          <a:p>
            <a:pPr lvl="1"/>
            <a:r>
              <a:rPr lang="en-US" dirty="0"/>
              <a:t>Write “commit” at the end of the log</a:t>
            </a:r>
          </a:p>
          <a:p>
            <a:pPr lvl="1"/>
            <a:r>
              <a:rPr lang="en-US" dirty="0"/>
              <a:t>Then “write-behind” to disk by writing updates to disk</a:t>
            </a:r>
          </a:p>
          <a:p>
            <a:pPr lvl="1"/>
            <a:r>
              <a:rPr lang="en-US" dirty="0"/>
              <a:t>Clear the log</a:t>
            </a:r>
          </a:p>
          <a:p>
            <a:r>
              <a:rPr lang="en-US" dirty="0"/>
              <a:t>Rollback</a:t>
            </a:r>
          </a:p>
          <a:p>
            <a:pPr lvl="1"/>
            <a:r>
              <a:rPr lang="en-US" dirty="0"/>
              <a:t>Clear the log</a:t>
            </a:r>
          </a:p>
          <a:p>
            <a:r>
              <a:rPr lang="en-US" dirty="0"/>
              <a:t>Crash recovery</a:t>
            </a:r>
          </a:p>
          <a:p>
            <a:pPr lvl="1"/>
            <a:r>
              <a:rPr lang="en-US" dirty="0"/>
              <a:t>If there is no “commit” in the log, do nothing</a:t>
            </a:r>
          </a:p>
          <a:p>
            <a:pPr lvl="1"/>
            <a:r>
              <a:rPr lang="en-US" dirty="0"/>
              <a:t>If there is “commit,” replay the log and clear the log</a:t>
            </a:r>
          </a:p>
          <a:p>
            <a:r>
              <a:rPr lang="en-US" dirty="0"/>
              <a:t>Assumptions</a:t>
            </a:r>
          </a:p>
          <a:p>
            <a:pPr lvl="1"/>
            <a:r>
              <a:rPr lang="en-US" dirty="0"/>
              <a:t>Writing to disk is correct (recall the error detection and correction)</a:t>
            </a:r>
          </a:p>
          <a:p>
            <a:pPr lvl="1"/>
            <a:r>
              <a:rPr lang="en-US" dirty="0"/>
              <a:t>Disk is in a good state before we start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73</a:t>
            </a:fld>
            <a:endParaRPr kumimoji="0" lang="en-US" dirty="0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Example: Atomic Money Transfer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Move $100 from account S to C (1 thread):</a:t>
            </a:r>
            <a:br>
              <a:rPr lang="en-US" dirty="0"/>
            </a:br>
            <a:r>
              <a:rPr lang="en-US" b="1" dirty="0" err="1"/>
              <a:t>BeginTransaction</a:t>
            </a:r>
            <a:br>
              <a:rPr lang="en-US" b="1" dirty="0"/>
            </a:br>
            <a:r>
              <a:rPr lang="en-US" dirty="0"/>
              <a:t>S = S - $100;</a:t>
            </a:r>
            <a:br>
              <a:rPr lang="en-US" dirty="0"/>
            </a:br>
            <a:r>
              <a:rPr lang="en-US" dirty="0"/>
              <a:t>C = C + $100;</a:t>
            </a:r>
            <a:br>
              <a:rPr lang="en-US" dirty="0"/>
            </a:br>
            <a:r>
              <a:rPr lang="en-US" b="1" dirty="0"/>
              <a:t>Commit</a:t>
            </a:r>
          </a:p>
          <a:p>
            <a:r>
              <a:rPr lang="en-US" dirty="0"/>
              <a:t>Steps: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Write new value of S to log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Write new value of C to log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Write commit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Write S to disk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Write C to disk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Clear the log</a:t>
            </a:r>
          </a:p>
          <a:p>
            <a:r>
              <a:rPr lang="en-US" dirty="0"/>
              <a:t>Possible crashes</a:t>
            </a:r>
          </a:p>
          <a:p>
            <a:pPr lvl="1"/>
            <a:r>
              <a:rPr lang="en-US" dirty="0"/>
              <a:t>After 1</a:t>
            </a:r>
          </a:p>
          <a:p>
            <a:pPr lvl="1"/>
            <a:r>
              <a:rPr lang="en-US" dirty="0"/>
              <a:t>After 2</a:t>
            </a:r>
          </a:p>
          <a:p>
            <a:pPr lvl="1"/>
            <a:r>
              <a:rPr lang="en-US" dirty="0"/>
              <a:t>After 3 before 4 and 5</a:t>
            </a:r>
          </a:p>
          <a:p>
            <a:r>
              <a:rPr lang="en-US" dirty="0"/>
              <a:t>Questions</a:t>
            </a:r>
          </a:p>
          <a:p>
            <a:pPr lvl="1"/>
            <a:r>
              <a:rPr lang="en-US" dirty="0"/>
              <a:t>Can we swap 3 with 4?</a:t>
            </a:r>
          </a:p>
          <a:p>
            <a:pPr lvl="1"/>
            <a:r>
              <a:rPr lang="en-US" dirty="0"/>
              <a:t>Can we swap 4 and 5?</a:t>
            </a:r>
          </a:p>
        </p:txBody>
      </p:sp>
      <p:pic>
        <p:nvPicPr>
          <p:cNvPr id="28674" name="Picture 2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62550" y="2151062"/>
            <a:ext cx="2981325" cy="306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74</a:t>
            </a:fld>
            <a:endParaRPr kumimoji="0" lang="en-US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Revisit The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/>
              <a:t>BeginTransaction</a:t>
            </a:r>
            <a:endParaRPr lang="en-US" dirty="0"/>
          </a:p>
          <a:p>
            <a:pPr lvl="1"/>
            <a:r>
              <a:rPr lang="en-US" dirty="0"/>
              <a:t>Start using a “write-ahead” log on disk</a:t>
            </a:r>
          </a:p>
          <a:p>
            <a:pPr lvl="1"/>
            <a:r>
              <a:rPr lang="en-US" dirty="0"/>
              <a:t>Log all updates</a:t>
            </a:r>
          </a:p>
          <a:p>
            <a:r>
              <a:rPr lang="en-US" dirty="0"/>
              <a:t> Commit</a:t>
            </a:r>
          </a:p>
          <a:p>
            <a:pPr lvl="1"/>
            <a:r>
              <a:rPr lang="en-US" dirty="0"/>
              <a:t>Write “commit” at the end of the log</a:t>
            </a:r>
          </a:p>
          <a:p>
            <a:pPr lvl="1"/>
            <a:r>
              <a:rPr lang="en-US" dirty="0"/>
              <a:t>Then “write-behind” to disk by writing updates to disk</a:t>
            </a:r>
          </a:p>
          <a:p>
            <a:pPr lvl="1"/>
            <a:r>
              <a:rPr lang="en-US" dirty="0"/>
              <a:t>Clear the log</a:t>
            </a:r>
          </a:p>
          <a:p>
            <a:r>
              <a:rPr lang="en-US" dirty="0"/>
              <a:t>Rollback</a:t>
            </a:r>
          </a:p>
          <a:p>
            <a:pPr lvl="1"/>
            <a:r>
              <a:rPr lang="en-US" dirty="0"/>
              <a:t>Clear the log</a:t>
            </a:r>
          </a:p>
          <a:p>
            <a:r>
              <a:rPr lang="en-US" dirty="0"/>
              <a:t>Crash recovery</a:t>
            </a:r>
          </a:p>
          <a:p>
            <a:pPr lvl="1"/>
            <a:r>
              <a:rPr lang="en-US" dirty="0"/>
              <a:t>If there is no “commit” in the log, do nothing</a:t>
            </a:r>
          </a:p>
          <a:p>
            <a:pPr lvl="1"/>
            <a:r>
              <a:rPr lang="en-US" dirty="0"/>
              <a:t>If there is “commit,” replay the log and clear the log</a:t>
            </a:r>
          </a:p>
          <a:p>
            <a:r>
              <a:rPr lang="en-US" dirty="0"/>
              <a:t>Questions</a:t>
            </a:r>
          </a:p>
          <a:p>
            <a:pPr lvl="1"/>
            <a:r>
              <a:rPr lang="en-US" dirty="0"/>
              <a:t>What is “commit?”</a:t>
            </a:r>
          </a:p>
          <a:p>
            <a:pPr lvl="1"/>
            <a:r>
              <a:rPr lang="en-US" dirty="0"/>
              <a:t>What if there is a crash during the recovery?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75</a:t>
            </a:fld>
            <a:endParaRPr kumimoji="0" lang="en-US" dirty="0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Threads Run Transactions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18160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Apply to the mid-term </a:t>
            </a:r>
            <a:r>
              <a:rPr lang="en-US" dirty="0" err="1"/>
              <a:t>AtomicTransfer</a:t>
            </a:r>
            <a:r>
              <a:rPr lang="en-US" dirty="0"/>
              <a:t> program</a:t>
            </a:r>
            <a:br>
              <a:rPr lang="en-US" dirty="0"/>
            </a:br>
            <a:r>
              <a:rPr lang="en-US" dirty="0"/>
              <a:t>1: </a:t>
            </a:r>
            <a:r>
              <a:rPr lang="en-US" b="1" dirty="0" err="1"/>
              <a:t>BeginTransaction</a:t>
            </a:r>
            <a:br>
              <a:rPr lang="en-US" b="1" dirty="0"/>
            </a:br>
            <a:r>
              <a:rPr lang="en-US" dirty="0"/>
              <a:t>2: if ( a1-&gt;id &lt; a2-&gt;id ) {</a:t>
            </a:r>
            <a:br>
              <a:rPr lang="en-US" dirty="0"/>
            </a:br>
            <a:r>
              <a:rPr lang="en-US" dirty="0"/>
              <a:t>	</a:t>
            </a:r>
            <a:r>
              <a:rPr lang="it-IT" b="1" dirty="0"/>
              <a:t>Acquire( a1-&gt;lock ); </a:t>
            </a:r>
            <a:br>
              <a:rPr lang="it-IT" b="1" dirty="0"/>
            </a:br>
            <a:r>
              <a:rPr lang="it-IT" b="1" dirty="0"/>
              <a:t>	Acquire( a2-&gt;lock );</a:t>
            </a:r>
            <a:br>
              <a:rPr lang="it-IT" b="1" dirty="0"/>
            </a:br>
            <a:r>
              <a:rPr lang="en-US" dirty="0"/>
              <a:t>} else {</a:t>
            </a:r>
            <a:br>
              <a:rPr lang="en-US" dirty="0"/>
            </a:br>
            <a:r>
              <a:rPr lang="en-US" dirty="0"/>
              <a:t>	</a:t>
            </a:r>
            <a:r>
              <a:rPr lang="it-IT" b="1" dirty="0"/>
              <a:t>Acquire( a2-&gt;lock ); </a:t>
            </a:r>
            <a:br>
              <a:rPr lang="it-IT" b="1" dirty="0"/>
            </a:br>
            <a:r>
              <a:rPr lang="it-IT" b="1" dirty="0"/>
              <a:t>	Acquire( a1-&gt;lock );</a:t>
            </a:r>
            <a:br>
              <a:rPr lang="it-IT" b="1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>3: if ((a1-&gt;balance - $100 ) &lt; 0) {</a:t>
            </a:r>
            <a:br>
              <a:rPr lang="en-US" dirty="0"/>
            </a:br>
            <a:r>
              <a:rPr lang="en-US" dirty="0"/>
              <a:t>	</a:t>
            </a:r>
            <a:r>
              <a:rPr lang="en-US" b="1" dirty="0"/>
              <a:t>Release( a2-&gt;lock ); </a:t>
            </a:r>
            <a:br>
              <a:rPr lang="en-US" b="1" dirty="0"/>
            </a:br>
            <a:r>
              <a:rPr lang="en-US" b="1" dirty="0"/>
              <a:t>	Release( a1-&gt;lock );</a:t>
            </a:r>
            <a:br>
              <a:rPr lang="en-US" b="1" dirty="0"/>
            </a:br>
            <a:r>
              <a:rPr lang="en-US" b="1" dirty="0"/>
              <a:t>	</a:t>
            </a:r>
            <a:r>
              <a:rPr lang="en-US" dirty="0" err="1"/>
              <a:t>goto</a:t>
            </a:r>
            <a:r>
              <a:rPr lang="en-US" dirty="0"/>
              <a:t> 7;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>4: a1-&gt;balance -= $100;</a:t>
            </a:r>
            <a:br>
              <a:rPr lang="en-US" dirty="0"/>
            </a:br>
            <a:r>
              <a:rPr lang="en-US" dirty="0"/>
              <a:t>5: a2-&gt;balance += $100;</a:t>
            </a:r>
            <a:br>
              <a:rPr lang="en-US" dirty="0"/>
            </a:br>
            <a:r>
              <a:rPr lang="en-US" dirty="0"/>
              <a:t>6: </a:t>
            </a:r>
            <a:r>
              <a:rPr lang="en-US" b="1" dirty="0"/>
              <a:t>Release( a2-&gt;lock ); </a:t>
            </a:r>
            <a:br>
              <a:rPr lang="en-US" b="1" dirty="0"/>
            </a:br>
            <a:r>
              <a:rPr lang="en-US" b="1" dirty="0"/>
              <a:t>Release( a1-&gt;lock );</a:t>
            </a:r>
            <a:br>
              <a:rPr lang="en-US" b="1" dirty="0"/>
            </a:br>
            <a:r>
              <a:rPr lang="en-US" dirty="0"/>
              <a:t>7: </a:t>
            </a:r>
            <a:r>
              <a:rPr lang="en-US" b="1" dirty="0"/>
              <a:t>Commit</a:t>
            </a:r>
          </a:p>
          <a:p>
            <a:r>
              <a:rPr lang="en-US" dirty="0"/>
              <a:t>What happens if</a:t>
            </a:r>
          </a:p>
          <a:p>
            <a:pPr lvl="1"/>
            <a:r>
              <a:rPr lang="en-US" dirty="0"/>
              <a:t>Thread A performs 1-6; context switch</a:t>
            </a:r>
          </a:p>
          <a:p>
            <a:pPr lvl="1"/>
            <a:r>
              <a:rPr lang="en-US" dirty="0"/>
              <a:t>Thread B performs 1-7; </a:t>
            </a:r>
            <a:r>
              <a:rPr lang="en-US" dirty="0">
                <a:solidFill>
                  <a:srgbClr val="FF0000"/>
                </a:solidFill>
              </a:rPr>
              <a:t>crash</a:t>
            </a:r>
            <a:r>
              <a:rPr lang="en-US" dirty="0"/>
              <a:t>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76</a:t>
            </a:fld>
            <a:endParaRPr kumimoji="0" lang="en-US" dirty="0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Two-Phase Locking for Transactions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First phase</a:t>
            </a:r>
          </a:p>
          <a:p>
            <a:pPr lvl="1"/>
            <a:r>
              <a:rPr lang="en-US" dirty="0"/>
              <a:t>Acquire all locks</a:t>
            </a:r>
          </a:p>
          <a:p>
            <a:r>
              <a:rPr lang="en-US" dirty="0"/>
              <a:t>Second phase</a:t>
            </a:r>
          </a:p>
          <a:p>
            <a:pPr lvl="1"/>
            <a:r>
              <a:rPr lang="en-US" dirty="0"/>
              <a:t>Commit operation releases all locks (no individual release operations)</a:t>
            </a:r>
          </a:p>
          <a:p>
            <a:pPr lvl="1"/>
            <a:r>
              <a:rPr lang="en-US" dirty="0"/>
              <a:t>Rollback operation always undo the changes first and then release all locks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77</a:t>
            </a:fld>
            <a:endParaRPr kumimoji="0" lang="en-US" dirty="0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Transactions in File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Make a file operation a transaction</a:t>
            </a:r>
          </a:p>
          <a:p>
            <a:pPr lvl="1"/>
            <a:r>
              <a:rPr lang="en-US" dirty="0"/>
              <a:t>Create a file</a:t>
            </a:r>
          </a:p>
          <a:p>
            <a:pPr lvl="1"/>
            <a:r>
              <a:rPr lang="en-US" dirty="0"/>
              <a:t>Move a file</a:t>
            </a:r>
          </a:p>
          <a:p>
            <a:pPr lvl="1"/>
            <a:r>
              <a:rPr lang="en-US" dirty="0"/>
              <a:t>Write a chunk of data</a:t>
            </a:r>
          </a:p>
          <a:p>
            <a:pPr lvl="1"/>
            <a:r>
              <a:rPr lang="en-US" dirty="0"/>
              <a:t>…</a:t>
            </a:r>
          </a:p>
          <a:p>
            <a:pPr lvl="1"/>
            <a:r>
              <a:rPr lang="en-US" dirty="0"/>
              <a:t>Would this eliminate any need to run </a:t>
            </a:r>
            <a:r>
              <a:rPr lang="en-US" dirty="0" err="1"/>
              <a:t>fsck</a:t>
            </a:r>
            <a:r>
              <a:rPr lang="en-US" dirty="0"/>
              <a:t> after a crash?</a:t>
            </a:r>
          </a:p>
          <a:p>
            <a:r>
              <a:rPr lang="en-US" dirty="0"/>
              <a:t>Make arbitrary number of file operations a transaction</a:t>
            </a:r>
          </a:p>
          <a:p>
            <a:pPr lvl="1"/>
            <a:r>
              <a:rPr lang="en-US" dirty="0"/>
              <a:t>Just keep logging but make sure that things are idempotent: making a very long transaction</a:t>
            </a:r>
          </a:p>
          <a:p>
            <a:pPr lvl="1"/>
            <a:r>
              <a:rPr lang="en-US" dirty="0"/>
              <a:t>Recovery by replaying the log and correct the file system</a:t>
            </a:r>
          </a:p>
          <a:p>
            <a:pPr lvl="1"/>
            <a:r>
              <a:rPr lang="en-US" dirty="0"/>
              <a:t>This is called logging file system or journaling file system</a:t>
            </a:r>
          </a:p>
          <a:p>
            <a:pPr lvl="1"/>
            <a:r>
              <a:rPr lang="en-US" dirty="0"/>
              <a:t>Almost all new file systems are journaling (Windows NTFS,  </a:t>
            </a:r>
            <a:r>
              <a:rPr lang="en-US" dirty="0" err="1"/>
              <a:t>Veritas</a:t>
            </a:r>
            <a:r>
              <a:rPr lang="en-US" dirty="0"/>
              <a:t> file system, file systems on Linux)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78</a:t>
            </a:fld>
            <a:endParaRPr kumimoji="0" lang="en-US" dirty="0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 with Logging: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For every disk write, we now have two disk writes (on different parts of the disk)?</a:t>
            </a:r>
          </a:p>
          <a:p>
            <a:pPr lvl="1"/>
            <a:r>
              <a:rPr lang="en-US" dirty="0"/>
              <a:t>It is not so bad because once written to the log, it is safe to do real writes later</a:t>
            </a:r>
          </a:p>
          <a:p>
            <a:r>
              <a:rPr lang="en-US" dirty="0"/>
              <a:t>Performance tricks</a:t>
            </a:r>
          </a:p>
          <a:p>
            <a:pPr lvl="1"/>
            <a:r>
              <a:rPr lang="en-US" dirty="0"/>
              <a:t>Changes made in memory and then logged to disk</a:t>
            </a:r>
          </a:p>
          <a:p>
            <a:pPr lvl="1"/>
            <a:r>
              <a:rPr lang="en-US" dirty="0"/>
              <a:t>Log writes are sequential (synchronous writes can be fast if on a separate disk)</a:t>
            </a:r>
          </a:p>
          <a:p>
            <a:pPr lvl="1"/>
            <a:r>
              <a:rPr lang="en-US" dirty="0"/>
              <a:t>Merge multiple writes to the log with one write</a:t>
            </a:r>
          </a:p>
          <a:p>
            <a:pPr lvl="1"/>
            <a:r>
              <a:rPr lang="en-US" dirty="0"/>
              <a:t>Use NVRAM (Non-Volatile RAM) to keep the log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79</a:t>
            </a:fld>
            <a:endParaRPr kumimoji="0"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 lIns="82058" tIns="41029" rIns="82058" bIns="41029"/>
          <a:lstStyle/>
          <a:p>
            <a:pPr defTabSz="914608"/>
            <a:fld id="{F6B0F005-3F05-436A-9A6D-F02640101684}" type="slidenum">
              <a:rPr lang="en-US"/>
              <a:pPr defTabSz="914608"/>
              <a:t>8</a:t>
            </a:fld>
            <a:endParaRPr lang="en-US" dirty="0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82058" tIns="41029" rIns="82058" bIns="41029"/>
          <a:lstStyle/>
          <a:p>
            <a:pPr defTabSz="820583"/>
            <a:r>
              <a:rPr lang="en-US" dirty="0">
                <a:ea typeface="ＭＳ Ｐゴシック" pitchFamily="-108" charset="-128"/>
              </a:rPr>
              <a:t>File Structure Alternatives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512" y="1219200"/>
            <a:ext cx="4683125" cy="5105400"/>
          </a:xfrm>
        </p:spPr>
        <p:txBody>
          <a:bodyPr lIns="82058" tIns="41029" rIns="82058" bIns="41029">
            <a:normAutofit lnSpcReduction="10000"/>
          </a:bodyPr>
          <a:lstStyle/>
          <a:p>
            <a:pPr marL="307718" indent="-307718" defTabSz="820583"/>
            <a:r>
              <a:rPr lang="en-US" sz="2200" dirty="0">
                <a:ea typeface="ＭＳ Ｐゴシック" pitchFamily="-108" charset="-128"/>
              </a:rPr>
              <a:t>Byte sequence</a:t>
            </a:r>
          </a:p>
          <a:p>
            <a:pPr marL="666723" lvl="1" indent="-256432" defTabSz="820583"/>
            <a:r>
              <a:rPr lang="en-US" sz="1800" dirty="0">
                <a:ea typeface="ＭＳ Ｐゴシック" pitchFamily="-108" charset="-128"/>
              </a:rPr>
              <a:t>Read or write a number of bytes</a:t>
            </a:r>
          </a:p>
          <a:p>
            <a:pPr marL="666723" lvl="1" indent="-256432" defTabSz="820583"/>
            <a:r>
              <a:rPr lang="en-US" sz="1800" dirty="0">
                <a:ea typeface="ＭＳ Ｐゴシック" pitchFamily="-108" charset="-128"/>
              </a:rPr>
              <a:t>Unstructured or linear</a:t>
            </a:r>
          </a:p>
          <a:p>
            <a:pPr marL="666723" lvl="1" indent="-256432" defTabSz="820583"/>
            <a:r>
              <a:rPr lang="en-US" sz="1800" dirty="0">
                <a:ea typeface="ＭＳ Ｐゴシック" pitchFamily="-108" charset="-128"/>
              </a:rPr>
              <a:t>Unix, Windows</a:t>
            </a:r>
          </a:p>
          <a:p>
            <a:pPr marL="307718" indent="-307718" defTabSz="820583"/>
            <a:r>
              <a:rPr lang="en-US" sz="2200" dirty="0">
                <a:ea typeface="ＭＳ Ｐゴシック" pitchFamily="-108" charset="-128"/>
              </a:rPr>
              <a:t>Record sequence</a:t>
            </a:r>
          </a:p>
          <a:p>
            <a:pPr marL="666723" lvl="1" indent="-256432" defTabSz="820583"/>
            <a:r>
              <a:rPr lang="en-US" sz="1800" dirty="0">
                <a:ea typeface="ＭＳ Ｐゴシック" pitchFamily="-108" charset="-128"/>
              </a:rPr>
              <a:t>Fixed or variable length</a:t>
            </a:r>
          </a:p>
          <a:p>
            <a:pPr marL="666723" lvl="1" indent="-256432" defTabSz="820583"/>
            <a:r>
              <a:rPr lang="en-US" sz="1800" dirty="0">
                <a:ea typeface="ＭＳ Ｐゴシック" pitchFamily="-108" charset="-128"/>
              </a:rPr>
              <a:t>Read or write a number of records</a:t>
            </a:r>
          </a:p>
          <a:p>
            <a:pPr marL="666723" lvl="1" indent="-256432" defTabSz="820583"/>
            <a:r>
              <a:rPr lang="en-US" sz="1800" dirty="0">
                <a:ea typeface="ＭＳ Ｐゴシック" pitchFamily="-108" charset="-128"/>
              </a:rPr>
              <a:t>Not used: punch card days</a:t>
            </a:r>
          </a:p>
          <a:p>
            <a:pPr marL="307718" indent="-307718" defTabSz="820583"/>
            <a:r>
              <a:rPr lang="en-US" sz="2200" dirty="0">
                <a:ea typeface="ＭＳ Ｐゴシック" pitchFamily="-108" charset="-128"/>
              </a:rPr>
              <a:t>Tree</a:t>
            </a:r>
          </a:p>
          <a:p>
            <a:pPr marL="666723" lvl="1" indent="-256432" defTabSz="820583"/>
            <a:r>
              <a:rPr lang="en-US" sz="1800" dirty="0">
                <a:ea typeface="ＭＳ Ｐゴシック" pitchFamily="-108" charset="-128"/>
              </a:rPr>
              <a:t>Records with keys</a:t>
            </a:r>
          </a:p>
          <a:p>
            <a:pPr marL="666723" lvl="1" indent="-256432" defTabSz="820583"/>
            <a:r>
              <a:rPr lang="en-US" sz="1800" dirty="0">
                <a:ea typeface="ＭＳ Ｐゴシック" pitchFamily="-108" charset="-128"/>
              </a:rPr>
              <a:t>Read, insert, delete a record (typically using B-tree, sorted on key)</a:t>
            </a:r>
          </a:p>
          <a:p>
            <a:pPr marL="666723" lvl="1" indent="-256432" defTabSz="820583"/>
            <a:r>
              <a:rPr lang="en-US" sz="1800" dirty="0">
                <a:ea typeface="ＭＳ Ｐゴシック" pitchFamily="-108" charset="-128"/>
              </a:rPr>
              <a:t>Used in mainframes for commercial data processing</a:t>
            </a:r>
          </a:p>
          <a:p>
            <a:pPr marL="392403" indent="-256432" defTabSz="820583"/>
            <a:r>
              <a:rPr lang="en-US" sz="2100" dirty="0">
                <a:ea typeface="ＭＳ Ｐゴシック" pitchFamily="-108" charset="-128"/>
              </a:rPr>
              <a:t>Other possible structures?</a:t>
            </a:r>
          </a:p>
        </p:txBody>
      </p:sp>
      <p:sp>
        <p:nvSpPr>
          <p:cNvPr id="33797" name="Rectangle 4"/>
          <p:cNvSpPr>
            <a:spLocks noChangeArrowheads="1"/>
          </p:cNvSpPr>
          <p:nvPr/>
        </p:nvSpPr>
        <p:spPr bwMode="auto">
          <a:xfrm>
            <a:off x="5026603" y="1260662"/>
            <a:ext cx="873125" cy="1152806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33798" name="Rectangle 5" descr="Light horizontal"/>
          <p:cNvSpPr>
            <a:spLocks noChangeArrowheads="1"/>
          </p:cNvSpPr>
          <p:nvPr/>
        </p:nvSpPr>
        <p:spPr bwMode="auto">
          <a:xfrm>
            <a:off x="5026603" y="2886917"/>
            <a:ext cx="873125" cy="1151404"/>
          </a:xfrm>
          <a:prstGeom prst="rect">
            <a:avLst/>
          </a:prstGeom>
          <a:pattFill prst="ltHorz">
            <a:fgClr>
              <a:srgbClr val="969696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33799" name="Rectangle 6" descr="Light vertical"/>
          <p:cNvSpPr>
            <a:spLocks noChangeArrowheads="1"/>
          </p:cNvSpPr>
          <p:nvPr/>
        </p:nvSpPr>
        <p:spPr bwMode="auto">
          <a:xfrm>
            <a:off x="5026603" y="4447335"/>
            <a:ext cx="627784" cy="439831"/>
          </a:xfrm>
          <a:prstGeom prst="rect">
            <a:avLst/>
          </a:prstGeom>
          <a:pattFill prst="ltVert">
            <a:fgClr>
              <a:srgbClr val="969696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33800" name="Rectangle 7" descr="Light vertical"/>
          <p:cNvSpPr>
            <a:spLocks noChangeArrowheads="1"/>
          </p:cNvSpPr>
          <p:nvPr/>
        </p:nvSpPr>
        <p:spPr bwMode="auto">
          <a:xfrm>
            <a:off x="5026603" y="5123890"/>
            <a:ext cx="627784" cy="439831"/>
          </a:xfrm>
          <a:prstGeom prst="rect">
            <a:avLst/>
          </a:prstGeom>
          <a:pattFill prst="ltVert">
            <a:fgClr>
              <a:srgbClr val="969696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33801" name="Rectangle 8" descr="Light vertical"/>
          <p:cNvSpPr>
            <a:spLocks noChangeArrowheads="1"/>
          </p:cNvSpPr>
          <p:nvPr/>
        </p:nvSpPr>
        <p:spPr bwMode="auto">
          <a:xfrm>
            <a:off x="6107546" y="5123890"/>
            <a:ext cx="626341" cy="439831"/>
          </a:xfrm>
          <a:prstGeom prst="rect">
            <a:avLst/>
          </a:prstGeom>
          <a:pattFill prst="ltVert">
            <a:fgClr>
              <a:srgbClr val="969696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33802" name="Rectangle 9" descr="Light vertical"/>
          <p:cNvSpPr>
            <a:spLocks noChangeArrowheads="1"/>
          </p:cNvSpPr>
          <p:nvPr/>
        </p:nvSpPr>
        <p:spPr bwMode="auto">
          <a:xfrm>
            <a:off x="5026603" y="5801846"/>
            <a:ext cx="627784" cy="439831"/>
          </a:xfrm>
          <a:prstGeom prst="rect">
            <a:avLst/>
          </a:prstGeom>
          <a:pattFill prst="ltVert">
            <a:fgClr>
              <a:srgbClr val="969696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33803" name="Text Box 10"/>
          <p:cNvSpPr txBox="1">
            <a:spLocks noChangeArrowheads="1"/>
          </p:cNvSpPr>
          <p:nvPr/>
        </p:nvSpPr>
        <p:spPr bwMode="auto">
          <a:xfrm>
            <a:off x="5654386" y="5123890"/>
            <a:ext cx="467591" cy="359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058" tIns="41029" rIns="82058" bIns="41029">
            <a:spAutoFit/>
          </a:bodyPr>
          <a:lstStyle/>
          <a:p>
            <a:pPr defTabSz="914608"/>
            <a:r>
              <a:rPr lang="en-US" dirty="0"/>
              <a:t>…</a:t>
            </a:r>
          </a:p>
        </p:txBody>
      </p:sp>
      <p:sp>
        <p:nvSpPr>
          <p:cNvPr id="33804" name="Rectangle 11" descr="Light vertical"/>
          <p:cNvSpPr>
            <a:spLocks noChangeArrowheads="1"/>
          </p:cNvSpPr>
          <p:nvPr/>
        </p:nvSpPr>
        <p:spPr bwMode="auto">
          <a:xfrm>
            <a:off x="6107546" y="5801846"/>
            <a:ext cx="629227" cy="439831"/>
          </a:xfrm>
          <a:prstGeom prst="rect">
            <a:avLst/>
          </a:prstGeom>
          <a:pattFill prst="ltVert">
            <a:fgClr>
              <a:srgbClr val="969696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33805" name="Rectangle 12" descr="Light vertical"/>
          <p:cNvSpPr>
            <a:spLocks noChangeArrowheads="1"/>
          </p:cNvSpPr>
          <p:nvPr/>
        </p:nvSpPr>
        <p:spPr bwMode="auto">
          <a:xfrm>
            <a:off x="7226012" y="5801846"/>
            <a:ext cx="593147" cy="439831"/>
          </a:xfrm>
          <a:prstGeom prst="rect">
            <a:avLst/>
          </a:prstGeom>
          <a:pattFill prst="ltVert">
            <a:fgClr>
              <a:srgbClr val="969696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33806" name="Text Box 13"/>
          <p:cNvSpPr txBox="1">
            <a:spLocks noChangeArrowheads="1"/>
          </p:cNvSpPr>
          <p:nvPr/>
        </p:nvSpPr>
        <p:spPr bwMode="auto">
          <a:xfrm>
            <a:off x="5654386" y="5804647"/>
            <a:ext cx="396551" cy="359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058" tIns="41029" rIns="82058" bIns="41029">
            <a:spAutoFit/>
          </a:bodyPr>
          <a:lstStyle/>
          <a:p>
            <a:pPr defTabSz="914608"/>
            <a:r>
              <a:rPr lang="en-US" dirty="0"/>
              <a:t>…</a:t>
            </a:r>
          </a:p>
        </p:txBody>
      </p:sp>
      <p:sp>
        <p:nvSpPr>
          <p:cNvPr id="33807" name="Line 14"/>
          <p:cNvSpPr>
            <a:spLocks noChangeShapeType="1"/>
          </p:cNvSpPr>
          <p:nvPr/>
        </p:nvSpPr>
        <p:spPr bwMode="auto">
          <a:xfrm>
            <a:off x="5061239" y="4853549"/>
            <a:ext cx="0" cy="270341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/>
          <a:lstStyle/>
          <a:p>
            <a:endParaRPr lang="en-US"/>
          </a:p>
        </p:txBody>
      </p:sp>
      <p:sp>
        <p:nvSpPr>
          <p:cNvPr id="33808" name="Line 15"/>
          <p:cNvSpPr>
            <a:spLocks noChangeShapeType="1"/>
          </p:cNvSpPr>
          <p:nvPr/>
        </p:nvSpPr>
        <p:spPr bwMode="auto">
          <a:xfrm>
            <a:off x="5619750" y="4885765"/>
            <a:ext cx="558512" cy="23812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/>
          <a:lstStyle/>
          <a:p>
            <a:endParaRPr lang="en-US"/>
          </a:p>
        </p:txBody>
      </p:sp>
      <p:sp>
        <p:nvSpPr>
          <p:cNvPr id="33809" name="Line 16"/>
          <p:cNvSpPr>
            <a:spLocks noChangeShapeType="1"/>
          </p:cNvSpPr>
          <p:nvPr/>
        </p:nvSpPr>
        <p:spPr bwMode="auto">
          <a:xfrm>
            <a:off x="5061239" y="5531505"/>
            <a:ext cx="0" cy="270341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/>
          <a:lstStyle/>
          <a:p>
            <a:endParaRPr lang="en-US"/>
          </a:p>
        </p:txBody>
      </p:sp>
      <p:sp>
        <p:nvSpPr>
          <p:cNvPr id="33810" name="Line 17"/>
          <p:cNvSpPr>
            <a:spLocks noChangeShapeType="1"/>
          </p:cNvSpPr>
          <p:nvPr/>
        </p:nvSpPr>
        <p:spPr bwMode="auto">
          <a:xfrm>
            <a:off x="5619750" y="5563721"/>
            <a:ext cx="558512" cy="271743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/>
          <a:lstStyle/>
          <a:p>
            <a:endParaRPr lang="en-US"/>
          </a:p>
        </p:txBody>
      </p:sp>
      <p:sp>
        <p:nvSpPr>
          <p:cNvPr id="33811" name="Line 18"/>
          <p:cNvSpPr>
            <a:spLocks noChangeShapeType="1"/>
          </p:cNvSpPr>
          <p:nvPr/>
        </p:nvSpPr>
        <p:spPr bwMode="auto">
          <a:xfrm>
            <a:off x="6143626" y="5563721"/>
            <a:ext cx="1082386" cy="271743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/>
          <a:lstStyle/>
          <a:p>
            <a:endParaRPr lang="en-US"/>
          </a:p>
        </p:txBody>
      </p:sp>
      <p:sp>
        <p:nvSpPr>
          <p:cNvPr id="33812" name="Text Box 19"/>
          <p:cNvSpPr txBox="1">
            <a:spLocks noChangeArrowheads="1"/>
          </p:cNvSpPr>
          <p:nvPr/>
        </p:nvSpPr>
        <p:spPr bwMode="auto">
          <a:xfrm>
            <a:off x="6758421" y="5806048"/>
            <a:ext cx="396551" cy="359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058" tIns="41029" rIns="82058" bIns="41029">
            <a:spAutoFit/>
          </a:bodyPr>
          <a:lstStyle/>
          <a:p>
            <a:pPr defTabSz="914608"/>
            <a:r>
              <a:rPr lang="en-US" dirty="0"/>
              <a:t>…</a:t>
            </a:r>
          </a:p>
        </p:txBody>
      </p:sp>
      <p:sp>
        <p:nvSpPr>
          <p:cNvPr id="33813" name="Rectangle 20" descr="Light vertical"/>
          <p:cNvSpPr>
            <a:spLocks noChangeArrowheads="1"/>
          </p:cNvSpPr>
          <p:nvPr/>
        </p:nvSpPr>
        <p:spPr bwMode="auto">
          <a:xfrm>
            <a:off x="8308398" y="5801846"/>
            <a:ext cx="593147" cy="439831"/>
          </a:xfrm>
          <a:prstGeom prst="rect">
            <a:avLst/>
          </a:prstGeom>
          <a:pattFill prst="ltVert">
            <a:fgClr>
              <a:srgbClr val="969696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33814" name="Text Box 21"/>
          <p:cNvSpPr txBox="1">
            <a:spLocks noChangeArrowheads="1"/>
          </p:cNvSpPr>
          <p:nvPr/>
        </p:nvSpPr>
        <p:spPr bwMode="auto">
          <a:xfrm>
            <a:off x="7839364" y="5804647"/>
            <a:ext cx="396551" cy="359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058" tIns="41029" rIns="82058" bIns="41029">
            <a:spAutoFit/>
          </a:bodyPr>
          <a:lstStyle/>
          <a:p>
            <a:pPr defTabSz="914608"/>
            <a:r>
              <a:rPr lang="en-US" dirty="0"/>
              <a:t>…</a:t>
            </a:r>
          </a:p>
        </p:txBody>
      </p:sp>
      <p:sp>
        <p:nvSpPr>
          <p:cNvPr id="33815" name="Line 22"/>
          <p:cNvSpPr>
            <a:spLocks noChangeShapeType="1"/>
          </p:cNvSpPr>
          <p:nvPr/>
        </p:nvSpPr>
        <p:spPr bwMode="auto">
          <a:xfrm>
            <a:off x="6667500" y="5563721"/>
            <a:ext cx="1675535" cy="271743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/>
          <a:lstStyle/>
          <a:p>
            <a:endParaRPr lang="en-US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big is the log? Same size as the file system?</a:t>
            </a:r>
          </a:p>
          <a:p>
            <a:r>
              <a:rPr lang="en-US" dirty="0"/>
              <a:t>Observation</a:t>
            </a:r>
          </a:p>
          <a:p>
            <a:pPr lvl="1"/>
            <a:r>
              <a:rPr lang="en-US" dirty="0"/>
              <a:t>Log what’s needed for crash recovery</a:t>
            </a:r>
          </a:p>
          <a:p>
            <a:r>
              <a:rPr lang="en-US" dirty="0"/>
              <a:t>Management method</a:t>
            </a:r>
          </a:p>
          <a:p>
            <a:pPr lvl="1"/>
            <a:r>
              <a:rPr lang="en-US" dirty="0"/>
              <a:t>Checkpoint operation: flush the buffer cache to disk</a:t>
            </a:r>
          </a:p>
          <a:p>
            <a:pPr lvl="1"/>
            <a:r>
              <a:rPr lang="en-US" dirty="0"/>
              <a:t>After a checkpoint, we can truncate log and start again</a:t>
            </a:r>
          </a:p>
          <a:p>
            <a:pPr lvl="1"/>
            <a:r>
              <a:rPr lang="en-US" dirty="0"/>
              <a:t>Log needs to be big enough to hold changes in memory</a:t>
            </a:r>
          </a:p>
          <a:p>
            <a:r>
              <a:rPr lang="en-US" dirty="0"/>
              <a:t>Some logging file systems log only metadata (file descriptors and directories) and not file data to keep log size down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80</a:t>
            </a:fld>
            <a:endParaRPr kumimoji="0" lang="en-US" dirty="0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Log?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Physical blocks (directory blocks and </a:t>
            </a:r>
            <a:r>
              <a:rPr lang="en-US" dirty="0" err="1"/>
              <a:t>inode</a:t>
            </a:r>
            <a:r>
              <a:rPr lang="en-US" dirty="0"/>
              <a:t> blocks)</a:t>
            </a:r>
          </a:p>
          <a:p>
            <a:pPr lvl="1"/>
            <a:r>
              <a:rPr lang="en-US" dirty="0"/>
              <a:t>Easy to implement but takes more space</a:t>
            </a:r>
          </a:p>
          <a:p>
            <a:pPr lvl="1"/>
            <a:r>
              <a:rPr lang="en-US" dirty="0"/>
              <a:t>Which block image?</a:t>
            </a:r>
          </a:p>
          <a:p>
            <a:pPr lvl="2"/>
            <a:r>
              <a:rPr lang="en-US" dirty="0"/>
              <a:t>Before operation: Easy to go backward during recovery</a:t>
            </a:r>
          </a:p>
          <a:p>
            <a:pPr lvl="2"/>
            <a:r>
              <a:rPr lang="en-US" dirty="0"/>
              <a:t>After operation: Easy to go forward during recovery.</a:t>
            </a:r>
          </a:p>
          <a:p>
            <a:pPr lvl="2"/>
            <a:r>
              <a:rPr lang="en-US" dirty="0"/>
              <a:t>Both: Can go either way.</a:t>
            </a:r>
          </a:p>
          <a:p>
            <a:r>
              <a:rPr lang="en-US" dirty="0"/>
              <a:t>Logical operations</a:t>
            </a:r>
          </a:p>
          <a:p>
            <a:pPr lvl="1"/>
            <a:r>
              <a:rPr lang="en-US" dirty="0"/>
              <a:t>Example: Add name “</a:t>
            </a:r>
            <a:r>
              <a:rPr lang="en-US" dirty="0" err="1"/>
              <a:t>foo</a:t>
            </a:r>
            <a:r>
              <a:rPr lang="en-US" dirty="0"/>
              <a:t>” to directory #41</a:t>
            </a:r>
          </a:p>
          <a:p>
            <a:pPr lvl="1"/>
            <a:r>
              <a:rPr lang="en-US" dirty="0"/>
              <a:t>More compact</a:t>
            </a:r>
          </a:p>
          <a:p>
            <a:pPr lvl="1"/>
            <a:r>
              <a:rPr lang="en-US" dirty="0"/>
              <a:t>But more work at recovery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81</a:t>
            </a:fld>
            <a:endParaRPr kumimoji="0" lang="en-US" dirty="0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Log-structured File System (LFS)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Structure the entire file system as a log with segments</a:t>
            </a:r>
          </a:p>
          <a:p>
            <a:r>
              <a:rPr lang="en-US" dirty="0"/>
              <a:t>A segment has </a:t>
            </a:r>
            <a:r>
              <a:rPr lang="en-US" dirty="0" err="1"/>
              <a:t>i</a:t>
            </a:r>
            <a:r>
              <a:rPr lang="en-US" dirty="0"/>
              <a:t>-nodes, indirect blocks, and data blocks</a:t>
            </a:r>
          </a:p>
          <a:p>
            <a:r>
              <a:rPr lang="en-US" dirty="0"/>
              <a:t>All writes are sequential (no seeks)</a:t>
            </a:r>
          </a:p>
          <a:p>
            <a:r>
              <a:rPr lang="en-US" dirty="0"/>
              <a:t>There will be holes when deleting files</a:t>
            </a:r>
          </a:p>
          <a:p>
            <a:r>
              <a:rPr lang="en-US" dirty="0"/>
              <a:t>Questions</a:t>
            </a:r>
          </a:p>
          <a:p>
            <a:pPr lvl="1"/>
            <a:r>
              <a:rPr lang="en-US" dirty="0"/>
              <a:t>What about read performance?</a:t>
            </a:r>
          </a:p>
          <a:p>
            <a:pPr lvl="1"/>
            <a:r>
              <a:rPr lang="en-US" dirty="0"/>
              <a:t>How would you clean (garbage collection)?</a:t>
            </a:r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09838" y="4762500"/>
            <a:ext cx="4124325" cy="125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82</a:t>
            </a:fld>
            <a:endParaRPr kumimoji="0" lang="en-US" dirty="0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– Part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File buffer cache</a:t>
            </a:r>
          </a:p>
          <a:p>
            <a:pPr lvl="1"/>
            <a:r>
              <a:rPr lang="en-US" dirty="0"/>
              <a:t>True LRU is possible</a:t>
            </a:r>
          </a:p>
          <a:p>
            <a:pPr lvl="1"/>
            <a:r>
              <a:rPr lang="en-US" dirty="0"/>
              <a:t>Simple write back is vulnerable to crashes</a:t>
            </a:r>
          </a:p>
          <a:p>
            <a:r>
              <a:rPr lang="en-US" dirty="0"/>
              <a:t>Disk block failures and file system recovery tools</a:t>
            </a:r>
          </a:p>
          <a:p>
            <a:pPr lvl="1"/>
            <a:r>
              <a:rPr lang="en-US" dirty="0"/>
              <a:t>Individual recovery tools</a:t>
            </a:r>
          </a:p>
          <a:p>
            <a:pPr lvl="1"/>
            <a:r>
              <a:rPr lang="en-US" dirty="0"/>
              <a:t>Top down traversal tools</a:t>
            </a:r>
          </a:p>
          <a:p>
            <a:r>
              <a:rPr lang="en-US" dirty="0"/>
              <a:t>Consistent updates</a:t>
            </a:r>
          </a:p>
          <a:p>
            <a:pPr lvl="1"/>
            <a:r>
              <a:rPr lang="en-US" dirty="0"/>
              <a:t>Transactions and ACID properties</a:t>
            </a:r>
          </a:p>
          <a:p>
            <a:pPr lvl="1"/>
            <a:r>
              <a:rPr lang="en-US" dirty="0"/>
              <a:t>Logging or Journaling file 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83</a:t>
            </a:fld>
            <a:endParaRPr kumimoji="0"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storage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9</a:t>
            </a:fld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US" dirty="0" err="1">
                <a:hlinkClick r:id="rId2"/>
              </a:rPr>
              <a:t>minio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1635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3409</TotalTime>
  <Words>5542</Words>
  <Application>Microsoft Office PowerPoint</Application>
  <PresentationFormat>On-screen Show (4:3)</PresentationFormat>
  <Paragraphs>1051</Paragraphs>
  <Slides>83</Slides>
  <Notes>82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83</vt:i4>
      </vt:variant>
    </vt:vector>
  </HeadingPairs>
  <TitlesOfParts>
    <vt:vector size="92" baseType="lpstr">
      <vt:lpstr>ＭＳ Ｐゴシック</vt:lpstr>
      <vt:lpstr>Arial</vt:lpstr>
      <vt:lpstr>Bookman Old Style</vt:lpstr>
      <vt:lpstr>Calibri</vt:lpstr>
      <vt:lpstr>Gill Sans MT</vt:lpstr>
      <vt:lpstr>Times New Roman</vt:lpstr>
      <vt:lpstr>Wingdings</vt:lpstr>
      <vt:lpstr>Wingdings 3</vt:lpstr>
      <vt:lpstr>Origin</vt:lpstr>
      <vt:lpstr>File Systems</vt:lpstr>
      <vt:lpstr>Overview</vt:lpstr>
      <vt:lpstr>Why Files?</vt:lpstr>
      <vt:lpstr>Recall Some High-level Abstractions</vt:lpstr>
      <vt:lpstr>File System Layers and Abstractions</vt:lpstr>
      <vt:lpstr>Volume Manager</vt:lpstr>
      <vt:lpstr>Block Storage vs. Files</vt:lpstr>
      <vt:lpstr>File Structure Alternatives</vt:lpstr>
      <vt:lpstr>Object storage</vt:lpstr>
      <vt:lpstr>File Types</vt:lpstr>
      <vt:lpstr>File Operations</vt:lpstr>
      <vt:lpstr>Access Patterns</vt:lpstr>
      <vt:lpstr>VM Page Table vs. File System Metadata</vt:lpstr>
      <vt:lpstr>File System vs. Virtual Memory</vt:lpstr>
      <vt:lpstr>Protection Policy vs. Mechanism</vt:lpstr>
      <vt:lpstr>Protection Mechanisms</vt:lpstr>
      <vt:lpstr>Authentication</vt:lpstr>
      <vt:lpstr>Protection Domain</vt:lpstr>
      <vt:lpstr>Access Control Lists (ACLs)</vt:lpstr>
      <vt:lpstr>Capabilities</vt:lpstr>
      <vt:lpstr>Access Enforcement</vt:lpstr>
      <vt:lpstr>Some Easy Attacks</vt:lpstr>
      <vt:lpstr>No Perfect Protection System</vt:lpstr>
      <vt:lpstr>File System Components</vt:lpstr>
      <vt:lpstr>Steps to Open A File</vt:lpstr>
      <vt:lpstr>File Read and Write</vt:lpstr>
      <vt:lpstr>Disk Layout</vt:lpstr>
      <vt:lpstr>Data Structures for Disk Allocation</vt:lpstr>
      <vt:lpstr>Contiguous Allocation</vt:lpstr>
      <vt:lpstr>Linked Files (Alto)</vt:lpstr>
      <vt:lpstr>File Allocation Table (FAT)</vt:lpstr>
      <vt:lpstr>Single-Level Indexed Files</vt:lpstr>
      <vt:lpstr>DEMOS (Cray-1)</vt:lpstr>
      <vt:lpstr>Multi-Level Indexed Files (Unix)</vt:lpstr>
      <vt:lpstr>What’s in Original Unix i-node?</vt:lpstr>
      <vt:lpstr>Extents</vt:lpstr>
      <vt:lpstr>Naming</vt:lpstr>
      <vt:lpstr>Directory Organization Examples</vt:lpstr>
      <vt:lpstr>Mapping File Names to i-nodes</vt:lpstr>
      <vt:lpstr>Linear List</vt:lpstr>
      <vt:lpstr>Tree Data Structure</vt:lpstr>
      <vt:lpstr>Hashing</vt:lpstr>
      <vt:lpstr>Disk I/Os to Read/Write A File</vt:lpstr>
      <vt:lpstr>Links</vt:lpstr>
      <vt:lpstr>Original Unix File System</vt:lpstr>
      <vt:lpstr>BSD FFS (Fast File System)</vt:lpstr>
      <vt:lpstr>FFS Disk Layout</vt:lpstr>
      <vt:lpstr>What Has FFS Achieved?</vt:lpstr>
      <vt:lpstr>Summary - Part 1</vt:lpstr>
      <vt:lpstr>Overview</vt:lpstr>
      <vt:lpstr>File Buffer Cache for Performance</vt:lpstr>
      <vt:lpstr>What to Cache?</vt:lpstr>
      <vt:lpstr>How to Size?</vt:lpstr>
      <vt:lpstr>Challenges: Multiple User Processes</vt:lpstr>
      <vt:lpstr>What to Prefetch?</vt:lpstr>
      <vt:lpstr>How and What to Replace?</vt:lpstr>
      <vt:lpstr>Which Write Policies?</vt:lpstr>
      <vt:lpstr>Write Back Complications</vt:lpstr>
      <vt:lpstr>File Recovery Tools</vt:lpstr>
      <vt:lpstr>What fsck does</vt:lpstr>
      <vt:lpstr>Recovery from Disk Block Failures</vt:lpstr>
      <vt:lpstr>Persistency and Crashes</vt:lpstr>
      <vt:lpstr>What is a Crash?</vt:lpstr>
      <vt:lpstr>Approaches</vt:lpstr>
      <vt:lpstr>PowerPoint Presentation</vt:lpstr>
      <vt:lpstr>PowerPoint Presentation</vt:lpstr>
      <vt:lpstr>Consistent Updates: Bottom-Up Order</vt:lpstr>
      <vt:lpstr>Transactions</vt:lpstr>
      <vt:lpstr>Transaction Properties</vt:lpstr>
      <vt:lpstr>Transaction Properties</vt:lpstr>
      <vt:lpstr>Transaction Properties</vt:lpstr>
      <vt:lpstr>Transactions</vt:lpstr>
      <vt:lpstr>Implementation</vt:lpstr>
      <vt:lpstr>An Example: Atomic Money Transfer</vt:lpstr>
      <vt:lpstr>Revisit The Implementation</vt:lpstr>
      <vt:lpstr>Two Threads Run Transactions</vt:lpstr>
      <vt:lpstr>Two-Phase Locking for Transactions</vt:lpstr>
      <vt:lpstr>Use Transactions in File Systems</vt:lpstr>
      <vt:lpstr>Issue with Logging: Performance</vt:lpstr>
      <vt:lpstr>Log Management</vt:lpstr>
      <vt:lpstr>What to Log?</vt:lpstr>
      <vt:lpstr>Log-structured File System (LFS)</vt:lpstr>
      <vt:lpstr>Summary – Part 2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 Systems</dc:title>
  <dc:creator>Lars Ailo Bongo</dc:creator>
  <cp:lastModifiedBy>Lars Ailo Bongo</cp:lastModifiedBy>
  <cp:revision>61</cp:revision>
  <dcterms:created xsi:type="dcterms:W3CDTF">2010-04-19T20:11:25Z</dcterms:created>
  <dcterms:modified xsi:type="dcterms:W3CDTF">2018-04-19T08:36:19Z</dcterms:modified>
</cp:coreProperties>
</file>