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86" r:id="rId20"/>
    <p:sldId id="290" r:id="rId21"/>
    <p:sldId id="287" r:id="rId22"/>
    <p:sldId id="288" r:id="rId23"/>
    <p:sldId id="289" r:id="rId24"/>
    <p:sldId id="291" r:id="rId25"/>
    <p:sldId id="292" r:id="rId26"/>
    <p:sldId id="293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napToGrid="0" snapToObjects="1">
      <p:cViewPr varScale="1">
        <p:scale>
          <a:sx n="80" d="100"/>
          <a:sy n="80" d="100"/>
        </p:scale>
        <p:origin x="795" y="33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Fig. 3.13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16.09.2016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16.09.2016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16.09.2016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16.09.2016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16.09.2016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16.09.2016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16633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org/python/current/tutorial.htm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oinc.berkeley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default.aspx?id=70001" TargetMode="External"/><Relationship Id="rId2" Type="http://schemas.openxmlformats.org/officeDocument/2006/relationships/hyperlink" Target="http://research.microsoft.com/apps/pubs/default.aspx?id=686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dbms.org/download/dean-keynote-ladis2009.pdf" TargetMode="External"/><Relationship Id="rId4" Type="http://schemas.openxmlformats.org/officeDocument/2006/relationships/hyperlink" Target="http://dl.acm.org/citation.cfm?id=139413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performance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smtClean="0"/>
              <a:t>Fall </a:t>
            </a:r>
            <a:r>
              <a:rPr lang="en-US" sz="2000" smtClean="0"/>
              <a:t>2016</a:t>
            </a:r>
            <a:endParaRPr lang="en-US" sz="2000" dirty="0" smtClean="0"/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enough concurrency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assignment</a:t>
            </a:r>
          </a:p>
          <a:p>
            <a:pPr lvl="1"/>
            <a:r>
              <a:rPr lang="en-US" dirty="0" smtClean="0"/>
              <a:t>Algorithmic mapping</a:t>
            </a:r>
          </a:p>
          <a:p>
            <a:pPr lvl="1"/>
            <a:r>
              <a:rPr lang="en-US" dirty="0" smtClean="0"/>
              <a:t>Depends on problem size, #cores, algorithm parameters,…</a:t>
            </a:r>
          </a:p>
          <a:p>
            <a:pPr lvl="1"/>
            <a:r>
              <a:rPr lang="en-US" dirty="0" smtClean="0"/>
              <a:t>Low runtime overhead</a:t>
            </a:r>
          </a:p>
          <a:p>
            <a:pPr lvl="1"/>
            <a:r>
              <a:rPr lang="en-US" dirty="0" smtClean="0"/>
              <a:t>Work per task must be predictable</a:t>
            </a:r>
          </a:p>
          <a:p>
            <a:pPr lvl="1"/>
            <a:r>
              <a:rPr lang="en-US" dirty="0" smtClean="0"/>
              <a:t>Can be perturbed by other applications (or system workload)</a:t>
            </a:r>
          </a:p>
          <a:p>
            <a:r>
              <a:rPr lang="en-US" dirty="0" smtClean="0"/>
              <a:t>Dynamic assignment</a:t>
            </a:r>
          </a:p>
          <a:p>
            <a:pPr lvl="1"/>
            <a:r>
              <a:rPr lang="en-US" dirty="0" smtClean="0"/>
              <a:t>Pool (bag) of available tasks</a:t>
            </a:r>
          </a:p>
          <a:p>
            <a:r>
              <a:rPr lang="en-US" dirty="0" err="1" smtClean="0"/>
              <a:t>Semistatic</a:t>
            </a:r>
            <a:endParaRPr lang="en-US" dirty="0" smtClean="0"/>
          </a:p>
          <a:p>
            <a:pPr lvl="1"/>
            <a:r>
              <a:rPr lang="en-US" dirty="0" smtClean="0"/>
              <a:t>Initially static assignment; then adjust dynamically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Seminal parallel programming approach</a:t>
            </a:r>
          </a:p>
          <a:p>
            <a:r>
              <a:rPr lang="en-US" dirty="0" smtClean="0"/>
              <a:t>Library language</a:t>
            </a:r>
          </a:p>
          <a:p>
            <a:r>
              <a:rPr lang="en-US" dirty="0" smtClean="0"/>
              <a:t>Uncoupled processes</a:t>
            </a:r>
          </a:p>
          <a:p>
            <a:pPr lvl="1"/>
            <a:r>
              <a:rPr lang="en-US" dirty="0" smtClean="0"/>
              <a:t>Spatially and temporally</a:t>
            </a:r>
          </a:p>
          <a:p>
            <a:r>
              <a:rPr lang="en-US" dirty="0" smtClean="0"/>
              <a:t>Tuple space (TS)</a:t>
            </a:r>
          </a:p>
          <a:p>
            <a:pPr lvl="1"/>
            <a:r>
              <a:rPr lang="en-US" dirty="0" smtClean="0"/>
              <a:t>Tuple: arbitrary data</a:t>
            </a:r>
          </a:p>
          <a:p>
            <a:pPr lvl="1"/>
            <a:r>
              <a:rPr lang="en-US" dirty="0" smtClean="0"/>
              <a:t>Tuples addressed by logical name (not address)</a:t>
            </a:r>
          </a:p>
          <a:p>
            <a:pPr lvl="1"/>
            <a:r>
              <a:rPr lang="en-US" dirty="0" smtClean="0"/>
              <a:t>Tuples cannot be modified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ut: </a:t>
            </a:r>
            <a:r>
              <a:rPr lang="en-US" dirty="0"/>
              <a:t>insert tuple to </a:t>
            </a:r>
            <a:r>
              <a:rPr lang="en-US" dirty="0" smtClean="0"/>
              <a:t>TS</a:t>
            </a:r>
          </a:p>
          <a:p>
            <a:pPr lvl="1"/>
            <a:r>
              <a:rPr lang="en-US" dirty="0" smtClean="0"/>
              <a:t>in:</a:t>
            </a:r>
            <a:r>
              <a:rPr lang="en-US" dirty="0"/>
              <a:t> remove tuple from </a:t>
            </a:r>
            <a:r>
              <a:rPr lang="en-US" dirty="0" smtClean="0"/>
              <a:t>TS</a:t>
            </a:r>
          </a:p>
          <a:p>
            <a:pPr lvl="1"/>
            <a:r>
              <a:rPr lang="en-US" dirty="0" smtClean="0"/>
              <a:t>read: read value from TS</a:t>
            </a:r>
          </a:p>
          <a:p>
            <a:pPr lvl="1"/>
            <a:r>
              <a:rPr lang="en-US" dirty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more</a:t>
            </a:r>
            <a:r>
              <a:rPr lang="en-US" dirty="0"/>
              <a:t>: </a:t>
            </a:r>
            <a:r>
              <a:rPr lang="en-US" dirty="0" err="1"/>
              <a:t>Ahuja</a:t>
            </a:r>
            <a:r>
              <a:rPr lang="en-US" dirty="0"/>
              <a:t>, S.; </a:t>
            </a:r>
            <a:r>
              <a:rPr lang="en-US" dirty="0" err="1"/>
              <a:t>Carriero</a:t>
            </a:r>
            <a:r>
              <a:rPr lang="en-US" dirty="0"/>
              <a:t>, N.; Gelernter, D</a:t>
            </a:r>
            <a:r>
              <a:rPr lang="en-US" dirty="0" smtClean="0"/>
              <a:t>.,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Linda and Friends</a:t>
            </a:r>
            <a:r>
              <a:rPr lang="en-US" dirty="0" smtClean="0"/>
              <a:t>, </a:t>
            </a:r>
            <a:r>
              <a:rPr lang="nl-NL" i="1" dirty="0"/>
              <a:t>Computer</a:t>
            </a:r>
            <a:r>
              <a:rPr lang="nl-NL" dirty="0"/>
              <a:t> , vol.19, no.8, pp.26,34, Aug. </a:t>
            </a:r>
            <a:r>
              <a:rPr lang="nl-NL" dirty="0" smtClean="0"/>
              <a:t>1986.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5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bag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357518" cy="4374980"/>
          </a:xfrm>
        </p:spPr>
        <p:txBody>
          <a:bodyPr/>
          <a:lstStyle/>
          <a:p>
            <a:r>
              <a:rPr lang="en-US" dirty="0" smtClean="0"/>
              <a:t>Tuples: (“Task”, &lt;task descriptor&gt;)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withdraw a task from the bag */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in(“Task”, formal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NextTask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process “Next Task”;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(each new Task generated in the process)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/* drop task to bag */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out(“Task”,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 (key-value store)</a:t>
            </a:r>
          </a:p>
          <a:p>
            <a:r>
              <a:rPr lang="en-US" dirty="0" smtClean="0"/>
              <a:t>Similar approach as in Linda</a:t>
            </a:r>
          </a:p>
          <a:p>
            <a:r>
              <a:rPr lang="en-US" dirty="0" smtClean="0"/>
              <a:t>Widely in use</a:t>
            </a:r>
            <a:endParaRPr lang="en-US" dirty="0"/>
          </a:p>
          <a:p>
            <a:r>
              <a:rPr lang="en-US" dirty="0" smtClean="0"/>
              <a:t>Learn more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http://www.mongodb.org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api.mongodb.org/python/current/tutorial.html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@home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Embarrassingly parallel computations</a:t>
            </a:r>
          </a:p>
          <a:p>
            <a:r>
              <a:rPr lang="en-US" dirty="0" smtClean="0"/>
              <a:t>Popularized by </a:t>
            </a:r>
            <a:r>
              <a:rPr lang="en-US" dirty="0" err="1" smtClean="0"/>
              <a:t>SETI@home</a:t>
            </a:r>
            <a:endParaRPr lang="en-US" dirty="0" smtClean="0"/>
          </a:p>
          <a:p>
            <a:pPr lvl="1"/>
            <a:r>
              <a:rPr lang="en-US" dirty="0"/>
              <a:t>Search for Extraterrestrial </a:t>
            </a:r>
            <a:r>
              <a:rPr lang="en-US" dirty="0" smtClean="0"/>
              <a:t>Intelligence</a:t>
            </a:r>
          </a:p>
          <a:p>
            <a:r>
              <a:rPr lang="en-US" dirty="0" smtClean="0">
                <a:hlinkClick r:id="rId2"/>
              </a:rPr>
              <a:t>BOINC project</a:t>
            </a:r>
            <a:endParaRPr lang="en-US" dirty="0" smtClean="0"/>
          </a:p>
          <a:p>
            <a:pPr lvl="1"/>
            <a:r>
              <a:rPr lang="en-US" dirty="0" err="1" smtClean="0"/>
              <a:t>Oper</a:t>
            </a:r>
            <a:r>
              <a:rPr lang="en-US" dirty="0" smtClean="0"/>
              <a:t>-source software for @home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serialization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Coarse grained synchronization</a:t>
                </a:r>
              </a:p>
              <a:p>
                <a:pPr lvl="1"/>
                <a:r>
                  <a:rPr lang="en-US" dirty="0" smtClean="0"/>
                  <a:t>Easy to implement</a:t>
                </a:r>
              </a:p>
              <a:p>
                <a:pPr lvl="1"/>
                <a:r>
                  <a:rPr lang="en-US" dirty="0" smtClean="0"/>
                  <a:t>May have large overhead</a:t>
                </a:r>
              </a:p>
              <a:p>
                <a:r>
                  <a:rPr lang="en-US" dirty="0" smtClean="0"/>
                  <a:t>Fine grained synchronization</a:t>
                </a:r>
              </a:p>
              <a:p>
                <a:pPr lvl="1"/>
                <a:r>
                  <a:rPr lang="en-US" dirty="0" smtClean="0"/>
                  <a:t>More complicated to implement</a:t>
                </a:r>
              </a:p>
              <a:p>
                <a:pPr lvl="1"/>
                <a:r>
                  <a:rPr lang="en-US" dirty="0" smtClean="0"/>
                  <a:t>Smaller overhead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load balancing: small tasks + dynamic assignment</a:t>
                </a:r>
              </a:p>
              <a:p>
                <a:pPr lvl="1"/>
                <a:r>
                  <a:rPr lang="en-US" dirty="0" smtClean="0"/>
                  <a:t>Typically huge communication overhead</a:t>
                </a:r>
              </a:p>
              <a:p>
                <a:r>
                  <a:rPr lang="en-US" dirty="0" smtClean="0"/>
                  <a:t>Metric: communication-to-computation ratio</a:t>
                </a:r>
              </a:p>
              <a:p>
                <a:r>
                  <a:rPr lang="en-US" dirty="0" smtClean="0"/>
                  <a:t>Domain decomposition</a:t>
                </a:r>
              </a:p>
              <a:p>
                <a:r>
                  <a:rPr lang="en-US" dirty="0" smtClean="0"/>
                  <a:t>Communication must also be load balanced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computing </a:t>
            </a:r>
            <a:r>
              <a:rPr lang="en-US" dirty="0"/>
              <a:t>e</a:t>
            </a:r>
            <a:r>
              <a:rPr lang="en-US" dirty="0" smtClean="0"/>
              <a:t>conomics (Jim Gray)</a:t>
            </a:r>
          </a:p>
          <a:p>
            <a:pPr lvl="1"/>
            <a:r>
              <a:rPr lang="en-US" dirty="0" smtClean="0">
                <a:hlinkClick r:id="rId2"/>
              </a:rPr>
              <a:t>1999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2003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2008</a:t>
            </a:r>
            <a:endParaRPr lang="en-US" dirty="0" smtClean="0"/>
          </a:p>
          <a:p>
            <a:r>
              <a:rPr lang="en-US" dirty="0" smtClean="0"/>
              <a:t>Designing distributed systems:</a:t>
            </a:r>
          </a:p>
          <a:p>
            <a:pPr lvl="1"/>
            <a:r>
              <a:rPr lang="en-US" dirty="0" smtClean="0">
                <a:hlinkClick r:id="rId5"/>
              </a:rPr>
              <a:t>Jeff Dean</a:t>
            </a:r>
            <a:r>
              <a:rPr lang="en-US" dirty="0" smtClean="0"/>
              <a:t> (LADIS keynote)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8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Extra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Extra work = overhead of parallelism</a:t>
                </a:r>
              </a:p>
              <a:p>
                <a:pPr lvl="1"/>
                <a:r>
                  <a:rPr lang="en-US" dirty="0" smtClean="0"/>
                  <a:t>Time to partition</a:t>
                </a:r>
              </a:p>
              <a:p>
                <a:pPr lvl="1"/>
                <a:r>
                  <a:rPr lang="en-US" dirty="0" smtClean="0"/>
                  <a:t>Redundant computation</a:t>
                </a:r>
              </a:p>
              <a:p>
                <a:pPr lvl="1"/>
                <a:r>
                  <a:rPr lang="en-US" dirty="0" smtClean="0"/>
                  <a:t>Orchestration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8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for performance</a:t>
            </a:r>
          </a:p>
          <a:p>
            <a:r>
              <a:rPr lang="en-US" b="1" dirty="0" smtClean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2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performance, good resource utilization </a:t>
            </a:r>
          </a:p>
          <a:p>
            <a:r>
              <a:rPr lang="en-US" dirty="0" smtClean="0"/>
              <a:t>Task: piece of work</a:t>
            </a:r>
          </a:p>
          <a:p>
            <a:r>
              <a:rPr lang="en-US" dirty="0" smtClean="0"/>
              <a:t>Process/thread: entity that performs the work</a:t>
            </a:r>
          </a:p>
          <a:p>
            <a:r>
              <a:rPr lang="en-US" dirty="0" smtClean="0"/>
              <a:t>Processor/core: physical processor cores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Assignment of tasks to processors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of threads to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inherit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temporal locality (working set)</a:t>
            </a:r>
          </a:p>
          <a:p>
            <a:pPr lvl="1"/>
            <a:r>
              <a:rPr lang="en-US" dirty="0" smtClean="0"/>
              <a:t>Blocking</a:t>
            </a:r>
          </a:p>
          <a:p>
            <a:pPr lvl="2"/>
            <a:r>
              <a:rPr lang="en-US" dirty="0" smtClean="0"/>
              <a:t>E.g. matrix multiplication</a:t>
            </a:r>
          </a:p>
          <a:p>
            <a:r>
              <a:rPr lang="en-US" dirty="0" smtClean="0"/>
              <a:t>Exploit spatial locality</a:t>
            </a:r>
          </a:p>
          <a:p>
            <a:r>
              <a:rPr lang="en-US" dirty="0" smtClean="0"/>
              <a:t>Best strategy depends on problem size, algorithmic partitioning, implementation issues, parallel architecture…</a:t>
            </a:r>
          </a:p>
          <a:p>
            <a:r>
              <a:rPr lang="en-US" dirty="0" smtClean="0"/>
              <a:t>Must be structured to fit underlying parallel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reduce</a:t>
                </a:r>
              </a:p>
              <a:p>
                <a:pPr lvl="1"/>
                <a:r>
                  <a:rPr lang="en-US" dirty="0" smtClean="0"/>
                  <a:t>Overhead: fewer larger messages</a:t>
                </a:r>
              </a:p>
              <a:p>
                <a:pPr lvl="1"/>
                <a:r>
                  <a:rPr lang="en-US" dirty="0" smtClean="0"/>
                  <a:t>Delay: buy faster network, reduce OS overhead, exploit network/bus topology</a:t>
                </a:r>
              </a:p>
              <a:p>
                <a:pPr lvl="1"/>
                <a:r>
                  <a:rPr lang="en-US" dirty="0" smtClean="0"/>
                  <a:t>Length/ bandwidth: buy fatter network</a:t>
                </a:r>
              </a:p>
              <a:p>
                <a:pPr lvl="1"/>
                <a:r>
                  <a:rPr lang="en-US" dirty="0" smtClean="0"/>
                  <a:t>Contention: buy better switches or interconnect, reduce system overhead, reduce interference from other applications, restructure global communication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cost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improve communication-computation overlap:</a:t>
                </a:r>
              </a:p>
              <a:p>
                <a:pPr lvl="1"/>
                <a:r>
                  <a:rPr lang="en-US" dirty="0" smtClean="0"/>
                  <a:t>Make messages larger</a:t>
                </a:r>
              </a:p>
              <a:p>
                <a:pPr lvl="1"/>
                <a:r>
                  <a:rPr lang="en-US" dirty="0" err="1" smtClean="0"/>
                  <a:t>Prefetch</a:t>
                </a:r>
                <a:r>
                  <a:rPr lang="en-US" dirty="0" smtClean="0"/>
                  <a:t> data</a:t>
                </a:r>
              </a:p>
              <a:p>
                <a:pPr lvl="1"/>
                <a:r>
                  <a:rPr lang="en-US" dirty="0" smtClean="0"/>
                  <a:t>Multithreading + </a:t>
                </a:r>
                <a:r>
                  <a:rPr lang="en-US" dirty="0" err="1"/>
                  <a:t>o</a:t>
                </a:r>
                <a:r>
                  <a:rPr lang="en-US" dirty="0" err="1" smtClean="0"/>
                  <a:t>verdecompose</a:t>
                </a:r>
                <a:r>
                  <a:rPr lang="en-US" dirty="0" smtClean="0"/>
                  <a:t> (extra concurrency)</a:t>
                </a:r>
              </a:p>
              <a:p>
                <a:pPr lvl="1"/>
                <a:r>
                  <a:rPr lang="en-US" dirty="0" smtClean="0"/>
                  <a:t>Asynchronous operations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Uniprocessor: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𝐵𝑢𝑠𝑦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𝐷𝑎𝑡𝑎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𝐴𝑐𝑐𝑒𝑠𝑠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Parallel execution time</a:t>
                </a:r>
              </a:p>
              <a:p>
                <a:pPr lvl="1"/>
                <a:r>
                  <a:rPr lang="en-US" dirty="0" smtClean="0"/>
                  <a:t>Busy-useful</a:t>
                </a:r>
              </a:p>
              <a:p>
                <a:pPr lvl="1"/>
                <a:r>
                  <a:rPr lang="en-US" dirty="0" smtClean="0"/>
                  <a:t>Busy-overhead</a:t>
                </a:r>
              </a:p>
              <a:p>
                <a:pPr lvl="1"/>
                <a:r>
                  <a:rPr lang="en-US" dirty="0" smtClean="0"/>
                  <a:t>Data-local</a:t>
                </a:r>
              </a:p>
              <a:p>
                <a:pPr lvl="1"/>
                <a:r>
                  <a:rPr lang="en-US" dirty="0" smtClean="0"/>
                  <a:t>Data-remote</a:t>
                </a:r>
              </a:p>
              <a:p>
                <a:pPr lvl="1"/>
                <a:r>
                  <a:rPr lang="en-US" dirty="0" smtClean="0"/>
                  <a:t>Synchronization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8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performance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𝑝𝑟𝑜𝑏𝑙𝑒𝑚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𝐵𝑢𝑠𝑦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𝑙𝑜𝑐𝑎𝑙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𝑢𝑠𝑒𝑓𝑢𝑙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𝑜𝑐𝑎𝑙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𝑆𝑦𝑛𝑐h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𝑚𝑜𝑡𝑒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𝑜𝑣𝑒𝑟h𝑒𝑎𝑑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arsab\Dropbox\Camera Uploads\2013-09-03 11.20.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1569" r="1765" b="10672"/>
          <a:stretch/>
        </p:blipFill>
        <p:spPr bwMode="auto">
          <a:xfrm>
            <a:off x="-20458" y="658906"/>
            <a:ext cx="9164458" cy="56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for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 smtClean="0"/>
              <a:t>Commonly used design patterns</a:t>
            </a:r>
            <a:endParaRPr lang="en-US" dirty="0"/>
          </a:p>
          <a:p>
            <a:r>
              <a:rPr lang="en-US" dirty="0"/>
              <a:t>Orchestration for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Linda and </a:t>
            </a:r>
            <a:r>
              <a:rPr lang="en-US" dirty="0" err="1" smtClean="0"/>
              <a:t>MongoDB</a:t>
            </a:r>
            <a:r>
              <a:rPr lang="en-US" dirty="0" smtClean="0"/>
              <a:t> programming models</a:t>
            </a:r>
          </a:p>
          <a:p>
            <a:r>
              <a:rPr lang="en-US" dirty="0" smtClean="0"/>
              <a:t>Rules of </a:t>
            </a:r>
            <a:r>
              <a:rPr lang="en-US" smtClean="0"/>
              <a:t>thumb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abstraction</a:t>
            </a:r>
          </a:p>
          <a:p>
            <a:r>
              <a:rPr lang="en-US" dirty="0" smtClean="0"/>
              <a:t>Programming model requirements</a:t>
            </a:r>
          </a:p>
          <a:p>
            <a:r>
              <a:rPr lang="en-US" dirty="0" smtClean="0"/>
              <a:t>Naming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Communication and replication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Partitioning for performance</a:t>
            </a:r>
          </a:p>
          <a:p>
            <a:r>
              <a:rPr lang="en-US" dirty="0" smtClean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</a:p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Split computation into tasks</a:t>
            </a:r>
          </a:p>
          <a:p>
            <a:pPr lvl="1"/>
            <a:r>
              <a:rPr lang="en-US" dirty="0" smtClean="0"/>
              <a:t>Task granularity limits performance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Reduce communication volume</a:t>
            </a:r>
          </a:p>
          <a:p>
            <a:pPr lvl="1"/>
            <a:r>
              <a:rPr lang="en-US" dirty="0" smtClean="0"/>
              <a:t>Send minimum amount of data</a:t>
            </a:r>
          </a:p>
          <a:p>
            <a:pPr lvl="1"/>
            <a:r>
              <a:rPr lang="en-US" dirty="0" smtClean="0"/>
              <a:t>Static or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algorithmic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workload to reduce time spent waiting at communication and synchronization events</a:t>
            </a:r>
          </a:p>
          <a:p>
            <a:r>
              <a:rPr lang="en-US" dirty="0" smtClean="0"/>
              <a:t>Reduce communication</a:t>
            </a:r>
          </a:p>
          <a:p>
            <a:r>
              <a:rPr lang="en-US" dirty="0" smtClean="0"/>
              <a:t>Reduce extra work for determining and managing a good assignment</a:t>
            </a:r>
          </a:p>
          <a:p>
            <a:endParaRPr lang="en-US" dirty="0" smtClean="0"/>
          </a:p>
          <a:p>
            <a:r>
              <a:rPr lang="en-US" dirty="0" smtClean="0"/>
              <a:t>At odds with each other: must find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3702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and synchronization wait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𝐴𝑛𝑦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𝐶𝑜𝑟𝑒</m:t>
                            </m:r>
                          </m:e>
                        </m:func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Issues:</a:t>
                </a:r>
              </a:p>
              <a:p>
                <a:pPr lvl="1"/>
                <a:r>
                  <a:rPr lang="en-US" dirty="0" smtClean="0"/>
                  <a:t>Work involves data access and communication</a:t>
                </a:r>
              </a:p>
              <a:p>
                <a:pPr lvl="1"/>
                <a:r>
                  <a:rPr lang="en-US" dirty="0" smtClean="0"/>
                  <a:t>All processors should be working at same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300207"/>
            <a:ext cx="7999087" cy="1216926"/>
          </a:xfrm>
        </p:spPr>
        <p:txBody>
          <a:bodyPr/>
          <a:lstStyle/>
          <a:p>
            <a:r>
              <a:rPr lang="en-US" dirty="0"/>
              <a:t>Load balancing and synchronization wait </a:t>
            </a:r>
            <a:r>
              <a:rPr lang="en-US" dirty="0" smtClean="0"/>
              <a:t>time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enough concurrency and overcome Amdahl’s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how to mange concurrency (statically or dynamically)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the granularity at which to exploit concurrency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serialization and synchronization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enough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computation on different parts</a:t>
            </a:r>
          </a:p>
          <a:p>
            <a:pPr lvl="1"/>
            <a:r>
              <a:rPr lang="en-US" dirty="0" smtClean="0"/>
              <a:t>Grows with data size</a:t>
            </a:r>
          </a:p>
          <a:p>
            <a:pPr lvl="1"/>
            <a:r>
              <a:rPr lang="en-US" dirty="0" smtClean="0"/>
              <a:t>Mostly used</a:t>
            </a:r>
          </a:p>
          <a:p>
            <a:r>
              <a:rPr lang="en-US" dirty="0" smtClean="0"/>
              <a:t>Functional parallelism</a:t>
            </a:r>
          </a:p>
          <a:p>
            <a:pPr lvl="1"/>
            <a:r>
              <a:rPr lang="en-US" dirty="0" smtClean="0"/>
              <a:t>Different computations</a:t>
            </a:r>
          </a:p>
          <a:p>
            <a:pPr lvl="2"/>
            <a:r>
              <a:rPr lang="en-US" dirty="0"/>
              <a:t>Task parallelism</a:t>
            </a:r>
          </a:p>
          <a:p>
            <a:pPr lvl="2"/>
            <a:r>
              <a:rPr lang="en-US" dirty="0"/>
              <a:t>Pipelined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Typically used in combination with data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Often modest amount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63811E-FBB9-4A0B-9005-67B2749F8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2C012-B972-4B0E-B5F7-84B6F0D2C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EC925-51E5-43C0-9BAE-8C974C72D64A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1476</TotalTime>
  <Words>562</Words>
  <Application>Microsoft Office PowerPoint</Application>
  <PresentationFormat>On-screen Show (4:3)</PresentationFormat>
  <Paragraphs>175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Open Sans</vt:lpstr>
      <vt:lpstr>Open Sans Light</vt:lpstr>
      <vt:lpstr>Mal_blaa_engelsk</vt:lpstr>
      <vt:lpstr>Programming for performance</vt:lpstr>
      <vt:lpstr>Parallelization process</vt:lpstr>
      <vt:lpstr>Fundamental design issues</vt:lpstr>
      <vt:lpstr>Outline</vt:lpstr>
      <vt:lpstr>Partitioning</vt:lpstr>
      <vt:lpstr>Primary algorithmic issues</vt:lpstr>
      <vt:lpstr>Load balancing and synchronization wait time</vt:lpstr>
      <vt:lpstr>Load balancing and synchronization wait time (2)</vt:lpstr>
      <vt:lpstr>Identify enough concurrency</vt:lpstr>
      <vt:lpstr>Identify enough concurrency (2)</vt:lpstr>
      <vt:lpstr>Linda</vt:lpstr>
      <vt:lpstr>Linda bag of tasks</vt:lpstr>
      <vt:lpstr>MongoDB</vt:lpstr>
      <vt:lpstr>@home computing</vt:lpstr>
      <vt:lpstr>Reducing serialization</vt:lpstr>
      <vt:lpstr>Reducing communication</vt:lpstr>
      <vt:lpstr>Rules of Thumb</vt:lpstr>
      <vt:lpstr>Reducing Extra Work</vt:lpstr>
      <vt:lpstr>Outline</vt:lpstr>
      <vt:lpstr>Reducing inherit communication</vt:lpstr>
      <vt:lpstr>Communication cost</vt:lpstr>
      <vt:lpstr>Communication cost (2)</vt:lpstr>
      <vt:lpstr>Processor view</vt:lpstr>
      <vt:lpstr>A performance model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61</cp:revision>
  <dcterms:created xsi:type="dcterms:W3CDTF">2013-08-07T10:42:41Z</dcterms:created>
  <dcterms:modified xsi:type="dcterms:W3CDTF">2016-09-16T07:56:57Z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