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0" r:id="rId6"/>
    <p:sldId id="265" r:id="rId7"/>
    <p:sldId id="263" r:id="rId8"/>
    <p:sldId id="266" r:id="rId9"/>
    <p:sldId id="267" r:id="rId10"/>
    <p:sldId id="261" r:id="rId11"/>
    <p:sldId id="268" r:id="rId12"/>
    <p:sldId id="262" r:id="rId13"/>
    <p:sldId id="264" r:id="rId14"/>
    <p:sldId id="269" r:id="rId15"/>
    <p:sldId id="270" r:id="rId16"/>
    <p:sldId id="271" r:id="rId17"/>
    <p:sldId id="277" r:id="rId18"/>
    <p:sldId id="272" r:id="rId19"/>
    <p:sldId id="273" r:id="rId20"/>
    <p:sldId id="276" r:id="rId21"/>
    <p:sldId id="274" r:id="rId22"/>
    <p:sldId id="275" r:id="rId23"/>
    <p:sldId id="279" r:id="rId2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1" autoAdjust="0"/>
    <p:restoredTop sz="90746" autoAdjust="0"/>
  </p:normalViewPr>
  <p:slideViewPr>
    <p:cSldViewPr snapToGrid="0" snapToObjects="1">
      <p:cViewPr varScale="1">
        <p:scale>
          <a:sx n="114" d="100"/>
          <a:sy n="114" d="100"/>
        </p:scale>
        <p:origin x="968" y="16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23.09.2016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Parallel Program Performance Evaluation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</a:t>
            </a:r>
            <a:r>
              <a:rPr lang="en-US" sz="2000" dirty="0" smtClean="0"/>
              <a:t>2016</a:t>
            </a:r>
            <a:endParaRPr lang="en-US" sz="2000" dirty="0" smtClean="0"/>
          </a:p>
          <a:p>
            <a:r>
              <a:rPr lang="en-US" sz="2000" dirty="0" smtClean="0"/>
              <a:t>Lars Ailo Bongo (</a:t>
            </a:r>
            <a:r>
              <a:rPr lang="en-US" sz="2000" dirty="0" err="1" smtClean="0"/>
              <a:t>larsab@cs.uit.no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Communication-to-computation ratio</a:t>
            </a:r>
          </a:p>
          <a:p>
            <a:pPr lvl="1"/>
            <a:r>
              <a:rPr lang="en-US" dirty="0" smtClean="0"/>
              <a:t>Synchronization and I/O frequency</a:t>
            </a:r>
          </a:p>
          <a:p>
            <a:pPr lvl="1"/>
            <a:r>
              <a:rPr lang="en-US" dirty="0" smtClean="0"/>
              <a:t>Temporal and spatial locality</a:t>
            </a:r>
          </a:p>
          <a:p>
            <a:pPr lvl="1"/>
            <a:r>
              <a:rPr lang="en-US" dirty="0" smtClean="0"/>
              <a:t>(Message size)</a:t>
            </a:r>
          </a:p>
          <a:p>
            <a:r>
              <a:rPr lang="en-US" dirty="0" smtClean="0"/>
              <a:t>System/ hardware:</a:t>
            </a:r>
          </a:p>
          <a:p>
            <a:pPr lvl="1"/>
            <a:r>
              <a:rPr lang="en-US" dirty="0" smtClean="0"/>
              <a:t>Absolute performance (wall-clock time, time breakdown,…)</a:t>
            </a:r>
          </a:p>
          <a:p>
            <a:pPr lvl="1"/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Processing rate (FLOPS, queries/sec,…)</a:t>
            </a:r>
          </a:p>
          <a:p>
            <a:pPr lvl="1"/>
            <a:r>
              <a:rPr lang="en-US" dirty="0" smtClean="0"/>
              <a:t>Utilization (CPU load, network load…)</a:t>
            </a:r>
          </a:p>
          <a:p>
            <a:pPr lvl="1"/>
            <a:r>
              <a:rPr lang="en-US" dirty="0" smtClean="0"/>
              <a:t>Problem size (parallel efficiency, …)</a:t>
            </a:r>
          </a:p>
          <a:p>
            <a:pPr lvl="1"/>
            <a:r>
              <a:rPr lang="en-US" dirty="0" smtClean="0"/>
              <a:t>Percentage improvement in performance (not recommended)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</a:t>
            </a:r>
          </a:p>
          <a:p>
            <a:pPr lvl="1"/>
            <a:r>
              <a:rPr lang="en-US" dirty="0" smtClean="0"/>
              <a:t>#nodes (if distributed system)</a:t>
            </a:r>
          </a:p>
          <a:p>
            <a:pPr lvl="1"/>
            <a:r>
              <a:rPr lang="en-US" dirty="0" smtClean="0"/>
              <a:t>Memory size, cache sizes, processor frequency, multi-threading, bus bandwidth,…</a:t>
            </a:r>
          </a:p>
          <a:p>
            <a:pPr lvl="1"/>
            <a:r>
              <a:rPr lang="en-US" dirty="0" smtClean="0"/>
              <a:t>Cache coherency scheme</a:t>
            </a:r>
          </a:p>
          <a:p>
            <a:pPr lvl="1"/>
            <a:r>
              <a:rPr lang="en-US" dirty="0" smtClean="0"/>
              <a:t>Synchronization primitive implementation, concurrent data structures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Problem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Communication-computation ratio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 time breakdown in different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oad 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Temporal locality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13976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#cores: 1, 2, 4, 8, 16,…, N</a:t>
            </a:r>
          </a:p>
          <a:p>
            <a:pPr lvl="1"/>
            <a:r>
              <a:rPr lang="en-US" dirty="0" smtClean="0"/>
              <a:t>#nodes: 1, 2, 4, 8, 16,…,N</a:t>
            </a:r>
          </a:p>
          <a:p>
            <a:pPr lvl="1"/>
            <a:r>
              <a:rPr lang="en-US" dirty="0" smtClean="0"/>
              <a:t>Machine A vs. Machine B, vs. Machine C</a:t>
            </a:r>
          </a:p>
          <a:p>
            <a:pPr lvl="1"/>
            <a:r>
              <a:rPr lang="en-US" dirty="0" smtClean="0"/>
              <a:t>Cache design A vs. proposed design B</a:t>
            </a:r>
          </a:p>
          <a:p>
            <a:pPr lvl="1"/>
            <a:r>
              <a:rPr lang="en-US" dirty="0" smtClean="0"/>
              <a:t>De-facto standard systems vs. my system</a:t>
            </a:r>
          </a:p>
          <a:p>
            <a:pPr lvl="1"/>
            <a:r>
              <a:rPr lang="en-US" dirty="0" smtClean="0"/>
              <a:t>Go vs. 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3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Problem size: </a:t>
            </a:r>
          </a:p>
          <a:p>
            <a:pPr lvl="2"/>
            <a:r>
              <a:rPr lang="en-US" dirty="0" smtClean="0"/>
              <a:t>High-level goals (new meteorological model)</a:t>
            </a:r>
          </a:p>
          <a:p>
            <a:pPr lvl="2"/>
            <a:r>
              <a:rPr lang="en-US" dirty="0" smtClean="0"/>
              <a:t>Simulator, small, medium, large (predefined)</a:t>
            </a:r>
          </a:p>
          <a:p>
            <a:pPr lvl="2"/>
            <a:r>
              <a:rPr lang="en-US" dirty="0" smtClean="0"/>
              <a:t>Realistic sizes</a:t>
            </a:r>
          </a:p>
          <a:p>
            <a:pPr lvl="1"/>
            <a:r>
              <a:rPr lang="en-US" dirty="0" smtClean="0"/>
              <a:t>Inherent behavioral:</a:t>
            </a:r>
          </a:p>
          <a:p>
            <a:pPr lvl="2"/>
            <a:r>
              <a:rPr lang="en-US" dirty="0" smtClean="0"/>
              <a:t>Stress different parts of the system (many problem sizes)</a:t>
            </a:r>
          </a:p>
          <a:p>
            <a:pPr lvl="2"/>
            <a:r>
              <a:rPr lang="en-US" dirty="0" smtClean="0"/>
              <a:t>Most realistic usage</a:t>
            </a:r>
          </a:p>
          <a:p>
            <a:pPr lvl="1"/>
            <a:r>
              <a:rPr lang="en-US" dirty="0" smtClean="0"/>
              <a:t>Temporal and spatial locality:</a:t>
            </a:r>
          </a:p>
          <a:p>
            <a:pPr lvl="2"/>
            <a:r>
              <a:rPr lang="en-US" dirty="0" smtClean="0"/>
              <a:t>Realistic working 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machine or system: performance measurements</a:t>
            </a:r>
          </a:p>
          <a:p>
            <a:r>
              <a:rPr lang="en-US" dirty="0" smtClean="0"/>
              <a:t>Architectural or system idea or trade-off: simulation</a:t>
            </a:r>
          </a:p>
          <a:p>
            <a:r>
              <a:rPr lang="en-US" dirty="0" smtClean="0"/>
              <a:t>Application design ideas: modeling or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Select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Kernels, applications, or application suites</a:t>
            </a:r>
          </a:p>
          <a:p>
            <a:r>
              <a:rPr lang="en-US" dirty="0" smtClean="0"/>
              <a:t>Input data size and algorithm parameters</a:t>
            </a:r>
          </a:p>
          <a:p>
            <a:r>
              <a:rPr lang="en-US" dirty="0" smtClean="0"/>
              <a:t>Important properties:</a:t>
            </a:r>
          </a:p>
          <a:p>
            <a:pPr lvl="1"/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Coverage of behavioral properties</a:t>
            </a:r>
          </a:p>
          <a:p>
            <a:pPr lvl="1"/>
            <a:r>
              <a:rPr lang="en-US" dirty="0" smtClean="0"/>
              <a:t>Enough concurrency and load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should benchmarks be optimized?</a:t>
            </a:r>
          </a:p>
          <a:p>
            <a:pPr lvl="1"/>
            <a:r>
              <a:rPr lang="en-US" dirty="0" smtClean="0"/>
              <a:t>Different levels stress different parts of system</a:t>
            </a:r>
          </a:p>
          <a:p>
            <a:r>
              <a:rPr lang="en-US" dirty="0" smtClean="0"/>
              <a:t>Types of optimizations:</a:t>
            </a:r>
          </a:p>
          <a:p>
            <a:pPr lvl="1"/>
            <a:r>
              <a:rPr lang="en-US" dirty="0" smtClean="0"/>
              <a:t>Algorithmic (decomposition and assignment)</a:t>
            </a:r>
          </a:p>
          <a:p>
            <a:pPr lvl="1"/>
            <a:r>
              <a:rPr lang="en-US" dirty="0" smtClean="0"/>
              <a:t>Data structuring</a:t>
            </a:r>
          </a:p>
          <a:p>
            <a:pPr lvl="1"/>
            <a:r>
              <a:rPr lang="en-US" dirty="0" smtClean="0"/>
              <a:t>Data layout, distribution, and alignment</a:t>
            </a:r>
          </a:p>
          <a:p>
            <a:pPr lvl="1"/>
            <a:r>
              <a:rPr lang="en-US" dirty="0" smtClean="0"/>
              <a:t>Orchestrating of communication and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Design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isolation (</a:t>
            </a:r>
            <a:r>
              <a:rPr lang="en-US" dirty="0" err="1" smtClean="0"/>
              <a:t>microbenchmarks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Processing (non-memory accessing operations)</a:t>
            </a:r>
          </a:p>
          <a:p>
            <a:pPr lvl="1"/>
            <a:r>
              <a:rPr lang="en-US" dirty="0" smtClean="0"/>
              <a:t>Local memory (latencies at different cache levels)</a:t>
            </a:r>
          </a:p>
          <a:p>
            <a:pPr lvl="1"/>
            <a:r>
              <a:rPr lang="en-US" dirty="0" smtClean="0"/>
              <a:t>I/O (disk read/write)</a:t>
            </a:r>
          </a:p>
          <a:p>
            <a:pPr lvl="1"/>
            <a:r>
              <a:rPr lang="en-US" dirty="0" smtClean="0"/>
              <a:t>Communication (remote reads/writes)</a:t>
            </a:r>
          </a:p>
          <a:p>
            <a:pPr lvl="1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9 and 10 – analyze, interpret, and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skip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Using deduplication as a case study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“standard” performance evaluation techniques and practices apply</a:t>
            </a:r>
          </a:p>
          <a:p>
            <a:r>
              <a:rPr lang="en-US" dirty="0" smtClean="0"/>
              <a:t>Some specific issues:</a:t>
            </a:r>
          </a:p>
          <a:p>
            <a:pPr lvl="1"/>
            <a:r>
              <a:rPr lang="en-US" dirty="0" smtClean="0"/>
              <a:t>Scalability very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Important </a:t>
            </a:r>
            <a:r>
              <a:rPr lang="en-US" smtClean="0"/>
              <a:t>for assignment 2!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6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49" y="300207"/>
            <a:ext cx="8133831" cy="1216926"/>
          </a:xfrm>
        </p:spPr>
        <p:txBody>
          <a:bodyPr/>
          <a:lstStyle/>
          <a:p>
            <a:r>
              <a:rPr lang="en-US" dirty="0" smtClean="0"/>
              <a:t>Steps </a:t>
            </a:r>
            <a:r>
              <a:rPr lang="en-US" dirty="0" smtClean="0"/>
              <a:t>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System boundary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Real machine</a:t>
            </a:r>
          </a:p>
          <a:p>
            <a:r>
              <a:rPr lang="en-US" dirty="0" smtClean="0"/>
              <a:t>System or architecture ideas and trade-off</a:t>
            </a:r>
          </a:p>
          <a:p>
            <a:endParaRPr lang="en-US" dirty="0"/>
          </a:p>
          <a:p>
            <a:r>
              <a:rPr lang="en-US" dirty="0" smtClean="0"/>
              <a:t>Goals?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System services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or application specific</a:t>
            </a:r>
          </a:p>
          <a:p>
            <a:r>
              <a:rPr lang="en-US" dirty="0" smtClean="0"/>
              <a:t>Deduplication 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Deduplication outcomes?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5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Programming for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𝑜𝑚𝑚𝑢𝑛𝑖𝑐𝑎𝑡𝑖𝑜𝑛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𝐶𝑜𝑠𝑡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𝐹𝑟𝑒𝑞𝑢𝑒𝑛𝑐𝑦</m:t>
                    </m:r>
                    <m:r>
                      <a:rPr lang="en-US" i="1">
                        <a:latin typeface="Cambria Math"/>
                      </a:rPr>
                      <m:t> ×(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𝐵𝑢𝑠𝑦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𝑙𝑜𝑐𝑎𝑙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𝑢𝑠𝑒𝑓𝑢𝑙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𝑙𝑜𝑐𝑎𝑙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𝑟𝑒𝑚𝑜𝑡𝑒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𝑜𝑣𝑒𝑟h𝑒𝑎𝑑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Wall-clock time</a:t>
            </a:r>
          </a:p>
          <a:p>
            <a:r>
              <a:rPr lang="en-US" dirty="0" smtClean="0"/>
              <a:t>Speedup = Time(1 core) / Time(N cores)</a:t>
            </a:r>
          </a:p>
          <a:p>
            <a:r>
              <a:rPr lang="en-US" dirty="0" smtClean="0"/>
              <a:t>Amdahl´s law</a:t>
            </a:r>
          </a:p>
          <a:p>
            <a:r>
              <a:rPr lang="en-US" dirty="0" smtClean="0"/>
              <a:t>Gustafson´s law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= time(1) / time(N)</a:t>
            </a:r>
          </a:p>
          <a:p>
            <a:r>
              <a:rPr lang="en-US" dirty="0" smtClean="0"/>
              <a:t>How to measure time(1)?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Parallel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Sequential program on one core </a:t>
            </a:r>
            <a:r>
              <a:rPr lang="en-US" dirty="0"/>
              <a:t>on parallel </a:t>
            </a:r>
            <a:r>
              <a:rPr lang="en-US" dirty="0" smtClean="0"/>
              <a:t>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standard machine</a:t>
            </a:r>
          </a:p>
        </p:txBody>
      </p:sp>
    </p:spTree>
    <p:extLst>
      <p:ext uri="{BB962C8B-B14F-4D97-AF65-F5344CB8AC3E}">
        <p14:creationId xmlns:p14="http://schemas.microsoft.com/office/powerpoint/2010/main" val="11663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User-oriented properties:</a:t>
            </a:r>
          </a:p>
          <a:p>
            <a:pPr lvl="1"/>
            <a:r>
              <a:rPr lang="en-US" dirty="0" smtClean="0"/>
              <a:t>Domain specific</a:t>
            </a:r>
          </a:p>
          <a:p>
            <a:pPr lvl="2"/>
            <a:r>
              <a:rPr lang="en-US" dirty="0" smtClean="0"/>
              <a:t>Example: number of rows in table</a:t>
            </a:r>
            <a:endParaRPr lang="en-US" dirty="0"/>
          </a:p>
          <a:p>
            <a:r>
              <a:rPr lang="en-US" dirty="0" smtClean="0"/>
              <a:t>Resource-oriented properties</a:t>
            </a:r>
          </a:p>
          <a:p>
            <a:pPr lvl="1"/>
            <a:r>
              <a:rPr lang="en-US" dirty="0" smtClean="0"/>
              <a:t>Problem-constrained scaling</a:t>
            </a:r>
          </a:p>
          <a:p>
            <a:pPr lvl="2"/>
            <a:r>
              <a:rPr lang="en-US" dirty="0" smtClean="0"/>
              <a:t>Problem size is fixed</a:t>
            </a:r>
          </a:p>
          <a:p>
            <a:pPr lvl="2"/>
            <a:r>
              <a:rPr lang="en-US" dirty="0" smtClean="0"/>
              <a:t>Speedup = Time(1) / Time(N)</a:t>
            </a:r>
          </a:p>
          <a:p>
            <a:pPr lvl="1"/>
            <a:r>
              <a:rPr lang="en-US" dirty="0" smtClean="0"/>
              <a:t>Time-constrained scaling</a:t>
            </a:r>
          </a:p>
          <a:p>
            <a:pPr lvl="2"/>
            <a:r>
              <a:rPr lang="en-US" dirty="0" smtClean="0"/>
              <a:t>Wall-clock time is fixed</a:t>
            </a:r>
          </a:p>
          <a:p>
            <a:pPr lvl="2"/>
            <a:r>
              <a:rPr lang="en-US" dirty="0" smtClean="0"/>
              <a:t>Speedup = Work(N) / Work(1)</a:t>
            </a:r>
          </a:p>
          <a:p>
            <a:pPr lvl="2"/>
            <a:r>
              <a:rPr lang="en-US" dirty="0" smtClean="0"/>
              <a:t>How to measure work?</a:t>
            </a:r>
          </a:p>
          <a:p>
            <a:pPr lvl="1"/>
            <a:r>
              <a:rPr lang="en-US" dirty="0" smtClean="0"/>
              <a:t>Memory-constrained scaling</a:t>
            </a:r>
          </a:p>
          <a:p>
            <a:pPr lvl="2"/>
            <a:r>
              <a:rPr lang="en-US" dirty="0" smtClean="0"/>
              <a:t>Memory usage per thread is fixed</a:t>
            </a:r>
          </a:p>
          <a:p>
            <a:pPr lvl="2"/>
            <a:r>
              <a:rPr lang="en-US" dirty="0" smtClean="0"/>
              <a:t>Speedup = (Work(N) / Time(N)) x (Time(1) / Work(1))</a:t>
            </a:r>
            <a:br>
              <a:rPr lang="en-US" dirty="0" smtClean="0"/>
            </a:br>
            <a:r>
              <a:rPr lang="en-US" dirty="0" smtClean="0"/>
              <a:t>                = Increase in work / increase in wall-clock time</a:t>
            </a:r>
          </a:p>
          <a:p>
            <a:pPr lvl="1"/>
            <a:r>
              <a:rPr lang="en-US" dirty="0" smtClean="0"/>
              <a:t>“Others”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49FCC-713C-4303-AFB8-230E2C7B9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10958F-2354-46EB-A9DA-A348C48F5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2E0B-3EEB-44B7-864E-47D67BAA219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602</TotalTime>
  <Words>714</Words>
  <Application>Microsoft Macintosh PowerPoint</Application>
  <PresentationFormat>On-screen Show (4:3)</PresentationFormat>
  <Paragraphs>151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Open Sans Light</vt:lpstr>
      <vt:lpstr>Wingdings</vt:lpstr>
      <vt:lpstr>Mal_blaa_engelsk</vt:lpstr>
      <vt:lpstr>Parallel Program Performance Evaluation </vt:lpstr>
      <vt:lpstr>Outline</vt:lpstr>
      <vt:lpstr>Steps for a performance evaluation study</vt:lpstr>
      <vt:lpstr>Step 1 – System boundary and goals</vt:lpstr>
      <vt:lpstr>Step 2 – System services and outcomes</vt:lpstr>
      <vt:lpstr>Recap – Programming for performance</vt:lpstr>
      <vt:lpstr>Step 3 - Metrics</vt:lpstr>
      <vt:lpstr>Speedup</vt:lpstr>
      <vt:lpstr>Scalability</vt:lpstr>
      <vt:lpstr>Step 3 - Metrics</vt:lpstr>
      <vt:lpstr>Step 4 – System and workload parameters</vt:lpstr>
      <vt:lpstr>Step 4 – System and workload parameters</vt:lpstr>
      <vt:lpstr>Step 5 – Factors and their values</vt:lpstr>
      <vt:lpstr>Step 5 – Factors and their values</vt:lpstr>
      <vt:lpstr>Step 6 – Evaluation techniques</vt:lpstr>
      <vt:lpstr>Step 7 – Select workload</vt:lpstr>
      <vt:lpstr>Optimization</vt:lpstr>
      <vt:lpstr>Step 8 – Design the experiments</vt:lpstr>
      <vt:lpstr>Steps 9 and 10 – analyze, interpret, and present results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53</cp:revision>
  <dcterms:created xsi:type="dcterms:W3CDTF">2013-08-07T10:42:41Z</dcterms:created>
  <dcterms:modified xsi:type="dcterms:W3CDTF">2016-09-23T07:41:55Z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