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9" r:id="rId4"/>
    <p:sldId id="274" r:id="rId5"/>
    <p:sldId id="270" r:id="rId6"/>
    <p:sldId id="271" r:id="rId7"/>
    <p:sldId id="266" r:id="rId8"/>
    <p:sldId id="268" r:id="rId9"/>
    <p:sldId id="258" r:id="rId10"/>
    <p:sldId id="259" r:id="rId11"/>
    <p:sldId id="273" r:id="rId12"/>
    <p:sldId id="261" r:id="rId13"/>
    <p:sldId id="263" r:id="rId14"/>
    <p:sldId id="264" r:id="rId15"/>
    <p:sldId id="265" r:id="rId16"/>
    <p:sldId id="272" r:id="rId17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4" autoAdjust="0"/>
    <p:restoredTop sz="94613" autoAdjust="0"/>
  </p:normalViewPr>
  <p:slideViewPr>
    <p:cSldViewPr snapToGrid="0" snapToObjects="1">
      <p:cViewPr varScale="1">
        <p:scale>
          <a:sx n="79" d="100"/>
          <a:sy n="79" d="100"/>
        </p:scale>
        <p:origin x="216" y="1056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D2493-0AFC-45FB-85C8-B9D552CC01B0}" type="datetimeFigureOut">
              <a:rPr lang="en-US" smtClean="0"/>
              <a:t>8/19/16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F574B-F1F9-4A58-A9A6-B35C496C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from a lecture by Bruce</a:t>
            </a:r>
            <a:r>
              <a:rPr lang="en-US" baseline="0" dirty="0" smtClean="0"/>
              <a:t> Shriver, Feb 2012, </a:t>
            </a:r>
            <a:r>
              <a:rPr lang="en-US" baseline="0" dirty="0" err="1" smtClean="0"/>
              <a:t>UiT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from a lecture by Bruce</a:t>
            </a:r>
            <a:r>
              <a:rPr lang="en-US" baseline="0" dirty="0" smtClean="0"/>
              <a:t> Shriver, Feb 2012, </a:t>
            </a:r>
            <a:r>
              <a:rPr lang="en-US" baseline="0" dirty="0" err="1" smtClean="0"/>
              <a:t>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4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 from a lecture by Bruce</a:t>
            </a:r>
            <a:r>
              <a:rPr lang="en-US" baseline="0" dirty="0" smtClean="0"/>
              <a:t> Shriver, Feb 2012, </a:t>
            </a:r>
            <a:r>
              <a:rPr lang="en-US" baseline="0" dirty="0" err="1" smtClean="0"/>
              <a:t>UiT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13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</a:t>
            </a:r>
            <a:r>
              <a:rPr lang="en-US" baseline="0" dirty="0" smtClean="0"/>
              <a:t> </a:t>
            </a:r>
          </a:p>
          <a:p>
            <a:r>
              <a:rPr lang="en-US" dirty="0" smtClean="0"/>
              <a:t>http://engineering.stanford.edu/news/stanford-researchers-break-million-core-supercomputer-barrier</a:t>
            </a:r>
          </a:p>
          <a:p>
            <a:r>
              <a:rPr lang="en-US" dirty="0" smtClean="0"/>
              <a:t>http://techcrunch.com/2012/08/22/how-big-is-facebooks-data-2-5-billion-pieces-of-content-and-500-terabytes-ingested-every-day/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19.08.2016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19.08.2016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19.08.2016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19.08.2016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19.08.2016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n-NO" dirty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  <a:endParaRPr kumimoji="0" lang="nn-NO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9282" y="1751183"/>
            <a:ext cx="8229600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6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8DF9E8F3-4849-FA48-B4C8-2D894E979956}" type="datetimeFigureOut">
              <a:rPr lang="nn-NO" smtClean="0"/>
              <a:pPr/>
              <a:t>19.08.2016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6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6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81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2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uit-inf-2202-f16.github.io/" TargetMode="External"/><Relationship Id="rId4" Type="http://schemas.openxmlformats.org/officeDocument/2006/relationships/hyperlink" Target="https://github.com/uit-inf-2202-f16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uit.no/kursinfo/inf2202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st.uit.no/sympa/info/inf-2202-f16" TargetMode="External"/><Relationship Id="rId3" Type="http://schemas.openxmlformats.org/officeDocument/2006/relationships/hyperlink" Target="https://github.com/uit-inf-2202-f16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uit-inf-2202-f16.github.io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7" Type="http://schemas.openxmlformats.org/officeDocument/2006/relationships/image" Target="../media/image15.jpeg"/><Relationship Id="rId8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nf-2202 </a:t>
            </a:r>
            <a:r>
              <a:rPr lang="en-US" sz="2000" dirty="0" smtClean="0"/>
              <a:t>Concurrent and Data-intensive Programming</a:t>
            </a:r>
          </a:p>
          <a:p>
            <a:r>
              <a:rPr lang="en-US" sz="2000" dirty="0" smtClean="0"/>
              <a:t>Fall </a:t>
            </a:r>
            <a:r>
              <a:rPr lang="en-US" sz="2000" dirty="0" smtClean="0"/>
              <a:t>2016</a:t>
            </a:r>
            <a:endParaRPr lang="en-US" sz="2000" dirty="0" smtClean="0"/>
          </a:p>
          <a:p>
            <a:r>
              <a:rPr lang="en-US" sz="2000" dirty="0" smtClean="0"/>
              <a:t>Lars Ailo Bongo (larsab@cs.uit.no)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sources and 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page: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www.cs.uit.no/kursinfo/inf2202</a:t>
            </a:r>
            <a:endParaRPr lang="en-US" dirty="0" smtClean="0"/>
          </a:p>
          <a:p>
            <a:pPr lvl="1"/>
            <a:r>
              <a:rPr lang="en-US" dirty="0"/>
              <a:t>Or </a:t>
            </a:r>
            <a:r>
              <a:rPr lang="en-US" dirty="0" smtClean="0">
                <a:hlinkClick r:id="rId3"/>
              </a:rPr>
              <a:t>http://uit-inf-2202-f16.github.io</a:t>
            </a:r>
            <a:endParaRPr lang="en-US" dirty="0" smtClean="0"/>
          </a:p>
          <a:p>
            <a:r>
              <a:rPr lang="en-US" dirty="0" smtClean="0"/>
              <a:t>Mailing list: </a:t>
            </a:r>
            <a:r>
              <a:rPr lang="en-US" dirty="0" smtClean="0"/>
              <a:t>inf-2202-f16@list.uit.no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organization: </a:t>
            </a:r>
            <a:r>
              <a:rPr lang="nb-NO" dirty="0">
                <a:hlinkClick r:id="rId4"/>
              </a:rPr>
              <a:t>https://</a:t>
            </a:r>
            <a:r>
              <a:rPr lang="nb-NO" dirty="0" smtClean="0">
                <a:hlinkClick r:id="rId4"/>
              </a:rPr>
              <a:t>github.com/uit-inf-2202-f16</a:t>
            </a:r>
            <a:endParaRPr lang="en-US" dirty="0" smtClean="0"/>
          </a:p>
          <a:p>
            <a:r>
              <a:rPr lang="en-US" dirty="0" smtClean="0"/>
              <a:t>We will not use </a:t>
            </a:r>
            <a:r>
              <a:rPr lang="en-US" dirty="0" err="1" smtClean="0"/>
              <a:t>Fronter</a:t>
            </a:r>
            <a:r>
              <a:rPr lang="en-US" dirty="0" smtClean="0"/>
              <a:t>/ It’s Learning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31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list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are subscribed to the mailing </a:t>
            </a:r>
            <a:r>
              <a:rPr lang="en-US" dirty="0" smtClean="0"/>
              <a:t>list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list.uit.no/sympa/info/inf-2202-f16</a:t>
            </a:r>
            <a:endParaRPr lang="en-US" dirty="0"/>
          </a:p>
          <a:p>
            <a:pPr lvl="1"/>
            <a:r>
              <a:rPr lang="en-US" dirty="0" smtClean="0"/>
              <a:t>Can use non-</a:t>
            </a:r>
            <a:r>
              <a:rPr lang="en-US" dirty="0" err="1" smtClean="0"/>
              <a:t>UiT</a:t>
            </a:r>
            <a:r>
              <a:rPr lang="en-US" dirty="0" smtClean="0"/>
              <a:t> email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account</a:t>
            </a:r>
          </a:p>
          <a:p>
            <a:r>
              <a:rPr lang="en-US" dirty="0" smtClean="0"/>
              <a:t>Request membership to </a:t>
            </a:r>
            <a:r>
              <a:rPr lang="en-US" dirty="0" err="1" smtClean="0">
                <a:hlinkClick r:id="rId3"/>
              </a:rPr>
              <a:t>github</a:t>
            </a:r>
            <a:r>
              <a:rPr lang="en-US" dirty="0" smtClean="0">
                <a:hlinkClick r:id="rId3"/>
              </a:rPr>
              <a:t>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main topics:</a:t>
            </a:r>
          </a:p>
          <a:p>
            <a:pPr lvl="1"/>
            <a:r>
              <a:rPr lang="en-US" dirty="0" smtClean="0"/>
              <a:t>Concurrent programming</a:t>
            </a:r>
          </a:p>
          <a:p>
            <a:pPr lvl="1"/>
            <a:r>
              <a:rPr lang="en-US" dirty="0" smtClean="0"/>
              <a:t>Data-intensive computing</a:t>
            </a:r>
          </a:p>
          <a:p>
            <a:pPr lvl="1"/>
            <a:r>
              <a:rPr lang="en-US" dirty="0" smtClean="0"/>
              <a:t>Performance evaluation</a:t>
            </a:r>
          </a:p>
          <a:p>
            <a:pPr lvl="1"/>
            <a:endParaRPr lang="en-US" dirty="0"/>
          </a:p>
          <a:p>
            <a:r>
              <a:rPr lang="en-US" dirty="0" smtClean="0"/>
              <a:t>Not included:</a:t>
            </a:r>
          </a:p>
          <a:p>
            <a:pPr lvl="1"/>
            <a:r>
              <a:rPr lang="en-US" dirty="0" smtClean="0"/>
              <a:t>In-depth study of systems and approaches</a:t>
            </a:r>
          </a:p>
          <a:p>
            <a:pPr lvl="1"/>
            <a:r>
              <a:rPr lang="en-US" dirty="0" smtClean="0"/>
              <a:t>GPU/ accelerator programming</a:t>
            </a:r>
          </a:p>
          <a:p>
            <a:pPr lvl="1"/>
            <a:r>
              <a:rPr lang="en-US" dirty="0" smtClean="0"/>
              <a:t>Concurrency theory</a:t>
            </a:r>
          </a:p>
          <a:p>
            <a:pPr lvl="1"/>
            <a:endParaRPr lang="en-US" dirty="0"/>
          </a:p>
          <a:p>
            <a:r>
              <a:rPr lang="en-US" dirty="0" smtClean="0"/>
              <a:t>No textbook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https://uit-inf-2202-f16.github.io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Most lectures on Fridays 10:15-11:00</a:t>
            </a:r>
          </a:p>
          <a:p>
            <a:r>
              <a:rPr lang="en-US" dirty="0" smtClean="0"/>
              <a:t>Thursdays 14:15-16:00 will usually be </a:t>
            </a:r>
            <a:r>
              <a:rPr lang="en-US" dirty="0"/>
              <a:t>for </a:t>
            </a:r>
            <a:r>
              <a:rPr lang="en-US" dirty="0" smtClean="0"/>
              <a:t>exercises</a:t>
            </a:r>
          </a:p>
          <a:p>
            <a:pPr lvl="1"/>
            <a:r>
              <a:rPr lang="en-US" dirty="0" smtClean="0"/>
              <a:t>But some lectures require 2 hours</a:t>
            </a:r>
          </a:p>
          <a:p>
            <a:r>
              <a:rPr lang="en-US" dirty="0" smtClean="0"/>
              <a:t>Colloquium on Tuesdays 14:15-16:00</a:t>
            </a:r>
          </a:p>
        </p:txBody>
      </p:sp>
    </p:spTree>
    <p:extLst>
      <p:ext uri="{BB962C8B-B14F-4D97-AF65-F5344CB8AC3E}">
        <p14:creationId xmlns:p14="http://schemas.microsoft.com/office/powerpoint/2010/main" val="208745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Mandatory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B-tree</a:t>
            </a:r>
          </a:p>
          <a:p>
            <a:pPr marL="857250" lvl="1" indent="-457200"/>
            <a:r>
              <a:rPr lang="en-US" dirty="0" smtClean="0"/>
              <a:t>Concurrent data structure</a:t>
            </a:r>
          </a:p>
          <a:p>
            <a:pPr marL="857250" lvl="1" indent="-457200"/>
            <a:r>
              <a:rPr lang="en-US" dirty="0" smtClean="0"/>
              <a:t>C or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Deduplication</a:t>
            </a:r>
          </a:p>
          <a:p>
            <a:pPr marL="857250" lvl="1" indent="-457200"/>
            <a:r>
              <a:rPr lang="en-US" dirty="0" smtClean="0"/>
              <a:t>Compression system</a:t>
            </a:r>
          </a:p>
          <a:p>
            <a:pPr marL="857250" lvl="1" indent="-457200"/>
            <a:r>
              <a:rPr lang="en-US" dirty="0" smtClean="0"/>
              <a:t>Go</a:t>
            </a:r>
          </a:p>
          <a:p>
            <a:pPr marL="857250" lvl="1" indent="-457200"/>
            <a:r>
              <a:rPr lang="en-US" dirty="0" smtClean="0"/>
              <a:t>100s of GB of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PageRank</a:t>
            </a:r>
            <a:endParaRPr lang="en-US" dirty="0" smtClean="0"/>
          </a:p>
          <a:p>
            <a:pPr marL="857250" lvl="1" indent="-457200"/>
            <a:r>
              <a:rPr lang="en-US" dirty="0" smtClean="0"/>
              <a:t>Amazon AWS/ EC2</a:t>
            </a:r>
          </a:p>
          <a:p>
            <a:pPr marL="857250" lvl="1" indent="-457200"/>
            <a:r>
              <a:rPr lang="en-US" dirty="0" smtClean="0"/>
              <a:t>Spark</a:t>
            </a:r>
          </a:p>
          <a:p>
            <a:pPr marL="857250" lvl="1" indent="-457200"/>
            <a:r>
              <a:rPr lang="en-US" dirty="0" smtClean="0"/>
              <a:t>Scala or Python</a:t>
            </a:r>
          </a:p>
          <a:p>
            <a:pPr marL="857250" lvl="1" indent="-457200"/>
            <a:r>
              <a:rPr lang="en-US" dirty="0" smtClean="0"/>
              <a:t>TBs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Note! This is a programming course. You need to spend a significant amount of time designing, implementing, testing, and evaluating programs.</a:t>
            </a:r>
          </a:p>
          <a:p>
            <a:endParaRPr lang="en-US" dirty="0"/>
          </a:p>
          <a:p>
            <a:r>
              <a:rPr lang="en-US" dirty="0" smtClean="0"/>
              <a:t>Note! Concurrent and data-intensive programming is easy if:</a:t>
            </a:r>
          </a:p>
          <a:p>
            <a:pPr lvl="1"/>
            <a:r>
              <a:rPr lang="en-US" dirty="0" smtClean="0"/>
              <a:t>It is a simple problem</a:t>
            </a:r>
          </a:p>
          <a:p>
            <a:pPr lvl="1"/>
            <a:r>
              <a:rPr lang="en-US" dirty="0" smtClean="0"/>
              <a:t>There is a library for it</a:t>
            </a:r>
          </a:p>
          <a:p>
            <a:pPr lvl="1"/>
            <a:r>
              <a:rPr lang="en-US" dirty="0" smtClean="0"/>
              <a:t>You do not care about performance/ scalability</a:t>
            </a:r>
          </a:p>
          <a:p>
            <a:pPr lvl="1"/>
            <a:r>
              <a:rPr lang="en-US" dirty="0" smtClean="0"/>
              <a:t>You do not care about correctness</a:t>
            </a:r>
          </a:p>
          <a:p>
            <a:pPr lvl="1"/>
            <a:r>
              <a:rPr lang="en-US" dirty="0" smtClean="0"/>
              <a:t>Someone tells you how to do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But, usually this is not the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list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Read: </a:t>
            </a:r>
          </a:p>
          <a:p>
            <a:pPr lvl="1"/>
            <a:r>
              <a:rPr lang="en-US" dirty="0" smtClean="0"/>
              <a:t>Modern </a:t>
            </a:r>
            <a:r>
              <a:rPr lang="en-US" dirty="0"/>
              <a:t>operating systems, 3ed, Andrew S. </a:t>
            </a:r>
            <a:r>
              <a:rPr lang="en-US" dirty="0" err="1"/>
              <a:t>Tanenbaum</a:t>
            </a:r>
            <a:r>
              <a:rPr lang="en-US" dirty="0"/>
              <a:t>. Prentice Hall. 2007. Chapters: 2.2, 2.3, 2.5, 10.3, 11.4</a:t>
            </a:r>
          </a:p>
          <a:p>
            <a:pPr lvl="1"/>
            <a:r>
              <a:rPr lang="en-US" dirty="0"/>
              <a:t>Alternative to MOS: another operating systems textbook: the chapters about threading, IPC mechanisms, and classical IPC problems.</a:t>
            </a:r>
          </a:p>
          <a:p>
            <a:r>
              <a:rPr lang="en-US" dirty="0" smtClean="0"/>
              <a:t>Do: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Compare </a:t>
            </a:r>
            <a:r>
              <a:rPr lang="en-US" dirty="0"/>
              <a:t>the overhead of forking a process vs. creating a </a:t>
            </a:r>
            <a:r>
              <a:rPr lang="en-US" dirty="0" err="1"/>
              <a:t>Pthread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Compare the overhead of forking a process vs. creating a Python thread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Implement a solution the following classical IPC problems using </a:t>
            </a:r>
            <a:r>
              <a:rPr lang="en-US" dirty="0" err="1"/>
              <a:t>pthreads</a:t>
            </a:r>
            <a:r>
              <a:rPr lang="en-US" dirty="0"/>
              <a:t>/Python threads and semaphores/condition variables. Note that you also need to generate a use case, test data, and useful output: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Producer/ consumer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Reader/ writer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Sleeping barber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Dining philosophers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Modify the code in c) to use message passing.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What?</a:t>
            </a:r>
          </a:p>
          <a:p>
            <a:r>
              <a:rPr lang="en-US" dirty="0" smtClean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014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core is the logic gate of the 21</a:t>
            </a:r>
            <a:r>
              <a:rPr lang="en-US" baseline="30000" dirty="0" smtClean="0"/>
              <a:t>st</a:t>
            </a:r>
            <a:r>
              <a:rPr lang="en-US" dirty="0" smtClean="0"/>
              <a:t> century” </a:t>
            </a:r>
            <a:br>
              <a:rPr lang="en-US" dirty="0" smtClean="0"/>
            </a:br>
            <a:r>
              <a:rPr lang="en-US" dirty="0" err="1" smtClean="0"/>
              <a:t>Anant</a:t>
            </a:r>
            <a:r>
              <a:rPr lang="en-US" dirty="0" smtClean="0"/>
              <a:t> </a:t>
            </a:r>
            <a:r>
              <a:rPr lang="en-US" dirty="0" err="1" smtClean="0"/>
              <a:t>Agarwal</a:t>
            </a:r>
            <a:r>
              <a:rPr lang="en-US" dirty="0" smtClean="0"/>
              <a:t>, MIT</a:t>
            </a:r>
          </a:p>
          <a:p>
            <a:pPr lvl="1"/>
            <a:r>
              <a:rPr lang="en-US" dirty="0" smtClean="0"/>
              <a:t>The number of cores will double every 18</a:t>
            </a:r>
            <a:r>
              <a:rPr lang="en-US" baseline="30000" dirty="0" smtClean="0"/>
              <a:t>th</a:t>
            </a:r>
            <a:r>
              <a:rPr lang="en-US" dirty="0" smtClean="0"/>
              <a:t> month</a:t>
            </a:r>
          </a:p>
          <a:p>
            <a:pPr lvl="1"/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285" y="3307324"/>
            <a:ext cx="48863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42285" y="6359586"/>
            <a:ext cx="5103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from a lecture by Bruce Shriver, Feb 2012, </a:t>
            </a:r>
            <a:r>
              <a:rPr lang="en-US" dirty="0" err="1"/>
              <a:t>UiT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5" y="161365"/>
            <a:ext cx="4319523" cy="4475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696" y="3822313"/>
            <a:ext cx="5423424" cy="2929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431" y="582139"/>
            <a:ext cx="6972300" cy="28194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81515" y="2637825"/>
            <a:ext cx="7225388" cy="3056219"/>
            <a:chOff x="381515" y="2637825"/>
            <a:chExt cx="7225388" cy="30562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515" y="3069625"/>
              <a:ext cx="7225388" cy="262441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515" y="2637825"/>
              <a:ext cx="6172200" cy="431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461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223558"/>
            <a:ext cx="902970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87025" y="6405843"/>
            <a:ext cx="4969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from a lecture by Bruce Shriver, Feb 2012, </a:t>
            </a:r>
            <a:r>
              <a:rPr lang="en-US" dirty="0" err="1"/>
              <a:t>UiT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7262"/>
            <a:ext cx="9144000" cy="516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87025" y="6405843"/>
            <a:ext cx="4969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from a lecture by Bruce Shriver, Feb 2012, </a:t>
            </a:r>
            <a:r>
              <a:rPr lang="en-US" dirty="0" err="1"/>
              <a:t>UiT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 with all the cores?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866901"/>
            <a:ext cx="1936721" cy="2346551"/>
          </a:xfrm>
          <a:prstGeom prst="rect">
            <a:avLst/>
          </a:prstGeom>
        </p:spPr>
      </p:pic>
      <p:pic>
        <p:nvPicPr>
          <p:cNvPr id="1026" name="Picture 2" descr="http://p3.no/filmpolitiet/wp-content/uploads/2015/05/The-Witcher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589" y="2167819"/>
            <a:ext cx="3104696" cy="174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SA-CP-Cortana_Red_Assistant_Section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65" y="1866900"/>
            <a:ext cx="2346551" cy="234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kur jr front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4906120"/>
            <a:ext cx="192405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extremetech.com/wp-content/uploads/2014/09/minion-usb-sequenc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875" y="4906119"/>
            <a:ext cx="2827110" cy="156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data:image/jpeg;base64,/9j/4AAQSkZJRgABAQAAAQABAAD/2wCEAAkGBxQTEhUUEhQVFhUXGB0YGBgYGB8aHxwaHxwWHBwcHR8bHisgHB0lHBwdIjEiKCkrLi4uHR8zODMsNygtLisBCgoKDg0OGxAQGzQlICUyLCwsLC4vLCwsLCwsLC80Ly0sLSw0Lyw0LCwsLCwsLCwsLCwsLC8sLywsLCwsLCwsLP/AABEIALcBEwMBIgACEQEDEQH/xAAbAAADAAMBAQAAAAAAAAAAAAADBAUAAQIGB//EADwQAAIBAwMCBAQEBQQBAwUAAAECEQADIQQSMUFRBRMiYTJxgZEGI6GxQlLB0fAUM+HxYgeCohVTcpLC/8QAGgEAAwEBAQEAAAAAAAAAAAAAAQIDAAQFBv/EADQRAAEDAgQEBQQCAQQDAAAAAAEAAhEDIQQSMUFRYXHwIoGRobETMsHR4fEFIzRCchQkM//aAAwDAQACEQMRAD8A+W+K+CPbVDdtCxvTfbeTtuD5ywn5Ee4qJbukciR2NeiP4zvm35NxbVxBa8kB04UOHB5+IEYPI6ZzUFWDMSSRP1j5nn61HD/ViKnt/N0Fj2gRKHHUdR/ehGy0AkGDwehiqGitXhcCWpYuYEKHmZ4DYPP+RSl52yjT6ScHEHriu0NZlkk+m/vshdV9D4HdvzctrvjDCIzGPaf1xQdKqMQLrMqRcMqATPq28kCCwAPsTTP4a1ly3cRlMqDLAnMCDxMmeOtToYwFUsfVIAmeScewk1042lSyse2QHTPUAXHqkYXXBSl/aPhJOB0jPUc0GaYZJHpHHI60ECa4A06Kq0vIr0vhP4lvWrSJ5zhEnywu0FZMspYiWRpnZMT061EawPLRh8RMfqa9J+GvFgbV6yUskuqwbj+WV2nhGOJIPcGAYyJowgg6jx31b0uOXg5coTxGPTEEcj/mvPXDIUT8KwPuW/cmvov4m/HF/U6VdBcWxJKB7ougllWGJZlOwceo9wcV462wbfehRvY/liIC5YAqsRxtHHt3G2WSdpzctNb5KE3F79N4HzEN9DXfg1g3XCAqJESyg8kLP/y9qHetG06GVaQGgEMPcNBgHuK2LUFiIjBXrAIY9eYAI+dMLrFU9FpQHui6210dgRuiWG4H35mrnjXhzXPEL+19s2rVwEAEFTat8E9PeoniDB7vmW7a2w6qdm4KJUQ7AgAAeliRzJ7EVlnxJ/NVj5DBLYt7WcQUHCkgjcBAx9OMUTogmfDfC3c3YuH0NJG3mVBnnEij2/DHdSwcrtAOBPKKf2NL6Px24t28wXTS+0mWMCFj0Gcnvzmi6nxO5atvb/KIa2pm4TvE21+ETn296o0j6ZQMylE8Ob/SNcLnaqg7CB1yM9s4NWPHtMgSwtxtrJpLMDdBnaTx3g/OoWo8QdtOtuNMAqqJBO9goBCt6oORMRzPc0PV33uku7WiTALKSTIUKoKgnELGBiOlSBRhcNonXTC6SoDE7VgEwrbZk8epm47Up4cYY3cfl5E9WOF/X1fSqHit0MVUW1ti1bCHIO5kDEsSFEljPf5mpl/Cqg5+IkdSQMfQY+9YiFggQWkyT1PX71Z8M1F1zcRRcub4dlUFpIkFtoUzzyQeetZb0gU+WSpBglwWjhpG7b05I/em/wAO+OXNHdt37RtMbJa16gWBt3NxEgDKhtxn4pIHYUqKPqPEb9goBb1VoiNm97kCGEMFZBMEj/3FTzz5jXOzOxYsWZixZssxOdxJySTn619A1P4wuu9zV3LmlNxrW0WxLbRwFVQPSRJaZIy2TivAm4bjru43R7xif0itZZKTW1NH1Fr1uFHDGPlMVyto53emMGR17R3rFhAlaU/p3teWwCv5soVYkQB6t2IzJiO0HmqOh8DbUW3feiKrkEkgEnmBMDr3qKJIJG0LI6gHPtyRjoKqpdY6dlDbALpZjnhtojAJmQK6sDSpuqgG4gk+nfykeTFlJ1Fos4VfYKCfsM1q3oWlpBheSM8Vw+CT24nv/emVsObIIcQzkbd5nA5K8AQefnRqCm97jlO5tw9ERICWvXTEAbV/f5mqPgXhT3WhELPKxIBRVJ27nJMD1EASCCcQaRdUAgZPX/OtG0vi9+2jWrdxlRo3KOsEMD8wQM84rgrB5b4NeaZW/H/BrljUXLV2/LoQG2q0TA4nbj6Ct1DubrhL3AXdjLMzEknuSeTWVNuHq5RJ9gtKVa7ujd9+tdm3PwxVjU+BMLNu41rYjKWF1W8xSJ/iVZZCOM7ahXLRUwcGr06zagJbfv0/PFZGVyvE9yD+4/yaXLGZ+tPaZ0f/AHXC9m2n/wDmf2pQEgkqZGR9DVjmDRJtyIP5QT9oOrBlDbYiecwNwwMD27U14RdtJdV79vzLQ3hk6mQwBBkRDQeRXfgXjTad1wCrMs8cA+4kc0hdVi8IpYknAEk9eOuK6seymWtAcYMyNMpIHYSMJvZC1V1C82gQoPp3DMdAduCY9qJq1uA7XwsSNsFQHjqJ5jvSsA4Hpbt79vai2rYwXeCTBjMDHqxzHaoYcGMoPnoPP2TFH1mmdVCEGV2kxnmevzNM6bTQ4F1BtYH1KRnvtMYYdunUUXxKwdN+Ul1XW7aRtyiARuYjmcgjkH7ZFIWNbcAZARnOfb9OKDqYzERHAa+R0RBTOpsoLjokgkqibyMKRLuzAAcQOB6WPbNfxrQadVtDT3bW7a07mVQVgLO4ctMkdMV5u6WIFw7i0eozBxgfLA/SudRqmfDk+ldo3AYAOBMfOucyiqupsWmVh5iiANphRJj1ZB+xzPtUlGI+Y3fsRT+h0195Y23IaWB8uF/iODthRycQMe1La8es4g/KM8cQO1M1ByYvmPbcYOOhgd/lTF7SeXYBuAiSF9MTBBMfpk/KuLSyLitunb6QFnOMSVwCJ4zxRNZeu4UncCoK4DCYKkARzIPvkU7hErApBTYni5tjHwzM/tVP8SW0VxvLF/LSIiAAqjP2NJpa1Mqy2rhLD0fkfEOcDZB+Yp7xtb7FdqOyEKJFvd6z/Du2zPSJ/es37HeSO6U8NFpriqgeSCCGiDAJ/pj3iub9lrdza38RnH8o4j6/Lis82/bJ3qyMscoEIMTHAMwR9xTVyQzm4zMwthZA3esESCSvA9XGZgHrStEhYqbqzECMCDB/91d+F2kLFrjAYO0GMn685oGoQ4mcj37nORVJNPcZF8u27YgbEluGHAXt1z9xRelatpatl7bF7SpNs3AQAxhs7RxtgznkU5+JLNhLgKfAUKXFUAMDkq22ABnaec/WvOXHdYW5uUrMAiCN0GcicjP1xXTs90+qSe7En2+Uf2qclMqzWx5CbbX5rASRJ3DdiBwOBx25pG7o3DrwYBJCmdsST845JH3rn/Uuu7YxCgAAc4I9/wCtDsahlk72BZSpgkSDyMHIPUHBqpZ4b67cO9VpXWss7TuDAlhu9J45OexmuNWpGzcytInBBgkmQT1P3HGad8W02nQ2wtxnZkRrsAQhZVbaPcEke0dyQJ50pUBzu2nCGDmPfiumo0geH0BmOqQKpZ8VVtM1gWlDF1drsy0Lu9IxgZ4BjHGZoFvRXbiflqxG8yeg6mT7YNJ7WInAXcBEgHOeJk/OKoDxV7dlbaEjc7sSCRyEHT5Go4NlFtS5IBmY1v2Ai6YspuqtnoMKBMTE8TnqaGjmI6du/wAq7uoxJ6xEwOswB/nejWbqImUffJAbAH6gk5+VUqgGq7LYc+z/AGsNEN7UZML7c4/ehPdHTnvXDZzn6mav/hrwU3yPLKTuQb3yqbmVRKFSWMkDgrnkVx1KoptkmyZefZzOayrPjmn8nUXbRfcUcqSqKoJHMBSQPkDWUgrFwkbrIY/EmpFtbXmnYiNbQED0qxBYKY3CSBmeMcEgzVMQYEfvXXnyMif7Visp6x7ESKZtNjZgQsj2zbLAkFcgkAxj2MGPnFCe762AJCktEndg98ZMAZjpWXNOeRBHcGs09tIYu20jAXbJMg/ar0pPhbHmY97LFN6XUW1UrcQMTEEz6fln6/SmdDdRL6vct+ZbBbcgIBIIIEE8Qcz7Vnh96wSBeUk4CkMRtPU468H6UrqLbl4thnMnAEkxngewJ+9df+SpjIwSC29xroNefBSpnVDv3lZmZNyBfh+/pkjrXWDe9bM4JBZiMnjdzPuOaWUBjtML06c+8nApzw8mzcllDFDkCCD1iRz9+9TwjCXtadJFzp6b/KZ9gqF+3p1F0SSptKbUANneJk8qYDZB6/SptsbzbA2k5WFJDEECJn5kY7cVT8aKX2F3S2fLQW1LJGAd7KTjAyR2GO9SNK+xluCCcmM4IjnHB9posyHEuk2JEgaAW0302WvlTVzaMTCkDkg/qMGp+r0jIc5BAIPcHg+1WvG9Qt+4biW0tW4thlQelTtjAETlSYqeSWWXafhA3cwJx7VB7Gy4jbv9JgVU/DwtOWRg9whCw2nZETIgnI4zzzjFKau1O65tZVY7lJj4SSFye+1v/wBcYmpuk0xd+YEyzE/CuJY9YANel172S6i15Vsm5M+qNp9C4KTtCoznBP5y9RAm10LESp2nKtBO2R6G3ED5coexHPQU74gfyxctbBsvADY26JXcDxj1IT2zXXieotWtQfK2gMsMLe4iTmfzpM8f0ol295li4mSSpYEj+Ta8YAHCsB19R9qcCWyhurY0zeToyL7GWVdoKSqupAAkZOVmTAkcyK2dI/mWBvKhrzzBSPQGzkfFMATgkxiufDPBPDm0Fq6WT/UM1veDeKmPOG8FQwgbAcx2IzFUbX4f0B1Ftb729hW8CTeK/C9pbUwwwV3Gep74qQNinXmfFbJbXi2bnmLu3ljGVCBm6QPQkfSkNQbbhZ2Bj8RVlMmSScz9h2HzLy6e1a1epNiGtW4RMlwd+2RIMkQHEg8fKkfEdeQpUs3q9PC8dsiqMHhlKTdTw29sKTjCgj4QMx3hQfqPpVbTlLdm4L1mWtRnzgvxwV9OS2CCAvST0NH1qW0t2LlvZ5a5ZAt2CwBYBmZ2jcRsO0gDd7TU78QWbbhPI2/l7gwAYTbL/luS5M4YLHPpkiZpS6y0XUW/BIKljjO6AZA9XH+ZFOrpvKgMfWYMAHj59es/8UrolHWBz+oj6c80e1b3NBJ3DGRiFB4M/SOKLWAsLiiSu9RaUoGBA4DHduzzwBjHTNG0OsQPdLguXtuqsqqkEiAYxgc4z86L4v4q961ZtkKEtW1RdogkgKDuJwSYx86U0fh73C4tzttq7tIg7VEkkSf3q+MDBTF4ECYte/fVI1G8Va35ai2PUoG9hPJAgHAyII61OISBMk7ciR8Uk/t05mav+OeKm5bt2vKW2iIqzxvYKkscdwT9T3qA9tQobcCzZjMjJ5xGY710Y5oMERpfaLnj87oU1RXxMtpzY2IPzFdrmdxChgF7bcz/ANmuU8QayPSJLSJgHtgSD36e1Ii25EkqBIEbgDnrtJ3EY5iPvVOzr0t2/wDbVmckSyzAAERnGST9u1c2AAZWljsupJN/30Rf9ukqTqBGDOQMf3oi6hfLUFVlSTIEEyep6xXbX0JPmK8ECIMcT0+vWh6fRMy7oO0fxQSP0p8Q0fUP0zmBnrr035It0uuLl4tHAA4jpWluOJCs2YmCcxxMe9d3GUdGP6ChrePQAVxlo0hNK7Fhusz86ylyayt4Vl6e1+G2OntXjafY4ch1cZ2x/C6jA9mMz9K8/d05HGR3AMfqJoo8TvKvli64QbgFkxDRuxxDQJHWhPcwBABzkDb94xUaX1ROYzw1WhH0L3EuAQckA+gOfop5PtigXV9bAg7txBBG2DPaefauv9W45M/OlnaSTxJmuo1CWAOvdaLp2yygg3N3sVxn3nkU5oNSLV4XXtLdVd0224aQQOhEgnd9KY8N8NtXype95ZUAfCSWMscdBAipurLbiqyYZhgTP+ATXVj8O9jGtqDwnQjew37jipscDMIOp1AdpChV6KMwMwJPMdzzTehsebeIQEHb6AD/ABKojnuR+tJLcWQHED2/f360ez+Xc9Jaeh2kGCAQYPealhGtD25vtkdf2mdpZUvEkv2IS+blt7iDeNw9S72gHaSCvpmDGR90tExFxN5lR6hmO05H8WB9hT2o13mljq/MuXBaCKYAIcNIDTBA2kiRnPvSmism49u0HbrEtgYBj2zz9MYq9D/cWF5FzubalKftui+Miybo8h3a2VSHuj1AwJ3QOjYnr70XUauw2lS2LKi8GAN0Nt3W4bBXvuIJbrj68eNeG3NPdFptq3AEJhpEsJEGP+p560W/qdM2ltqLRW+rAXLm4hWSHgQJAaYzHSmYfvlY7JEqyL8LLvUiSCAQwHwmcyPpnrWaHXPZuoySdvQMwIBBBg2yGXk8ET1kGDV1AvsdKmqZvKURbcEOAnpnZtw0GARJziRU/wAR0O03ChLJvZVYrBIDGCQOCe3zqeIwxu9ven7TNcrev1bXEdgVuKzlVKi4JIVWO3fmIn4pPPAip2i1gBRpMQC+7gkAFgIkmRjgZPbNJeH602hB5Mxic5EZ4rGRl2mIVsj5jd/SP0rmBstF16n8J6u3asaqwQdyEvv8y6JRDJhbalZhfiMcj+WvT6nxC3aa47qwUWmJU3NQuHuNtyqfMGeeuRFeX/CiG7qEZbe5timVCkgqPLOHO2XGyfc+5r1v49141VkXU021US3IhILQG5ndIDRA5nntI6wqQvmlq6BaMYNy4X25J25VRPUAhuTOR70bw29+d6O6oNxK+ozAJVurAmQYiltddbcFSBtC21juFCz82Ybp7k1wNX5KsvG6DAjtifo361UGFNwTnjni5NsWlIeCd5Auena7AD1NsMiDIXAIHM1IW4QD/wCYE8mTIbvyPr1ren07NcgAncSMAsZJ4GJ3Tj3p7UWLa6dYY+bvYMpI2BYWCm1viOeZGBHano0C+SdPlEmFvTp/ptSjX7BhGVjauqQSszDAjg8cffqv4jqBduG4ABJ2hAICgCMQoBgQOh61U1jPb1iNrtt1wwa6hubjAJm2zSQMfOJHuKmeJ6lbt0uqLaQkBbYMwAB16x3rsq2Y4DiNu/hTGqZ8T1FlrNtbKuHVE8wsSdzwJ2DhVGfn+81gUMPu38HkRIGDVPxTwkW7Fu6XtnzFtsqKSWWV9W+RiT0+fak9Fetp5n5YbcjBYaNjEfFxkDt+vNSxZcGNls+G3STfr5/MItgzHFUfF/AntWvMuRtuW1e0A+4+oITjEfFxHtJjPn7l6QogAqInvkn+tPeI3bkDeWgqu0M3CjAhSfhI4x+lJuVVVhcmSSSDiSBAHBx1oYrIYDbQLzvf9R5IsndULPit1tO2nhQhdXJ2+olQQqzPGf27UvcuBVgoCSTDGccTEcnigG1c+I9COoHOQYmfrVbRppjaJvh/M3sFKsONqwCDgjcT75qOCpF1QtpEAmZnTn5ovIAuo18Rz1+Rx7RxTHlbrSbeSzY3kwO20iB9zQvEDuckDAA4+1A8xtsSY7UawyVHt6/KzbgItzSbY3ED616L8MeGWrrKC9q1NxAXugMYMgkK8KUBGcNHWvNCVIIkHof7VlxGJJgn37/euGqxzm5QYTJzxHat11RgyhiAwgAieR6RisoNu0I9QE9c/wDNZRFMgQtKCLrR0Pzrk3JjAwa9APw03+mt6gkC2+8z5gmEjd6dvIkdczUW/btz6CY/8hk9+Mc/0+dM2q2oPCdLLBGtm25zFs98x+grmwUDMCNwIZREHrg54+fvXVlURldLhBUgiDtIIzIJ4NL3rvrY5aWJkndz1JjJ94rqY9rWzAnz79kCCi6e2zEbNxIzAyftzFMaLWeTeW41sXQpaUbgzIzHETP0p38PXTbYOiM90DE5RZJAPGTHuM/LEnVO249yzTHeafFMBpNDpvrrGg7KVupWajV7mLQM9IwB2GelG8MKNem4AEIIMAYldsjESJ3fSlC+BKzOeBx7f3p7T2Ga6LaLuBiFBI6TyyjpOYo4Njc7ZuJFr9x6ov0T3jmlG5Rprj30S0CzmMDe+DjABI578xAEu0IYSrCZGDknuI4wf84p3xjSPp22EG0HQHar7pXe4hiIB9SnHGBSOlwQdw6jnniccgZ+ue1UaD/5GWYE+nrf4Sn7US/f4KyQAMPkmJ9v8xVXXf6c6WyyWnW7Kq7EflMArzEZLzE56CkvHPEXv3fMuxceFUsuR6RAiOmP3rV1rXkptLhw0ODlDO71L1ngRRa7/wCmh/tbgqV2xdQ6droW7bZSyKTuDKQu4CBKROSQDIYg4BotnTq6sLJDqzXG/wBOoYm1/uBHBOLkIAZHqMQRGaV0uncPY8pwzMDHlH1g7RuVwxAJAJUCfUBB5po37bO4v7rdzzbha4vxbiXgva3bZDEAlTHTMZ7RqZ9/JKpmt0KEhrbbkwJ6g9Rn3zwARxQgoZYJVSp4HxNubmY4GMcjNei0OouOPPuDMwbigMRgD8y2BBBBABIHJPqMVL8Y0Eeu2RmTgyP4gYPXGSD6h1EgmuOvhszfqU/ROHbFUfwhcuuVsKJVnDOpAj0gnqpiJOOs/WvQ+MaK7pba3bYWQVUkQSF8vZ1TgxHOJ461J/AFu8z7rPBJ3nEiMQCREx0+Vew/Eem1XkkW2LCQDuCSZxgKMmSK4CBITh1l8lS2GeWbbk+ppPvJ6k4PziuGteYd0KpYkgYAEziI9zHYAUSzY3uUU+kGJPHWPn1gda9JbtBUNpJM+qAYAgN6rjyAgXJ2+xkrCmuvD4b6hJdp8pC5T9LpQADb5UWg16MW38yJXMk4AgBifWQBBFC1zILb27K7lV2JveWd7KY2bjBCgw0QRMmeBR7mpBaNQdxVlWyqmLewXJaGUTsA3AbASZBBwJD4i9w6Ykgpb85wLasEUMVUlQh9cggTOPhjJNdxLcluB/PcpN1vU6cW9Xbt3mF/1LvVGJkEmUDyOR24kCcGkvH9SDfIt2xZRQF2YkQAsHu2MnqazWrbF8A3BdWRv2DaDkyqzBGOPf5TSmsdSxNq3tSQACZjAGTiWMT86hXccr+o66dz6ItFwi6qwwQMbTpuCw7SAw9MESMjHInmhWNHcuFggX0IzkBuFUSTk5xTOt1DvbtrcckBAEXafSo4juDziYFTWChiJmD0ECRjE9PtXPiRDRlO3Lidu9UzVd8Sv6c2glhXN1kti6WJPqVUnbPSZ+mBAqCNQ0ATgD9Oav8AjHgz29OlybRVkRpUEN61Vhu6GOJ96ivuhSomBJMc+o8wTOI7f1Nsa0eERFvWT114/CDN0ceI3TZNgR5ZdXMgTuG4fEcxk4rY0DNaN2PQrlZ/8vTj7EUo9huYxI6981V0F5hZddyFCxm25wTC5A74GQQcDpXJg6TTULWjWZjjz/KZ2imreIVlCj1RyDIGOsx96MAFtLcKGWJAb0xj9f0FKaloYwAAcwMj9a6t3k2qGWYngAfryfrTPqQSDtMW5/3sFgEO7qWYgkmRx/gFcAzyT96PcuISISBHerPgb6e5cQaki0oZRuCK0r/ETuHIGes1xvfkaXEeSYrzu2sp7XOnmP5eU3HaSoBInBitUofImEUu9xh6ZO0HAzHzjiuCff6UdZKyW+QpfeZmaoW5boIlyw38rfY0OIOfqOPpXY1D/wAzH6muVPqz3zmKAuUU5ZvwwwI6wY6fOiaTV+VdW6UW4FYkoxw3TMGetL6ZJJHyz/atXXI6xzMVevUfVbkdpf31hKABdbfVlmJGJkwBIHWADmJ96N4ZeuJdDoRu4E9ZgRiuNTo7qHayurRJDDaYPGDnindEhfUkIo4EAEJBGwDMGPVGRmq4RhFRuuoj3QeRCL4r4kLzF9Qp3hFVFUAKCGmHEzEFuMzFLeEuvmJKBlkkrOGOMEfNQY4qz+ItLqdRfRXREvLYHmsGXbC+YfMdh6VkQPnHcCougtb3CtcxtbI7AAjpPM10Umk4qTeXaWueEfpISMie/Ffidu9qBdtg212IFC4iBnp3mlytkWFj/c3qSTJhYbG2dpBPXnHuaY/EFlVuCLliUS2PQjAOYOQCCN3G4sRJ6HNIDaEzAYlTIWTEExO6O2I+1a4dUkfxfv8AaI0EJnxHSWktWNl0OzBi427dh9OJGW65J6CIqp4Xbu7Ui7YZDddQl1g0EpcDMyNwCJjOTHOKWK2k8iDddCHmUB5CCFncpG7rtHMGaMEUEB0MeZcJ3JaU4LwdzJkLHqWCJPTiuoUsryfaRwHf9JZkJqzp8K5tMGhZa0zK0xaAABJDfFyCBk9MVzrLZViWxjqpQzJMNMoIOANwaBzXVjT2ysm2VGPVcbbEeWSARbEzOJP8XMfFxqNUACq4CbhAZjClmglgwDcxycdSJroDRKyuf+lzka24q/C1osQON25II56Twc+8A17v8Yuy6K+VkHZE9pIB+sHnpXgf/TF58QaSR+S2SSf4l7k/vXvvx0I0Gok/wiB/71rxsS1orxz/ACqA2XxvQW/SFXnsJJyDjasvnHAWRiTVZ9KTCsjMJkA/lIOZ4JkjBn0wOTmpWgv4WQ2BJ9TERBPG8fPAOR3qnb8p5YrZLkwFJYbuIgE9jwB+9ewGiBCmUBQwgI9iwC9kcBW+MkMGBdtqsNxbdJAUxxXn/EbYDNNxbhkgsJIbsQTkz8qu33VBPllCNhBYzEM0soZIKwIC/D7HFKeJXVW3cUIwZmbbDoQABbLAhRxAB7Y4BmoVqYc3WOyiDC34j5CaseWz3LW8M3mqpnOQwWCfT0x9Kj61re/0A7TkZPX2JP71U8Wa0uolBcAJlg21vUSTEEbYiIEH3qadu4KzMqyTKqDn5Fh1A64k88GGKEB4gajn7/KLdla8W8b87SWrO1fyVRd3UkQMZxAxx/Solq+AW32w8gxysMQYfuYJmDg1W8UNprFtvMLXBZRNu0KEAIG30mWmWMmpum0Iurcdbg3IN2xsFlzu2ljBKiMcnpMVPGg5G5reHjFpKDIvHFNeJvqDZt+aXFrbttAiJUBT1/hED7CKjBT0k47/ANOten8b3vYV2v23IsW0W2u4G2iKg2nMAnryGMnGI86w3KgLD0qQASf5mPU456R95J2Mpu8OYbWk8++7o0yLwi29ZdNryCxFncH2x/EAQD34J6xXBuELAMZmfvRNZ4WyKjwpS4AQVYNB6q0H0tg4Oa5AwY56fLM/SuCkCx3+nry91SxSl1yYEzA6/wBPatpp5zuUD3NauGFA+tbSyxAgE0KhJdJ1WC3eSDypHsa48v3UfWsuWGWJETxRxYKD1oYbgxyPY8Gg1pcsTC3atpA3bSe+81ulCo71lCB2Vl6jwXw6xbt2tTqNl22zOptb3VvSARPlqSszjv7VI8Tv23cslsIpPpUEwo6CWJP68zxSFxM+mSOhiul9PxCR2mgxzw0tJkH2Wi8o97Wn+Vft/wA0rtLGe5/U03o9Ol1oLhCTA3EAAe5OBQbun9bIMkMQIIIIBI5H0zxVG0yROy0ogywVTzA4/vRrGqNq6twKjbG3bXEq0dCOtM+C662jhbogEgEnp0JpTWtDttONzZHacV14ukxzGkOkmZHDlx1JSNcZNkPVau5eZnaSzGSf7e3SBRtG2wg8E4ZiJAX0kY64zW/EPCLthtl8G28Btr4IBAK/UgzQUIL9l9pxAAxJ5+tDC5mVAN7Rfv8AorOghUfxBZFpgqX1uA213NbODJJKmPcAwfap2jQb1+LPtzxjuZ9qaveQoO3zSNo8s+kevdndj4YnAzMZoFneSrGYztjHA4nvEYpwZxXi1kc+G+63/Gye8bsoLoNq2yIFQ+XeBUqTypkywmSCOhHUUMbVshpBferQC24QHmQRs2ExnJx2NM/iPwt7d0Bn/wBRKJcZ0aQQxIHqzxxnriOlAe5FhcKsXJBWDcJE7ZPIXJ6xMQogmnAh1SR5+eqANgufSgQ7SQJ3BiCp/wBvAAIPJyJkY4qhb/LYeW6yLzCUEAfEIS5tJZWWYxjmM0K4bgt6a6yuFltjbyd5UpuC8hIn75zRQ7G63Qm8ZkTcDEnJe36iRJMKORIBrrbra3l/134fCVMWLzYAG0lVTeQdwwuMkkEQOCMYgAme7tk7CcHBPQdvvjJAIC+nkkLQtOFbaPhIjqCTC9QSAoySeeMmsuXiQIbcT3kcGMEROCSeJOetdDTEysnvwjYtm4z3Gj07QI98n/PevQeLaPTmy4DAEiAYHcV5jwuyS/X5mqXiemOw14WLpf8AtCSrNPhUDQWySR6ZAjMD1cD6biJJEe4GQ9eZre7a0zCspWJB3ciD34zAbjmkcrmSBM9cEKwGBzOB9B3NMttaSWb0su3I5nAIY4Ek9GAmOOfdMhsbhRS9y64CxKjdbEL6V3DdtET5eOfV1ngTCmuA8uVIIZ3MtbCtiIlhK5JJChjBGelOXXOGAKkFADDMoyxBBbk+mIMg56A0prXJt7fUPzGM7pk4zskBe+4czxioVQYMXt149/yssuRbvrNsogcEqwJAMz6lMbvSeMSOtIX7a7tiMCsyCVgtjnrE9veqWvD2tWQ21Gt3AN1ti6I4IJOZ394nmaUvWnvXiFCO5YsCkgkAbsBsxAJyJ7kmubEQWugbwCNNO/2mamfF0HkWSLOwbB69yk3WPxE7cgAwoU8cmo5tQwlSO2areLaOytu15V0O7W0a6OBbdgCF3HHuc478gT9Pd2swZRdEMskn0mMMCpyVOR0PvXNjCAG9Bw5osVDxS9ZCWxZuXC5tr5obCBgFlQDzmc8dpnEi6uZBUdQJ9zj9PbpTequowhF2sBBO4+owOhMD6UqIMBi0qIHbkmB2yT96riy4wCQeY6/PFZiKmputb8ou3lBg4QZG4AgH7E/c13/p2KblEw0HMYo+v8EKW7d1GW5bcCWTcfLb/wC25KgB/bMitjxU27PlqMs7En2KoAP0P3Fc+Gp0m1SKpgbxxRc4x4VMvRicGIPWhrcYcE/Q0Y/zGJHQg00rW1sIxRy5ZhJA2R7HkmlqNzOJnn3CINkv5rDMmO5zXoPC/wAUStvT6prj6VXDbQ7AgZkKMj5cR+3mPNMQePas2A5n7j+1czgXNLQTfhZGyJqLqlmKiFJMA5MdM1qmbNyAB+T9QJ+sispIItCyW3HqST1zQ/LOPevX+EGxpLdnVA271whyLT2vMCuNoAcEjBEmRMEDvUDxHxRrztcc+pjJgAfQRwAMfKrsqU6rNbgwheUNNGVIJgQZyAR9jgj50qzQ5ODk8YB+3SsYkt1/eiKAFIKyTjk4+nWqNbmtp6raJ3TLZ2nzFO4gbSpiDmZnnpXFnXGzdW4qoxUnDqGUyIyDzz94omj0BJThyYIXeF68erFL6wlXaAAdzCIBjPAmuv8AyFM/TaHMAn3EDXb0SUzc3XF28bjFnOTkk9flW2slX2F1IABlSGGQDyDnn6ZoTWYjceQDgzE9Mdfbp1o2jlrkKGOMD4icDEfTiuagJe0Hcjj7pzotraLKTbUkAS0CdomCT2EkZxyK1pl9ahZJkmMnpwO5qh4ul5YN1TZZ0B2xsldzADbA5Kz9Aanodu0bNrSTv3HI9Pbtnjv7VRrMlfkCLx3Hn56JSZanvFLjTsCNZUhQ9pQw+EtyrGSczk9a0rfkf7YADgpcBi4SAQFI34X1TMcgZNd+IX2CEF94cKDcZZbaC5wWJKicYOQBWW9SnkNa8vcwIK3FJ4BcbYPG4uMj+UYM1W2apmMHyiZ03t0Q4QuktBbVm5CMC7yoczI2YcH4faOeZxTlsF7v5YRn838q2GZhHqYiWOVwMEhjPWlrOmAWybdxDce7IVfiU+kAMZXa07hnGMHNM+LWXQ3luWyXF4h7rMWMwQUwdhk5J5x2rta6Glx7sPMdlDdEFsbU23A6kgbn3BlO3eQEDFtikn1AZwMcF/w3QbhvZSC0kTMwSTmTyZ6e1L+H6Q3nUfEoAJf1SuI8rJAjk4B+LnEV7S1YjpWFSXk7Dv2RiyX8F8LG6Yqt4l4ZKEQOPam/C7PH3qjrbWK8PEVC6tmVmjwr5vf8LEEEYODURrLK20kKQ6iWB2eqBumDCxg5M5gcx9Av2ckR71538ReGyA6puZOFjnIMHOR/zXsOqnIKg2t5fwpRsvO37CRMzbBTzCdrHdkDypYs9vYMDqFBPApXVMTaUMqn1t+ZtKsTiBuOCOyiINMEMb1kKu9iV222WQTI/LCzJSfSACAY4rWs0rLaUswQecwayG9SOCebR+AdAfmMxVXPDw6OH4S8Eq7KmrJtG04V/Q4WLcggztIMp7R/Yo6xCbjbgNwYyVgLHsoAgf06YqkNQlnVF7G28FYupcEAn4oIYAsIwcLJ7dUrV9hdW4ko+6PQNgCwBAI9iR79ea460FrpN52sNOmqI2THia3fJts6qEAUWz6Nx+HmDujtu+nWp2m0+8kpA2qWILAYGSBJ9R7AZPvRtdC7Yy8LIMERtXbGMY+dDNlmYuRInJRfSCZgGBAmDHyqOKzOiNQBw74W1RbAWamyQCSjKIlSRG7jIPWg3ERVXLbisnEANLCJ/iECZ94q94/4Les2rbXSClxFa1LZ9SIxEHgCR+ledU4iBI6/370cTTDSA3caxz78kWmV2t24VKhmKSCQD6ZEwSPqY+Zp7Ta42gSAPVKyVBx1ieOf2pBrXBWduAccMZ9M8GYMfI4EVRUqLQ3scuwCBQeBbltxyJmI/wDGp4Hw1vCQDxtb1Wqfap2pYkwDIgGJrdlre0BgZHJo1w7XPlkwRBznAznoMc1o+HXDbF0KdjEgMZgkcieJ9vnT4hhzudMm8xp1CDTYBDvWVJG0z7cfvVPUfhjUJp01IUNZc7QysrQ38rAGVNSWDLyDVDwXxkWXBdFuJuUsrKGkAgwCfhmIMRIxXK6oGtLokpoUogVlN+Ia/wAy67qoRWYkKOAOgyayoBxNyEUmENETaAZz8q4a5966tWSYPTvTwsnND4lsuK3l2yoIJVgSp/8AyjMfKg6nUBrtwwoVnZgFBgZMBZgxmIx0nii3r6qRtEkcHikviboJP0En9qrmgZWnfotCp6XS7huN4JtgrIySe3yig33IcPCttbcQwkHIOR1B6itWgCy7jtUETg5H2ousubXJVQRuaNw6dMd8jFdGLylggX6zNuE25JGTKRU98D9fpTiMEuxbYkAKVJG0ztB4k8E4+QoviHhjaYxc2MxUEhWDQWEgSMTHMTExSejWWkRIAxEntgde9bDAtqNbzHpy4ouNivSeM+PXmupe1CWjdtqEVdquhzdILLMGN575C15/aIVpWZiJJMgAgkdBmPvVe7p7beSq3V2kbblx0KhHlycAEzt2gETMj3qPpUDXBIAE5I6AD5x71TLmxGUXuIBv8IT4ZVnxPUIqErbKswUAMf8AbMuzQBggjoYiTil7d22th0ZN1wsCH3SIG6RAGPUwMzOBVP8AEGn01lAtq6L/AOWu1lUbWuF7m4N/KAnYEzHzqNp7yrbcPggYTaPUfVJJ6AHbjr7RT5g11S/HbS6GsJzU2LSWrPl3i11mJddhXyzAgFiSH68ARHvRbumc2dq6hHXzdosq5ydp/NFsjC9A0TmMcVK08EKrA7S4np89uDBIxwflXpPDPDkNw3irIJ9CsZiMCSANx96LnmpTJaLfwO+aIEFX/CbOxQLhZnPLGegAAg8AAARVUOOBOcf59Km2rhpi05LD2z/b+tdOQ06cTPNbUr03hzj3p7WOI61K8NM0/rOOa+fqferjRQtWw3de1J33X3NE17HJ7ZpJ7le7hbshQOq8p4p4btuqWuMlrcACdx8tDExEkgZMDPtUrVC2pG255nrgQCoIB9LgmCZHQiRHvXrfE9Kt5dr95EczXmdXbCBVFuGV43+piVPQgmABMgxP9YNpvp5m66/H6RdFii3NXYt6rfpkd7fOy8F3zyQwQgR7D96nafU7L6sAmWIZNpKifTwT0DY7QDXGh1AVjuDFSJIRvUIIyDBzHcH9K68O1W26pcb1b0lQ0GY2hpjoSD7x9lqVg9jjO/p3+SlDYKL4tdBCKRtQCPSSc43MQTAJifTFLWNaQWRWY2niV+ENtJ2syqYkcjkCTVn8QNp3W0NOri9sQXJwGcKg9AnqQeImpGkQAOjl1vBgqjAAXPmKwPXiI7H2pcWAA2+w9evf5RYj+MXbhQb7z3IUKFYEBAAoCrOIgDI/lz0qa7gogCQQuWBMk7mg5wPTAgYxPM1U8aa2zMVQptVVeHBLFUUbojExP/NSbLkRuwrD9PanxcZmxoRxnfie9phZh1WWgxHLbJBxMbukjvE5p60bQH5qbp3AHcRB/rkih6xbI8s2HuepR5ikQA8nCmfUvUHkTFbvONqoVBh2YGYInaDPSPSI+vtXLhRlqwIPUSEXXCS1JjAESBRme41lEltoJIG8xmQSF4B9xQdQB9R79O1Ds3GHwmKWrIqO58OqLdF27suDnHXNDAB9qav3A3xCI6j+tBGmaCyglBywBgZAz2yQKk4QdLfCKxbOPiX6kD96yhfb9aypwsn7FtEQO+26XVoQNBtsGHqYdcA44g84ilN5Pc9AM0NUPPHvW0OcUWhwRT+h8Ne66WxtUsYAJA+56UpqbJt3HQ8qxU/QkUa3pjukw0HO6Y+sGTS11/UcL9BjnmKu8QPF9yXVNJbdgAokDJkit6kn0kCYLEgnp6fea40drcVWDBPqMHA+nandZcVbk7QwBaJ4OBHv2MYPyp8QS5jTeevxp8rNtKmL3IPHA/r2FOh996baeWYGJJj0qJznkE/XsKZ8Y0X+kYILi3GZAWKHcoZgGiYyQCJGcz2pPw21vuQxbaAC0H+HA+2RVcMyKrWcxwHS6Vx8JKo6vTHyUW2SQQWEsCSJKx6cZbpSWRtt+Z6d27bERgZPXoBFVtVrbNlrd7RK0I25fNAeHyOCIK8c9evFQ0fIMPv3dO0CI67p/pRzNFcujcaTEcJ59FoML0PjnhjWkm+qWjsVxan1EMzIAu0RugFvYdzipqi0NNc9R88kegoY2ySSHnkQAVI7Zwa7vo921vYuyoobcxyF3sgiem8kD5HtQbJBtuzkSxkS53DJJaCIM8TM9etUe7M555HvggBEIGjV2BCYMiTPSCK9nYG1AoOB+/U/eo3hAAXcODxjkdCaqI1LgASSZsncqNp6Pp7mT/nGP3mpq3YzRrNyK9GsfCkC9P4dfI7U9qtSY6V5zRakD/o01qNWCP8Aivn6jf8AUVxogaq7SIfHyxWr1750qbmT75/p/avawpgKLl2z5rz3jmnbzVdTgkbx9R/b9Ksu1L3W/wC6njmk05GyLV5rwa+Ld5WcEoMMEgEjqAWEAx3FHsG350kNbtOxAiHZXCjauSCRu2ycdY4iuxfC3cj1CQfTux3iROOk80vo9MDdCkhVyVdgVEqu7bifUSFECYJ7ZrjpEiiSOOvl+ViLqh+JtFst2T5i3AyK4UNlCwBZWEkL7ERPbuhptBK+cobYhALQT6mnYpgYmCB8q34lorlraz24VlS4rGYdWCkGSRIyAY4/WltO7K8EhQxkqDjEkYnp0/5NUxTy7UbAe/MeSVoTPi7IS+0jcAJ9MbsAkGTkgyOBSjPcdVBYFVWAMYBZmjA5kn71Y8b1we2Ee1at7B6HVRLnEkwJ3EgST3PNRH07oqORC3Fkdiu5lOJnlSO+Kpi7EE8LgSN9x+d9VmbodlWIn1bQRwMA+/Qdc/OmdRaE+pipklREiffOOnem/E79krbOn3qSii8pK7TcBMMoAmCBPsSR1FM3PDy9jf5lq2Edsu5BYwPSoAz3+ZNcdGnFUgQ7vyTl3huvPXzOeaonyhpk3W7nmbzLY2bSMAZndOemJ5qa6HLdP70Sy6bYYZ7jr7UpdBM7rLThcFSSOoPIrrS6rYepUkbkmAwBBhu4rerswAYie39KCgnBqT6YJyi6MrWouBnZgoUEkhRwJPA9hWUUWPf/AONZSRFkZT3hHhF/VuLentNcc5hc4HJPYUHWaVbNwqTJUwYMyRgwcYnirx8StWLNv/SXLgdrJXUZI9RPAiBtIjknr9fLC2SR7mJNO2u2oyYMzvayWDK3qL+49h2H+ZrenUAgtx2Oe4/fvTXh+ot27ilkF0AywLbA0dAenzpY3x5pcDaNxYDmMkgcZ/rTtygB07+iKo+FeJvYINl3VyYYcqQOJB5zPy+tc+J3G3hh8Ulp7YQk54rPCXiFBUtcO0Su4/TtM0TW7Eu/mAuAWG0GJMADI4EwfpXTiwfotMzytbT3OuyRkSVMUnJicdTx9/2ous1Dtd3XCC0KCQAMKqqPhAGAAKN43oksuqW7i3fSCzpO0sckAnnbxOMg0jJGOh5j6H696gPAY75JtVd0hS6UGoYpbYwz87BjMKBOBge4qfDYfi3JUZByQf1gzNasWWa3sGWLSMjsO9DCLvAM4+Lrx0BmqsqPqVM5NyR5n4QIACt+P665qSrXFRNltVItiFCAvEiTGXgifak9Dpje3MzY3cQB1npgf90XxG7aAVdO14WnVVcXDliHYkenGzeAfnNO6c7UAAA+VXhrnvnTlvp5eyw0CatrHFGQ0pbuGjq/tXTQyNbDUDKOzcfP9s0VXpVWzx/n+RRA3t+3961V4IWCoWL0UV7+KnJc9j+ldNc9jXkP+5VGi7e5QHfj/P8AMxWi/t+1Dc44/avSoPgKZXbmhNWeZjihu9dL3NIugEprNAHIPBEifbtUjR6bdc8tSCQS4MwIUFjz7LjvxzFXVumaleJQGkgcgj+tee9lNtMubxTarXieta4LaXLpKqqqAci0PTgAciAp79Ola0mptqj2oDuxGy7xCjcGWIkgyCJiNv0onjF8MltBYtowRIdMs5MZaP4jnHM/ShaLRF0e76VFohWUwMtMRJB/hboY460uK58Bx48++CVqT1rSzAEcnsOOZNBAAjJBghv87f2rWogs3eSf3rgJPB4Ga53VJMuuU8Lu0k5zgjpjnr2qvc07t6rYUlcwYyNzHrz8q512vV7aeUgU7VW9658xgW23NpypAEEj9N0HeudVRMAvuMiP4MRB+e6q4UMFU5jblY/3KV0wptx/STII3f36dq3/APT3NvzVU+WWKT/5AAxI6wQaDfbJEROaLbNzy4BbaGnbuwDAE7e8Rmg45nGRP7RGiCt0jHTsf8xXp9JZ0mo0jSLq6tGVVg7luKSAAQx3BhwIxAGJzXndROA4APfuPes02sa2QU6EHPEj2FRc6pSDmxfmtAN1vWaJ7bslxWVlMFSII9iDmsomv8WuXrjXbh3O5liep+taqDS+L6ooWmvuk7WjPMA5EgRIxgn70W/4lcubQzSFIge+Mnv0rKyrREFZNNrjbAAgYgLAOJ6mKSPiFz+b9B8+1brKLqheZPwFohVNLbvuNyNAE5x/CC5+wM0r4jdZXUryJgkA8BTOcGsrK9D/ACFFjKbS0cfwp03EkqcrGccwB8qx1hiAZ7/OsrK8xVVHwzWvp4u2nIdWwR3xE985oYUwF2IDu3buWmI2z/L1j9aysr0P8fQbUfJ2I/P6U3mE0om4NxJ2DaoJn/oZ4p8cVusqNJ5e5zjunIgItujCtVlei3RIurZ/X/P2ooNZWVzvNkV0prc1lZXnO+5OuJrkmt1ld1HRIUEHn5/8/wBa5cVlZXU3RBAPNKa+2GUz8x86ysrixH2nqmakXICqSxVhwR1I4MgczQzdO/LFtxkz1nMnufetVlcxrF4AI03372RiEC+JZoHU1pACMCCoOe4/vWqypDVFatrmT/hqvfuooBdC2SBDbf4mnoaysroouLHy39/KU3ClapxOJjpXCXCpxWVlLVcXOJWai33DCRgjkdPmKxtOyRvGGAYZ6Hg44rKytTEyTss6y2DGJH1Wa3WVlM+kwOIhCV//2Q=="/>
          <p:cNvSpPr>
            <a:spLocks noChangeAspect="1" noChangeArrowheads="1"/>
          </p:cNvSpPr>
          <p:nvPr/>
        </p:nvSpPr>
        <p:spPr bwMode="auto">
          <a:xfrm>
            <a:off x="155575" y="-830263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communities.intel.com/servlet/JiveServlet/showImage/38-17732-241470/DC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65" y="4903154"/>
            <a:ext cx="2348140" cy="156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8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pull</a:t>
            </a:r>
          </a:p>
          <a:p>
            <a:pPr lvl="1"/>
            <a:r>
              <a:rPr lang="en-US" dirty="0" smtClean="0"/>
              <a:t>Supercomputing</a:t>
            </a:r>
          </a:p>
          <a:p>
            <a:pPr lvl="1"/>
            <a:r>
              <a:rPr lang="en-US" dirty="0" smtClean="0"/>
              <a:t>Data-intensive computing</a:t>
            </a:r>
          </a:p>
          <a:p>
            <a:pPr lvl="1"/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Technology push</a:t>
            </a:r>
          </a:p>
          <a:p>
            <a:pPr lvl="1"/>
            <a:r>
              <a:rPr lang="en-US" dirty="0" smtClean="0"/>
              <a:t>How to utilize 1000’s of cores?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 Prof. Lars Ailo Bongo</a:t>
            </a:r>
          </a:p>
          <a:p>
            <a:r>
              <a:rPr lang="en-US" dirty="0" smtClean="0"/>
              <a:t>Teaching Assistant Tim Alexander </a:t>
            </a:r>
            <a:r>
              <a:rPr lang="en-US" dirty="0" err="1" smtClean="0"/>
              <a:t>Teige</a:t>
            </a:r>
            <a:endParaRPr lang="en-US" dirty="0" smtClean="0"/>
          </a:p>
          <a:p>
            <a:r>
              <a:rPr lang="en-US" dirty="0" smtClean="0"/>
              <a:t>PhD student Morten </a:t>
            </a:r>
            <a:r>
              <a:rPr lang="en-US" dirty="0" err="1" smtClean="0"/>
              <a:t>Grønnesby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l_blaa_engelsk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269</TotalTime>
  <Words>527</Words>
  <Application>Microsoft Macintosh PowerPoint</Application>
  <PresentationFormat>On-screen Show (4:3)</PresentationFormat>
  <Paragraphs>104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Open Sans</vt:lpstr>
      <vt:lpstr>Open Sans Light</vt:lpstr>
      <vt:lpstr>Arial</vt:lpstr>
      <vt:lpstr>Mal_blaa_engelsk</vt:lpstr>
      <vt:lpstr>Introduction</vt:lpstr>
      <vt:lpstr>Outline</vt:lpstr>
      <vt:lpstr>Motivation</vt:lpstr>
      <vt:lpstr>PowerPoint Presentation</vt:lpstr>
      <vt:lpstr>PowerPoint Presentation</vt:lpstr>
      <vt:lpstr>PowerPoint Presentation</vt:lpstr>
      <vt:lpstr>What can we do with all the cores?</vt:lpstr>
      <vt:lpstr>Motivation - summary</vt:lpstr>
      <vt:lpstr>Teaching staff</vt:lpstr>
      <vt:lpstr>Information sources and contact info</vt:lpstr>
      <vt:lpstr>TODO list 1:</vt:lpstr>
      <vt:lpstr>Course content</vt:lpstr>
      <vt:lpstr>Lecture plan</vt:lpstr>
      <vt:lpstr>Mandatory assignments</vt:lpstr>
      <vt:lpstr>Exercises</vt:lpstr>
      <vt:lpstr>TODO list 2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41</cp:revision>
  <dcterms:created xsi:type="dcterms:W3CDTF">2013-08-07T10:42:41Z</dcterms:created>
  <dcterms:modified xsi:type="dcterms:W3CDTF">2016-08-19T07:52:31Z</dcterms:modified>
</cp:coreProperties>
</file>