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sldIdLst>
    <p:sldId id="256" r:id="rId5"/>
    <p:sldId id="260" r:id="rId6"/>
    <p:sldId id="332" r:id="rId7"/>
    <p:sldId id="27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8" r:id="rId24"/>
    <p:sldId id="279" r:id="rId25"/>
    <p:sldId id="280" r:id="rId26"/>
    <p:sldId id="300" r:id="rId27"/>
    <p:sldId id="304" r:id="rId28"/>
    <p:sldId id="301" r:id="rId29"/>
    <p:sldId id="302" r:id="rId30"/>
    <p:sldId id="303"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8" autoAdjust="0"/>
    <p:restoredTop sz="94613" autoAdjust="0"/>
  </p:normalViewPr>
  <p:slideViewPr>
    <p:cSldViewPr snapToGrid="0" snapToObjects="1">
      <p:cViewPr varScale="1">
        <p:scale>
          <a:sx n="119" d="100"/>
          <a:sy n="119" d="100"/>
        </p:scale>
        <p:origin x="256" y="184"/>
      </p:cViewPr>
      <p:guideLst>
        <p:guide orient="horz" pos="3865"/>
        <p:guide pos="4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9A9D2-91A7-4720-BD1A-B704176367B9}" type="datetimeFigureOut">
              <a:rPr lang="en-US" smtClean="0"/>
              <a:t>8/26/16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38721-3839-4B86-B82B-B15CA01668A5}" type="slidenum">
              <a:rPr lang="en-US" smtClean="0"/>
              <a:t>‹#›</a:t>
            </a:fld>
            <a:endParaRPr lang="en-US"/>
          </a:p>
        </p:txBody>
      </p:sp>
    </p:spTree>
    <p:extLst>
      <p:ext uri="{BB962C8B-B14F-4D97-AF65-F5344CB8AC3E}">
        <p14:creationId xmlns:p14="http://schemas.microsoft.com/office/powerpoint/2010/main" val="423268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a:t>
            </a:fld>
            <a:endParaRPr lang="en-US"/>
          </a:p>
        </p:txBody>
      </p:sp>
    </p:spTree>
    <p:extLst>
      <p:ext uri="{BB962C8B-B14F-4D97-AF65-F5344CB8AC3E}">
        <p14:creationId xmlns:p14="http://schemas.microsoft.com/office/powerpoint/2010/main" val="607411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11</a:t>
            </a:fld>
            <a:endParaRPr lang="en-US"/>
          </a:p>
        </p:txBody>
      </p:sp>
    </p:spTree>
    <p:extLst>
      <p:ext uri="{BB962C8B-B14F-4D97-AF65-F5344CB8AC3E}">
        <p14:creationId xmlns:p14="http://schemas.microsoft.com/office/powerpoint/2010/main" val="343808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12</a:t>
            </a:fld>
            <a:endParaRPr lang="en-US"/>
          </a:p>
        </p:txBody>
      </p:sp>
    </p:spTree>
    <p:extLst>
      <p:ext uri="{BB962C8B-B14F-4D97-AF65-F5344CB8AC3E}">
        <p14:creationId xmlns:p14="http://schemas.microsoft.com/office/powerpoint/2010/main" val="366697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13</a:t>
            </a:fld>
            <a:endParaRPr lang="en-US"/>
          </a:p>
        </p:txBody>
      </p:sp>
    </p:spTree>
    <p:extLst>
      <p:ext uri="{BB962C8B-B14F-4D97-AF65-F5344CB8AC3E}">
        <p14:creationId xmlns:p14="http://schemas.microsoft.com/office/powerpoint/2010/main" val="3632091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14</a:t>
            </a:fld>
            <a:endParaRPr lang="en-US"/>
          </a:p>
        </p:txBody>
      </p:sp>
    </p:spTree>
    <p:extLst>
      <p:ext uri="{BB962C8B-B14F-4D97-AF65-F5344CB8AC3E}">
        <p14:creationId xmlns:p14="http://schemas.microsoft.com/office/powerpoint/2010/main" val="3488508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15</a:t>
            </a:fld>
            <a:endParaRPr lang="en-US"/>
          </a:p>
        </p:txBody>
      </p:sp>
    </p:spTree>
    <p:extLst>
      <p:ext uri="{BB962C8B-B14F-4D97-AF65-F5344CB8AC3E}">
        <p14:creationId xmlns:p14="http://schemas.microsoft.com/office/powerpoint/2010/main" val="136829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16</a:t>
            </a:fld>
            <a:endParaRPr lang="en-US"/>
          </a:p>
        </p:txBody>
      </p:sp>
    </p:spTree>
    <p:extLst>
      <p:ext uri="{BB962C8B-B14F-4D97-AF65-F5344CB8AC3E}">
        <p14:creationId xmlns:p14="http://schemas.microsoft.com/office/powerpoint/2010/main" val="361073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17</a:t>
            </a:fld>
            <a:endParaRPr lang="en-US"/>
          </a:p>
        </p:txBody>
      </p:sp>
    </p:spTree>
    <p:extLst>
      <p:ext uri="{BB962C8B-B14F-4D97-AF65-F5344CB8AC3E}">
        <p14:creationId xmlns:p14="http://schemas.microsoft.com/office/powerpoint/2010/main" val="103174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20</a:t>
            </a:fld>
            <a:endParaRPr lang="en-US"/>
          </a:p>
        </p:txBody>
      </p:sp>
    </p:spTree>
    <p:extLst>
      <p:ext uri="{BB962C8B-B14F-4D97-AF65-F5344CB8AC3E}">
        <p14:creationId xmlns:p14="http://schemas.microsoft.com/office/powerpoint/2010/main" val="1440578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21</a:t>
            </a:fld>
            <a:endParaRPr lang="en-US"/>
          </a:p>
        </p:txBody>
      </p:sp>
    </p:spTree>
    <p:extLst>
      <p:ext uri="{BB962C8B-B14F-4D97-AF65-F5344CB8AC3E}">
        <p14:creationId xmlns:p14="http://schemas.microsoft.com/office/powerpoint/2010/main" val="3393445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22</a:t>
            </a:fld>
            <a:endParaRPr lang="en-US"/>
          </a:p>
        </p:txBody>
      </p:sp>
    </p:spTree>
    <p:extLst>
      <p:ext uri="{BB962C8B-B14F-4D97-AF65-F5344CB8AC3E}">
        <p14:creationId xmlns:p14="http://schemas.microsoft.com/office/powerpoint/2010/main" val="314091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a:t>
            </a:fld>
            <a:endParaRPr lang="en-US"/>
          </a:p>
        </p:txBody>
      </p:sp>
    </p:spTree>
    <p:extLst>
      <p:ext uri="{BB962C8B-B14F-4D97-AF65-F5344CB8AC3E}">
        <p14:creationId xmlns:p14="http://schemas.microsoft.com/office/powerpoint/2010/main" val="3860774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23</a:t>
            </a:fld>
            <a:endParaRPr lang="en-US"/>
          </a:p>
        </p:txBody>
      </p:sp>
    </p:spTree>
    <p:extLst>
      <p:ext uri="{BB962C8B-B14F-4D97-AF65-F5344CB8AC3E}">
        <p14:creationId xmlns:p14="http://schemas.microsoft.com/office/powerpoint/2010/main" val="4178677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24</a:t>
            </a:fld>
            <a:endParaRPr lang="en-US"/>
          </a:p>
        </p:txBody>
      </p:sp>
    </p:spTree>
    <p:extLst>
      <p:ext uri="{BB962C8B-B14F-4D97-AF65-F5344CB8AC3E}">
        <p14:creationId xmlns:p14="http://schemas.microsoft.com/office/powerpoint/2010/main" val="2534251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Processes were invented as single thread entities</a:t>
            </a:r>
          </a:p>
          <a:p>
            <a:r>
              <a:rPr lang="en-US" dirty="0" smtClean="0"/>
              <a:t>Parallelism between processes</a:t>
            </a:r>
          </a:p>
          <a:p>
            <a:r>
              <a:rPr lang="en-US" dirty="0" smtClean="0"/>
              <a:t>Offers protection</a:t>
            </a:r>
          </a:p>
          <a:p>
            <a:r>
              <a:rPr lang="en-US" dirty="0" smtClean="0"/>
              <a:t>Which makes (single threaded) processes inefficient as a means for many threads working together on same task</a:t>
            </a:r>
          </a:p>
          <a:p>
            <a:r>
              <a:rPr lang="en-US" dirty="0" smtClean="0"/>
              <a:t>Multiple threads within single processes offer the potential of efficient cooperation between threads working in parallel</a:t>
            </a:r>
          </a:p>
          <a:p>
            <a:r>
              <a:rPr lang="en-US" dirty="0" smtClean="0"/>
              <a:t>We assume threads within same process all are “friendly” and want to work together.</a:t>
            </a:r>
          </a:p>
          <a:p>
            <a:r>
              <a:rPr lang="en-US" dirty="0" smtClean="0"/>
              <a:t>Process still offers protection between threads in different processes. </a:t>
            </a:r>
          </a:p>
          <a:p>
            <a:r>
              <a:rPr lang="en-US" dirty="0" smtClean="0"/>
              <a:t>“Lightweight processes” was a term that is descriptive of what one wanted. But possibly misleading as to what threads actually are.</a:t>
            </a:r>
          </a:p>
          <a:p>
            <a:r>
              <a:rPr lang="en-US" dirty="0" smtClean="0"/>
              <a:t>So, how “light” should a thread be? What information should we keep per thread, and what per process?</a:t>
            </a:r>
          </a:p>
          <a:p>
            <a:r>
              <a:rPr lang="en-US" dirty="0" smtClean="0"/>
              <a:t>Need: Switching between threads as we already do for processes.</a:t>
            </a:r>
          </a:p>
          <a:p>
            <a:r>
              <a:rPr lang="en-US" dirty="0" smtClean="0"/>
              <a:t>Program pointer, obviously. Stack for procedure calls/returns, obviously. Registers, seems reasonable. Process state, i.e. blocked, ready, running, terminated; for thread scheduling purposes.</a:t>
            </a:r>
          </a:p>
          <a:p>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25</a:t>
            </a:fld>
            <a:endParaRPr lang="en-US"/>
          </a:p>
        </p:txBody>
      </p:sp>
    </p:spTree>
    <p:extLst>
      <p:ext uri="{BB962C8B-B14F-4D97-AF65-F5344CB8AC3E}">
        <p14:creationId xmlns:p14="http://schemas.microsoft.com/office/powerpoint/2010/main" val="3543966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EF6379-20E5-42D9-B413-950585156797}" type="slidenum">
              <a:rPr lang="en-US"/>
              <a:pPr/>
              <a:t>26</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r>
              <a:rPr lang="en-US"/>
              <a:t>Make a note that it is appropriate to have semaphores, mutexes and condition variables as global variables, or at least at a well-known place in the shared address space (dynamic memory -&gt; later).</a:t>
            </a:r>
          </a:p>
          <a:p>
            <a:r>
              <a:rPr lang="en-US"/>
              <a:t>Important to have them – memory allocation example.</a:t>
            </a:r>
          </a:p>
        </p:txBody>
      </p:sp>
    </p:spTree>
    <p:extLst>
      <p:ext uri="{BB962C8B-B14F-4D97-AF65-F5344CB8AC3E}">
        <p14:creationId xmlns:p14="http://schemas.microsoft.com/office/powerpoint/2010/main" val="1205538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thread has it’s own stack.</a:t>
            </a:r>
          </a:p>
          <a:p>
            <a:r>
              <a:rPr lang="en-US" dirty="0" smtClean="0"/>
              <a:t>Also, we need to be able to store PC, register values, PC, and thread state, per thread.</a:t>
            </a:r>
            <a:endParaRPr lang="en-US" dirty="0"/>
          </a:p>
        </p:txBody>
      </p:sp>
      <p:sp>
        <p:nvSpPr>
          <p:cNvPr id="4" name="Slide Number Placeholder 3"/>
          <p:cNvSpPr>
            <a:spLocks noGrp="1"/>
          </p:cNvSpPr>
          <p:nvPr>
            <p:ph type="sldNum" sz="quarter" idx="10"/>
          </p:nvPr>
        </p:nvSpPr>
        <p:spPr/>
        <p:txBody>
          <a:bodyPr/>
          <a:lstStyle/>
          <a:p>
            <a:fld id="{BD0A5939-EA87-4594-A599-0B645C1D25D2}" type="slidenum">
              <a:rPr lang="en-US" smtClean="0"/>
              <a:pPr/>
              <a:t>27</a:t>
            </a:fld>
            <a:endParaRPr lang="en-US"/>
          </a:p>
        </p:txBody>
      </p:sp>
    </p:spTree>
    <p:extLst>
      <p:ext uri="{BB962C8B-B14F-4D97-AF65-F5344CB8AC3E}">
        <p14:creationId xmlns:p14="http://schemas.microsoft.com/office/powerpoint/2010/main" val="128901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28</a:t>
            </a:fld>
            <a:endParaRPr lang="en-US"/>
          </a:p>
        </p:txBody>
      </p:sp>
    </p:spTree>
    <p:extLst>
      <p:ext uri="{BB962C8B-B14F-4D97-AF65-F5344CB8AC3E}">
        <p14:creationId xmlns:p14="http://schemas.microsoft.com/office/powerpoint/2010/main" val="3473010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cap="flat"/>
        </p:spPr>
      </p:sp>
      <p:sp>
        <p:nvSpPr>
          <p:cNvPr id="21507"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392237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cap="flat"/>
        </p:spPr>
      </p:sp>
      <p:sp>
        <p:nvSpPr>
          <p:cNvPr id="25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44973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cap="flat"/>
        </p:spPr>
      </p:sp>
      <p:sp>
        <p:nvSpPr>
          <p:cNvPr id="29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966380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cap="flat"/>
        </p:spPr>
      </p:sp>
      <p:sp>
        <p:nvSpPr>
          <p:cNvPr id="3379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56432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a:t>
            </a:fld>
            <a:endParaRPr lang="en-US"/>
          </a:p>
        </p:txBody>
      </p:sp>
    </p:spTree>
    <p:extLst>
      <p:ext uri="{BB962C8B-B14F-4D97-AF65-F5344CB8AC3E}">
        <p14:creationId xmlns:p14="http://schemas.microsoft.com/office/powerpoint/2010/main" val="2910088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cap="flat"/>
        </p:spPr>
      </p:sp>
      <p:sp>
        <p:nvSpPr>
          <p:cNvPr id="358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5856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34</a:t>
            </a:fld>
            <a:endParaRPr lang="en-US"/>
          </a:p>
        </p:txBody>
      </p:sp>
    </p:spTree>
    <p:extLst>
      <p:ext uri="{BB962C8B-B14F-4D97-AF65-F5344CB8AC3E}">
        <p14:creationId xmlns:p14="http://schemas.microsoft.com/office/powerpoint/2010/main" val="247747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35</a:t>
            </a:fld>
            <a:endParaRPr lang="en-US"/>
          </a:p>
        </p:txBody>
      </p:sp>
    </p:spTree>
    <p:extLst>
      <p:ext uri="{BB962C8B-B14F-4D97-AF65-F5344CB8AC3E}">
        <p14:creationId xmlns:p14="http://schemas.microsoft.com/office/powerpoint/2010/main" val="1450716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36</a:t>
            </a:fld>
            <a:endParaRPr lang="en-US"/>
          </a:p>
        </p:txBody>
      </p:sp>
    </p:spTree>
    <p:extLst>
      <p:ext uri="{BB962C8B-B14F-4D97-AF65-F5344CB8AC3E}">
        <p14:creationId xmlns:p14="http://schemas.microsoft.com/office/powerpoint/2010/main" val="24734792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37</a:t>
            </a:fld>
            <a:endParaRPr lang="en-US"/>
          </a:p>
        </p:txBody>
      </p:sp>
    </p:spTree>
    <p:extLst>
      <p:ext uri="{BB962C8B-B14F-4D97-AF65-F5344CB8AC3E}">
        <p14:creationId xmlns:p14="http://schemas.microsoft.com/office/powerpoint/2010/main" val="2383593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38</a:t>
            </a:fld>
            <a:endParaRPr lang="en-US"/>
          </a:p>
        </p:txBody>
      </p:sp>
    </p:spTree>
    <p:extLst>
      <p:ext uri="{BB962C8B-B14F-4D97-AF65-F5344CB8AC3E}">
        <p14:creationId xmlns:p14="http://schemas.microsoft.com/office/powerpoint/2010/main" val="356558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39</a:t>
            </a:fld>
            <a:endParaRPr lang="en-US"/>
          </a:p>
        </p:txBody>
      </p:sp>
    </p:spTree>
    <p:extLst>
      <p:ext uri="{BB962C8B-B14F-4D97-AF65-F5344CB8AC3E}">
        <p14:creationId xmlns:p14="http://schemas.microsoft.com/office/powerpoint/2010/main" val="18138098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40</a:t>
            </a:fld>
            <a:endParaRPr lang="en-US"/>
          </a:p>
        </p:txBody>
      </p:sp>
    </p:spTree>
    <p:extLst>
      <p:ext uri="{BB962C8B-B14F-4D97-AF65-F5344CB8AC3E}">
        <p14:creationId xmlns:p14="http://schemas.microsoft.com/office/powerpoint/2010/main" val="3499644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41</a:t>
            </a:fld>
            <a:endParaRPr lang="en-US"/>
          </a:p>
        </p:txBody>
      </p:sp>
    </p:spTree>
    <p:extLst>
      <p:ext uri="{BB962C8B-B14F-4D97-AF65-F5344CB8AC3E}">
        <p14:creationId xmlns:p14="http://schemas.microsoft.com/office/powerpoint/2010/main" val="1821875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42</a:t>
            </a:fld>
            <a:endParaRPr lang="en-US"/>
          </a:p>
        </p:txBody>
      </p:sp>
    </p:spTree>
    <p:extLst>
      <p:ext uri="{BB962C8B-B14F-4D97-AF65-F5344CB8AC3E}">
        <p14:creationId xmlns:p14="http://schemas.microsoft.com/office/powerpoint/2010/main" val="158779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5</a:t>
            </a:fld>
            <a:endParaRPr lang="en-US"/>
          </a:p>
        </p:txBody>
      </p:sp>
    </p:spTree>
    <p:extLst>
      <p:ext uri="{BB962C8B-B14F-4D97-AF65-F5344CB8AC3E}">
        <p14:creationId xmlns:p14="http://schemas.microsoft.com/office/powerpoint/2010/main" val="1597850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43</a:t>
            </a:fld>
            <a:endParaRPr lang="en-US"/>
          </a:p>
        </p:txBody>
      </p:sp>
    </p:spTree>
    <p:extLst>
      <p:ext uri="{BB962C8B-B14F-4D97-AF65-F5344CB8AC3E}">
        <p14:creationId xmlns:p14="http://schemas.microsoft.com/office/powerpoint/2010/main" val="1572857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44</a:t>
            </a:fld>
            <a:endParaRPr lang="en-US"/>
          </a:p>
        </p:txBody>
      </p:sp>
    </p:spTree>
    <p:extLst>
      <p:ext uri="{BB962C8B-B14F-4D97-AF65-F5344CB8AC3E}">
        <p14:creationId xmlns:p14="http://schemas.microsoft.com/office/powerpoint/2010/main" val="3851113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45</a:t>
            </a:fld>
            <a:endParaRPr lang="en-US"/>
          </a:p>
        </p:txBody>
      </p:sp>
    </p:spTree>
    <p:extLst>
      <p:ext uri="{BB962C8B-B14F-4D97-AF65-F5344CB8AC3E}">
        <p14:creationId xmlns:p14="http://schemas.microsoft.com/office/powerpoint/2010/main" val="1724204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46</a:t>
            </a:fld>
            <a:endParaRPr lang="en-US"/>
          </a:p>
        </p:txBody>
      </p:sp>
    </p:spTree>
    <p:extLst>
      <p:ext uri="{BB962C8B-B14F-4D97-AF65-F5344CB8AC3E}">
        <p14:creationId xmlns:p14="http://schemas.microsoft.com/office/powerpoint/2010/main" val="3202868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47</a:t>
            </a:fld>
            <a:endParaRPr lang="en-US"/>
          </a:p>
        </p:txBody>
      </p:sp>
    </p:spTree>
    <p:extLst>
      <p:ext uri="{BB962C8B-B14F-4D97-AF65-F5344CB8AC3E}">
        <p14:creationId xmlns:p14="http://schemas.microsoft.com/office/powerpoint/2010/main" val="209359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48</a:t>
            </a:fld>
            <a:endParaRPr lang="en-US"/>
          </a:p>
        </p:txBody>
      </p:sp>
    </p:spTree>
    <p:extLst>
      <p:ext uri="{BB962C8B-B14F-4D97-AF65-F5344CB8AC3E}">
        <p14:creationId xmlns:p14="http://schemas.microsoft.com/office/powerpoint/2010/main" val="196925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6</a:t>
            </a:fld>
            <a:endParaRPr lang="en-US"/>
          </a:p>
        </p:txBody>
      </p:sp>
    </p:spTree>
    <p:extLst>
      <p:ext uri="{BB962C8B-B14F-4D97-AF65-F5344CB8AC3E}">
        <p14:creationId xmlns:p14="http://schemas.microsoft.com/office/powerpoint/2010/main" val="3147283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7</a:t>
            </a:fld>
            <a:endParaRPr lang="en-US"/>
          </a:p>
        </p:txBody>
      </p:sp>
    </p:spTree>
    <p:extLst>
      <p:ext uri="{BB962C8B-B14F-4D97-AF65-F5344CB8AC3E}">
        <p14:creationId xmlns:p14="http://schemas.microsoft.com/office/powerpoint/2010/main" val="151726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8</a:t>
            </a:fld>
            <a:endParaRPr lang="en-US"/>
          </a:p>
        </p:txBody>
      </p:sp>
    </p:spTree>
    <p:extLst>
      <p:ext uri="{BB962C8B-B14F-4D97-AF65-F5344CB8AC3E}">
        <p14:creationId xmlns:p14="http://schemas.microsoft.com/office/powerpoint/2010/main" val="325273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9</a:t>
            </a:fld>
            <a:endParaRPr lang="en-US"/>
          </a:p>
        </p:txBody>
      </p:sp>
    </p:spTree>
    <p:extLst>
      <p:ext uri="{BB962C8B-B14F-4D97-AF65-F5344CB8AC3E}">
        <p14:creationId xmlns:p14="http://schemas.microsoft.com/office/powerpoint/2010/main" val="226338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38721-3839-4B86-B82B-B15CA01668A5}" type="slidenum">
              <a:rPr lang="en-US" smtClean="0"/>
              <a:t>10</a:t>
            </a:fld>
            <a:endParaRPr lang="en-US"/>
          </a:p>
        </p:txBody>
      </p:sp>
    </p:spTree>
    <p:extLst>
      <p:ext uri="{BB962C8B-B14F-4D97-AF65-F5344CB8AC3E}">
        <p14:creationId xmlns:p14="http://schemas.microsoft.com/office/powerpoint/2010/main" val="2639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dirty="0"/>
          </a:p>
        </p:txBody>
      </p:sp>
      <p:sp>
        <p:nvSpPr>
          <p:cNvPr id="2" name="Tittel 1"/>
          <p:cNvSpPr>
            <a:spLocks noGrp="1"/>
          </p:cNvSpPr>
          <p:nvPr>
            <p:ph type="ctrTitle"/>
          </p:nvPr>
        </p:nvSpPr>
        <p:spPr>
          <a:xfrm>
            <a:off x="685800" y="1910403"/>
            <a:ext cx="7772400" cy="1470025"/>
          </a:xfrm>
        </p:spPr>
        <p:txBody>
          <a:bodyPr/>
          <a:lstStyle/>
          <a:p>
            <a:r>
              <a:rPr lang="en-US" noProof="0" dirty="0" smtClean="0"/>
              <a:t>Click to edit Master title style</a:t>
            </a:r>
            <a:endParaRPr lang="en-US" noProof="0" dirty="0"/>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Click to edit Master title style</a:t>
            </a:r>
            <a:endParaRPr lang="nn-NO" dirty="0"/>
          </a:p>
        </p:txBody>
      </p:sp>
      <p:sp>
        <p:nvSpPr>
          <p:cNvPr id="3" name="Plassholder for innhold 2"/>
          <p:cNvSpPr>
            <a:spLocks noGrp="1"/>
          </p:cNvSpPr>
          <p:nvPr>
            <p:ph idx="1"/>
          </p:nvPr>
        </p:nvSpPr>
        <p:spPr/>
        <p:txBody>
          <a:bodyPr/>
          <a:lstStyle>
            <a:lvl1pPr>
              <a:defRPr sz="2400"/>
            </a:lvl1pPr>
            <a:lvl2pPr>
              <a:defRPr sz="2000"/>
            </a:lvl2pPr>
            <a:lvl3pPr>
              <a:defRPr sz="1800"/>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n-NO" dirty="0"/>
          </a:p>
        </p:txBody>
      </p:sp>
      <p:sp>
        <p:nvSpPr>
          <p:cNvPr id="4" name="Plassholder for dato 3"/>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5" name="Plassholder for bunntekst 4"/>
          <p:cNvSpPr>
            <a:spLocks noGrp="1"/>
          </p:cNvSpPr>
          <p:nvPr>
            <p:ph type="ftr" sz="quarter" idx="11"/>
          </p:nvPr>
        </p:nvSpPr>
        <p:spPr/>
        <p:txBody>
          <a:bodyPr/>
          <a:lstStyle/>
          <a:p>
            <a:endParaRPr lang="nn-NO"/>
          </a:p>
        </p:txBody>
      </p:sp>
      <p:sp>
        <p:nvSpPr>
          <p:cNvPr id="6" name="Plassholder for lysbildenummer 5"/>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n-NO" dirty="0"/>
          </a:p>
        </p:txBody>
      </p:sp>
      <p:sp>
        <p:nvSpPr>
          <p:cNvPr id="5" name="Plassholder for dato 4"/>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6" name="Plassholder for bunntekst 5"/>
          <p:cNvSpPr>
            <a:spLocks noGrp="1"/>
          </p:cNvSpPr>
          <p:nvPr>
            <p:ph type="ftr" sz="quarter" idx="11"/>
          </p:nvPr>
        </p:nvSpPr>
        <p:spPr/>
        <p:txBody>
          <a:bodyPr/>
          <a:lstStyle/>
          <a:p>
            <a:endParaRPr lang="nn-NO"/>
          </a:p>
        </p:txBody>
      </p:sp>
      <p:sp>
        <p:nvSpPr>
          <p:cNvPr id="7" name="Plassholder for lysbildenummer 6"/>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smtClean="0"/>
              <a:t>Click to edit Master title style</a:t>
            </a:r>
            <a:endParaRPr lang="nn-NO"/>
          </a:p>
        </p:txBody>
      </p:sp>
      <p:sp>
        <p:nvSpPr>
          <p:cNvPr id="3" name="Plassholder for dato 2"/>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4" name="Plassholder for bunntekst 3"/>
          <p:cNvSpPr>
            <a:spLocks noGrp="1"/>
          </p:cNvSpPr>
          <p:nvPr>
            <p:ph type="ftr" sz="quarter" idx="11"/>
          </p:nvPr>
        </p:nvSpPr>
        <p:spPr/>
        <p:txBody>
          <a:bodyPr/>
          <a:lstStyle/>
          <a:p>
            <a:endParaRPr lang="nn-NO"/>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dato 1"/>
          <p:cNvSpPr>
            <a:spLocks noGrp="1"/>
          </p:cNvSpPr>
          <p:nvPr>
            <p:ph type="dt" sz="half" idx="10"/>
          </p:nvPr>
        </p:nvSpPr>
        <p:spPr/>
        <p:txBody>
          <a:bodyPr/>
          <a:lstStyle/>
          <a:p>
            <a:fld id="{8DF9E8F3-4849-FA48-B4C8-2D894E979956}" type="datetimeFigureOut">
              <a:rPr lang="nn-NO" smtClean="0"/>
              <a:pPr/>
              <a:t>26.08.2016</a:t>
            </a:fld>
            <a:endParaRPr lang="nn-NO"/>
          </a:p>
        </p:txBody>
      </p:sp>
      <p:sp>
        <p:nvSpPr>
          <p:cNvPr id="3" name="Plassholder for bunntekst 2"/>
          <p:cNvSpPr>
            <a:spLocks noGrp="1"/>
          </p:cNvSpPr>
          <p:nvPr>
            <p:ph type="ftr" sz="quarter" idx="11"/>
          </p:nvPr>
        </p:nvSpPr>
        <p:spPr/>
        <p:txBody>
          <a:bodyPr/>
          <a:lstStyle/>
          <a:p>
            <a:endParaRPr lang="nn-NO"/>
          </a:p>
        </p:txBody>
      </p:sp>
      <p:sp>
        <p:nvSpPr>
          <p:cNvPr id="4" name="Plassholder for lysbildenummer 3"/>
          <p:cNvSpPr>
            <a:spLocks noGrp="1"/>
          </p:cNvSpPr>
          <p:nvPr>
            <p:ph type="sldNum" sz="quarter" idx="12"/>
          </p:nvPr>
        </p:nvSpPr>
        <p:spPr/>
        <p:txBody>
          <a:bodyPr/>
          <a:lstStyle/>
          <a:p>
            <a:fld id="{48967F36-0B61-F749-ACDB-F36D75792314}" type="slidenum">
              <a:rPr lang="nn-NO" smtClean="0"/>
              <a:pPr/>
              <a:t>‹#›</a:t>
            </a:fld>
            <a:endParaRPr lang="nn-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8DF9E8F3-4849-FA48-B4C8-2D894E979956}" type="datetimeFigureOut">
              <a:rPr lang="nn-NO" smtClean="0"/>
              <a:pPr/>
              <a:t>26.08.2016</a:t>
            </a:fld>
            <a:endParaRPr lang="nn-NO" dirty="0"/>
          </a:p>
        </p:txBody>
      </p:sp>
      <p:sp>
        <p:nvSpPr>
          <p:cNvPr id="4" name="Plassholder for bunntekst 3"/>
          <p:cNvSpPr>
            <a:spLocks noGrp="1"/>
          </p:cNvSpPr>
          <p:nvPr>
            <p:ph type="ftr" sz="quarter" idx="11"/>
          </p:nvPr>
        </p:nvSpPr>
        <p:spPr/>
        <p:txBody>
          <a:bodyPr/>
          <a:lstStyle/>
          <a:p>
            <a:endParaRPr lang="nn-NO" dirty="0"/>
          </a:p>
        </p:txBody>
      </p:sp>
      <p:sp>
        <p:nvSpPr>
          <p:cNvPr id="5" name="Plassholder for lysbildenummer 4"/>
          <p:cNvSpPr>
            <a:spLocks noGrp="1"/>
          </p:cNvSpPr>
          <p:nvPr>
            <p:ph type="sldNum" sz="quarter" idx="12"/>
          </p:nvPr>
        </p:nvSpPr>
        <p:spPr/>
        <p:txBody>
          <a:bodyPr/>
          <a:lstStyle/>
          <a:p>
            <a:fld id="{48967F36-0B61-F749-ACDB-F36D75792314}" type="slidenum">
              <a:rPr lang="nn-NO" smtClean="0"/>
              <a:pPr/>
              <a:t>‹#›</a:t>
            </a:fld>
            <a:endParaRPr lang="nn-NO" dirty="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n-NO" dirty="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nb-NO" sz="1400" b="1" i="0" u="none" strike="noStrike" kern="1200" cap="none" spc="0" normalizeH="0" baseline="0" noProof="0" dirty="0" err="1" smtClean="0">
                <a:ln>
                  <a:noFill/>
                </a:ln>
                <a:solidFill>
                  <a:srgbClr val="000000"/>
                </a:solidFill>
                <a:effectLst/>
                <a:uLnTx/>
                <a:uFillTx/>
                <a:latin typeface="Open Sans"/>
                <a:ea typeface="+mn-ea"/>
                <a:cs typeface="Open Sans"/>
              </a:rPr>
              <a:t>uit.no</a:t>
            </a:r>
            <a:endParaRPr kumimoji="0" lang="nn-NO" sz="1400" b="1" i="0" u="none" strike="noStrike" kern="1200" cap="none" spc="0" normalizeH="0" baseline="0" noProof="0" dirty="0">
              <a:ln>
                <a:noFill/>
              </a:ln>
              <a:solidFill>
                <a:srgbClr val="000000"/>
              </a:solidFill>
              <a:effectLst/>
              <a:uLnTx/>
              <a:uFillTx/>
              <a:latin typeface="Open Sans"/>
              <a:ea typeface="+mn-ea"/>
              <a:cs typeface="Open Sans"/>
            </a:endParaRP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77863" y="438150"/>
            <a:ext cx="7772400" cy="7334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452563"/>
            <a:ext cx="7772400" cy="224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849688"/>
            <a:ext cx="7772400" cy="2246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r>
              <a:rPr lang="en-US" smtClean="0"/>
              <a:t>16.2.11</a:t>
            </a: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nn-NO" smtClean="0"/>
              <a:t>Universitetet i Tromsø, Tore Larsen - INF-2201</a:t>
            </a: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A4194E1-952C-4FB6-B572-F0DB73F2DBCB}" type="slidenum">
              <a:rPr lang="en-US"/>
              <a:pPr/>
              <a:t>‹#›</a:t>
            </a:fld>
            <a:endParaRPr lang="en-US"/>
          </a:p>
        </p:txBody>
      </p:sp>
    </p:spTree>
    <p:extLst>
      <p:ext uri="{BB962C8B-B14F-4D97-AF65-F5344CB8AC3E}">
        <p14:creationId xmlns:p14="http://schemas.microsoft.com/office/powerpoint/2010/main" val="334547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smtClean="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8DF9E8F3-4849-FA48-B4C8-2D894E979956}" type="datetimeFigureOut">
              <a:rPr lang="nn-NO" smtClean="0"/>
              <a:pPr/>
              <a:t>26.08.2016</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6553200" y="6356350"/>
            <a:ext cx="1827096"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Lst>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kernel.org/doc/man-pages/online/pages/man7/futex.7.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p:txBody>
          <a:bodyPr/>
          <a:lstStyle/>
          <a:p>
            <a:r>
              <a:rPr lang="en-US" dirty="0" smtClean="0"/>
              <a:t>Threads and synchronization primitives</a:t>
            </a:r>
            <a:endParaRPr lang="en-US" dirty="0"/>
          </a:p>
        </p:txBody>
      </p:sp>
      <p:sp>
        <p:nvSpPr>
          <p:cNvPr id="3" name="Undertittel 2"/>
          <p:cNvSpPr>
            <a:spLocks noGrp="1"/>
          </p:cNvSpPr>
          <p:nvPr>
            <p:ph type="subTitle" idx="1"/>
          </p:nvPr>
        </p:nvSpPr>
        <p:spPr/>
        <p:txBody>
          <a:bodyPr>
            <a:normAutofit/>
          </a:bodyPr>
          <a:lstStyle/>
          <a:p>
            <a:r>
              <a:rPr lang="en-US" sz="2000" dirty="0"/>
              <a:t>Inf-2202 Concurrent and Data-Intensive Programming</a:t>
            </a:r>
          </a:p>
          <a:p>
            <a:r>
              <a:rPr lang="en-US" sz="2000" dirty="0"/>
              <a:t>Fall </a:t>
            </a:r>
            <a:r>
              <a:rPr lang="en-US" sz="2000" dirty="0" smtClean="0"/>
              <a:t>2016</a:t>
            </a:r>
            <a:endParaRPr lang="en-US" sz="2000" dirty="0"/>
          </a:p>
          <a:p>
            <a:r>
              <a:rPr lang="en-US" sz="2000" dirty="0"/>
              <a:t>Lars Ailo Bongo (larsab@cs.uit.no)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01"/>
            <a:ext cx="9144000"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819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218"/>
            <a:ext cx="9144000" cy="6318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3515"/>
            <a:ext cx="9144000" cy="633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7004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261"/>
            <a:ext cx="9144000" cy="634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272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critical sections</a:t>
            </a:r>
            <a:endParaRPr lang="en-US" dirty="0"/>
          </a:p>
        </p:txBody>
      </p:sp>
      <p:sp>
        <p:nvSpPr>
          <p:cNvPr id="3" name="Content Placeholder 2"/>
          <p:cNvSpPr>
            <a:spLocks noGrp="1"/>
          </p:cNvSpPr>
          <p:nvPr>
            <p:ph idx="1"/>
          </p:nvPr>
        </p:nvSpPr>
        <p:spPr/>
        <p:txBody>
          <a:bodyPr/>
          <a:lstStyle/>
          <a:p>
            <a:endParaRPr lang="en-US" dirty="0"/>
          </a:p>
          <a:p>
            <a:r>
              <a:rPr lang="en-US" dirty="0" smtClean="0"/>
              <a:t>Based on slides by:</a:t>
            </a:r>
          </a:p>
          <a:p>
            <a:pPr lvl="1"/>
            <a:r>
              <a:rPr lang="en-US" dirty="0" smtClean="0"/>
              <a:t>Thomas </a:t>
            </a:r>
            <a:r>
              <a:rPr lang="en-US" dirty="0" err="1"/>
              <a:t>Plagemann</a:t>
            </a:r>
            <a:r>
              <a:rPr lang="en-US" dirty="0"/>
              <a:t> </a:t>
            </a:r>
            <a:r>
              <a:rPr lang="en-US" dirty="0" smtClean="0"/>
              <a:t> (University of Oslo)</a:t>
            </a:r>
            <a:endParaRPr lang="en-US" dirty="0"/>
          </a:p>
          <a:p>
            <a:pPr lvl="1"/>
            <a:r>
              <a:rPr lang="en-US" dirty="0" smtClean="0"/>
              <a:t>Otto </a:t>
            </a:r>
            <a:r>
              <a:rPr lang="en-US" dirty="0"/>
              <a:t>J. Anshus, Tore Larsen (University of Tromsø), Kai Li (Princeton University) </a:t>
            </a:r>
          </a:p>
        </p:txBody>
      </p:sp>
    </p:spTree>
    <p:extLst>
      <p:ext uri="{BB962C8B-B14F-4D97-AF65-F5344CB8AC3E}">
        <p14:creationId xmlns:p14="http://schemas.microsoft.com/office/powerpoint/2010/main" val="3311765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698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452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6"/>
            <a:ext cx="9143999" cy="6855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534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3448"/>
            <a:ext cx="9143998" cy="686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950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 y="0"/>
            <a:ext cx="9151986" cy="683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69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84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071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Operating system course recap</a:t>
            </a:r>
          </a:p>
          <a:p>
            <a:pPr lvl="1"/>
            <a:r>
              <a:rPr lang="en-US" dirty="0" smtClean="0"/>
              <a:t>Processes and threads</a:t>
            </a:r>
          </a:p>
          <a:p>
            <a:pPr lvl="1"/>
            <a:r>
              <a:rPr lang="en-US" smtClean="0"/>
              <a:t>Mutex</a:t>
            </a:r>
            <a:r>
              <a:rPr lang="en-US" dirty="0" smtClean="0"/>
              <a:t>, </a:t>
            </a:r>
            <a:r>
              <a:rPr lang="en-US" dirty="0" smtClean="0"/>
              <a:t>condition </a:t>
            </a:r>
            <a:r>
              <a:rPr lang="en-US" dirty="0" smtClean="0"/>
              <a:t>variable</a:t>
            </a:r>
            <a:r>
              <a:rPr lang="en-US" smtClean="0"/>
              <a:t>, </a:t>
            </a:r>
            <a:r>
              <a:rPr lang="en-US" smtClean="0"/>
              <a:t>message </a:t>
            </a:r>
            <a:r>
              <a:rPr lang="en-US" dirty="0" smtClean="0"/>
              <a:t>passing</a:t>
            </a:r>
          </a:p>
          <a:p>
            <a:pPr lvl="1"/>
            <a:r>
              <a:rPr lang="en-US" dirty="0" err="1" smtClean="0"/>
              <a:t>Pthread</a:t>
            </a:r>
            <a:r>
              <a:rPr lang="en-US" dirty="0" smtClean="0"/>
              <a:t> and Python thread </a:t>
            </a:r>
            <a:r>
              <a:rPr lang="en-US" dirty="0" smtClean="0"/>
              <a:t>programming</a:t>
            </a:r>
            <a:endParaRPr lang="en-US" dirty="0" smtClean="0"/>
          </a:p>
        </p:txBody>
      </p:sp>
    </p:spTree>
    <p:extLst>
      <p:ext uri="{BB962C8B-B14F-4D97-AF65-F5344CB8AC3E}">
        <p14:creationId xmlns:p14="http://schemas.microsoft.com/office/powerpoint/2010/main" val="301408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a:t> Mutual Exclusion </a:t>
            </a:r>
            <a:endParaRPr lang="en-US" dirty="0"/>
          </a:p>
        </p:txBody>
      </p:sp>
      <p:sp>
        <p:nvSpPr>
          <p:cNvPr id="3" name="Content Placeholder 2"/>
          <p:cNvSpPr>
            <a:spLocks noGrp="1"/>
          </p:cNvSpPr>
          <p:nvPr>
            <p:ph idx="1"/>
          </p:nvPr>
        </p:nvSpPr>
        <p:spPr/>
        <p:txBody>
          <a:bodyPr/>
          <a:lstStyle/>
          <a:p>
            <a:r>
              <a:rPr lang="en-US" dirty="0" smtClean="0"/>
              <a:t>Based on slides by:</a:t>
            </a:r>
          </a:p>
          <a:p>
            <a:pPr lvl="1"/>
            <a:r>
              <a:rPr lang="en-US" dirty="0" smtClean="0"/>
              <a:t>Phuong </a:t>
            </a:r>
            <a:r>
              <a:rPr lang="en-US" dirty="0"/>
              <a:t>Ha </a:t>
            </a:r>
          </a:p>
          <a:p>
            <a:pPr lvl="1"/>
            <a:r>
              <a:rPr lang="en-US" dirty="0" smtClean="0"/>
              <a:t>Otto </a:t>
            </a:r>
            <a:r>
              <a:rPr lang="en-US" dirty="0"/>
              <a:t>J. Anshus, Tore Larsen, Kai Li, Thomas </a:t>
            </a:r>
            <a:r>
              <a:rPr lang="en-US" dirty="0" err="1"/>
              <a:t>Plagemann</a:t>
            </a:r>
            <a:r>
              <a:rPr lang="en-US" dirty="0"/>
              <a:t>, A. S. </a:t>
            </a:r>
            <a:r>
              <a:rPr lang="en-US" dirty="0" err="1"/>
              <a:t>Tanenbaum</a:t>
            </a:r>
            <a:r>
              <a:rPr lang="en-US" dirty="0"/>
              <a:t>, A. </a:t>
            </a:r>
            <a:r>
              <a:rPr lang="en-US" dirty="0" err="1"/>
              <a:t>Silberschatz</a:t>
            </a:r>
            <a:r>
              <a:rPr lang="en-US" dirty="0"/>
              <a:t>, M. </a:t>
            </a:r>
            <a:r>
              <a:rPr lang="en-US" dirty="0" err="1"/>
              <a:t>Herlihy</a:t>
            </a:r>
            <a:r>
              <a:rPr lang="en-US" dirty="0"/>
              <a:t>, N. </a:t>
            </a:r>
            <a:r>
              <a:rPr lang="en-US" dirty="0" err="1"/>
              <a:t>Shavit</a:t>
            </a:r>
            <a:r>
              <a:rPr lang="en-US" dirty="0"/>
              <a:t> </a:t>
            </a:r>
          </a:p>
        </p:txBody>
      </p:sp>
    </p:spTree>
    <p:extLst>
      <p:ext uri="{BB962C8B-B14F-4D97-AF65-F5344CB8AC3E}">
        <p14:creationId xmlns:p14="http://schemas.microsoft.com/office/powerpoint/2010/main" val="3329235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15152"/>
            <a:ext cx="9202215" cy="636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3741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388"/>
            <a:ext cx="9144000" cy="634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910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packages	</a:t>
            </a:r>
            <a:endParaRPr lang="en-US" dirty="0"/>
          </a:p>
        </p:txBody>
      </p:sp>
      <p:sp>
        <p:nvSpPr>
          <p:cNvPr id="3" name="Content Placeholder 2"/>
          <p:cNvSpPr>
            <a:spLocks noGrp="1"/>
          </p:cNvSpPr>
          <p:nvPr>
            <p:ph idx="1"/>
          </p:nvPr>
        </p:nvSpPr>
        <p:spPr/>
        <p:txBody>
          <a:bodyPr/>
          <a:lstStyle/>
          <a:p>
            <a:r>
              <a:rPr lang="en-US" dirty="0" smtClean="0"/>
              <a:t>Lars Ailo Bongo, </a:t>
            </a:r>
            <a:r>
              <a:rPr lang="en-US" dirty="0" err="1" smtClean="0"/>
              <a:t>UiT</a:t>
            </a:r>
            <a:endParaRPr lang="en-US" dirty="0"/>
          </a:p>
        </p:txBody>
      </p:sp>
    </p:spTree>
    <p:extLst>
      <p:ext uri="{BB962C8B-B14F-4D97-AF65-F5344CB8AC3E}">
        <p14:creationId xmlns:p14="http://schemas.microsoft.com/office/powerpoint/2010/main" val="1960160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24</a:t>
            </a:fld>
            <a:endParaRPr lang="nb-NO"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09" y="4981575"/>
            <a:ext cx="13335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800600"/>
            <a:ext cx="15240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209" y="4718856"/>
            <a:ext cx="14382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078" y="3147548"/>
            <a:ext cx="1038225" cy="12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378" y="3201055"/>
            <a:ext cx="952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9"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r="65475"/>
          <a:stretch/>
        </p:blipFill>
        <p:spPr bwMode="auto">
          <a:xfrm>
            <a:off x="3669732" y="3165798"/>
            <a:ext cx="1435668"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56051" y="2257132"/>
            <a:ext cx="1447800" cy="369332"/>
          </a:xfrm>
          <a:prstGeom prst="rect">
            <a:avLst/>
          </a:prstGeom>
          <a:noFill/>
          <a:ln w="25400">
            <a:solidFill>
              <a:schemeClr val="tx2"/>
            </a:solidFill>
          </a:ln>
        </p:spPr>
        <p:txBody>
          <a:bodyPr wrap="square" rtlCol="0">
            <a:spAutoFit/>
          </a:bodyPr>
          <a:lstStyle/>
          <a:p>
            <a:pPr algn="ctr"/>
            <a:r>
              <a:rPr lang="en-US" dirty="0" smtClean="0"/>
              <a:t>Pthreads</a:t>
            </a:r>
            <a:endParaRPr lang="en-US" dirty="0"/>
          </a:p>
        </p:txBody>
      </p:sp>
      <p:pic>
        <p:nvPicPr>
          <p:cNvPr id="18440"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00042" y="989544"/>
            <a:ext cx="66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2878" y="498474"/>
            <a:ext cx="20097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2"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1331" y="3048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3"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32164" y="3439479"/>
            <a:ext cx="137636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44"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4052" y="1431401"/>
            <a:ext cx="1813557" cy="6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937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85800" y="304800"/>
            <a:ext cx="7150100" cy="1143000"/>
          </a:xfrm>
        </p:spPr>
        <p:txBody>
          <a:bodyPr/>
          <a:lstStyle/>
          <a:p>
            <a:r>
              <a:rPr lang="en-US" dirty="0"/>
              <a:t>Threads</a:t>
            </a:r>
            <a:br>
              <a:rPr lang="en-US" dirty="0"/>
            </a:br>
            <a:r>
              <a:rPr lang="en-US" sz="2000" dirty="0"/>
              <a:t>The Thread Model (1)</a:t>
            </a:r>
            <a:endParaRPr lang="en-US" dirty="0"/>
          </a:p>
        </p:txBody>
      </p:sp>
      <p:sp>
        <p:nvSpPr>
          <p:cNvPr id="114691" name="Rectangle 3"/>
          <p:cNvSpPr>
            <a:spLocks noGrp="1" noChangeArrowheads="1"/>
          </p:cNvSpPr>
          <p:nvPr>
            <p:ph type="body" idx="1"/>
          </p:nvPr>
        </p:nvSpPr>
        <p:spPr>
          <a:xfrm>
            <a:off x="685800" y="5289550"/>
            <a:ext cx="7772400" cy="806450"/>
          </a:xfrm>
        </p:spPr>
        <p:txBody>
          <a:bodyPr>
            <a:normAutofit lnSpcReduction="10000"/>
          </a:bodyPr>
          <a:lstStyle/>
          <a:p>
            <a:pPr>
              <a:lnSpc>
                <a:spcPct val="90000"/>
              </a:lnSpc>
              <a:buFontTx/>
              <a:buNone/>
            </a:pPr>
            <a:r>
              <a:rPr lang="en-US" dirty="0"/>
              <a:t>(a) Three processes </a:t>
            </a:r>
            <a:r>
              <a:rPr lang="en-US" dirty="0" smtClean="0"/>
              <a:t>with </a:t>
            </a:r>
            <a:r>
              <a:rPr lang="en-US" dirty="0"/>
              <a:t>one </a:t>
            </a:r>
            <a:r>
              <a:rPr lang="en-US" dirty="0" smtClean="0"/>
              <a:t>thread each </a:t>
            </a:r>
            <a:endParaRPr lang="en-US" dirty="0"/>
          </a:p>
          <a:p>
            <a:pPr>
              <a:lnSpc>
                <a:spcPct val="90000"/>
              </a:lnSpc>
              <a:buFontTx/>
              <a:buNone/>
            </a:pPr>
            <a:r>
              <a:rPr lang="en-US" dirty="0"/>
              <a:t>(b) One process with three threads</a:t>
            </a:r>
            <a:endParaRPr lang="en-US" sz="2000" dirty="0"/>
          </a:p>
        </p:txBody>
      </p:sp>
      <p:pic>
        <p:nvPicPr>
          <p:cNvPr id="114692" name="Picture 4"/>
          <p:cNvPicPr>
            <a:picLocks noChangeAspect="1" noChangeArrowheads="1"/>
          </p:cNvPicPr>
          <p:nvPr/>
        </p:nvPicPr>
        <p:blipFill>
          <a:blip r:embed="rId3" cstate="print"/>
          <a:srcRect/>
          <a:stretch>
            <a:fillRect/>
          </a:stretch>
        </p:blipFill>
        <p:spPr bwMode="auto">
          <a:xfrm>
            <a:off x="152400" y="1600200"/>
            <a:ext cx="8228012" cy="3354388"/>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dirty="0" smtClean="0"/>
              <a:t>Universitetet i Tromsø, Tore Larsen - INF-2201</a:t>
            </a:r>
            <a:endParaRPr lang="en-US" dirty="0"/>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25</a:t>
            </a:fld>
            <a:endParaRPr lang="en-US"/>
          </a:p>
        </p:txBody>
      </p:sp>
    </p:spTree>
    <p:extLst>
      <p:ext uri="{BB962C8B-B14F-4D97-AF65-F5344CB8AC3E}">
        <p14:creationId xmlns:p14="http://schemas.microsoft.com/office/powerpoint/2010/main" val="3901455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77863" y="263339"/>
            <a:ext cx="7772400" cy="733425"/>
          </a:xfrm>
        </p:spPr>
        <p:txBody>
          <a:bodyPr/>
          <a:lstStyle/>
          <a:p>
            <a:r>
              <a:rPr lang="en-US" dirty="0"/>
              <a:t>The Thread Model (2)</a:t>
            </a:r>
          </a:p>
        </p:txBody>
      </p:sp>
      <p:graphicFrame>
        <p:nvGraphicFramePr>
          <p:cNvPr id="213104" name="Group 112"/>
          <p:cNvGraphicFramePr>
            <a:graphicFrameLocks noGrp="1"/>
          </p:cNvGraphicFramePr>
          <p:nvPr>
            <p:ph sz="half" idx="1"/>
            <p:extLst>
              <p:ext uri="{D42A27DB-BD31-4B8C-83A1-F6EECF244321}">
                <p14:modId xmlns:p14="http://schemas.microsoft.com/office/powerpoint/2010/main" val="992003420"/>
              </p:ext>
            </p:extLst>
          </p:nvPr>
        </p:nvGraphicFramePr>
        <p:xfrm>
          <a:off x="685800" y="1223964"/>
          <a:ext cx="7772400" cy="4632960"/>
        </p:xfrm>
        <a:graphic>
          <a:graphicData uri="http://schemas.openxmlformats.org/drawingml/2006/table">
            <a:tbl>
              <a:tblPr/>
              <a:tblGrid>
                <a:gridCol w="3886200"/>
                <a:gridCol w="3886200"/>
              </a:tblGrid>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Per process items</a:t>
                      </a:r>
                    </a:p>
                  </a:txBody>
                  <a:tcPr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Per thread items</a:t>
                      </a:r>
                    </a:p>
                  </a:txBody>
                  <a:tcPr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Program 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Global variables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Open files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Child processes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State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Privileges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Pending alarms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Signals and signal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Accounting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nb-NO" sz="2000" b="0" i="0" u="none" strike="noStrike" cap="none" normalizeH="0" baseline="0" dirty="0" smtClean="0">
                        <a:ln>
                          <a:noFill/>
                        </a:ln>
                        <a:solidFill>
                          <a:schemeClr val="tx1"/>
                        </a:solidFill>
                        <a:effectLst/>
                        <a:latin typeface="Helvetic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rPr>
                        <a:t>Items shared by all threads in a process</a:t>
                      </a:r>
                    </a:p>
                  </a:txBody>
                  <a:tcP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Helvetica"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rPr>
                        <a:t>Items private to each thread</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12"/>
          </p:nvPr>
        </p:nvSpPr>
        <p:spPr/>
        <p:txBody>
          <a:bodyPr/>
          <a:lstStyle/>
          <a:p>
            <a:fld id="{8A4194E1-952C-4FB6-B572-F0DB73F2DBCB}" type="slidenum">
              <a:rPr lang="en-US" smtClean="0"/>
              <a:pPr/>
              <a:t>26</a:t>
            </a:fld>
            <a:endParaRPr lang="en-US"/>
          </a:p>
        </p:txBody>
      </p:sp>
    </p:spTree>
    <p:extLst>
      <p:ext uri="{BB962C8B-B14F-4D97-AF65-F5344CB8AC3E}">
        <p14:creationId xmlns:p14="http://schemas.microsoft.com/office/powerpoint/2010/main" val="516120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73870" y="381000"/>
            <a:ext cx="7150100" cy="1143000"/>
          </a:xfrm>
        </p:spPr>
        <p:txBody>
          <a:bodyPr/>
          <a:lstStyle/>
          <a:p>
            <a:r>
              <a:rPr lang="en-US" dirty="0"/>
              <a:t>The Thread Model (3)</a:t>
            </a:r>
          </a:p>
        </p:txBody>
      </p:sp>
      <p:sp>
        <p:nvSpPr>
          <p:cNvPr id="116739" name="Rectangle 3"/>
          <p:cNvSpPr>
            <a:spLocks noGrp="1" noChangeArrowheads="1"/>
          </p:cNvSpPr>
          <p:nvPr>
            <p:ph type="body" idx="1"/>
          </p:nvPr>
        </p:nvSpPr>
        <p:spPr>
          <a:xfrm>
            <a:off x="685800" y="5483225"/>
            <a:ext cx="7772400" cy="612775"/>
          </a:xfrm>
        </p:spPr>
        <p:txBody>
          <a:bodyPr/>
          <a:lstStyle/>
          <a:p>
            <a:pPr algn="ctr">
              <a:lnSpc>
                <a:spcPct val="90000"/>
              </a:lnSpc>
              <a:buFontTx/>
              <a:buNone/>
            </a:pPr>
            <a:r>
              <a:rPr lang="en-US"/>
              <a:t>Each thread has its own stack</a:t>
            </a:r>
          </a:p>
        </p:txBody>
      </p:sp>
      <p:pic>
        <p:nvPicPr>
          <p:cNvPr id="116740" name="Picture 4" descr="2-8"/>
          <p:cNvPicPr>
            <a:picLocks noChangeAspect="1" noChangeArrowheads="1"/>
          </p:cNvPicPr>
          <p:nvPr/>
        </p:nvPicPr>
        <p:blipFill>
          <a:blip r:embed="rId3" cstate="print"/>
          <a:srcRect/>
          <a:stretch>
            <a:fillRect/>
          </a:stretch>
        </p:blipFill>
        <p:spPr bwMode="auto">
          <a:xfrm>
            <a:off x="1281113" y="1524000"/>
            <a:ext cx="6499225" cy="3641725"/>
          </a:xfrm>
          <a:prstGeom prst="rect">
            <a:avLst/>
          </a:prstGeom>
          <a:noFill/>
        </p:spPr>
      </p:pic>
      <p:sp>
        <p:nvSpPr>
          <p:cNvPr id="2" name="Date Placeholder 1"/>
          <p:cNvSpPr>
            <a:spLocks noGrp="1"/>
          </p:cNvSpPr>
          <p:nvPr>
            <p:ph type="dt" sz="half" idx="10"/>
          </p:nvPr>
        </p:nvSpPr>
        <p:spPr/>
        <p:txBody>
          <a:bodyPr/>
          <a:lstStyle/>
          <a:p>
            <a:r>
              <a:rPr lang="en-US" smtClean="0"/>
              <a:t>16.2.11</a:t>
            </a:r>
            <a:endParaRPr lang="en-US"/>
          </a:p>
        </p:txBody>
      </p:sp>
      <p:sp>
        <p:nvSpPr>
          <p:cNvPr id="3" name="Footer Placeholder 2"/>
          <p:cNvSpPr>
            <a:spLocks noGrp="1"/>
          </p:cNvSpPr>
          <p:nvPr>
            <p:ph type="ftr" sz="quarter" idx="11"/>
          </p:nvPr>
        </p:nvSpPr>
        <p:spPr/>
        <p:txBody>
          <a:bodyPr/>
          <a:lstStyle/>
          <a:p>
            <a:r>
              <a:rPr lang="nn-NO" smtClean="0"/>
              <a:t>Universitetet i Tromsø, Tore Larsen - INF-2201</a:t>
            </a:r>
            <a:endParaRPr lang="en-US"/>
          </a:p>
        </p:txBody>
      </p:sp>
      <p:sp>
        <p:nvSpPr>
          <p:cNvPr id="4" name="Slide Number Placeholder 3"/>
          <p:cNvSpPr>
            <a:spLocks noGrp="1"/>
          </p:cNvSpPr>
          <p:nvPr>
            <p:ph type="sldNum" sz="quarter" idx="4294967295"/>
          </p:nvPr>
        </p:nvSpPr>
        <p:spPr>
          <a:xfrm>
            <a:off x="6553200" y="6248400"/>
            <a:ext cx="1905000" cy="457200"/>
          </a:xfrm>
          <a:prstGeom prst="rect">
            <a:avLst/>
          </a:prstGeom>
        </p:spPr>
        <p:txBody>
          <a:bodyPr/>
          <a:lstStyle/>
          <a:p>
            <a:fld id="{919DBCD4-77E7-4AAB-8D3F-D13DC55CDBA1}" type="slidenum">
              <a:rPr lang="en-US" smtClean="0"/>
              <a:pPr/>
              <a:t>27</a:t>
            </a:fld>
            <a:endParaRPr lang="en-US"/>
          </a:p>
        </p:txBody>
      </p:sp>
    </p:spTree>
    <p:extLst>
      <p:ext uri="{BB962C8B-B14F-4D97-AF65-F5344CB8AC3E}">
        <p14:creationId xmlns:p14="http://schemas.microsoft.com/office/powerpoint/2010/main" val="1054284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150100" cy="609600"/>
          </a:xfrm>
        </p:spPr>
        <p:txBody>
          <a:bodyPr/>
          <a:lstStyle/>
          <a:p>
            <a:r>
              <a:rPr lang="en-US" dirty="0" smtClean="0"/>
              <a:t>Linux Process/ Threads</a:t>
            </a:r>
            <a:endParaRPr lang="en-US" dirty="0"/>
          </a:p>
        </p:txBody>
      </p:sp>
      <p:sp>
        <p:nvSpPr>
          <p:cNvPr id="3" name="Content Placeholder 2"/>
          <p:cNvSpPr>
            <a:spLocks noGrp="1"/>
          </p:cNvSpPr>
          <p:nvPr>
            <p:ph idx="1"/>
          </p:nvPr>
        </p:nvSpPr>
        <p:spPr>
          <a:xfrm>
            <a:off x="228600" y="685800"/>
            <a:ext cx="7696199" cy="5394325"/>
          </a:xfrm>
          <a:solidFill>
            <a:schemeClr val="bg1"/>
          </a:solidFill>
        </p:spPr>
        <p:txBody>
          <a:bodyPr>
            <a:normAutofit fontScale="92500" lnSpcReduction="20000"/>
          </a:bodyPr>
          <a:lstStyle/>
          <a:p>
            <a:r>
              <a:rPr lang="en-US" dirty="0"/>
              <a:t>Linux takes a unique approach to implementing the process and thread </a:t>
            </a:r>
            <a:r>
              <a:rPr lang="en-US" dirty="0" smtClean="0"/>
              <a:t>abstractions. In </a:t>
            </a:r>
            <a:r>
              <a:rPr lang="en-US" dirty="0"/>
              <a:t>Linux, all threads are simply processes that might share certain </a:t>
            </a:r>
            <a:r>
              <a:rPr lang="en-US" dirty="0" smtClean="0"/>
              <a:t>resources. Instead </a:t>
            </a:r>
            <a:r>
              <a:rPr lang="en-US" dirty="0"/>
              <a:t>of being something different than a thread or a group of </a:t>
            </a:r>
            <a:r>
              <a:rPr lang="en-US" dirty="0" smtClean="0"/>
              <a:t>threads, a </a:t>
            </a:r>
            <a:r>
              <a:rPr lang="en-US" dirty="0"/>
              <a:t>process in Linux is simply a group of threads that share something called </a:t>
            </a:r>
            <a:r>
              <a:rPr lang="en-US" dirty="0" smtClean="0"/>
              <a:t>a thread </a:t>
            </a:r>
            <a:r>
              <a:rPr lang="en-US" dirty="0"/>
              <a:t>group ID (TGID) and whatever resources are necessary</a:t>
            </a:r>
            <a:r>
              <a:rPr lang="en-US" dirty="0" smtClean="0"/>
              <a:t>.</a:t>
            </a:r>
          </a:p>
          <a:p>
            <a:r>
              <a:rPr lang="en-US" dirty="0" smtClean="0"/>
              <a:t>It </a:t>
            </a:r>
            <a:r>
              <a:rPr lang="en-US" dirty="0"/>
              <a:t>is worth mentioning that this model, combined </a:t>
            </a:r>
            <a:r>
              <a:rPr lang="en-US" dirty="0" smtClean="0"/>
              <a:t>with certain </a:t>
            </a:r>
            <a:r>
              <a:rPr lang="en-US" dirty="0"/>
              <a:t>tricks like a COW (Copy On Write) forking </a:t>
            </a:r>
            <a:r>
              <a:rPr lang="en-US" dirty="0" smtClean="0"/>
              <a:t>algorithm </a:t>
            </a:r>
            <a:r>
              <a:rPr lang="en-US" dirty="0"/>
              <a:t>causes </a:t>
            </a:r>
            <a:r>
              <a:rPr lang="en-US" dirty="0" smtClean="0"/>
              <a:t>process and </a:t>
            </a:r>
            <a:r>
              <a:rPr lang="en-US" dirty="0"/>
              <a:t>thread spawning to be very fast and efficient in Linux, whereas </a:t>
            </a:r>
            <a:r>
              <a:rPr lang="en-US" dirty="0" smtClean="0"/>
              <a:t>spawning a </a:t>
            </a:r>
            <a:r>
              <a:rPr lang="en-US" dirty="0"/>
              <a:t>process is much more expensive than spawning </a:t>
            </a:r>
            <a:r>
              <a:rPr lang="en-US" dirty="0" smtClean="0"/>
              <a:t>threads on </a:t>
            </a:r>
            <a:r>
              <a:rPr lang="en-US" dirty="0"/>
              <a:t>many </a:t>
            </a:r>
            <a:r>
              <a:rPr lang="en-US" dirty="0" smtClean="0"/>
              <a:t>other operating </a:t>
            </a:r>
            <a:r>
              <a:rPr lang="en-US" dirty="0"/>
              <a:t>systems </a:t>
            </a:r>
            <a:r>
              <a:rPr lang="en-US" dirty="0" smtClean="0"/>
              <a:t>[…] </a:t>
            </a:r>
          </a:p>
          <a:p>
            <a:r>
              <a:rPr lang="en-US" dirty="0" smtClean="0"/>
              <a:t>It </a:t>
            </a:r>
            <a:r>
              <a:rPr lang="en-US" dirty="0"/>
              <a:t>is only important to </a:t>
            </a:r>
            <a:r>
              <a:rPr lang="en-US" dirty="0" smtClean="0"/>
              <a:t>know that </a:t>
            </a:r>
            <a:r>
              <a:rPr lang="en-US" dirty="0"/>
              <a:t>Linux considers processes to be merely groups of threads and does </a:t>
            </a:r>
            <a:r>
              <a:rPr lang="en-US" dirty="0" smtClean="0"/>
              <a:t>not differentiate </a:t>
            </a:r>
            <a:r>
              <a:rPr lang="en-US" dirty="0"/>
              <a:t>between the two. Because of this, Linux schedules threads </a:t>
            </a:r>
            <a:r>
              <a:rPr lang="en-US" dirty="0" smtClean="0"/>
              <a:t>only, essentially </a:t>
            </a:r>
            <a:r>
              <a:rPr lang="en-US" dirty="0"/>
              <a:t>ignoring what POSIX processes they belong to</a:t>
            </a:r>
            <a:r>
              <a:rPr lang="en-US" dirty="0" smtClean="0"/>
              <a:t>.</a:t>
            </a:r>
          </a:p>
          <a:p>
            <a:r>
              <a:rPr lang="en-US" dirty="0" smtClean="0"/>
              <a:t>Source: </a:t>
            </a:r>
            <a:r>
              <a:rPr lang="en-US" i="1" dirty="0" smtClean="0"/>
              <a:t>Understanding </a:t>
            </a:r>
            <a:r>
              <a:rPr lang="en-US" i="1" dirty="0"/>
              <a:t>the Linux 2.6.8.1 CPU </a:t>
            </a:r>
            <a:r>
              <a:rPr lang="en-US" i="1" dirty="0" smtClean="0"/>
              <a:t>Scheduler</a:t>
            </a:r>
            <a:r>
              <a:rPr lang="en-US" dirty="0" smtClean="0"/>
              <a:t>, </a:t>
            </a:r>
            <a:r>
              <a:rPr lang="en-US" dirty="0"/>
              <a:t>Josh </a:t>
            </a:r>
            <a:r>
              <a:rPr lang="en-US" dirty="0" err="1" smtClean="0"/>
              <a:t>Aas</a:t>
            </a:r>
            <a:r>
              <a:rPr lang="en-US" dirty="0" smtClean="0"/>
              <a:t>, 2005.</a:t>
            </a:r>
            <a:endParaRPr lang="en-US" i="1"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28</a:t>
            </a:fld>
            <a:endParaRPr lang="nb-NO" dirty="0"/>
          </a:p>
        </p:txBody>
      </p:sp>
    </p:spTree>
    <p:extLst>
      <p:ext uri="{BB962C8B-B14F-4D97-AF65-F5344CB8AC3E}">
        <p14:creationId xmlns:p14="http://schemas.microsoft.com/office/powerpoint/2010/main" val="656819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10-4. Process creation in Linux.</a:t>
            </a:r>
          </a:p>
        </p:txBody>
      </p:sp>
      <p:sp>
        <p:nvSpPr>
          <p:cNvPr id="2048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Processes in Linux</a:t>
            </a:r>
          </a:p>
        </p:txBody>
      </p:sp>
      <p:sp>
        <p:nvSpPr>
          <p:cNvPr id="2048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20486" name="Picture 6" descr="D:\b\b4\IBM\1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2241550"/>
            <a:ext cx="7721600" cy="210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691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statistics</a:t>
            </a:r>
            <a:endParaRPr lang="en-US" dirty="0"/>
          </a:p>
        </p:txBody>
      </p:sp>
      <p:sp>
        <p:nvSpPr>
          <p:cNvPr id="3" name="Content Placeholder 2"/>
          <p:cNvSpPr>
            <a:spLocks noGrp="1"/>
          </p:cNvSpPr>
          <p:nvPr>
            <p:ph idx="1"/>
          </p:nvPr>
        </p:nvSpPr>
        <p:spPr/>
        <p:txBody>
          <a:bodyPr/>
          <a:lstStyle/>
          <a:p>
            <a:r>
              <a:rPr lang="en-US" dirty="0" smtClean="0"/>
              <a:t>Students in </a:t>
            </a:r>
            <a:r>
              <a:rPr lang="en-US" dirty="0" err="1" smtClean="0"/>
              <a:t>Fronter</a:t>
            </a:r>
            <a:r>
              <a:rPr lang="en-US" dirty="0" smtClean="0"/>
              <a:t>: 39</a:t>
            </a:r>
          </a:p>
          <a:p>
            <a:r>
              <a:rPr lang="is-IS" dirty="0" smtClean="0"/>
              <a:t>…</a:t>
            </a:r>
            <a:r>
              <a:rPr lang="en-US" dirty="0" smtClean="0"/>
              <a:t>that attended first lecture: ~50%</a:t>
            </a:r>
          </a:p>
          <a:p>
            <a:r>
              <a:rPr lang="is-IS" dirty="0" smtClean="0"/>
              <a:t>…</a:t>
            </a:r>
            <a:r>
              <a:rPr lang="en-US" dirty="0" smtClean="0"/>
              <a:t>have been in </a:t>
            </a:r>
            <a:r>
              <a:rPr lang="en-US" dirty="0" err="1" smtClean="0"/>
              <a:t>Fronter</a:t>
            </a:r>
            <a:r>
              <a:rPr lang="en-US" dirty="0" smtClean="0"/>
              <a:t> room: 90%</a:t>
            </a:r>
          </a:p>
          <a:p>
            <a:pPr lvl="1"/>
            <a:r>
              <a:rPr lang="is-IS" dirty="0" smtClean="0"/>
              <a:t>…in the last week: 85%</a:t>
            </a:r>
          </a:p>
          <a:p>
            <a:r>
              <a:rPr lang="is-IS" dirty="0" smtClean="0"/>
              <a:t>...members of GitHub organization: 67% (74% incl. invited)</a:t>
            </a:r>
          </a:p>
          <a:p>
            <a:r>
              <a:rPr lang="is-IS" dirty="0" smtClean="0"/>
              <a:t>...subscribed to mailing list: 56%</a:t>
            </a:r>
          </a:p>
          <a:p>
            <a:r>
              <a:rPr lang="is-IS" dirty="0" smtClean="0"/>
              <a:t>...cloned mandatory assignment 1: 28%</a:t>
            </a:r>
          </a:p>
          <a:p>
            <a:pPr lvl="1"/>
            <a:r>
              <a:rPr lang="is-IS" dirty="0" smtClean="0"/>
              <a:t>(unique vistors: 32)</a:t>
            </a:r>
          </a:p>
          <a:p>
            <a:endParaRPr lang="en-US" dirty="0"/>
          </a:p>
        </p:txBody>
      </p:sp>
    </p:spTree>
    <p:extLst>
      <p:ext uri="{BB962C8B-B14F-4D97-AF65-F5344CB8AC3E}">
        <p14:creationId xmlns:p14="http://schemas.microsoft.com/office/powerpoint/2010/main" val="1806829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540702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dirty="0">
                <a:latin typeface="Arial" charset="0"/>
              </a:rPr>
              <a:t>Figure 10-6. Some system calls relating to processes. </a:t>
            </a:r>
          </a:p>
        </p:txBody>
      </p:sp>
      <p:sp>
        <p:nvSpPr>
          <p:cNvPr id="24579" name="Rectangle 3"/>
          <p:cNvSpPr>
            <a:spLocks noChangeArrowheads="1"/>
          </p:cNvSpPr>
          <p:nvPr/>
        </p:nvSpPr>
        <p:spPr bwMode="auto">
          <a:xfrm>
            <a:off x="0" y="0"/>
            <a:ext cx="9144000"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dirty="0">
                <a:solidFill>
                  <a:srgbClr val="FF0000"/>
                </a:solidFill>
                <a:latin typeface="Arial" charset="0"/>
              </a:rPr>
              <a:t>Process Management </a:t>
            </a:r>
            <a:br>
              <a:rPr lang="en-US" sz="3600" dirty="0">
                <a:solidFill>
                  <a:srgbClr val="FF0000"/>
                </a:solidFill>
                <a:latin typeface="Arial" charset="0"/>
              </a:rPr>
            </a:br>
            <a:r>
              <a:rPr lang="en-US" sz="3600" dirty="0">
                <a:solidFill>
                  <a:srgbClr val="FF0000"/>
                </a:solidFill>
                <a:latin typeface="Arial" charset="0"/>
              </a:rPr>
              <a:t>System Calls in Linux</a:t>
            </a:r>
          </a:p>
        </p:txBody>
      </p:sp>
      <p:sp>
        <p:nvSpPr>
          <p:cNvPr id="2458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dirty="0" err="1">
                <a:solidFill>
                  <a:srgbClr val="898989"/>
                </a:solidFill>
              </a:rPr>
              <a:t>Tanenbaum</a:t>
            </a:r>
            <a:r>
              <a:rPr lang="en-US" sz="1200" dirty="0">
                <a:solidFill>
                  <a:srgbClr val="898989"/>
                </a:solidFill>
              </a:rPr>
              <a:t>, Modern Operating Systems 3 e, (c) 2008 Prentice-Hall, Inc. All rights reserved. 0-13-</a:t>
            </a:r>
            <a:r>
              <a:rPr lang="en-US" sz="1200" b="1" dirty="0">
                <a:solidFill>
                  <a:srgbClr val="898989"/>
                </a:solidFill>
              </a:rPr>
              <a:t>6006639</a:t>
            </a:r>
          </a:p>
        </p:txBody>
      </p:sp>
      <p:pic>
        <p:nvPicPr>
          <p:cNvPr id="24582" name="Picture 6" descr="D:\b\b4\IBM\1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257300"/>
            <a:ext cx="7675562"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6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355600"/>
            <a:ext cx="91440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Processes and Threads </a:t>
            </a:r>
          </a:p>
          <a:p>
            <a:pPr eaLnBrk="0" hangingPunct="0"/>
            <a:endParaRPr lang="en-US" sz="3600">
              <a:solidFill>
                <a:srgbClr val="FF0000"/>
              </a:solidFill>
              <a:latin typeface="Arial" charset="0"/>
            </a:endParaRPr>
          </a:p>
          <a:p>
            <a:pPr eaLnBrk="0" hangingPunct="0"/>
            <a:endParaRPr lang="en-US" sz="3600">
              <a:solidFill>
                <a:srgbClr val="FF0000"/>
              </a:solidFill>
              <a:latin typeface="Arial" charset="0"/>
            </a:endParaRPr>
          </a:p>
        </p:txBody>
      </p:sp>
      <p:sp>
        <p:nvSpPr>
          <p:cNvPr id="28675" name="Rectangle 3"/>
          <p:cNvSpPr>
            <a:spLocks noChangeArrowheads="1"/>
          </p:cNvSpPr>
          <p:nvPr/>
        </p:nvSpPr>
        <p:spPr bwMode="auto">
          <a:xfrm>
            <a:off x="341313" y="896938"/>
            <a:ext cx="8380412"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eaLnBrk="0" hangingPunct="0">
              <a:spcBef>
                <a:spcPct val="20000"/>
              </a:spcBef>
            </a:pPr>
            <a:r>
              <a:rPr lang="en-US" sz="2400" dirty="0">
                <a:latin typeface="Arial" charset="0"/>
              </a:rPr>
              <a:t>Categories of information in the process descriptor</a:t>
            </a:r>
            <a:r>
              <a:rPr lang="en-US" sz="1600" dirty="0">
                <a:latin typeface="Arial" charset="0"/>
              </a:rPr>
              <a:t>:</a:t>
            </a:r>
          </a:p>
          <a:p>
            <a:pPr marL="609600" indent="-609600" algn="l" eaLnBrk="0" hangingPunct="0">
              <a:spcBef>
                <a:spcPct val="20000"/>
              </a:spcBef>
              <a:buClr>
                <a:schemeClr val="accent2"/>
              </a:buClr>
              <a:buFontTx/>
              <a:buChar char="•"/>
            </a:pPr>
            <a:r>
              <a:rPr lang="en-US" sz="2400" dirty="0">
                <a:latin typeface="Arial" charset="0"/>
              </a:rPr>
              <a:t>Scheduling parameters</a:t>
            </a:r>
          </a:p>
          <a:p>
            <a:pPr marL="609600" indent="-609600" algn="l" eaLnBrk="0" hangingPunct="0">
              <a:spcBef>
                <a:spcPct val="20000"/>
              </a:spcBef>
              <a:buClr>
                <a:schemeClr val="accent2"/>
              </a:buClr>
              <a:buFontTx/>
              <a:buChar char="•"/>
            </a:pPr>
            <a:r>
              <a:rPr lang="en-US" sz="2400" dirty="0">
                <a:latin typeface="Arial" charset="0"/>
              </a:rPr>
              <a:t>Memory image</a:t>
            </a:r>
          </a:p>
          <a:p>
            <a:pPr marL="609600" indent="-609600" algn="l" eaLnBrk="0" hangingPunct="0">
              <a:spcBef>
                <a:spcPct val="20000"/>
              </a:spcBef>
              <a:buClr>
                <a:schemeClr val="accent2"/>
              </a:buClr>
              <a:buFontTx/>
              <a:buChar char="•"/>
            </a:pPr>
            <a:r>
              <a:rPr lang="en-US" sz="2400" dirty="0">
                <a:latin typeface="Arial" charset="0"/>
              </a:rPr>
              <a:t>Signals</a:t>
            </a:r>
          </a:p>
          <a:p>
            <a:pPr marL="609600" indent="-609600" algn="l" eaLnBrk="0" hangingPunct="0">
              <a:spcBef>
                <a:spcPct val="20000"/>
              </a:spcBef>
              <a:buClr>
                <a:schemeClr val="accent2"/>
              </a:buClr>
              <a:buFontTx/>
              <a:buChar char="•"/>
            </a:pPr>
            <a:r>
              <a:rPr lang="en-US" sz="2400" dirty="0">
                <a:latin typeface="Arial" charset="0"/>
              </a:rPr>
              <a:t>Machine registers</a:t>
            </a:r>
            <a:r>
              <a:rPr lang="en-US" sz="1600" dirty="0">
                <a:latin typeface="Arial" charset="0"/>
              </a:rPr>
              <a:t/>
            </a:r>
            <a:br>
              <a:rPr lang="en-US" sz="1600" dirty="0">
                <a:latin typeface="Arial" charset="0"/>
              </a:rPr>
            </a:br>
            <a:r>
              <a:rPr lang="en-US" sz="2400" dirty="0">
                <a:latin typeface="Arial" charset="0"/>
              </a:rPr>
              <a:t>System call state</a:t>
            </a:r>
          </a:p>
          <a:p>
            <a:pPr marL="609600" indent="-609600" algn="l" eaLnBrk="0" hangingPunct="0">
              <a:spcBef>
                <a:spcPct val="20000"/>
              </a:spcBef>
              <a:buClr>
                <a:schemeClr val="accent2"/>
              </a:buClr>
              <a:buFontTx/>
              <a:buChar char="•"/>
            </a:pPr>
            <a:r>
              <a:rPr lang="en-US" sz="2400" dirty="0">
                <a:latin typeface="Arial" charset="0"/>
              </a:rPr>
              <a:t>File descriptor table</a:t>
            </a:r>
          </a:p>
          <a:p>
            <a:pPr marL="609600" indent="-609600" algn="l" eaLnBrk="0" hangingPunct="0">
              <a:spcBef>
                <a:spcPct val="20000"/>
              </a:spcBef>
              <a:buClr>
                <a:schemeClr val="accent2"/>
              </a:buClr>
              <a:buFontTx/>
              <a:buChar char="•"/>
            </a:pPr>
            <a:r>
              <a:rPr lang="en-US" sz="2400" dirty="0">
                <a:latin typeface="Arial" charset="0"/>
              </a:rPr>
              <a:t>Accounting</a:t>
            </a:r>
          </a:p>
          <a:p>
            <a:pPr marL="609600" indent="-609600" algn="l" eaLnBrk="0" hangingPunct="0">
              <a:spcBef>
                <a:spcPct val="20000"/>
              </a:spcBef>
              <a:buClr>
                <a:schemeClr val="accent2"/>
              </a:buClr>
              <a:buFontTx/>
              <a:buChar char="•"/>
            </a:pPr>
            <a:r>
              <a:rPr lang="en-US" sz="2400" dirty="0">
                <a:latin typeface="Arial" charset="0"/>
              </a:rPr>
              <a:t>Kernel stack</a:t>
            </a:r>
          </a:p>
          <a:p>
            <a:pPr marL="609600" indent="-609600" algn="l" eaLnBrk="0" hangingPunct="0">
              <a:spcBef>
                <a:spcPct val="20000"/>
              </a:spcBef>
              <a:buClr>
                <a:schemeClr val="accent2"/>
              </a:buClr>
              <a:buFontTx/>
              <a:buChar char="•"/>
            </a:pPr>
            <a:r>
              <a:rPr lang="en-US" sz="2400" dirty="0">
                <a:latin typeface="Arial" charset="0"/>
              </a:rPr>
              <a:t>Miscellaneous</a:t>
            </a:r>
          </a:p>
          <a:p>
            <a:pPr marL="609600" indent="-609600" algn="l" eaLnBrk="0" hangingPunct="0">
              <a:spcBef>
                <a:spcPct val="20000"/>
              </a:spcBef>
              <a:buClr>
                <a:schemeClr val="accent2"/>
              </a:buClr>
              <a:buFontTx/>
              <a:buChar char="•"/>
            </a:pPr>
            <a:endParaRPr lang="en-US" sz="1600" dirty="0">
              <a:latin typeface="Arial" charset="0"/>
            </a:endParaRPr>
          </a:p>
        </p:txBody>
      </p:sp>
      <p:sp>
        <p:nvSpPr>
          <p:cNvPr id="2867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120036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10-8. The steps in executing the command</a:t>
            </a:r>
            <a:br>
              <a:rPr lang="en-US" sz="2400">
                <a:latin typeface="Arial" charset="0"/>
              </a:rPr>
            </a:br>
            <a:r>
              <a:rPr lang="en-US" sz="2400">
                <a:latin typeface="Arial" charset="0"/>
              </a:rPr>
              <a:t> </a:t>
            </a:r>
            <a:r>
              <a:rPr lang="en-US" sz="2400" i="1">
                <a:latin typeface="Arial" charset="0"/>
              </a:rPr>
              <a:t>ls</a:t>
            </a:r>
            <a:r>
              <a:rPr lang="en-US" sz="2400">
                <a:latin typeface="Arial" charset="0"/>
              </a:rPr>
              <a:t> typed to the shell.</a:t>
            </a:r>
          </a:p>
        </p:txBody>
      </p:sp>
      <p:sp>
        <p:nvSpPr>
          <p:cNvPr id="32771" name="Rectangle 3"/>
          <p:cNvSpPr>
            <a:spLocks noChangeArrowheads="1"/>
          </p:cNvSpPr>
          <p:nvPr/>
        </p:nvSpPr>
        <p:spPr bwMode="auto">
          <a:xfrm>
            <a:off x="0" y="0"/>
            <a:ext cx="91440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Implementation of Exec</a:t>
            </a:r>
          </a:p>
        </p:txBody>
      </p:sp>
      <p:sp>
        <p:nvSpPr>
          <p:cNvPr id="32772"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2774" name="Picture 6" descr="D:\b\b4\IBM\1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204913"/>
            <a:ext cx="7035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15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0" hangingPunct="0">
              <a:spcBef>
                <a:spcPct val="20000"/>
              </a:spcBef>
            </a:pPr>
            <a:r>
              <a:rPr lang="en-US" sz="2400">
                <a:latin typeface="Arial" charset="0"/>
              </a:rPr>
              <a:t>Figure 10-9. Bits in the sharing_flags bitmap.</a:t>
            </a:r>
          </a:p>
        </p:txBody>
      </p:sp>
      <p:sp>
        <p:nvSpPr>
          <p:cNvPr id="34819"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0" hangingPunct="0"/>
            <a:r>
              <a:rPr lang="en-US" sz="3600">
                <a:solidFill>
                  <a:srgbClr val="FF0000"/>
                </a:solidFill>
                <a:latin typeface="Arial" charset="0"/>
              </a:rPr>
              <a:t>The Clone System Call</a:t>
            </a:r>
          </a:p>
        </p:txBody>
      </p:sp>
      <p:sp>
        <p:nvSpPr>
          <p:cNvPr id="3482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4822" name="Picture 6" descr="D:\b\b4\IBM\10-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327275"/>
            <a:ext cx="8559800" cy="254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737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09600" y="304800"/>
            <a:ext cx="7150100" cy="685800"/>
          </a:xfrm>
        </p:spPr>
        <p:txBody>
          <a:bodyPr/>
          <a:lstStyle/>
          <a:p>
            <a:r>
              <a:rPr lang="en-US" dirty="0" smtClean="0"/>
              <a:t>The </a:t>
            </a:r>
            <a:r>
              <a:rPr lang="en-US" dirty="0" err="1" smtClean="0"/>
              <a:t>futex</a:t>
            </a:r>
            <a:r>
              <a:rPr lang="en-US" dirty="0" smtClean="0"/>
              <a:t> System Call</a:t>
            </a:r>
            <a:endParaRPr lang="en-US" dirty="0"/>
          </a:p>
        </p:txBody>
      </p:sp>
      <p:sp>
        <p:nvSpPr>
          <p:cNvPr id="6" name="Content Placeholder 5"/>
          <p:cNvSpPr>
            <a:spLocks noGrp="1"/>
          </p:cNvSpPr>
          <p:nvPr>
            <p:ph idx="1"/>
          </p:nvPr>
        </p:nvSpPr>
        <p:spPr>
          <a:xfrm>
            <a:off x="609600" y="990600"/>
            <a:ext cx="7151687" cy="4800600"/>
          </a:xfrm>
          <a:solidFill>
            <a:schemeClr val="bg1"/>
          </a:solidFill>
        </p:spPr>
        <p:txBody>
          <a:bodyPr>
            <a:normAutofit fontScale="92500" lnSpcReduction="10000"/>
          </a:bodyPr>
          <a:lstStyle/>
          <a:p>
            <a:r>
              <a:rPr lang="en-US" dirty="0" smtClean="0"/>
              <a:t>The </a:t>
            </a:r>
            <a:r>
              <a:rPr lang="en-US" b="1" dirty="0" err="1" smtClean="0"/>
              <a:t>futex</a:t>
            </a:r>
            <a:r>
              <a:rPr lang="en-US" dirty="0" smtClean="0"/>
              <a:t>() system call provides a method for a program to wait for a value at a given address to change, and a method to wake up anyone waiting on a particular address (while the addresses for the same memory in separate processes may not be equal, the kernel maps them internally so the same memory mapped in different locations will correspond for </a:t>
            </a:r>
            <a:r>
              <a:rPr lang="en-US" b="1" dirty="0" err="1" smtClean="0"/>
              <a:t>futex</a:t>
            </a:r>
            <a:r>
              <a:rPr lang="en-US" dirty="0" smtClean="0"/>
              <a:t>() calls). This system call is typically used to implement the contended case of a lock in shared memory, as described in </a:t>
            </a:r>
            <a:r>
              <a:rPr lang="en-US" dirty="0" err="1" smtClean="0">
                <a:hlinkClick r:id="rId3"/>
              </a:rPr>
              <a:t>futex</a:t>
            </a:r>
            <a:r>
              <a:rPr lang="en-US" dirty="0" smtClean="0">
                <a:hlinkClick r:id="rId3"/>
              </a:rPr>
              <a:t>(7)</a:t>
            </a:r>
            <a:r>
              <a:rPr lang="en-US" dirty="0" smtClean="0"/>
              <a:t>. </a:t>
            </a:r>
          </a:p>
          <a:p>
            <a:r>
              <a:rPr lang="en-US" dirty="0" smtClean="0"/>
              <a:t>When a </a:t>
            </a:r>
            <a:r>
              <a:rPr lang="en-US" dirty="0" err="1" smtClean="0">
                <a:hlinkClick r:id="rId3"/>
              </a:rPr>
              <a:t>futex</a:t>
            </a:r>
            <a:r>
              <a:rPr lang="en-US" dirty="0" smtClean="0">
                <a:hlinkClick r:id="rId3"/>
              </a:rPr>
              <a:t>(7)</a:t>
            </a:r>
            <a:r>
              <a:rPr lang="en-US" dirty="0" smtClean="0"/>
              <a:t> operation did not finish uncontended in </a:t>
            </a:r>
            <a:r>
              <a:rPr lang="en-US" dirty="0" err="1" smtClean="0"/>
              <a:t>userspace</a:t>
            </a:r>
            <a:r>
              <a:rPr lang="en-US" dirty="0" smtClean="0"/>
              <a:t>, a call needs to be made to the kernel to arbitrate. Arbitration can either mean putting the calling process to sleep or, conversely, waking a waiting process. </a:t>
            </a:r>
          </a:p>
          <a:p>
            <a:r>
              <a:rPr lang="en-US" dirty="0" smtClean="0"/>
              <a:t>Source: </a:t>
            </a:r>
            <a:r>
              <a:rPr lang="en-US" dirty="0" err="1" smtClean="0"/>
              <a:t>futex</a:t>
            </a:r>
            <a:r>
              <a:rPr lang="en-US" dirty="0" smtClean="0"/>
              <a:t>(2) man page</a:t>
            </a:r>
          </a:p>
        </p:txBody>
      </p:sp>
      <p:sp>
        <p:nvSpPr>
          <p:cNvPr id="2" name="Date Placeholder 1"/>
          <p:cNvSpPr>
            <a:spLocks noGrp="1"/>
          </p:cNvSpPr>
          <p:nvPr>
            <p:ph type="dt" sz="half" idx="10"/>
          </p:nvPr>
        </p:nvSpPr>
        <p:spPr/>
        <p:txBody>
          <a:bodyPr/>
          <a:lstStyle/>
          <a:p>
            <a:pPr>
              <a:defRPr/>
            </a:pPr>
            <a:fld id="{5150AB6F-EBA5-40A1-8E79-F399D91BA79E}" type="datetime1">
              <a:rPr lang="nb-NO" smtClean="0"/>
              <a:pPr>
                <a:defRPr/>
              </a:pPr>
              <a:t>26.08.2016</a:t>
            </a:fld>
            <a:endParaRPr lang="nb-NO" dirty="0"/>
          </a:p>
        </p:txBody>
      </p:sp>
      <p:sp>
        <p:nvSpPr>
          <p:cNvPr id="3" name="Slide Number Placeholder 2"/>
          <p:cNvSpPr>
            <a:spLocks noGrp="1"/>
          </p:cNvSpPr>
          <p:nvPr>
            <p:ph type="sldNum" sz="quarter" idx="11"/>
          </p:nvPr>
        </p:nvSpPr>
        <p:spPr/>
        <p:txBody>
          <a:bodyPr/>
          <a:lstStyle/>
          <a:p>
            <a:pPr>
              <a:defRPr/>
            </a:pPr>
            <a:fld id="{2D30D1F2-2C66-49BA-BC4C-20343FCD2AB7}" type="slidenum">
              <a:rPr lang="nb-NO" smtClean="0"/>
              <a:pPr>
                <a:defRPr/>
              </a:pPr>
              <a:t>34</a:t>
            </a:fld>
            <a:endParaRPr lang="nb-NO" dirty="0"/>
          </a:p>
        </p:txBody>
      </p:sp>
    </p:spTree>
    <p:extLst>
      <p:ext uri="{BB962C8B-B14F-4D97-AF65-F5344CB8AC3E}">
        <p14:creationId xmlns:p14="http://schemas.microsoft.com/office/powerpoint/2010/main" val="287665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11-25. Basic concepts used for CPU </a:t>
            </a:r>
            <a:br>
              <a:rPr lang="en-US" sz="2400">
                <a:latin typeface="Arial" charset="0"/>
              </a:rPr>
            </a:br>
            <a:r>
              <a:rPr lang="en-US" sz="2400">
                <a:latin typeface="Arial" charset="0"/>
              </a:rPr>
              <a:t>and resource management.</a:t>
            </a:r>
          </a:p>
        </p:txBody>
      </p:sp>
      <p:sp>
        <p:nvSpPr>
          <p:cNvPr id="55299" name="Rectangle 3"/>
          <p:cNvSpPr>
            <a:spLocks noChangeArrowheads="1"/>
          </p:cNvSpPr>
          <p:nvPr/>
        </p:nvSpPr>
        <p:spPr bwMode="auto">
          <a:xfrm>
            <a:off x="0" y="0"/>
            <a:ext cx="91440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400">
                <a:solidFill>
                  <a:srgbClr val="FF0000"/>
                </a:solidFill>
                <a:latin typeface="Arial" charset="0"/>
              </a:rPr>
              <a:t>Processes and Threads in Windows Vista (2)</a:t>
            </a:r>
          </a:p>
        </p:txBody>
      </p:sp>
      <p:sp>
        <p:nvSpPr>
          <p:cNvPr id="55300"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55302" name="Picture 6" descr="D:\b\b4\IBM\11-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344738"/>
            <a:ext cx="8343900" cy="216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08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(1)</a:t>
            </a:r>
          </a:p>
        </p:txBody>
      </p:sp>
      <p:sp>
        <p:nvSpPr>
          <p:cNvPr id="161795" name="Rectangle 3"/>
          <p:cNvSpPr>
            <a:spLocks noChangeArrowheads="1"/>
          </p:cNvSpPr>
          <p:nvPr/>
        </p:nvSpPr>
        <p:spPr bwMode="auto">
          <a:xfrm>
            <a:off x="315913" y="1587500"/>
            <a:ext cx="7685087"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80000"/>
              </a:lnSpc>
              <a:spcBef>
                <a:spcPct val="20000"/>
              </a:spcBef>
              <a:buClr>
                <a:schemeClr val="accent2"/>
              </a:buClr>
              <a:buFont typeface="Arial" pitchFamily="34" charset="0"/>
              <a:buChar char="•"/>
            </a:pPr>
            <a:r>
              <a:rPr lang="en-US" sz="2400" dirty="0">
                <a:latin typeface="Arial" charset="0"/>
              </a:rPr>
              <a:t>Actual search path for finding program to execute buried in library code for Win32, but managed more explicitly in UNIX</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Current working directory is kernel-mode concept in UNIX but user-mode string in Windows. </a:t>
            </a:r>
          </a:p>
          <a:p>
            <a:pPr marL="342900" indent="-342900" algn="l">
              <a:lnSpc>
                <a:spcPct val="80000"/>
              </a:lnSpc>
              <a:spcBef>
                <a:spcPct val="20000"/>
              </a:spcBef>
              <a:buClr>
                <a:schemeClr val="accent2"/>
              </a:buClr>
              <a:buFont typeface="Arial" pitchFamily="34" charset="0"/>
              <a:buChar char="•"/>
            </a:pPr>
            <a:r>
              <a:rPr lang="en-US" sz="2400" dirty="0">
                <a:latin typeface="Arial" charset="0"/>
              </a:rPr>
              <a:t>UNIX parses command line and passes an array of parameters, Win32 leaves argument parsing up to individual </a:t>
            </a:r>
            <a:r>
              <a:rPr lang="en-US" sz="2400" dirty="0" smtClean="0">
                <a:latin typeface="Arial" charset="0"/>
              </a:rPr>
              <a:t>program.</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Whether file descriptors can be inherited in UNIX is property of handle. In Windows it is property of both handle and parameter to process creation</a:t>
            </a:r>
            <a:r>
              <a:rPr lang="en-US" sz="2400" dirty="0" smtClean="0">
                <a:latin typeface="Arial" charset="0"/>
              </a:rPr>
              <a:t>.</a:t>
            </a:r>
            <a:endParaRPr lang="en-US" sz="2400" dirty="0">
              <a:latin typeface="Arial" charset="0"/>
            </a:endParaRPr>
          </a:p>
          <a:p>
            <a:pPr marL="342900" indent="-342900" algn="l">
              <a:lnSpc>
                <a:spcPct val="80000"/>
              </a:lnSpc>
              <a:spcBef>
                <a:spcPct val="20000"/>
              </a:spcBef>
              <a:buClr>
                <a:schemeClr val="accent2"/>
              </a:buClr>
              <a:buFont typeface="Arial" pitchFamily="34" charset="0"/>
              <a:buChar char="•"/>
            </a:pPr>
            <a:r>
              <a:rPr lang="en-US" sz="2400" dirty="0">
                <a:latin typeface="Arial" charset="0"/>
              </a:rPr>
              <a:t>Win32 is GUI-oriented, new processes directly passed information about their primary window</a:t>
            </a:r>
          </a:p>
          <a:p>
            <a:pPr marL="609600" indent="-609600" algn="l">
              <a:spcBef>
                <a:spcPct val="20000"/>
              </a:spcBef>
              <a:buClr>
                <a:schemeClr val="accent2"/>
              </a:buClr>
              <a:buFontTx/>
              <a:buChar char="•"/>
            </a:pPr>
            <a:endParaRPr lang="en-US" sz="2400" dirty="0">
              <a:latin typeface="Arial" charset="0"/>
            </a:endParaRPr>
          </a:p>
          <a:p>
            <a:pPr marL="609600" indent="-609600" algn="l">
              <a:spcBef>
                <a:spcPct val="20000"/>
              </a:spcBef>
              <a:buClr>
                <a:schemeClr val="accent2"/>
              </a:buClr>
              <a:buFontTx/>
              <a:buChar char="•"/>
            </a:pPr>
            <a:endParaRPr lang="en-US" sz="2400" dirty="0">
              <a:latin typeface="Arial" charset="0"/>
            </a:endParaRPr>
          </a:p>
        </p:txBody>
      </p:sp>
      <p:sp>
        <p:nvSpPr>
          <p:cNvPr id="161796"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552561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127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Job, Process, Thread, and Fiber Management API Calls (2)</a:t>
            </a:r>
          </a:p>
        </p:txBody>
      </p:sp>
      <p:sp>
        <p:nvSpPr>
          <p:cNvPr id="61443" name="Rectangle 3"/>
          <p:cNvSpPr>
            <a:spLocks noChangeArrowheads="1"/>
          </p:cNvSpPr>
          <p:nvPr/>
        </p:nvSpPr>
        <p:spPr bwMode="auto">
          <a:xfrm>
            <a:off x="533400" y="1277938"/>
            <a:ext cx="7467600"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Windows has no SETUID bit as  property of executable, one process can create a process that runs as a different user, as long as it can obtain a token with that user’s credentials.</a:t>
            </a:r>
          </a:p>
          <a:p>
            <a:pPr marL="609600" indent="-609600" algn="l">
              <a:spcBef>
                <a:spcPct val="20000"/>
              </a:spcBef>
              <a:buClr>
                <a:schemeClr val="accent2"/>
              </a:buClr>
              <a:buFontTx/>
              <a:buChar char="•"/>
            </a:pPr>
            <a:r>
              <a:rPr lang="en-US" sz="2800" dirty="0">
                <a:latin typeface="Arial" charset="0"/>
              </a:rPr>
              <a:t>Process and thread handle returned from Windows can be used to modify the new process/thread in many substantive ways.  UNIX just makes modifications to new process between fork and exec calls.</a:t>
            </a:r>
          </a:p>
          <a:p>
            <a:pPr marL="609600" indent="-609600" algn="l">
              <a:spcBef>
                <a:spcPct val="20000"/>
              </a:spcBef>
              <a:buClr>
                <a:schemeClr val="accent2"/>
              </a:buClr>
              <a:buFontTx/>
              <a:buChar char="•"/>
            </a:pPr>
            <a:endParaRPr lang="en-US" sz="2800" dirty="0">
              <a:latin typeface="Arial" charset="0"/>
            </a:endParaRPr>
          </a:p>
        </p:txBody>
      </p:sp>
      <p:sp>
        <p:nvSpPr>
          <p:cNvPr id="614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1474866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spcBef>
                <a:spcPct val="20000"/>
              </a:spcBef>
            </a:pPr>
            <a:r>
              <a:rPr lang="en-US" sz="2400">
                <a:latin typeface="Arial" charset="0"/>
              </a:rPr>
              <a:t>Figure 11-26. Some of the Win32 calls for </a:t>
            </a:r>
            <a:br>
              <a:rPr lang="en-US" sz="2400">
                <a:latin typeface="Arial" charset="0"/>
              </a:rPr>
            </a:br>
            <a:r>
              <a:rPr lang="en-US" sz="2400">
                <a:latin typeface="Arial" charset="0"/>
              </a:rPr>
              <a:t>managing processes, threads, and fibers.</a:t>
            </a:r>
          </a:p>
        </p:txBody>
      </p:sp>
      <p:sp>
        <p:nvSpPr>
          <p:cNvPr id="163843" name="Rectangle 3"/>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3600">
                <a:solidFill>
                  <a:srgbClr val="FF0000"/>
                </a:solidFill>
                <a:latin typeface="Arial" charset="0"/>
              </a:rPr>
              <a:t>Synchronization</a:t>
            </a:r>
          </a:p>
        </p:txBody>
      </p:sp>
      <p:sp>
        <p:nvSpPr>
          <p:cNvPr id="163844" name="Rectangle 4"/>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163846" name="Picture 6" descr="D:\b\b4\IBM\11-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7988" y="889000"/>
            <a:ext cx="5826125"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643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67361"/>
            <a:ext cx="7150100" cy="523875"/>
          </a:xfrm>
        </p:spPr>
        <p:txBody>
          <a:bodyPr>
            <a:normAutofit fontScale="90000"/>
          </a:bodyPr>
          <a:lstStyle/>
          <a:p>
            <a:r>
              <a:rPr lang="en-US" dirty="0" smtClean="0"/>
              <a:t>POSIX Threads (Pthreads)</a:t>
            </a:r>
            <a:br>
              <a:rPr lang="en-US" dirty="0" smtClean="0"/>
            </a:br>
            <a:endParaRPr lang="en-US" dirty="0"/>
          </a:p>
        </p:txBody>
      </p:sp>
      <p:sp>
        <p:nvSpPr>
          <p:cNvPr id="3" name="Content Placeholder 2"/>
          <p:cNvSpPr>
            <a:spLocks noGrp="1"/>
          </p:cNvSpPr>
          <p:nvPr>
            <p:ph idx="1"/>
          </p:nvPr>
        </p:nvSpPr>
        <p:spPr>
          <a:xfrm>
            <a:off x="609600" y="1963270"/>
            <a:ext cx="7151687" cy="4208929"/>
          </a:xfrm>
        </p:spPr>
        <p:txBody>
          <a:bodyPr/>
          <a:lstStyle/>
          <a:p>
            <a:r>
              <a:rPr lang="en-US" dirty="0" smtClean="0"/>
              <a:t>Threading for C/C++ programmers</a:t>
            </a:r>
          </a:p>
          <a:p>
            <a:r>
              <a:rPr lang="en-US" dirty="0" smtClean="0"/>
              <a:t>Standardized thread programming interface</a:t>
            </a:r>
          </a:p>
          <a:p>
            <a:pPr lvl="1"/>
            <a:r>
              <a:rPr lang="en-US" dirty="0" smtClean="0"/>
              <a:t>Low-level operations</a:t>
            </a:r>
          </a:p>
          <a:p>
            <a:r>
              <a:rPr lang="en-US" dirty="0" smtClean="0"/>
              <a:t>De-facto standard on Linux</a:t>
            </a:r>
          </a:p>
          <a:p>
            <a:r>
              <a:rPr lang="en-US" dirty="0" smtClean="0"/>
              <a:t>Implemented on top of OS system calls</a:t>
            </a:r>
          </a:p>
          <a:p>
            <a:r>
              <a:rPr lang="en-US" dirty="0" smtClean="0"/>
              <a:t>Available as C library</a:t>
            </a:r>
            <a:endParaRPr lang="en-US" dirty="0"/>
          </a:p>
          <a:p>
            <a:pPr lvl="1"/>
            <a:r>
              <a:rPr lang="en-US" dirty="0" smtClean="0"/>
              <a:t>Usage: </a:t>
            </a:r>
            <a:r>
              <a:rPr lang="en-US" i="1" dirty="0" err="1" smtClean="0"/>
              <a:t>gcc</a:t>
            </a:r>
            <a:r>
              <a:rPr lang="en-US" i="1" dirty="0" smtClean="0"/>
              <a:t> –</a:t>
            </a:r>
            <a:r>
              <a:rPr lang="en-US" i="1" dirty="0" err="1" smtClean="0"/>
              <a:t>lpthread</a:t>
            </a:r>
            <a:r>
              <a:rPr lang="en-US" i="1" dirty="0" smtClean="0"/>
              <a:t>  </a:t>
            </a:r>
            <a:r>
              <a:rPr lang="en-US" i="1" dirty="0" err="1" smtClean="0"/>
              <a:t>foo.c</a:t>
            </a:r>
            <a:endParaRPr lang="en-US" i="1" dirty="0" smtClean="0"/>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39</a:t>
            </a:fld>
            <a:endParaRPr lang="nb-NO" dirty="0"/>
          </a:p>
        </p:txBody>
      </p:sp>
    </p:spTree>
    <p:extLst>
      <p:ext uri="{BB962C8B-B14F-4D97-AF65-F5344CB8AC3E}">
        <p14:creationId xmlns:p14="http://schemas.microsoft.com/office/powerpoint/2010/main" val="2294720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and non-preemptive scheduling</a:t>
            </a:r>
            <a:endParaRPr lang="en-US" dirty="0"/>
          </a:p>
        </p:txBody>
      </p:sp>
      <p:sp>
        <p:nvSpPr>
          <p:cNvPr id="3" name="Content Placeholder 2"/>
          <p:cNvSpPr>
            <a:spLocks noGrp="1"/>
          </p:cNvSpPr>
          <p:nvPr>
            <p:ph idx="1"/>
          </p:nvPr>
        </p:nvSpPr>
        <p:spPr>
          <a:xfrm>
            <a:off x="329282" y="1751183"/>
            <a:ext cx="8229600" cy="4374980"/>
          </a:xfrm>
        </p:spPr>
        <p:txBody>
          <a:bodyPr/>
          <a:lstStyle/>
          <a:p>
            <a:r>
              <a:rPr lang="en-US" dirty="0" smtClean="0"/>
              <a:t>Based on slides by:</a:t>
            </a:r>
          </a:p>
          <a:p>
            <a:pPr lvl="1"/>
            <a:r>
              <a:rPr lang="en-US" dirty="0" smtClean="0"/>
              <a:t>Tore </a:t>
            </a:r>
            <a:r>
              <a:rPr lang="en-US" dirty="0"/>
              <a:t>Larsen University of Tromsø </a:t>
            </a:r>
          </a:p>
          <a:p>
            <a:pPr lvl="1"/>
            <a:r>
              <a:rPr lang="en-US" dirty="0"/>
              <a:t>Otto J. Anshus University of Tromsø, University of Oslo </a:t>
            </a:r>
          </a:p>
          <a:p>
            <a:pPr lvl="1"/>
            <a:r>
              <a:rPr lang="en-US" dirty="0"/>
              <a:t>Kai Li Princeton University</a:t>
            </a:r>
          </a:p>
        </p:txBody>
      </p:sp>
    </p:spTree>
    <p:extLst>
      <p:ext uri="{BB962C8B-B14F-4D97-AF65-F5344CB8AC3E}">
        <p14:creationId xmlns:p14="http://schemas.microsoft.com/office/powerpoint/2010/main" val="2176990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06749"/>
            <a:ext cx="7150100" cy="600075"/>
          </a:xfrm>
        </p:spPr>
        <p:txBody>
          <a:bodyPr/>
          <a:lstStyle/>
          <a:p>
            <a:r>
              <a:rPr lang="en-US" dirty="0" smtClean="0"/>
              <a:t>Thread Model</a:t>
            </a:r>
            <a:endParaRPr lang="en-US" dirty="0"/>
          </a:p>
        </p:txBody>
      </p:sp>
      <p:sp>
        <p:nvSpPr>
          <p:cNvPr id="3" name="Content Placeholder 2"/>
          <p:cNvSpPr>
            <a:spLocks noGrp="1"/>
          </p:cNvSpPr>
          <p:nvPr>
            <p:ph idx="1"/>
          </p:nvPr>
        </p:nvSpPr>
        <p:spPr>
          <a:xfrm>
            <a:off x="588963" y="833718"/>
            <a:ext cx="7151687" cy="4286250"/>
          </a:xfrm>
          <a:solidFill>
            <a:schemeClr val="bg1"/>
          </a:solidFill>
        </p:spPr>
        <p:txBody>
          <a:bodyPr/>
          <a:lstStyle/>
          <a:p>
            <a:r>
              <a:rPr lang="en-US" dirty="0" smtClean="0"/>
              <a:t>One process can have multiple threads</a:t>
            </a:r>
          </a:p>
          <a:p>
            <a:r>
              <a:rPr lang="en-US" dirty="0" smtClean="0"/>
              <a:t>A thread has a private stack and can also have private global variables (explicitly declared)</a:t>
            </a:r>
          </a:p>
          <a:p>
            <a:r>
              <a:rPr lang="en-US" dirty="0" smtClean="0"/>
              <a:t>All threads created within a process share address space, file handlers, etc…</a:t>
            </a:r>
          </a:p>
          <a:p>
            <a:r>
              <a:rPr lang="en-US" dirty="0" smtClean="0"/>
              <a:t>Pthreads are implemented as Linux  kernel-level threads</a:t>
            </a:r>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40</a:t>
            </a:fld>
            <a:endParaRPr lang="nb-NO" dirty="0"/>
          </a:p>
        </p:txBody>
      </p:sp>
      <p:pic>
        <p:nvPicPr>
          <p:cNvPr id="7" name="Picture 4" descr="2-13"/>
          <p:cNvPicPr>
            <a:picLocks noChangeAspect="1" noChangeArrowheads="1"/>
          </p:cNvPicPr>
          <p:nvPr/>
        </p:nvPicPr>
        <p:blipFill>
          <a:blip r:embed="rId3" cstate="print"/>
          <a:srcRect/>
          <a:stretch>
            <a:fillRect/>
          </a:stretch>
        </p:blipFill>
        <p:spPr bwMode="auto">
          <a:xfrm>
            <a:off x="2185773" y="3580309"/>
            <a:ext cx="3101975" cy="3277691"/>
          </a:xfrm>
          <a:prstGeom prst="rect">
            <a:avLst/>
          </a:prstGeom>
          <a:noFill/>
        </p:spPr>
      </p:pic>
    </p:spTree>
    <p:extLst>
      <p:ext uri="{BB962C8B-B14F-4D97-AF65-F5344CB8AC3E}">
        <p14:creationId xmlns:p14="http://schemas.microsoft.com/office/powerpoint/2010/main" val="2958650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1013572"/>
            <a:ext cx="7150100" cy="523875"/>
          </a:xfrm>
        </p:spPr>
        <p:txBody>
          <a:bodyPr>
            <a:normAutofit fontScale="90000"/>
          </a:bodyPr>
          <a:lstStyle/>
          <a:p>
            <a:r>
              <a:rPr lang="en-US" dirty="0" err="1" smtClean="0"/>
              <a:t>Pthread</a:t>
            </a:r>
            <a:r>
              <a:rPr lang="en-US" dirty="0" smtClean="0"/>
              <a:t> API</a:t>
            </a:r>
            <a:br>
              <a:rPr lang="en-US" dirty="0" smtClean="0"/>
            </a:br>
            <a:endParaRPr lang="en-US" dirty="0"/>
          </a:p>
        </p:txBody>
      </p:sp>
      <p:sp>
        <p:nvSpPr>
          <p:cNvPr id="3" name="Content Placeholder 2"/>
          <p:cNvSpPr>
            <a:spLocks noGrp="1"/>
          </p:cNvSpPr>
          <p:nvPr>
            <p:ph idx="1"/>
          </p:nvPr>
        </p:nvSpPr>
        <p:spPr>
          <a:xfrm>
            <a:off x="1080245" y="1949823"/>
            <a:ext cx="7151687" cy="4800597"/>
          </a:xfrm>
        </p:spPr>
        <p:txBody>
          <a:bodyPr>
            <a:normAutofit fontScale="92500"/>
          </a:bodyPr>
          <a:lstStyle/>
          <a:p>
            <a:r>
              <a:rPr lang="en-US" dirty="0" smtClean="0"/>
              <a:t>Can be </a:t>
            </a:r>
            <a:r>
              <a:rPr lang="en-US" dirty="0" err="1" smtClean="0"/>
              <a:t>divded</a:t>
            </a:r>
            <a:r>
              <a:rPr lang="en-US" dirty="0" smtClean="0"/>
              <a:t> into four major groups:</a:t>
            </a:r>
          </a:p>
          <a:p>
            <a:pPr marL="457200" indent="-457200">
              <a:buFont typeface="+mj-lt"/>
              <a:buAutoNum type="arabicPeriod"/>
            </a:pPr>
            <a:r>
              <a:rPr lang="en-US" dirty="0" smtClean="0"/>
              <a:t>Thread management :</a:t>
            </a:r>
          </a:p>
          <a:p>
            <a:pPr marL="857250" lvl="1" indent="-457200"/>
            <a:r>
              <a:rPr lang="en-US" dirty="0" err="1" smtClean="0"/>
              <a:t>pthread_create</a:t>
            </a:r>
            <a:r>
              <a:rPr lang="en-US" dirty="0" smtClean="0"/>
              <a:t>, </a:t>
            </a:r>
            <a:r>
              <a:rPr lang="en-US" dirty="0" err="1" smtClean="0"/>
              <a:t>pthread_detach</a:t>
            </a:r>
            <a:r>
              <a:rPr lang="en-US" dirty="0" smtClean="0"/>
              <a:t>, </a:t>
            </a:r>
            <a:r>
              <a:rPr lang="en-US" dirty="0" err="1" smtClean="0"/>
              <a:t>pthread_join</a:t>
            </a:r>
            <a:r>
              <a:rPr lang="en-US" dirty="0" smtClean="0"/>
              <a:t>, </a:t>
            </a:r>
            <a:r>
              <a:rPr lang="en-US" dirty="0" err="1" smtClean="0"/>
              <a:t>pthread_self</a:t>
            </a:r>
            <a:r>
              <a:rPr lang="en-US" dirty="0" smtClean="0"/>
              <a:t>, …</a:t>
            </a:r>
          </a:p>
          <a:p>
            <a:pPr marL="457200" indent="-457200">
              <a:buFont typeface="+mj-lt"/>
              <a:buAutoNum type="arabicPeriod"/>
            </a:pPr>
            <a:r>
              <a:rPr lang="en-US" dirty="0" err="1" smtClean="0"/>
              <a:t>Mutexes</a:t>
            </a:r>
            <a:r>
              <a:rPr lang="en-US" dirty="0" smtClean="0"/>
              <a:t>:</a:t>
            </a:r>
          </a:p>
          <a:p>
            <a:pPr marL="857250" lvl="1" indent="-457200"/>
            <a:r>
              <a:rPr lang="en-US" dirty="0" err="1" smtClean="0"/>
              <a:t>pthread_mutex_lock</a:t>
            </a:r>
            <a:r>
              <a:rPr lang="en-US" dirty="0" smtClean="0"/>
              <a:t>, </a:t>
            </a:r>
            <a:r>
              <a:rPr lang="en-US" dirty="0" err="1" smtClean="0"/>
              <a:t>pthread_mutex_unlock</a:t>
            </a:r>
            <a:r>
              <a:rPr lang="en-US" dirty="0" smtClean="0"/>
              <a:t>, </a:t>
            </a:r>
            <a:r>
              <a:rPr lang="en-US" dirty="0" err="1" smtClean="0"/>
              <a:t>pthread_mutex_init</a:t>
            </a:r>
            <a:r>
              <a:rPr lang="en-US" dirty="0" smtClean="0"/>
              <a:t>, </a:t>
            </a:r>
            <a:r>
              <a:rPr lang="en-US" dirty="0" err="1" smtClean="0"/>
              <a:t>pthread_mutex_trylock</a:t>
            </a:r>
            <a:r>
              <a:rPr lang="en-US" dirty="0" smtClean="0"/>
              <a:t>, …</a:t>
            </a:r>
          </a:p>
          <a:p>
            <a:pPr marL="457200" indent="-457200">
              <a:buFont typeface="+mj-lt"/>
              <a:buAutoNum type="arabicPeriod"/>
            </a:pPr>
            <a:r>
              <a:rPr lang="en-US" dirty="0" smtClean="0"/>
              <a:t>Condition variables:</a:t>
            </a:r>
          </a:p>
          <a:p>
            <a:pPr marL="857250" lvl="1" indent="-457200"/>
            <a:r>
              <a:rPr lang="en-US" dirty="0" err="1" smtClean="0"/>
              <a:t>pthread_cond_wait</a:t>
            </a:r>
            <a:r>
              <a:rPr lang="en-US" dirty="0" smtClean="0"/>
              <a:t>, </a:t>
            </a:r>
            <a:r>
              <a:rPr lang="en-US" dirty="0" err="1" smtClean="0"/>
              <a:t>pthread_cond_signal</a:t>
            </a:r>
            <a:r>
              <a:rPr lang="en-US" dirty="0" smtClean="0"/>
              <a:t>, </a:t>
            </a:r>
            <a:r>
              <a:rPr lang="en-US" dirty="0" err="1" smtClean="0"/>
              <a:t>pthread_cond_broadcast</a:t>
            </a:r>
            <a:r>
              <a:rPr lang="en-US" dirty="0" smtClean="0"/>
              <a:t>, </a:t>
            </a:r>
            <a:r>
              <a:rPr lang="en-US" dirty="0" err="1" smtClean="0"/>
              <a:t>pthread_cond_init</a:t>
            </a:r>
            <a:r>
              <a:rPr lang="en-US" dirty="0" smtClean="0"/>
              <a:t>, </a:t>
            </a:r>
            <a:r>
              <a:rPr lang="en-US" dirty="0" err="1" smtClean="0"/>
              <a:t>pthread_cond_destroy</a:t>
            </a:r>
            <a:r>
              <a:rPr lang="en-US" dirty="0" smtClean="0"/>
              <a:t>, …</a:t>
            </a:r>
            <a:endParaRPr lang="en-US" dirty="0"/>
          </a:p>
          <a:p>
            <a:pPr marL="457200" indent="-457200">
              <a:buFont typeface="+mj-lt"/>
              <a:buAutoNum type="arabicPeriod"/>
            </a:pPr>
            <a:r>
              <a:rPr lang="en-US" dirty="0" smtClean="0"/>
              <a:t>Synchronization</a:t>
            </a:r>
          </a:p>
          <a:p>
            <a:pPr marL="857250" lvl="1" indent="-457200"/>
            <a:r>
              <a:rPr lang="en-US" dirty="0" err="1" smtClean="0"/>
              <a:t>pthread_barrier</a:t>
            </a:r>
            <a:r>
              <a:rPr lang="en-US" dirty="0" smtClean="0"/>
              <a:t>, …</a:t>
            </a:r>
          </a:p>
          <a:p>
            <a:pPr marL="857250" lvl="1" indent="-457200"/>
            <a:r>
              <a:rPr lang="en-US" dirty="0" err="1" smtClean="0"/>
              <a:t>pthread_rwlock</a:t>
            </a:r>
            <a:r>
              <a:rPr lang="en-US" dirty="0" smtClean="0"/>
              <a:t>, …</a:t>
            </a:r>
          </a:p>
          <a:p>
            <a:endParaRPr lang="en-US" i="1" dirty="0" smtClean="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41</a:t>
            </a:fld>
            <a:endParaRPr lang="nb-NO" dirty="0"/>
          </a:p>
        </p:txBody>
      </p:sp>
    </p:spTree>
    <p:extLst>
      <p:ext uri="{BB962C8B-B14F-4D97-AF65-F5344CB8AC3E}">
        <p14:creationId xmlns:p14="http://schemas.microsoft.com/office/powerpoint/2010/main" val="1025226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7" y="314325"/>
            <a:ext cx="7150100" cy="523875"/>
          </a:xfrm>
        </p:spPr>
        <p:txBody>
          <a:bodyPr/>
          <a:lstStyle/>
          <a:p>
            <a:r>
              <a:rPr lang="en-US" dirty="0" smtClean="0"/>
              <a:t>Python</a:t>
            </a:r>
            <a:endParaRPr lang="en-US" dirty="0"/>
          </a:p>
        </p:txBody>
      </p:sp>
      <p:sp>
        <p:nvSpPr>
          <p:cNvPr id="3" name="Content Placeholder 2"/>
          <p:cNvSpPr>
            <a:spLocks noGrp="1"/>
          </p:cNvSpPr>
          <p:nvPr>
            <p:ph idx="1"/>
          </p:nvPr>
        </p:nvSpPr>
        <p:spPr>
          <a:xfrm>
            <a:off x="381000" y="914400"/>
            <a:ext cx="7467600" cy="5715000"/>
          </a:xfrm>
          <a:solidFill>
            <a:schemeClr val="bg1"/>
          </a:solidFill>
        </p:spPr>
        <p:txBody>
          <a:bodyPr>
            <a:normAutofit fontScale="92500" lnSpcReduction="10000"/>
          </a:bodyPr>
          <a:lstStyle/>
          <a:p>
            <a:r>
              <a:rPr lang="en-US" dirty="0" smtClean="0"/>
              <a:t>Provided by threading and thread module</a:t>
            </a:r>
          </a:p>
          <a:p>
            <a:r>
              <a:rPr lang="en-US" dirty="0" smtClean="0"/>
              <a:t>Thread module implemented using </a:t>
            </a:r>
            <a:r>
              <a:rPr lang="en-US" dirty="0" err="1" smtClean="0"/>
              <a:t>Pthreads</a:t>
            </a:r>
            <a:r>
              <a:rPr lang="en-US" dirty="0" smtClean="0"/>
              <a:t> </a:t>
            </a:r>
            <a:r>
              <a:rPr lang="en-US" dirty="0"/>
              <a:t>i</a:t>
            </a:r>
            <a:r>
              <a:rPr lang="en-US" dirty="0" smtClean="0"/>
              <a:t>n Linux</a:t>
            </a:r>
          </a:p>
          <a:p>
            <a:pPr lvl="1"/>
            <a:r>
              <a:rPr lang="en-US" dirty="0" smtClean="0"/>
              <a:t>This is a low-level module typically not used by application programmers</a:t>
            </a:r>
          </a:p>
          <a:p>
            <a:r>
              <a:rPr lang="en-US" dirty="0" smtClean="0"/>
              <a:t>Threading module builds on thread module:</a:t>
            </a:r>
          </a:p>
          <a:p>
            <a:pPr lvl="1"/>
            <a:r>
              <a:rPr lang="en-US" dirty="0" smtClean="0"/>
              <a:t>But be aware of the Global Interpreter Lock!</a:t>
            </a:r>
          </a:p>
          <a:p>
            <a:pPr lvl="1"/>
            <a:r>
              <a:rPr lang="en-US" dirty="0" smtClean="0"/>
              <a:t>An alternative multiprocessing interface for “threading using processes”</a:t>
            </a:r>
          </a:p>
          <a:p>
            <a:pPr lvl="1"/>
            <a:r>
              <a:rPr lang="en-US" dirty="0" smtClean="0"/>
              <a:t>Another alternative: c extension modules</a:t>
            </a:r>
          </a:p>
          <a:p>
            <a:r>
              <a:rPr lang="en-US" dirty="0" smtClean="0"/>
              <a:t>Inspired by Java Threading</a:t>
            </a:r>
          </a:p>
          <a:p>
            <a:pPr lvl="1"/>
            <a:r>
              <a:rPr lang="en-US" dirty="0" smtClean="0"/>
              <a:t>But synchronization is explicit!</a:t>
            </a:r>
          </a:p>
          <a:p>
            <a:r>
              <a:rPr lang="en-US" dirty="0" smtClean="0"/>
              <a:t>Python thread operations map well to </a:t>
            </a:r>
            <a:r>
              <a:rPr lang="en-US" dirty="0" err="1" smtClean="0"/>
              <a:t>Pthread</a:t>
            </a:r>
            <a:r>
              <a:rPr lang="en-US" dirty="0" smtClean="0"/>
              <a:t> operations</a:t>
            </a:r>
          </a:p>
          <a:p>
            <a:pPr lvl="1"/>
            <a:r>
              <a:rPr lang="en-US" dirty="0" smtClean="0"/>
              <a:t>Thread management: Thread objects</a:t>
            </a:r>
          </a:p>
          <a:p>
            <a:pPr lvl="1"/>
            <a:r>
              <a:rPr lang="en-US" dirty="0" err="1" smtClean="0"/>
              <a:t>Mutex</a:t>
            </a:r>
            <a:r>
              <a:rPr lang="en-US" dirty="0" smtClean="0"/>
              <a:t>: Lock objects (and </a:t>
            </a:r>
            <a:r>
              <a:rPr lang="en-US" dirty="0" err="1" smtClean="0"/>
              <a:t>RLock</a:t>
            </a:r>
            <a:r>
              <a:rPr lang="en-US" dirty="0" smtClean="0"/>
              <a:t> objects)</a:t>
            </a:r>
          </a:p>
          <a:p>
            <a:pPr lvl="1"/>
            <a:r>
              <a:rPr lang="en-US" dirty="0" smtClean="0"/>
              <a:t>Condition variables: Condition objects</a:t>
            </a:r>
          </a:p>
          <a:p>
            <a:pPr lvl="1"/>
            <a:r>
              <a:rPr lang="en-US" dirty="0" smtClean="0"/>
              <a:t>Other synchronization: Semaphore objects, Event objects,  </a:t>
            </a:r>
          </a:p>
          <a:p>
            <a:pPr lvl="1"/>
            <a:endParaRPr lang="en-US" dirty="0" smtClean="0"/>
          </a:p>
          <a:p>
            <a:pPr lvl="2"/>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pPr>
              <a:defRPr/>
            </a:pPr>
            <a:fld id="{E8BBFBEE-624F-41E8-B086-C8DDB7812F90}" type="datetime1">
              <a:rPr lang="nb-NO" smtClean="0"/>
              <a:pPr>
                <a:defRPr/>
              </a:pPr>
              <a:t>26.08.2016</a:t>
            </a:fld>
            <a:endParaRPr lang="nb-NO" dirty="0"/>
          </a:p>
        </p:txBody>
      </p:sp>
      <p:sp>
        <p:nvSpPr>
          <p:cNvPr id="5" name="Slide Number Placeholder 4"/>
          <p:cNvSpPr>
            <a:spLocks noGrp="1"/>
          </p:cNvSpPr>
          <p:nvPr>
            <p:ph type="sldNum" sz="quarter" idx="11"/>
          </p:nvPr>
        </p:nvSpPr>
        <p:spPr/>
        <p:txBody>
          <a:bodyPr/>
          <a:lstStyle/>
          <a:p>
            <a:pPr>
              <a:defRPr/>
            </a:pPr>
            <a:fld id="{40C9092A-29F3-4884-8EF3-CC7CBD2B57D7}" type="slidenum">
              <a:rPr lang="nb-NO" smtClean="0"/>
              <a:pPr>
                <a:defRPr/>
              </a:pPr>
              <a:t>42</a:t>
            </a:fld>
            <a:endParaRPr lang="nb-NO" dirty="0"/>
          </a:p>
        </p:txBody>
      </p:sp>
    </p:spTree>
    <p:extLst>
      <p:ext uri="{BB962C8B-B14F-4D97-AF65-F5344CB8AC3E}">
        <p14:creationId xmlns:p14="http://schemas.microsoft.com/office/powerpoint/2010/main" val="2979935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Deadlocks</a:t>
            </a:r>
            <a:endParaRPr lang="en-US" dirty="0"/>
          </a:p>
        </p:txBody>
      </p:sp>
      <p:sp>
        <p:nvSpPr>
          <p:cNvPr id="3" name="Content Placeholder 2"/>
          <p:cNvSpPr>
            <a:spLocks noGrp="1"/>
          </p:cNvSpPr>
          <p:nvPr>
            <p:ph idx="1"/>
          </p:nvPr>
        </p:nvSpPr>
        <p:spPr/>
        <p:txBody>
          <a:bodyPr/>
          <a:lstStyle/>
          <a:p>
            <a:r>
              <a:rPr lang="en-US" dirty="0" smtClean="0"/>
              <a:t>Slides by: Phuong Ha</a:t>
            </a:r>
            <a:endParaRPr lang="en-US" dirty="0"/>
          </a:p>
        </p:txBody>
      </p:sp>
    </p:spTree>
    <p:extLst>
      <p:ext uri="{BB962C8B-B14F-4D97-AF65-F5344CB8AC3E}">
        <p14:creationId xmlns:p14="http://schemas.microsoft.com/office/powerpoint/2010/main" val="1116269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2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23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US" dirty="0" smtClean="0"/>
              <a:t>Slides by: Phuong Ha</a:t>
            </a:r>
            <a:endParaRPr lang="en-US" dirty="0"/>
          </a:p>
        </p:txBody>
      </p:sp>
    </p:spTree>
    <p:extLst>
      <p:ext uri="{BB962C8B-B14F-4D97-AF65-F5344CB8AC3E}">
        <p14:creationId xmlns:p14="http://schemas.microsoft.com/office/powerpoint/2010/main" val="3412431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662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5"/>
            <a:ext cx="9144000" cy="6855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272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96902" cy="691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94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43237"/>
            <a:ext cx="9144000" cy="629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8707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435"/>
            <a:ext cx="9144000" cy="627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993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5038"/>
            <a:ext cx="9144000" cy="6301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847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4903"/>
            <a:ext cx="9143999" cy="6318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720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1" y="295836"/>
            <a:ext cx="9171591" cy="633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47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al_blaa_engelsk">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926AD10647F0499A1B22C41C5CB3F7" ma:contentTypeVersion="0" ma:contentTypeDescription="Create a new document." ma:contentTypeScope="" ma:versionID="2eced70c0ab3fba1632cc886685d59c7">
  <xsd:schema xmlns:xsd="http://www.w3.org/2001/XMLSchema" xmlns:xs="http://www.w3.org/2001/XMLSchema" xmlns:p="http://schemas.microsoft.com/office/2006/metadata/properties" targetNamespace="http://schemas.microsoft.com/office/2006/metadata/properties" ma:root="true" ma:fieldsID="4f93b3369b854682b1f3ebb5358e247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1B57E8-A6B3-49DE-B32B-D10B2195B41A}">
  <ds:schemaRefs>
    <ds:schemaRef ds:uri="http://schemas.microsoft.com/sharepoint/v3/contenttype/forms"/>
  </ds:schemaRefs>
</ds:datastoreItem>
</file>

<file path=customXml/itemProps2.xml><?xml version="1.0" encoding="utf-8"?>
<ds:datastoreItem xmlns:ds="http://schemas.openxmlformats.org/officeDocument/2006/customXml" ds:itemID="{5E35434B-1C47-4BDF-BE90-FDD48116D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A7ACBBF-E460-40C0-83AA-AAC29255D6A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Mal_blaa_engelsk</Template>
  <TotalTime>2184</TotalTime>
  <Words>1681</Words>
  <Application>Microsoft Macintosh PowerPoint</Application>
  <PresentationFormat>On-screen Show (4:3)</PresentationFormat>
  <Paragraphs>233</Paragraphs>
  <Slides>48</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Helvetica</vt:lpstr>
      <vt:lpstr>Open Sans</vt:lpstr>
      <vt:lpstr>Open Sans Light</vt:lpstr>
      <vt:lpstr>Arial</vt:lpstr>
      <vt:lpstr>Mal_blaa_engelsk</vt:lpstr>
      <vt:lpstr>Threads and synchronization primitives</vt:lpstr>
      <vt:lpstr>Outline</vt:lpstr>
      <vt:lpstr>Some statistics</vt:lpstr>
      <vt:lpstr>Processes and non-preemptive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Threads and critical sections</vt:lpstr>
      <vt:lpstr>PowerPoint Presentation</vt:lpstr>
      <vt:lpstr>PowerPoint Presentation</vt:lpstr>
      <vt:lpstr>PowerPoint Presentation</vt:lpstr>
      <vt:lpstr>PowerPoint Presentation</vt:lpstr>
      <vt:lpstr>PowerPoint Presentation</vt:lpstr>
      <vt:lpstr>  Mutual Exclusion </vt:lpstr>
      <vt:lpstr>PowerPoint Presentation</vt:lpstr>
      <vt:lpstr>PowerPoint Presentation</vt:lpstr>
      <vt:lpstr>Thread packages </vt:lpstr>
      <vt:lpstr>PowerPoint Presentation</vt:lpstr>
      <vt:lpstr>Threads The Thread Model (1)</vt:lpstr>
      <vt:lpstr>The Thread Model (2)</vt:lpstr>
      <vt:lpstr>The Thread Model (3)</vt:lpstr>
      <vt:lpstr>Linux Process/ Threads</vt:lpstr>
      <vt:lpstr>PowerPoint Presentation</vt:lpstr>
      <vt:lpstr>PowerPoint Presentation</vt:lpstr>
      <vt:lpstr>PowerPoint Presentation</vt:lpstr>
      <vt:lpstr>PowerPoint Presentation</vt:lpstr>
      <vt:lpstr>PowerPoint Presentation</vt:lpstr>
      <vt:lpstr>The futex System Call</vt:lpstr>
      <vt:lpstr>PowerPoint Presentation</vt:lpstr>
      <vt:lpstr>PowerPoint Presentation</vt:lpstr>
      <vt:lpstr>PowerPoint Presentation</vt:lpstr>
      <vt:lpstr>PowerPoint Presentation</vt:lpstr>
      <vt:lpstr>POSIX Threads (Pthreads) </vt:lpstr>
      <vt:lpstr>Thread Model</vt:lpstr>
      <vt:lpstr>Pthread API </vt:lpstr>
      <vt:lpstr>Python</vt:lpstr>
      <vt:lpstr>Deadlocks</vt:lpstr>
      <vt:lpstr>PowerPoint Presentation</vt:lpstr>
      <vt:lpstr>Message passing</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larsab</dc:creator>
  <cp:lastModifiedBy>Lars Ailo Bongo</cp:lastModifiedBy>
  <cp:revision>42</cp:revision>
  <dcterms:created xsi:type="dcterms:W3CDTF">2013-08-07T10:42:41Z</dcterms:created>
  <dcterms:modified xsi:type="dcterms:W3CDTF">2016-08-25T23:45:47Z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0x01010066926AD10647F0499A1B22C41C5CB3F7</vt:lpwstr>
  </property>
</Properties>
</file>