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6"/>
  </p:notesMasterIdLst>
  <p:sldIdLst>
    <p:sldId id="256" r:id="rId5"/>
    <p:sldId id="280" r:id="rId6"/>
    <p:sldId id="260" r:id="rId7"/>
    <p:sldId id="265" r:id="rId8"/>
    <p:sldId id="263" r:id="rId9"/>
    <p:sldId id="266" r:id="rId10"/>
    <p:sldId id="267" r:id="rId11"/>
    <p:sldId id="261" r:id="rId12"/>
    <p:sldId id="268" r:id="rId13"/>
    <p:sldId id="262" r:id="rId14"/>
    <p:sldId id="264" r:id="rId15"/>
    <p:sldId id="269" r:id="rId16"/>
    <p:sldId id="270" r:id="rId17"/>
    <p:sldId id="271" r:id="rId18"/>
    <p:sldId id="277" r:id="rId19"/>
    <p:sldId id="272" r:id="rId20"/>
    <p:sldId id="273" r:id="rId21"/>
    <p:sldId id="276" r:id="rId22"/>
    <p:sldId id="274" r:id="rId23"/>
    <p:sldId id="275" r:id="rId24"/>
    <p:sldId id="279" r:id="rId25"/>
  </p:sldIdLst>
  <p:sldSz cx="9144000" cy="6858000" type="screen4x3"/>
  <p:notesSz cx="6858000" cy="9144000"/>
  <p:defaultTextStyle>
    <a:defPPr>
      <a:defRPr lang="nn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65">
          <p15:clr>
            <a:srgbClr val="A4A3A4"/>
          </p15:clr>
        </p15:guide>
        <p15:guide id="2" pos="49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B523"/>
    <a:srgbClr val="EDEDED"/>
    <a:srgbClr val="FFB952"/>
    <a:srgbClr val="B1B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1" autoAdjust="0"/>
    <p:restoredTop sz="90746" autoAdjust="0"/>
  </p:normalViewPr>
  <p:slideViewPr>
    <p:cSldViewPr snapToGrid="0" snapToObjects="1">
      <p:cViewPr varScale="1">
        <p:scale>
          <a:sx n="114" d="100"/>
          <a:sy n="114" d="100"/>
        </p:scale>
        <p:origin x="968" y="168"/>
      </p:cViewPr>
      <p:guideLst>
        <p:guide orient="horz" pos="3865"/>
        <p:guide pos="4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CD2493-0AFC-45FB-85C8-B9D552CC01B0}" type="datetimeFigureOut">
              <a:rPr lang="en-US" smtClean="0"/>
              <a:t>9/23/16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F574B-F1F9-4A58-A9A6-B35C496CF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26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Box</a:t>
            </a:r>
            <a:r>
              <a:rPr lang="en-US" baseline="0" dirty="0" smtClean="0"/>
              <a:t> 2.2 in </a:t>
            </a:r>
            <a:r>
              <a:rPr lang="en-US" i="1" baseline="0" dirty="0" smtClean="0"/>
              <a:t>The art of computer systems performance analysis. </a:t>
            </a:r>
            <a:r>
              <a:rPr lang="en-US" i="0" baseline="0" dirty="0" smtClean="0"/>
              <a:t>Raj Jain</a:t>
            </a:r>
            <a:r>
              <a:rPr lang="en-US" i="1" baseline="0" dirty="0" smtClean="0"/>
              <a:t>. </a:t>
            </a:r>
            <a:r>
              <a:rPr lang="en-US" i="0" baseline="0" dirty="0" smtClean="0"/>
              <a:t>Wiley. 1991.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F574B-F1F9-4A58-A9A6-B35C496CFC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99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F574B-F1F9-4A58-A9A6-B35C496CFC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32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/>
          <p:cNvSpPr/>
          <p:nvPr userDrawn="1"/>
        </p:nvSpPr>
        <p:spPr>
          <a:xfrm>
            <a:off x="2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4">
                  <a:lumMod val="60000"/>
                  <a:lumOff val="40000"/>
                </a:schemeClr>
              </a:gs>
            </a:gsLst>
            <a:lin ang="132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1910403"/>
            <a:ext cx="7772400" cy="1470025"/>
          </a:xfrm>
        </p:spPr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694365" y="3666178"/>
            <a:ext cx="7763835" cy="1752600"/>
          </a:xfrm>
        </p:spPr>
        <p:txBody>
          <a:bodyPr/>
          <a:lstStyle>
            <a:lvl1pPr marL="0" indent="0" algn="l">
              <a:buNone/>
              <a:defRPr sz="14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cxnSp>
        <p:nvCxnSpPr>
          <p:cNvPr id="15" name="Rett linje 14"/>
          <p:cNvCxnSpPr/>
          <p:nvPr userDrawn="1"/>
        </p:nvCxnSpPr>
        <p:spPr>
          <a:xfrm flipV="1">
            <a:off x="2190060" y="3750273"/>
            <a:ext cx="6953942" cy="3107727"/>
          </a:xfrm>
          <a:prstGeom prst="line">
            <a:avLst/>
          </a:prstGeom>
          <a:ln w="25400" cap="flat" cmpd="sng" algn="ctr">
            <a:solidFill>
              <a:schemeClr val="accent4">
                <a:lumMod val="60000"/>
                <a:lumOff val="40000"/>
                <a:alpha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ett linje 16"/>
          <p:cNvCxnSpPr/>
          <p:nvPr userDrawn="1"/>
        </p:nvCxnSpPr>
        <p:spPr>
          <a:xfrm rot="16200000" flipH="1">
            <a:off x="4816284" y="3694065"/>
            <a:ext cx="4297813" cy="2030055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ett linje 17"/>
          <p:cNvCxnSpPr/>
          <p:nvPr userDrawn="1"/>
        </p:nvCxnSpPr>
        <p:spPr>
          <a:xfrm>
            <a:off x="5370147" y="4006212"/>
            <a:ext cx="3773855" cy="1504193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tt linje 11"/>
          <p:cNvCxnSpPr/>
          <p:nvPr userDrawn="1"/>
        </p:nvCxnSpPr>
        <p:spPr>
          <a:xfrm rot="5400000">
            <a:off x="2187498" y="2118964"/>
            <a:ext cx="6858000" cy="2620072"/>
          </a:xfrm>
          <a:prstGeom prst="line">
            <a:avLst/>
          </a:prstGeom>
          <a:ln w="50800" cap="flat" cmpd="sng" algn="ctr">
            <a:solidFill>
              <a:srgbClr val="F1B52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Rett linje 27"/>
          <p:cNvCxnSpPr/>
          <p:nvPr userDrawn="1"/>
        </p:nvCxnSpPr>
        <p:spPr>
          <a:xfrm>
            <a:off x="790575" y="3470437"/>
            <a:ext cx="4579572" cy="1588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Bilde 19" descr="LogoNors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7049" y="5990437"/>
            <a:ext cx="532755" cy="532755"/>
          </a:xfrm>
          <a:prstGeom prst="rect">
            <a:avLst/>
          </a:prstGeom>
        </p:spPr>
      </p:pic>
      <p:pic>
        <p:nvPicPr>
          <p:cNvPr id="21" name="Bilde 20" descr="UiT_Navn_en_blaa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360025" cy="22867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nn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n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23.09.2016</a:t>
            </a:fld>
            <a:endParaRPr lang="nn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n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341748" y="1837780"/>
            <a:ext cx="4038600" cy="428838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n-NO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837780"/>
            <a:ext cx="3902216" cy="428838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n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23.09.2016</a:t>
            </a:fld>
            <a:endParaRPr lang="nn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n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23.09.2016</a:t>
            </a:fld>
            <a:endParaRPr lang="nn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>
          <a:xfrm>
            <a:off x="2" y="0"/>
            <a:ext cx="9144000" cy="6858000"/>
          </a:xfrm>
          <a:prstGeom prst="rect">
            <a:avLst/>
          </a:prstGeom>
          <a:gradFill>
            <a:gsLst>
              <a:gs pos="54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  <a:alpha val="54000"/>
                </a:schemeClr>
              </a:gs>
            </a:gsLst>
            <a:lin ang="33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23.09.2016</a:t>
            </a:fld>
            <a:endParaRPr lang="nn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endefinert opps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23.09.2016</a:t>
            </a:fld>
            <a:endParaRPr lang="nn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 dirty="0"/>
          </a:p>
        </p:txBody>
      </p:sp>
      <p:sp>
        <p:nvSpPr>
          <p:cNvPr id="7" name="Rektangel 6"/>
          <p:cNvSpPr/>
          <p:nvPr userDrawn="1"/>
        </p:nvSpPr>
        <p:spPr>
          <a:xfrm>
            <a:off x="2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4">
                  <a:lumMod val="60000"/>
                  <a:lumOff val="40000"/>
                </a:schemeClr>
              </a:gs>
            </a:gsLst>
            <a:lin ang="132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9" name="Undertittel 2"/>
          <p:cNvSpPr>
            <a:spLocks noGrp="1"/>
          </p:cNvSpPr>
          <p:nvPr>
            <p:ph type="subTitle" idx="1"/>
          </p:nvPr>
        </p:nvSpPr>
        <p:spPr>
          <a:xfrm>
            <a:off x="694365" y="3666178"/>
            <a:ext cx="7763835" cy="1752600"/>
          </a:xfrm>
        </p:spPr>
        <p:txBody>
          <a:bodyPr/>
          <a:lstStyle>
            <a:lvl1pPr marL="0" indent="0" algn="l">
              <a:buNone/>
              <a:defRPr sz="14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n-NO" dirty="0"/>
          </a:p>
        </p:txBody>
      </p:sp>
      <p:cxnSp>
        <p:nvCxnSpPr>
          <p:cNvPr id="10" name="Rett linje 9"/>
          <p:cNvCxnSpPr/>
          <p:nvPr userDrawn="1"/>
        </p:nvCxnSpPr>
        <p:spPr>
          <a:xfrm flipV="1">
            <a:off x="2190060" y="3750273"/>
            <a:ext cx="6953942" cy="3107727"/>
          </a:xfrm>
          <a:prstGeom prst="line">
            <a:avLst/>
          </a:prstGeom>
          <a:ln w="25400" cap="flat" cmpd="sng" algn="ctr">
            <a:solidFill>
              <a:schemeClr val="accent4">
                <a:lumMod val="60000"/>
                <a:lumOff val="40000"/>
                <a:alpha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Rett linje 10"/>
          <p:cNvCxnSpPr/>
          <p:nvPr userDrawn="1"/>
        </p:nvCxnSpPr>
        <p:spPr>
          <a:xfrm rot="16200000" flipH="1">
            <a:off x="4816284" y="3694065"/>
            <a:ext cx="4297813" cy="2030055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tt linje 11"/>
          <p:cNvCxnSpPr/>
          <p:nvPr userDrawn="1"/>
        </p:nvCxnSpPr>
        <p:spPr>
          <a:xfrm>
            <a:off x="5370147" y="4006212"/>
            <a:ext cx="3773855" cy="1504193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Rett linje 12"/>
          <p:cNvCxnSpPr/>
          <p:nvPr userDrawn="1"/>
        </p:nvCxnSpPr>
        <p:spPr>
          <a:xfrm rot="5400000">
            <a:off x="2187498" y="2118964"/>
            <a:ext cx="6858000" cy="2620072"/>
          </a:xfrm>
          <a:prstGeom prst="line">
            <a:avLst/>
          </a:prstGeom>
          <a:ln w="50800" cap="flat" cmpd="sng" algn="ctr">
            <a:solidFill>
              <a:srgbClr val="F1B52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Undertittel 2"/>
          <p:cNvSpPr txBox="1">
            <a:spLocks/>
          </p:cNvSpPr>
          <p:nvPr userDrawn="1"/>
        </p:nvSpPr>
        <p:spPr>
          <a:xfrm>
            <a:off x="706461" y="5870703"/>
            <a:ext cx="7763835" cy="374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sz="14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nb-NO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t>uit.no</a:t>
            </a:r>
            <a:endParaRPr kumimoji="0" lang="nn-NO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Open Sans"/>
            </a:endParaRPr>
          </a:p>
        </p:txBody>
      </p:sp>
      <p:pic>
        <p:nvPicPr>
          <p:cNvPr id="17" name="Bilde 16" descr="LogoNors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7049" y="5990437"/>
            <a:ext cx="532755" cy="532755"/>
          </a:xfrm>
          <a:prstGeom prst="rect">
            <a:avLst/>
          </a:prstGeom>
        </p:spPr>
      </p:pic>
      <p:pic>
        <p:nvPicPr>
          <p:cNvPr id="18" name="Bilde 17" descr="UiT_Navn_en_blaa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360025" cy="228671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/>
        </p:nvSpPr>
        <p:spPr>
          <a:xfrm>
            <a:off x="2" y="0"/>
            <a:ext cx="9144000" cy="6858000"/>
          </a:xfrm>
          <a:prstGeom prst="rect">
            <a:avLst/>
          </a:prstGeom>
          <a:gradFill>
            <a:gsLst>
              <a:gs pos="54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  <a:alpha val="54000"/>
                </a:schemeClr>
              </a:gs>
            </a:gsLst>
            <a:lin ang="33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70300" y="300207"/>
            <a:ext cx="7880116" cy="12169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b-NO" dirty="0" smtClean="0"/>
              <a:t>Klikk for å redigere tittelstil</a:t>
            </a:r>
            <a:endParaRPr lang="nn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329282" y="1751183"/>
            <a:ext cx="8229600" cy="4374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n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712376" y="6356350"/>
            <a:ext cx="647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Open Sans Light"/>
                <a:cs typeface="Open Sans Light"/>
              </a:defRPr>
            </a:lvl1pPr>
          </a:lstStyle>
          <a:p>
            <a:fld id="{8DF9E8F3-4849-FA48-B4C8-2D894E979956}" type="datetimeFigureOut">
              <a:rPr lang="nn-NO" smtClean="0"/>
              <a:pPr/>
              <a:t>23.09.2016</a:t>
            </a:fld>
            <a:endParaRPr lang="nn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49119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Open Sans Light"/>
                <a:cs typeface="Open Sans Light"/>
              </a:defRPr>
            </a:lvl1pPr>
          </a:lstStyle>
          <a:p>
            <a:endParaRPr lang="nn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18270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 Light"/>
                <a:cs typeface="Open Sans Light"/>
              </a:defRPr>
            </a:lvl1pPr>
          </a:lstStyle>
          <a:p>
            <a:fld id="{48967F36-0B61-F749-ACDB-F36D75792314}" type="slidenum">
              <a:rPr lang="nn-NO" smtClean="0"/>
              <a:pPr/>
              <a:t>‹#›</a:t>
            </a:fld>
            <a:endParaRPr lang="nn-NO" dirty="0"/>
          </a:p>
        </p:txBody>
      </p:sp>
      <p:cxnSp>
        <p:nvCxnSpPr>
          <p:cNvPr id="10" name="Rett linje 9"/>
          <p:cNvCxnSpPr/>
          <p:nvPr/>
        </p:nvCxnSpPr>
        <p:spPr>
          <a:xfrm rot="5400000">
            <a:off x="7719376" y="5433376"/>
            <a:ext cx="2085544" cy="763704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tt linje 11"/>
          <p:cNvCxnSpPr/>
          <p:nvPr/>
        </p:nvCxnSpPr>
        <p:spPr>
          <a:xfrm rot="10800000" flipV="1">
            <a:off x="6927456" y="5850106"/>
            <a:ext cx="2216545" cy="1007893"/>
          </a:xfrm>
          <a:prstGeom prst="line">
            <a:avLst/>
          </a:prstGeom>
          <a:ln>
            <a:solidFill>
              <a:schemeClr val="accent3">
                <a:alpha val="16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Rett linje 13"/>
          <p:cNvCxnSpPr/>
          <p:nvPr/>
        </p:nvCxnSpPr>
        <p:spPr>
          <a:xfrm rot="5400000">
            <a:off x="8334481" y="6048478"/>
            <a:ext cx="1161841" cy="457200"/>
          </a:xfrm>
          <a:prstGeom prst="line">
            <a:avLst/>
          </a:prstGeom>
          <a:ln w="19050" cap="flat" cmpd="sng" algn="ctr">
            <a:solidFill>
              <a:schemeClr val="accent1">
                <a:alpha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Rett linje 15"/>
          <p:cNvCxnSpPr/>
          <p:nvPr/>
        </p:nvCxnSpPr>
        <p:spPr>
          <a:xfrm>
            <a:off x="770102" y="1603376"/>
            <a:ext cx="7788780" cy="1588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2600" b="1" i="0" kern="1200">
          <a:solidFill>
            <a:schemeClr val="tx1"/>
          </a:solidFill>
          <a:latin typeface="Open Sans"/>
          <a:ea typeface="+mj-ea"/>
          <a:cs typeface="Open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Open Sans Light"/>
          <a:ea typeface="+mn-ea"/>
          <a:cs typeface="Open Sans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Open Sans Light"/>
          <a:ea typeface="+mn-ea"/>
          <a:cs typeface="Open Sans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Open Sans Light"/>
          <a:ea typeface="+mn-ea"/>
          <a:cs typeface="Open Sans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Open Sans Light"/>
          <a:ea typeface="+mn-ea"/>
          <a:cs typeface="Open Sans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Open Sans Light"/>
          <a:ea typeface="+mn-ea"/>
          <a:cs typeface="Open Sans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n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/>
              <a:t>Parallel Program Performance Evaluation</a:t>
            </a:r>
            <a:br>
              <a:rPr lang="en-US" sz="2800" dirty="0"/>
            </a:br>
            <a:endParaRPr lang="en-US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Inf-2202 Concurrent and Data-intensive Programming</a:t>
            </a:r>
          </a:p>
          <a:p>
            <a:r>
              <a:rPr lang="en-US" sz="2000" dirty="0" smtClean="0"/>
              <a:t>Fall 2016</a:t>
            </a:r>
          </a:p>
          <a:p>
            <a:r>
              <a:rPr lang="en-US" sz="2000" dirty="0" smtClean="0"/>
              <a:t>Lars Ailo Bongo (</a:t>
            </a:r>
            <a:r>
              <a:rPr lang="en-US" sz="2000" dirty="0" err="1" smtClean="0"/>
              <a:t>larsab@cs.uit.no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User-oriented properties:</a:t>
            </a:r>
          </a:p>
          <a:p>
            <a:pPr lvl="1"/>
            <a:r>
              <a:rPr lang="en-US" dirty="0" smtClean="0"/>
              <a:t>Domain specific</a:t>
            </a:r>
          </a:p>
          <a:p>
            <a:pPr lvl="2"/>
            <a:r>
              <a:rPr lang="en-US" dirty="0" smtClean="0"/>
              <a:t>Example: number of rows in table</a:t>
            </a:r>
            <a:endParaRPr lang="en-US" dirty="0"/>
          </a:p>
          <a:p>
            <a:r>
              <a:rPr lang="en-US" dirty="0" smtClean="0"/>
              <a:t>Resource-oriented properties</a:t>
            </a:r>
          </a:p>
          <a:p>
            <a:pPr lvl="1"/>
            <a:r>
              <a:rPr lang="en-US" dirty="0" smtClean="0"/>
              <a:t>Problem-constrained scaling</a:t>
            </a:r>
          </a:p>
          <a:p>
            <a:pPr lvl="2"/>
            <a:r>
              <a:rPr lang="en-US" dirty="0" smtClean="0"/>
              <a:t>Problem size is fixed</a:t>
            </a:r>
          </a:p>
          <a:p>
            <a:pPr lvl="2"/>
            <a:r>
              <a:rPr lang="en-US" dirty="0" smtClean="0"/>
              <a:t>Speedup = Time(1) / Time(N)</a:t>
            </a:r>
          </a:p>
          <a:p>
            <a:pPr lvl="1"/>
            <a:r>
              <a:rPr lang="en-US" dirty="0" smtClean="0"/>
              <a:t>Time-constrained scaling</a:t>
            </a:r>
          </a:p>
          <a:p>
            <a:pPr lvl="2"/>
            <a:r>
              <a:rPr lang="en-US" dirty="0" smtClean="0"/>
              <a:t>Wall-clock time is fixed</a:t>
            </a:r>
          </a:p>
          <a:p>
            <a:pPr lvl="2"/>
            <a:r>
              <a:rPr lang="en-US" dirty="0" smtClean="0"/>
              <a:t>Speedup = Work(N) / Work(1)</a:t>
            </a:r>
          </a:p>
          <a:p>
            <a:pPr lvl="2"/>
            <a:r>
              <a:rPr lang="en-US" dirty="0" smtClean="0"/>
              <a:t>How to measure work?</a:t>
            </a:r>
          </a:p>
          <a:p>
            <a:pPr lvl="1"/>
            <a:r>
              <a:rPr lang="en-US" dirty="0" smtClean="0"/>
              <a:t>Memory-constrained scaling</a:t>
            </a:r>
          </a:p>
          <a:p>
            <a:pPr lvl="2"/>
            <a:r>
              <a:rPr lang="en-US" dirty="0" smtClean="0"/>
              <a:t>Memory usage per thread is fixed</a:t>
            </a:r>
          </a:p>
          <a:p>
            <a:pPr lvl="2"/>
            <a:r>
              <a:rPr lang="en-US" dirty="0" smtClean="0"/>
              <a:t>Speedup = (Work(N) / Time(N)) x (Time(1) / Work(1))</a:t>
            </a:r>
            <a:br>
              <a:rPr lang="en-US" dirty="0" smtClean="0"/>
            </a:br>
            <a:r>
              <a:rPr lang="en-US" dirty="0" smtClean="0"/>
              <a:t>                = Increase in work / increase in wall-clock time</a:t>
            </a:r>
          </a:p>
          <a:p>
            <a:pPr lvl="1"/>
            <a:r>
              <a:rPr lang="en-US" dirty="0" smtClean="0"/>
              <a:t>“Others”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06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3 -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Application:</a:t>
            </a:r>
          </a:p>
          <a:p>
            <a:pPr lvl="1"/>
            <a:r>
              <a:rPr lang="en-US" dirty="0" smtClean="0"/>
              <a:t>Concurrency</a:t>
            </a:r>
          </a:p>
          <a:p>
            <a:pPr lvl="1"/>
            <a:r>
              <a:rPr lang="en-US" dirty="0" smtClean="0"/>
              <a:t>Communication-to-computation ratio</a:t>
            </a:r>
          </a:p>
          <a:p>
            <a:pPr lvl="1"/>
            <a:r>
              <a:rPr lang="en-US" dirty="0" smtClean="0"/>
              <a:t>Synchronization and I/O frequency</a:t>
            </a:r>
          </a:p>
          <a:p>
            <a:pPr lvl="1"/>
            <a:r>
              <a:rPr lang="en-US" dirty="0" smtClean="0"/>
              <a:t>Temporal and spatial locality</a:t>
            </a:r>
          </a:p>
          <a:p>
            <a:pPr lvl="1"/>
            <a:r>
              <a:rPr lang="en-US" dirty="0" smtClean="0"/>
              <a:t>(Message size)</a:t>
            </a:r>
          </a:p>
          <a:p>
            <a:r>
              <a:rPr lang="en-US" dirty="0" smtClean="0"/>
              <a:t>System/ hardware:</a:t>
            </a:r>
          </a:p>
          <a:p>
            <a:pPr lvl="1"/>
            <a:r>
              <a:rPr lang="en-US" dirty="0" smtClean="0"/>
              <a:t>Absolute performance (wall-clock time, time breakdown,…)</a:t>
            </a:r>
          </a:p>
          <a:p>
            <a:pPr lvl="1"/>
            <a:r>
              <a:rPr lang="en-US" dirty="0" smtClean="0"/>
              <a:t>Speedup</a:t>
            </a:r>
          </a:p>
          <a:p>
            <a:pPr lvl="1"/>
            <a:r>
              <a:rPr lang="en-US" dirty="0" smtClean="0"/>
              <a:t>Processing rate (FLOPS, queries/sec,…)</a:t>
            </a:r>
          </a:p>
          <a:p>
            <a:pPr lvl="1"/>
            <a:r>
              <a:rPr lang="en-US" dirty="0" smtClean="0"/>
              <a:t>Utilization (CPU load, network load…)</a:t>
            </a:r>
          </a:p>
          <a:p>
            <a:pPr lvl="1"/>
            <a:r>
              <a:rPr lang="en-US" dirty="0" smtClean="0"/>
              <a:t>Problem size (parallel efficiency, …)</a:t>
            </a:r>
          </a:p>
          <a:p>
            <a:pPr lvl="1"/>
            <a:r>
              <a:rPr lang="en-US" dirty="0" smtClean="0"/>
              <a:t>Percentage improvement in performance (not recommended)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737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 – System and workload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System:</a:t>
            </a:r>
          </a:p>
          <a:p>
            <a:pPr lvl="1"/>
            <a:r>
              <a:rPr lang="en-US" dirty="0" smtClean="0"/>
              <a:t>#cores</a:t>
            </a:r>
          </a:p>
          <a:p>
            <a:pPr lvl="1"/>
            <a:r>
              <a:rPr lang="en-US" dirty="0" smtClean="0"/>
              <a:t>#nodes (if distributed system)</a:t>
            </a:r>
          </a:p>
          <a:p>
            <a:pPr lvl="1"/>
            <a:r>
              <a:rPr lang="en-US" dirty="0" smtClean="0"/>
              <a:t>Memory size, cache sizes, processor frequency, multi-threading, bus bandwidth,…</a:t>
            </a:r>
          </a:p>
          <a:p>
            <a:pPr lvl="1"/>
            <a:r>
              <a:rPr lang="en-US" dirty="0" smtClean="0"/>
              <a:t>Cache coherency scheme</a:t>
            </a:r>
          </a:p>
          <a:p>
            <a:pPr lvl="1"/>
            <a:r>
              <a:rPr lang="en-US" dirty="0" smtClean="0"/>
              <a:t>Synchronization primitive implementation, concurrent data structures</a:t>
            </a:r>
          </a:p>
          <a:p>
            <a:pPr lvl="1"/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161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 – System and workload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Workload: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Problem size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Communication-computation ratio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Execution time breakdown in different parts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</a:t>
            </a:r>
            <a:r>
              <a:rPr lang="en-US" dirty="0" smtClean="0"/>
              <a:t>oad balance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Temporal locality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Spatial locality</a:t>
            </a:r>
          </a:p>
        </p:txBody>
      </p:sp>
    </p:spTree>
    <p:extLst>
      <p:ext uri="{BB962C8B-B14F-4D97-AF65-F5344CB8AC3E}">
        <p14:creationId xmlns:p14="http://schemas.microsoft.com/office/powerpoint/2010/main" val="1139769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 – Factors and their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System:</a:t>
            </a:r>
          </a:p>
          <a:p>
            <a:pPr lvl="1"/>
            <a:r>
              <a:rPr lang="en-US" dirty="0" smtClean="0"/>
              <a:t>#cores: 1, 2, 4, 8, 16,…, N</a:t>
            </a:r>
          </a:p>
          <a:p>
            <a:pPr lvl="1"/>
            <a:r>
              <a:rPr lang="en-US" dirty="0" smtClean="0"/>
              <a:t>#nodes: 1, 2, 4, 8, 16,…,N</a:t>
            </a:r>
          </a:p>
          <a:p>
            <a:pPr lvl="1"/>
            <a:r>
              <a:rPr lang="en-US" dirty="0" smtClean="0"/>
              <a:t>Machine A vs. Machine B, vs. Machine C</a:t>
            </a:r>
          </a:p>
          <a:p>
            <a:pPr lvl="1"/>
            <a:r>
              <a:rPr lang="en-US" dirty="0" smtClean="0"/>
              <a:t>Cache design A vs. proposed design B</a:t>
            </a:r>
          </a:p>
          <a:p>
            <a:pPr lvl="1"/>
            <a:r>
              <a:rPr lang="en-US" dirty="0" smtClean="0"/>
              <a:t>De-facto standard systems vs. my system</a:t>
            </a:r>
          </a:p>
          <a:p>
            <a:pPr lvl="1"/>
            <a:r>
              <a:rPr lang="en-US" dirty="0" smtClean="0"/>
              <a:t>Go vs. C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439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 – Factors and their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Workload:</a:t>
            </a:r>
          </a:p>
          <a:p>
            <a:pPr lvl="1"/>
            <a:r>
              <a:rPr lang="en-US" dirty="0" smtClean="0"/>
              <a:t>Problem size: </a:t>
            </a:r>
          </a:p>
          <a:p>
            <a:pPr lvl="2"/>
            <a:r>
              <a:rPr lang="en-US" dirty="0" smtClean="0"/>
              <a:t>High-level goals (new meteorological model)</a:t>
            </a:r>
          </a:p>
          <a:p>
            <a:pPr lvl="2"/>
            <a:r>
              <a:rPr lang="en-US" dirty="0" smtClean="0"/>
              <a:t>Simulator, small, medium, large (predefined)</a:t>
            </a:r>
          </a:p>
          <a:p>
            <a:pPr lvl="2"/>
            <a:r>
              <a:rPr lang="en-US" dirty="0" smtClean="0"/>
              <a:t>Realistic sizes</a:t>
            </a:r>
          </a:p>
          <a:p>
            <a:pPr lvl="1"/>
            <a:r>
              <a:rPr lang="en-US" dirty="0" smtClean="0"/>
              <a:t>Inherent behavioral:</a:t>
            </a:r>
          </a:p>
          <a:p>
            <a:pPr lvl="2"/>
            <a:r>
              <a:rPr lang="en-US" dirty="0" smtClean="0"/>
              <a:t>Stress different parts of the system (many problem sizes)</a:t>
            </a:r>
          </a:p>
          <a:p>
            <a:pPr lvl="2"/>
            <a:r>
              <a:rPr lang="en-US" dirty="0" smtClean="0"/>
              <a:t>Most realistic usage</a:t>
            </a:r>
          </a:p>
          <a:p>
            <a:pPr lvl="1"/>
            <a:r>
              <a:rPr lang="en-US" dirty="0" smtClean="0"/>
              <a:t>Temporal and spatial locality:</a:t>
            </a:r>
          </a:p>
          <a:p>
            <a:pPr lvl="2"/>
            <a:r>
              <a:rPr lang="en-US" dirty="0" smtClean="0"/>
              <a:t>Realistic working sets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83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 – Evaluation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 machine or system: performance measurements</a:t>
            </a:r>
          </a:p>
          <a:p>
            <a:r>
              <a:rPr lang="en-US" dirty="0" smtClean="0"/>
              <a:t>Architectural or system idea or trade-off: simulation</a:t>
            </a:r>
          </a:p>
          <a:p>
            <a:r>
              <a:rPr lang="en-US" dirty="0" smtClean="0"/>
              <a:t>Application design ideas: modeling or simulation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492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7 – Select workload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Kernels, applications, or application suites</a:t>
            </a:r>
          </a:p>
          <a:p>
            <a:r>
              <a:rPr lang="en-US" dirty="0" smtClean="0"/>
              <a:t>Input data size and algorithm parameters</a:t>
            </a:r>
          </a:p>
          <a:p>
            <a:r>
              <a:rPr lang="en-US" dirty="0" smtClean="0"/>
              <a:t>Important properties:</a:t>
            </a:r>
          </a:p>
          <a:p>
            <a:pPr lvl="1"/>
            <a:r>
              <a:rPr lang="en-US" dirty="0" smtClean="0"/>
              <a:t>Representativeness</a:t>
            </a:r>
          </a:p>
          <a:p>
            <a:pPr lvl="1"/>
            <a:r>
              <a:rPr lang="en-US" dirty="0" smtClean="0"/>
              <a:t>Coverage of behavioral properties</a:t>
            </a:r>
          </a:p>
          <a:p>
            <a:pPr lvl="1"/>
            <a:r>
              <a:rPr lang="en-US" dirty="0" smtClean="0"/>
              <a:t>Enough concurrency and load balanced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308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much should benchmarks be optimized?</a:t>
            </a:r>
          </a:p>
          <a:p>
            <a:pPr lvl="1"/>
            <a:r>
              <a:rPr lang="en-US" dirty="0" smtClean="0"/>
              <a:t>Different levels stress different parts of system</a:t>
            </a:r>
          </a:p>
          <a:p>
            <a:r>
              <a:rPr lang="en-US" dirty="0" smtClean="0"/>
              <a:t>Types of optimizations:</a:t>
            </a:r>
          </a:p>
          <a:p>
            <a:pPr lvl="1"/>
            <a:r>
              <a:rPr lang="en-US" dirty="0" smtClean="0"/>
              <a:t>Algorithmic (decomposition and assignment)</a:t>
            </a:r>
          </a:p>
          <a:p>
            <a:pPr lvl="1"/>
            <a:r>
              <a:rPr lang="en-US" dirty="0" smtClean="0"/>
              <a:t>Data structuring</a:t>
            </a:r>
          </a:p>
          <a:p>
            <a:pPr lvl="1"/>
            <a:r>
              <a:rPr lang="en-US" dirty="0" smtClean="0"/>
              <a:t>Data layout, distribution, and alignment</a:t>
            </a:r>
          </a:p>
          <a:p>
            <a:pPr lvl="1"/>
            <a:r>
              <a:rPr lang="en-US" dirty="0" smtClean="0"/>
              <a:t>Orchestrating of communication and synchronization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192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8 – Design the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isolation (</a:t>
            </a:r>
            <a:r>
              <a:rPr lang="en-US" dirty="0" err="1" smtClean="0"/>
              <a:t>microbenchmarks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Processing (non-memory accessing operations)</a:t>
            </a:r>
          </a:p>
          <a:p>
            <a:pPr lvl="1"/>
            <a:r>
              <a:rPr lang="en-US" dirty="0" smtClean="0"/>
              <a:t>Local memory (latencies at different cache levels)</a:t>
            </a:r>
          </a:p>
          <a:p>
            <a:pPr lvl="1"/>
            <a:r>
              <a:rPr lang="en-US" dirty="0" smtClean="0"/>
              <a:t>I/O (disk read/write)</a:t>
            </a:r>
          </a:p>
          <a:p>
            <a:pPr lvl="1"/>
            <a:r>
              <a:rPr lang="en-US" dirty="0" smtClean="0"/>
              <a:t>Communication (remote reads/writes)</a:t>
            </a:r>
          </a:p>
          <a:p>
            <a:pPr lvl="1"/>
            <a:r>
              <a:rPr lang="en-US" dirty="0" smtClean="0"/>
              <a:t>Synchronization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49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/ recommended reading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393" y="2006989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10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9 and 10 – analyze, interpret, and present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skip this part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955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“standard” performance evaluation techniques and practices apply</a:t>
            </a:r>
          </a:p>
          <a:p>
            <a:r>
              <a:rPr lang="en-US" dirty="0" smtClean="0"/>
              <a:t>Some specific issues:</a:t>
            </a:r>
          </a:p>
          <a:p>
            <a:pPr lvl="1"/>
            <a:r>
              <a:rPr lang="en-US" dirty="0" smtClean="0"/>
              <a:t>Scalability very important</a:t>
            </a:r>
          </a:p>
          <a:p>
            <a:r>
              <a:rPr lang="en-US" dirty="0" smtClean="0"/>
              <a:t>Important </a:t>
            </a:r>
            <a:r>
              <a:rPr lang="en-US" smtClean="0"/>
              <a:t>for assignment 2!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3608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 program evaluation</a:t>
            </a:r>
          </a:p>
          <a:p>
            <a:r>
              <a:rPr lang="en-US" dirty="0" smtClean="0"/>
              <a:t>Using deduplication as a case study</a:t>
            </a:r>
          </a:p>
        </p:txBody>
      </p:sp>
    </p:spTree>
    <p:extLst>
      <p:ext uri="{BB962C8B-B14F-4D97-AF65-F5344CB8AC3E}">
        <p14:creationId xmlns:p14="http://schemas.microsoft.com/office/powerpoint/2010/main" val="30140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249" y="300207"/>
            <a:ext cx="8133831" cy="1216926"/>
          </a:xfrm>
        </p:spPr>
        <p:txBody>
          <a:bodyPr/>
          <a:lstStyle/>
          <a:p>
            <a:r>
              <a:rPr lang="en-US" dirty="0" smtClean="0"/>
              <a:t>Steps for a performance evaluation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State the goals of the study and define the system boundaries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List system services and possible outcomes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Select performance metrics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List system and workload parameters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Select factors and their values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Select evaluation techniques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Select the workload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Design the experiments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Analyze and interpret the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Presents the results. Start over, if necessary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81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 – System boundary and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</a:p>
          <a:p>
            <a:r>
              <a:rPr lang="en-US" dirty="0" smtClean="0"/>
              <a:t>System software</a:t>
            </a:r>
          </a:p>
          <a:p>
            <a:r>
              <a:rPr lang="en-US" dirty="0" smtClean="0"/>
              <a:t>Real machine</a:t>
            </a:r>
          </a:p>
          <a:p>
            <a:r>
              <a:rPr lang="en-US" dirty="0" smtClean="0"/>
              <a:t>System or architecture ideas and trade-off</a:t>
            </a:r>
          </a:p>
          <a:p>
            <a:endParaRPr lang="en-US" dirty="0"/>
          </a:p>
          <a:p>
            <a:r>
              <a:rPr lang="en-US" dirty="0" smtClean="0"/>
              <a:t>Goals?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7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 – System services and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or application specific</a:t>
            </a:r>
          </a:p>
          <a:p>
            <a:r>
              <a:rPr lang="en-US" dirty="0" smtClean="0"/>
              <a:t>Deduplication services?</a:t>
            </a:r>
          </a:p>
          <a:p>
            <a:r>
              <a:rPr lang="en-US" dirty="0" smtClean="0"/>
              <a:t>Deduplication outcomes?</a:t>
            </a:r>
          </a:p>
        </p:txBody>
      </p:sp>
    </p:spTree>
    <p:extLst>
      <p:ext uri="{BB962C8B-B14F-4D97-AF65-F5344CB8AC3E}">
        <p14:creationId xmlns:p14="http://schemas.microsoft.com/office/powerpoint/2010/main" val="3551572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– Programming for performance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𝑆𝑝𝑒𝑒𝑑𝑢𝑝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𝑝𝑟𝑜𝑏𝑙𝑒𝑚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≤                         </m:t>
                    </m:r>
                    <m:f>
                      <m:fPr>
                        <m:ctrlPr>
                          <a:rPr lang="en-US" i="1">
                            <a:latin typeface="Cambria Math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𝑆𝑒𝑞𝑢𝑒𝑛𝑡𝑖𝑎𝑙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𝑊𝑜𝑟𝑘</m:t>
                        </m:r>
                      </m:num>
                      <m:den>
                        <m:func>
                          <m:funcPr>
                            <m:ctrlPr>
                              <a:rPr lang="en-US" i="1">
                                <a:latin typeface="Cambria Math" charset="0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  <a:ea typeface="Cambria Math"/>
                              </a:rPr>
                              <m:t>max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𝑊𝑜𝑟𝑘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𝑆𝑦𝑛𝑐h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𝑊𝑎𝑖𝑡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𝑇𝑖𝑚𝑒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𝐶𝑜𝑚𝑚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𝐶𝑜𝑠𝑡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𝐸𝑥𝑡𝑟𝑎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𝑊𝑜𝑟𝑘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endParaRPr lang="en-US" dirty="0"/>
              </a:p>
              <a:p>
                <a:endParaRPr lang="en-US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𝑜𝑚𝑚𝑢𝑛𝑖𝑐𝑎𝑡𝑖𝑜𝑛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𝐶𝑜𝑠𝑡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𝐹𝑟𝑒𝑞𝑢𝑒𝑛𝑐𝑦</m:t>
                    </m:r>
                    <m:r>
                      <a:rPr lang="en-US" i="1">
                        <a:latin typeface="Cambria Math"/>
                      </a:rPr>
                      <m:t> ×(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𝑂𝑣𝑒𝑟h𝑒𝑎𝑑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+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𝐷𝑒𝑙𝑎𝑦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+ </m:t>
                    </m:r>
                    <m:f>
                      <m:fPr>
                        <m:ctrlPr>
                          <a:rPr lang="en-US" i="1">
                            <a:latin typeface="Cambria Math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𝐿𝑒𝑛𝑔𝑡h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𝐵𝑎𝑛𝑑𝑤𝑖𝑑𝑡h</m:t>
                        </m:r>
                      </m:den>
                    </m:f>
                    <m:r>
                      <a:rPr lang="en-US" i="1">
                        <a:latin typeface="Cambria Math"/>
                        <a:ea typeface="Cambria Math"/>
                      </a:rPr>
                      <m:t>+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𝐶𝑜𝑛𝑡𝑒𝑛𝑡𝑖𝑜𝑛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𝑂𝑣𝑒𝑟𝑙𝑎𝑝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𝑆𝑝𝑒𝑒𝑑𝑢𝑝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𝑝𝑟𝑜𝑏𝑙𝑒𝑚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𝐵𝑢𝑠𝑦</m:t>
                        </m:r>
                        <m:d>
                          <m:dPr>
                            <m:ctrlPr>
                              <a:rPr lang="en-US" i="1">
                                <a:latin typeface="Cambria Math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e>
                        </m:d>
                        <m:r>
                          <a:rPr lang="en-US" i="1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𝐷𝑎𝑡𝑎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𝑙𝑜𝑐𝑎𝑙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e>
                        </m:d>
                      </m:num>
                      <m:den>
                        <m:func>
                          <m:funcPr>
                            <m:ctrlPr>
                              <a:rPr lang="en-US" i="1">
                                <a:latin typeface="Cambria Math" charset="0"/>
                                <a:ea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𝐵𝑢𝑠𝑦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𝑢𝑠𝑒𝑓𝑢𝑙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)+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𝐷𝑎𝑡𝑎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𝑙𝑜𝑐𝑎𝑙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𝑆𝑦𝑛𝑐h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𝐷𝑎𝑡𝑎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𝑟𝑒𝑚𝑜𝑡𝑒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)+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𝐵𝑢𝑠𝑦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𝑜𝑣𝑒𝑟h𝑒𝑎𝑑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557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0696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3 -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Wall-clock time</a:t>
            </a:r>
          </a:p>
          <a:p>
            <a:r>
              <a:rPr lang="en-US" dirty="0" smtClean="0"/>
              <a:t>Speedup = Time(1 core) / Time(N cores)</a:t>
            </a:r>
          </a:p>
          <a:p>
            <a:r>
              <a:rPr lang="en-US" dirty="0" smtClean="0"/>
              <a:t>Amdahl´s law</a:t>
            </a:r>
          </a:p>
          <a:p>
            <a:r>
              <a:rPr lang="en-US" dirty="0" smtClean="0"/>
              <a:t>Gustafson´s law</a:t>
            </a:r>
          </a:p>
          <a:p>
            <a:pPr marL="457200" lvl="1" indent="0">
              <a:buNone/>
            </a:pPr>
            <a:r>
              <a:rPr lang="en-US" dirty="0" smtClean="0">
                <a:sym typeface="Wingdings"/>
              </a:rPr>
              <a:t> scalability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15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Speedup = time(1) / time(N)</a:t>
            </a:r>
          </a:p>
          <a:p>
            <a:r>
              <a:rPr lang="en-US" dirty="0" smtClean="0"/>
              <a:t>How to measure time(1)?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Parallel program on one core on parallel machine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Sequential program on one core </a:t>
            </a:r>
            <a:r>
              <a:rPr lang="en-US" dirty="0"/>
              <a:t>on parallel </a:t>
            </a:r>
            <a:r>
              <a:rPr lang="en-US" dirty="0" smtClean="0"/>
              <a:t>machine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Best sequential program on one core on parallel machine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Best sequential program on standard machine</a:t>
            </a:r>
          </a:p>
        </p:txBody>
      </p:sp>
    </p:spTree>
    <p:extLst>
      <p:ext uri="{BB962C8B-B14F-4D97-AF65-F5344CB8AC3E}">
        <p14:creationId xmlns:p14="http://schemas.microsoft.com/office/powerpoint/2010/main" val="1166391480"/>
      </p:ext>
    </p:extLst>
  </p:cSld>
  <p:clrMapOvr>
    <a:masterClrMapping/>
  </p:clrMapOvr>
</p:sld>
</file>

<file path=ppt/theme/theme1.xml><?xml version="1.0" encoding="utf-8"?>
<a:theme xmlns:a="http://schemas.openxmlformats.org/drawingml/2006/main" name="Mal_blaa_engelsk">
  <a:themeElements>
    <a:clrScheme name="Egendefinert 5">
      <a:dk1>
        <a:sysClr val="windowText" lastClr="000000"/>
      </a:dk1>
      <a:lt1>
        <a:sysClr val="window" lastClr="FFFFFF"/>
      </a:lt1>
      <a:dk2>
        <a:srgbClr val="00617F"/>
      </a:dk2>
      <a:lt2>
        <a:srgbClr val="EEECE1"/>
      </a:lt2>
      <a:accent1>
        <a:srgbClr val="00617F"/>
      </a:accent1>
      <a:accent2>
        <a:srgbClr val="CB343B"/>
      </a:accent2>
      <a:accent3>
        <a:srgbClr val="15718F"/>
      </a:accent3>
      <a:accent4>
        <a:srgbClr val="59A1A2"/>
      </a:accent4>
      <a:accent5>
        <a:srgbClr val="26828C"/>
      </a:accent5>
      <a:accent6>
        <a:srgbClr val="DE7C00"/>
      </a:accent6>
      <a:hlink>
        <a:srgbClr val="007396"/>
      </a:hlink>
      <a:folHlink>
        <a:srgbClr val="A6BBC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926AD10647F0499A1B22C41C5CB3F7" ma:contentTypeVersion="0" ma:contentTypeDescription="Create a new document." ma:contentTypeScope="" ma:versionID="2eced70c0ab3fba1632cc886685d59c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4f93b3369b854682b1f3ebb5358e247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5049FCC-713C-4303-AFB8-230E2C7B9C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610958F-2354-46EB-A9DA-A348C48F5A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652E0B-3EEB-44B7-864E-47D67BAA2197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Mal_blaa_engelsk</Template>
  <TotalTime>606</TotalTime>
  <Words>718</Words>
  <Application>Microsoft Macintosh PowerPoint</Application>
  <PresentationFormat>On-screen Show (4:3)</PresentationFormat>
  <Paragraphs>152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Cambria Math</vt:lpstr>
      <vt:lpstr>Open Sans</vt:lpstr>
      <vt:lpstr>Open Sans Light</vt:lpstr>
      <vt:lpstr>Wingdings</vt:lpstr>
      <vt:lpstr>Mal_blaa_engelsk</vt:lpstr>
      <vt:lpstr>Parallel Program Performance Evaluation </vt:lpstr>
      <vt:lpstr>Source / recommended reading</vt:lpstr>
      <vt:lpstr>Outline</vt:lpstr>
      <vt:lpstr>Steps for a performance evaluation study</vt:lpstr>
      <vt:lpstr>Step 1 – System boundary and goals</vt:lpstr>
      <vt:lpstr>Step 2 – System services and outcomes</vt:lpstr>
      <vt:lpstr>Recap – Programming for performance</vt:lpstr>
      <vt:lpstr>Step 3 - Metrics</vt:lpstr>
      <vt:lpstr>Speedup</vt:lpstr>
      <vt:lpstr>Scalability</vt:lpstr>
      <vt:lpstr>Step 3 - Metrics</vt:lpstr>
      <vt:lpstr>Step 4 – System and workload parameters</vt:lpstr>
      <vt:lpstr>Step 4 – System and workload parameters</vt:lpstr>
      <vt:lpstr>Step 5 – Factors and their values</vt:lpstr>
      <vt:lpstr>Step 5 – Factors and their values</vt:lpstr>
      <vt:lpstr>Step 6 – Evaluation techniques</vt:lpstr>
      <vt:lpstr>Step 7 – Select workload</vt:lpstr>
      <vt:lpstr>Optimization</vt:lpstr>
      <vt:lpstr>Step 8 – Design the experiments</vt:lpstr>
      <vt:lpstr>Steps 9 and 10 – analyze, interpret, and present results</vt:lpstr>
      <vt:lpstr>Summary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larsab</dc:creator>
  <cp:lastModifiedBy>Lars Ailo Bongo</cp:lastModifiedBy>
  <cp:revision>54</cp:revision>
  <dcterms:created xsi:type="dcterms:W3CDTF">2013-08-07T10:42:41Z</dcterms:created>
  <dcterms:modified xsi:type="dcterms:W3CDTF">2016-09-23T07:55:16Z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0x01010066926AD10647F0499A1B22C41C5CB3F7</vt:lpwstr>
  </property>
  <property fmtid="{D5CDD505-2E9C-101B-9397-08002B2CF9AE}" pid="3" name="IsMyDocuments">
    <vt:bool>true</vt:bool>
  </property>
</Properties>
</file>