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7" r:id="rId16"/>
    <p:sldId id="269" r:id="rId17"/>
    <p:sldId id="268" r:id="rId18"/>
    <p:sldId id="271" r:id="rId19"/>
    <p:sldId id="272" r:id="rId20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7894" autoAdjust="0"/>
  </p:normalViewPr>
  <p:slideViewPr>
    <p:cSldViewPr snapToGrid="0" snapToObjects="1">
      <p:cViewPr varScale="1">
        <p:scale>
          <a:sx n="58" d="100"/>
          <a:sy n="58" d="100"/>
        </p:scale>
        <p:origin x="1514" y="19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E646-4712-4FB9-B0CE-0A4DF6C920AD}" type="datetimeFigureOut">
              <a:rPr lang="en-US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6BCC-6CF9-4572-BE95-21DFC3A7C0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38721-3839-4B86-B82B-B15CA01668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Slightly modified</a:t>
            </a:r>
            <a:r>
              <a:rPr lang="en-US" baseline="0" dirty="0"/>
              <a:t> table 3.1 from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1TB</a:t>
            </a:r>
          </a:p>
          <a:p>
            <a:r>
              <a:rPr lang="en-US" dirty="0"/>
              <a:t>on 100 nodes =&gt; 14s</a:t>
            </a:r>
          </a:p>
          <a:p>
            <a:r>
              <a:rPr lang="en-US" dirty="0"/>
              <a:t>On 1000 nodes =&gt; 1.4s</a:t>
            </a:r>
          </a:p>
          <a:p>
            <a:endParaRPr lang="en-US" dirty="0"/>
          </a:p>
          <a:p>
            <a:r>
              <a:rPr lang="en-US" dirty="0"/>
              <a:t>1PB</a:t>
            </a:r>
          </a:p>
          <a:p>
            <a:r>
              <a:rPr lang="en-US" dirty="0"/>
              <a:t>on</a:t>
            </a:r>
            <a:r>
              <a:rPr lang="en-US" baseline="0" dirty="0"/>
              <a:t> 100 nodes =&gt; 4h</a:t>
            </a:r>
          </a:p>
          <a:p>
            <a:r>
              <a:rPr lang="en-US" baseline="0" dirty="0"/>
              <a:t>On 1000 nodes =&gt; 23min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https://amplab.cs.berkeley.edu/software/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6BCC-6CF9-4572-BE95-21DFC3A7C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10.11.2016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10.11.2016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10.11.2016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10.11.2016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10.11.2016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10.11.2016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/>
              <a:t>Fall 2016</a:t>
            </a:r>
            <a:endParaRPr lang="en-US" sz="2000" dirty="0"/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0" y="442755"/>
            <a:ext cx="8220955" cy="52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7"/>
            <a:ext cx="9144000" cy="68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Commodity Component Distributed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112" y="2912907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73001" y="2912907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8629" y="2912907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0112" y="4227165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3001" y="4227165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8629" y="4227165"/>
            <a:ext cx="716117" cy="60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4746" y="2944400"/>
            <a:ext cx="87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4746" y="4227869"/>
            <a:ext cx="87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3368171" y="3520856"/>
            <a:ext cx="0" cy="70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9" idx="0"/>
          </p:cNvCxnSpPr>
          <p:nvPr/>
        </p:nvCxnSpPr>
        <p:spPr>
          <a:xfrm>
            <a:off x="4236688" y="3520856"/>
            <a:ext cx="0" cy="70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8" idx="0"/>
          </p:cNvCxnSpPr>
          <p:nvPr/>
        </p:nvCxnSpPr>
        <p:spPr>
          <a:xfrm>
            <a:off x="5831060" y="3520856"/>
            <a:ext cx="0" cy="70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3023623" y="1972456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3892141" y="1972456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5486513" y="1972456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3023624" y="5015990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3892140" y="5015990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5486513" y="5015990"/>
            <a:ext cx="689094" cy="7295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68171" y="3863852"/>
            <a:ext cx="2462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5" idx="0"/>
          </p:cNvCxnSpPr>
          <p:nvPr/>
        </p:nvCxnSpPr>
        <p:spPr>
          <a:xfrm>
            <a:off x="5831060" y="2701994"/>
            <a:ext cx="0" cy="210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9" idx="1"/>
          </p:cNvCxnSpPr>
          <p:nvPr/>
        </p:nvCxnSpPr>
        <p:spPr>
          <a:xfrm flipH="1">
            <a:off x="4236687" y="4835114"/>
            <a:ext cx="1" cy="18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3"/>
            <a:endCxn id="6" idx="0"/>
          </p:cNvCxnSpPr>
          <p:nvPr/>
        </p:nvCxnSpPr>
        <p:spPr>
          <a:xfrm>
            <a:off x="4236688" y="2701994"/>
            <a:ext cx="0" cy="210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20" idx="1"/>
          </p:cNvCxnSpPr>
          <p:nvPr/>
        </p:nvCxnSpPr>
        <p:spPr>
          <a:xfrm>
            <a:off x="5831060" y="4835114"/>
            <a:ext cx="0" cy="18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4" idx="0"/>
          </p:cNvCxnSpPr>
          <p:nvPr/>
        </p:nvCxnSpPr>
        <p:spPr>
          <a:xfrm>
            <a:off x="3368170" y="2701994"/>
            <a:ext cx="1" cy="210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18" idx="1"/>
          </p:cNvCxnSpPr>
          <p:nvPr/>
        </p:nvCxnSpPr>
        <p:spPr>
          <a:xfrm>
            <a:off x="3368171" y="4835114"/>
            <a:ext cx="0" cy="18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99098" y="2597615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SATA 6Gbit/s</a:t>
            </a:r>
          </a:p>
        </p:txBody>
      </p:sp>
    </p:spTree>
    <p:extLst>
      <p:ext uri="{BB962C8B-B14F-4D97-AF65-F5344CB8AC3E}">
        <p14:creationId xmlns:p14="http://schemas.microsoft.com/office/powerpoint/2010/main" val="372255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NO" dirty="0"/>
              <a:t>Stallo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0" y="109379"/>
            <a:ext cx="7880116" cy="1216926"/>
          </a:xfrm>
        </p:spPr>
        <p:txBody>
          <a:bodyPr/>
          <a:lstStyle/>
          <a:p>
            <a:r>
              <a:rPr lang="en-US" dirty="0"/>
              <a:t>Berkeley </a:t>
            </a:r>
            <a:r>
              <a:rPr lang="en-US" dirty="0" err="1"/>
              <a:t>AMPlab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272"/>
            <a:ext cx="9144000" cy="51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NO" dirty="0" err="1"/>
              <a:t>Mandator</a:t>
            </a:r>
            <a:r>
              <a:rPr lang="en-US" dirty="0"/>
              <a:t>y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  <a:p>
            <a:r>
              <a:rPr lang="en-US" dirty="0"/>
              <a:t>Deduplication engine</a:t>
            </a:r>
          </a:p>
          <a:p>
            <a:r>
              <a:rPr lang="en-US" dirty="0"/>
              <a:t>Spark PageRank on AWS </a:t>
            </a:r>
          </a:p>
        </p:txBody>
      </p:sp>
    </p:spTree>
    <p:extLst>
      <p:ext uri="{BB962C8B-B14F-4D97-AF65-F5344CB8AC3E}">
        <p14:creationId xmlns:p14="http://schemas.microsoft.com/office/powerpoint/2010/main" val="372295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and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161365"/>
            <a:ext cx="4319523" cy="447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96" y="3822313"/>
            <a:ext cx="5423424" cy="292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31" y="582139"/>
            <a:ext cx="6972300" cy="2819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1515" y="2637825"/>
            <a:ext cx="7225388" cy="3056219"/>
            <a:chOff x="381515" y="2637825"/>
            <a:chExt cx="7225388" cy="30562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15" y="3069625"/>
              <a:ext cx="7225388" cy="26244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515" y="2637825"/>
              <a:ext cx="61722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6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3448"/>
            <a:ext cx="9143998" cy="686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9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406"/>
            <a:ext cx="9144000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" y="0"/>
            <a:ext cx="910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parallelization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613" y="1751013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dependent?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performance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Expose enough</a:t>
                      </a:r>
                      <a:r>
                        <a:rPr lang="en-US" baseline="0" dirty="0"/>
                        <a:t> concurrency but not too much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  <a:r>
                        <a:rPr lang="en-US" baseline="0" dirty="0"/>
                        <a:t> workload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Reduce communication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</a:t>
                      </a:r>
                      <a:r>
                        <a:rPr lang="en-US" dirty="0" err="1"/>
                        <a:t>noninherent</a:t>
                      </a:r>
                      <a:r>
                        <a:rPr lang="en-US" dirty="0"/>
                        <a:t> communication via data locality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communication and synchronization cost as seen by the processor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serialization to shared</a:t>
                      </a:r>
                      <a:r>
                        <a:rPr lang="en-US" baseline="0" dirty="0"/>
                        <a:t>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Schedule tasks to satisfy dependencies early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Put related</a:t>
                      </a:r>
                      <a:r>
                        <a:rPr lang="en-US" baseline="0" dirty="0"/>
                        <a:t> threads on the same core if necessary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Exploit locality in chip and network topology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performance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𝑝𝑟𝑜𝑏𝑙𝑒𝑚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𝐵𝑢𝑠𝑦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𝑙𝑜𝑐𝑎𝑙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𝑢𝑠𝑒𝑓𝑢𝑙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𝑜𝑐𝑎𝑙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𝑆𝑦𝑛𝑐h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𝑚𝑜𝑡𝑒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𝑜𝑣𝑒𝑟h𝑒𝑎𝑑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System and workload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Problem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Communication-computation ratio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Execution time breakdown in different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Temporal locality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1397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technique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613" y="1751013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Time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3.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languages/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Trade-off</a:t>
                      </a:r>
                      <a:r>
                        <a:rPr lang="en-US" baseline="0" dirty="0"/>
                        <a:t>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1795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6E4F73-1A5E-4CA1-A5AF-5BB45BEB5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D500F3-417C-4C20-9C27-B3AE9BE9E38B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96FCBB-5526-4C94-AA0E-B12BEA9D5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3184</TotalTime>
  <Words>312</Words>
  <Application>Microsoft Office PowerPoint</Application>
  <PresentationFormat>On-screen Show (4:3)</PresentationFormat>
  <Paragraphs>94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Open Sans</vt:lpstr>
      <vt:lpstr>Open Sans Light</vt:lpstr>
      <vt:lpstr>Mal_blaa_engelsk</vt:lpstr>
      <vt:lpstr>Summary</vt:lpstr>
      <vt:lpstr>PowerPoint Presentation</vt:lpstr>
      <vt:lpstr>PowerPoint Presentation</vt:lpstr>
      <vt:lpstr>PowerPoint Presentation</vt:lpstr>
      <vt:lpstr>PowerPoint Presentation</vt:lpstr>
      <vt:lpstr>Goals of parallelization process</vt:lpstr>
      <vt:lpstr>A performance model</vt:lpstr>
      <vt:lpstr>Step 4 – System and workload parameters</vt:lpstr>
      <vt:lpstr>Selection of technique</vt:lpstr>
      <vt:lpstr>PowerPoint Presentation</vt:lpstr>
      <vt:lpstr>PowerPoint Presentation</vt:lpstr>
      <vt:lpstr>Commodity Component Distributed System</vt:lpstr>
      <vt:lpstr>Stallo</vt:lpstr>
      <vt:lpstr>Berkeley AMPlab</vt:lpstr>
      <vt:lpstr>Mandatory assignments</vt:lpstr>
      <vt:lpstr>Exercises and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60</cp:revision>
  <dcterms:created xsi:type="dcterms:W3CDTF">2013-08-07T10:42:41Z</dcterms:created>
  <dcterms:modified xsi:type="dcterms:W3CDTF">2016-11-10T13:13:21Z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