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62" r:id="rId7"/>
    <p:sldId id="263" r:id="rId8"/>
    <p:sldId id="264" r:id="rId9"/>
    <p:sldId id="265" r:id="rId10"/>
    <p:sldId id="258" r:id="rId11"/>
    <p:sldId id="266" r:id="rId12"/>
    <p:sldId id="260" r:id="rId13"/>
    <p:sldId id="261" r:id="rId14"/>
    <p:sldId id="269" r:id="rId15"/>
    <p:sldId id="268" r:id="rId16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7894" autoAdjust="0"/>
  </p:normalViewPr>
  <p:slideViewPr>
    <p:cSldViewPr snapToGrid="0" snapToObjects="1">
      <p:cViewPr varScale="1">
        <p:scale>
          <a:sx n="58" d="100"/>
          <a:sy n="58" d="100"/>
        </p:scale>
        <p:origin x="1514" y="19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E646-4712-4FB9-B0CE-0A4DF6C920AD}" type="datetimeFigureOut">
              <a:rPr lang="en-US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6BCC-6CF9-4572-BE95-21DFC3A7C0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uee7qxdX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osdi14/technical-sessions/presentation/gonzalez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iAnxVo8aQ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1F14-3019-493C-9E07-208AB0F21DC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http://spark.apache.org/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https://storm.apache.org/</a:t>
            </a:r>
          </a:p>
          <a:p>
            <a:r>
              <a:rPr lang="en-US" dirty="0"/>
              <a:t>https://databricks.com/blog/2015/07/30/diving-into-apache-spark-streamings-execution-model.html</a:t>
            </a:r>
          </a:p>
          <a:p>
            <a:endParaRPr lang="en-US" dirty="0"/>
          </a:p>
          <a:p>
            <a:r>
              <a:rPr lang="en-US" dirty="0"/>
              <a:t>Paper: http://dl.acm.org/citation.cfm?id=2522737</a:t>
            </a:r>
          </a:p>
          <a:p>
            <a:endParaRPr lang="en-US" dirty="0"/>
          </a:p>
          <a:p>
            <a:r>
              <a:rPr lang="en-US" dirty="0"/>
              <a:t>Workshop presentation: https://www.usenix.org/conference/hotcloud12/workshop-program/presentation/zaharia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http://spark.apache.org/docs/latest/ml-guide.html</a:t>
            </a:r>
          </a:p>
          <a:p>
            <a:r>
              <a:rPr lang="en-US" dirty="0"/>
              <a:t>http://spark.apache.org/docs/latest/ml-pipeline.html</a:t>
            </a:r>
          </a:p>
          <a:p>
            <a:endParaRPr lang="en-US" dirty="0"/>
          </a:p>
          <a:p>
            <a:r>
              <a:rPr lang="en-US" dirty="0"/>
              <a:t>Paper: http://www.jmlr.org/papers/volume17/15-237/15-237.pdf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presentation: </a:t>
            </a:r>
            <a:r>
              <a:rPr lang="en-US" dirty="0">
                <a:hlinkClick r:id="rId3"/>
              </a:rPr>
              <a:t>https://www.youtube.com/watch?v=Riuee7qxdX4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Paper: https://www.usenix.org/system/files/conference/osdi14/osdi14-paper-gonzalez.pdf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https://www.usenix.org/conference/osdi14/technical-sessions/presentation/gonzalez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Paper: http://dl.acm.org/citation.cfm?id=2742797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Presentation: </a:t>
            </a:r>
            <a:r>
              <a:rPr lang="en-US" dirty="0">
                <a:hlinkClick r:id="rId3"/>
              </a:rPr>
              <a:t>https://www.youtube.com/watch?v=KiAnxVo8aQY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https://amplab.cs.berkeley.edu/software/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4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Paper: https://amplab.cs.berkeley.edu/wp-content/uploads/2015/03/adam.pdf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https://databricks.com/wp-content/uploads/2016/02/Databricks-Primer.pdf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03.11.2016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03.11.2016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03.11.2016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03.11.2016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03.11.2016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03.11.2016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osdi14/technical-sessions/presentation/gonzalez" TargetMode="External"/><Relationship Id="rId7" Type="http://schemas.openxmlformats.org/officeDocument/2006/relationships/hyperlink" Target="https://spark-summit.org/2016/schedu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hotcloud12/workshop-program/presentation/zaharia" TargetMode="External"/><Relationship Id="rId5" Type="http://schemas.openxmlformats.org/officeDocument/2006/relationships/hyperlink" Target="https://www.youtube.com/watch?v=KiAnxVo8aQY" TargetMode="External"/><Relationship Id="rId4" Type="http://schemas.openxmlformats.org/officeDocument/2006/relationships/hyperlink" Target="https://www.youtube.com/watch?v=Riuee7qxdX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Software Stack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/>
              <a:t>Fall 2016</a:t>
            </a:r>
            <a:endParaRPr lang="en-US" sz="2000" dirty="0"/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packages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67" y="1751013"/>
            <a:ext cx="7735091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Zaharia</a:t>
            </a:r>
            <a:r>
              <a:rPr lang="en-US" dirty="0"/>
              <a:t> publications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33" y="1751013"/>
            <a:ext cx="548016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GraphX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https://www.usenix.org/conference/osdi14/technical-sessions/presentation/gonzalez</a:t>
            </a:r>
            <a:endParaRPr lang="en-US" dirty="0"/>
          </a:p>
          <a:p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https://www.youtube.com/watch?v=Riuee7qxdX4</a:t>
            </a:r>
            <a:endParaRPr lang="en-US" dirty="0"/>
          </a:p>
          <a:p>
            <a:r>
              <a:rPr lang="en-US" dirty="0" err="1"/>
              <a:t>SparkSQL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https://www.youtube.com/watch?v=KiAnxVo8aQY</a:t>
            </a:r>
            <a:endParaRPr lang="en-US" dirty="0"/>
          </a:p>
          <a:p>
            <a:r>
              <a:rPr lang="en-US" dirty="0"/>
              <a:t>Streams:</a:t>
            </a:r>
          </a:p>
          <a:p>
            <a:pPr lvl="1"/>
            <a:r>
              <a:rPr lang="en-US" dirty="0">
                <a:hlinkClick r:id="rId6"/>
              </a:rPr>
              <a:t>https://www.usenix.org/conference/hotcloud12/workshop-program/presentation/zaharia</a:t>
            </a:r>
            <a:endParaRPr lang="en-US" dirty="0"/>
          </a:p>
          <a:p>
            <a:r>
              <a:rPr lang="en-US" dirty="0"/>
              <a:t>Spark summit 2016:</a:t>
            </a:r>
          </a:p>
          <a:p>
            <a:pPr lvl="1"/>
            <a:r>
              <a:rPr lang="en-US" dirty="0">
                <a:hlinkClick r:id="rId7"/>
              </a:rPr>
              <a:t>https://spark-summit.org/2016/schedule/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5" y="2005013"/>
            <a:ext cx="7496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Batch vs. Stream processing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analytics</a:t>
            </a:r>
          </a:p>
          <a:p>
            <a:pPr lvl="1"/>
            <a:r>
              <a:rPr lang="en-US" dirty="0"/>
              <a:t>Online machine learning</a:t>
            </a:r>
          </a:p>
          <a:p>
            <a:pPr lvl="1"/>
            <a:r>
              <a:rPr lang="en-US" dirty="0"/>
              <a:t>Continuous computations</a:t>
            </a:r>
          </a:p>
          <a:p>
            <a:pPr lvl="1"/>
            <a:r>
              <a:rPr lang="en-US" dirty="0"/>
              <a:t>Extract, transform, load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1898"/>
            <a:ext cx="3902075" cy="3068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86" y="4148022"/>
            <a:ext cx="3029301" cy="15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r>
              <a:rPr lang="en-US" dirty="0"/>
              <a:t> (machine learning)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Scalable ML Algorithms: classification, regression, clustering, and collaborative filtering</a:t>
            </a:r>
          </a:p>
          <a:p>
            <a:r>
              <a:rPr lang="en-US" sz="1600" dirty="0"/>
              <a:t>Featurization: feature extraction, transformation, dimensionality reduction, and selection</a:t>
            </a:r>
          </a:p>
          <a:p>
            <a:r>
              <a:rPr lang="en-US" sz="1600" dirty="0"/>
              <a:t>Persistence: saving and load algorithms, models, and Pipelines</a:t>
            </a:r>
          </a:p>
          <a:p>
            <a:r>
              <a:rPr lang="en-US" sz="1600" dirty="0"/>
              <a:t>Utilities: linear algebra, statistics, data handling,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ML Pipelines: high-level APIs to create and tune machine learning pipelines.</a:t>
            </a:r>
          </a:p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: distributed collection of data organized into named columns.</a:t>
            </a:r>
          </a:p>
          <a:p>
            <a:pPr lvl="1"/>
            <a:r>
              <a:rPr lang="en-US" dirty="0"/>
              <a:t>Table in a relational database</a:t>
            </a:r>
          </a:p>
          <a:p>
            <a:pPr lvl="1"/>
            <a:r>
              <a:rPr lang="en-US" dirty="0"/>
              <a:t>Data frame in R or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51" y="4924705"/>
            <a:ext cx="6799097" cy="17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r>
              <a:rPr lang="en-US" dirty="0"/>
              <a:t> (graph)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Distributed graph processing</a:t>
            </a:r>
          </a:p>
          <a:p>
            <a:r>
              <a:rPr lang="en-US" dirty="0"/>
              <a:t>Application domains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1748" y="3019239"/>
            <a:ext cx="3902075" cy="2172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69" y="1150013"/>
            <a:ext cx="3829625" cy="50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52" y="728580"/>
            <a:ext cx="4880540" cy="2961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2" y="4180176"/>
            <a:ext cx="8302528" cy="22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0" y="109379"/>
            <a:ext cx="7880116" cy="1216926"/>
          </a:xfrm>
        </p:spPr>
        <p:txBody>
          <a:bodyPr/>
          <a:lstStyle/>
          <a:p>
            <a:r>
              <a:rPr lang="en-US" dirty="0"/>
              <a:t>Berkeley </a:t>
            </a:r>
            <a:r>
              <a:rPr lang="en-US" dirty="0" err="1"/>
              <a:t>AMPlab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272"/>
            <a:ext cx="9144000" cy="51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0931" y="1838325"/>
            <a:ext cx="3619363" cy="42878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Application: genomics data analysis pipeline</a:t>
            </a:r>
          </a:p>
          <a:p>
            <a:pPr>
              <a:spcAft>
                <a:spcPts val="600"/>
              </a:spcAft>
            </a:pPr>
            <a:r>
              <a:rPr lang="en-US" dirty="0"/>
              <a:t>Presentation: genomics optimized data types</a:t>
            </a:r>
          </a:p>
          <a:p>
            <a:pPr>
              <a:spcAft>
                <a:spcPts val="600"/>
              </a:spcAft>
            </a:pPr>
            <a:r>
              <a:rPr lang="en-US" dirty="0"/>
              <a:t>Evidence access: Spark</a:t>
            </a:r>
          </a:p>
          <a:p>
            <a:pPr>
              <a:spcAft>
                <a:spcPts val="600"/>
              </a:spcAft>
            </a:pPr>
            <a:r>
              <a:rPr lang="en-US" dirty="0"/>
              <a:t>Schema: Avro</a:t>
            </a:r>
          </a:p>
          <a:p>
            <a:pPr>
              <a:spcAft>
                <a:spcPts val="600"/>
              </a:spcAft>
            </a:pPr>
            <a:r>
              <a:rPr lang="en-US" dirty="0"/>
              <a:t>Materialized data: Parquet</a:t>
            </a:r>
          </a:p>
          <a:p>
            <a:pPr>
              <a:spcAft>
                <a:spcPts val="600"/>
              </a:spcAft>
            </a:pPr>
            <a:r>
              <a:rPr lang="en-US" dirty="0"/>
              <a:t>Data distribution: HDFS + S3</a:t>
            </a:r>
          </a:p>
          <a:p>
            <a:pPr>
              <a:spcAft>
                <a:spcPts val="600"/>
              </a:spcAft>
            </a:pPr>
            <a:r>
              <a:rPr lang="en-US" dirty="0"/>
              <a:t>Physical storage: distributed drives or block storage</a:t>
            </a:r>
          </a:p>
        </p:txBody>
      </p:sp>
    </p:spTree>
    <p:extLst>
      <p:ext uri="{BB962C8B-B14F-4D97-AF65-F5344CB8AC3E}">
        <p14:creationId xmlns:p14="http://schemas.microsoft.com/office/powerpoint/2010/main" val="6061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Databricks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613" y="1973968"/>
            <a:ext cx="8229600" cy="39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7163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500F3-417C-4C20-9C27-B3AE9BE9E38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96FCBB-5526-4C94-AA0E-B12BEA9D5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6E4F73-1A5E-4CA1-A5AF-5BB45BEB58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3159</TotalTime>
  <Words>527</Words>
  <Application>Microsoft Office PowerPoint</Application>
  <PresentationFormat>On-screen Show (4:3)</PresentationFormat>
  <Paragraphs>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Mal_blaa_engelsk</vt:lpstr>
      <vt:lpstr>Spark Software Stack</vt:lpstr>
      <vt:lpstr>Apache Spark</vt:lpstr>
      <vt:lpstr>Spark Streaming</vt:lpstr>
      <vt:lpstr>MLlib (machine learning)</vt:lpstr>
      <vt:lpstr>GraphX (graph)</vt:lpstr>
      <vt:lpstr>Spark SQL</vt:lpstr>
      <vt:lpstr>Berkeley AMPlab</vt:lpstr>
      <vt:lpstr>ADAM</vt:lpstr>
      <vt:lpstr>Databricks</vt:lpstr>
      <vt:lpstr>More packages</vt:lpstr>
      <vt:lpstr>Zaharia publications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56</cp:revision>
  <dcterms:created xsi:type="dcterms:W3CDTF">2013-08-07T10:42:41Z</dcterms:created>
  <dcterms:modified xsi:type="dcterms:W3CDTF">2016-11-03T13:02:01Z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