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93" r:id="rId6"/>
    <p:sldId id="260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7" r:id="rId28"/>
    <p:sldId id="288" r:id="rId29"/>
    <p:sldId id="289" r:id="rId30"/>
    <p:sldId id="290" r:id="rId31"/>
    <p:sldId id="291" r:id="rId32"/>
    <p:sldId id="304" r:id="rId33"/>
    <p:sldId id="283" r:id="rId34"/>
    <p:sldId id="285" r:id="rId35"/>
    <p:sldId id="292" r:id="rId36"/>
    <p:sldId id="295" r:id="rId37"/>
    <p:sldId id="294" r:id="rId38"/>
    <p:sldId id="296" r:id="rId39"/>
    <p:sldId id="297" r:id="rId40"/>
    <p:sldId id="298" r:id="rId41"/>
    <p:sldId id="299" r:id="rId42"/>
    <p:sldId id="305" r:id="rId43"/>
    <p:sldId id="300" r:id="rId44"/>
    <p:sldId id="286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551" autoAdjust="0"/>
  </p:normalViewPr>
  <p:slideViewPr>
    <p:cSldViewPr snapToGrid="0" snapToObjects="1">
      <p:cViewPr varScale="1">
        <p:scale>
          <a:sx n="101" d="100"/>
          <a:sy n="101" d="100"/>
        </p:scale>
        <p:origin x="1392" y="200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2.2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  <a:r>
              <a:rPr lang="en-US" baseline="0" dirty="0" smtClean="0"/>
              <a:t> 2.1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Slightly modified</a:t>
            </a:r>
            <a:r>
              <a:rPr lang="en-US" baseline="0" dirty="0" smtClean="0"/>
              <a:t> table 3.1 from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24.1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30.09.2016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30.09.2016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30.09.2016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30.09.2016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30.09.2016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30.09.2016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rnell.edu/projects/ladis2009/talks/dean-keynote-ladis2009.pdf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smtClean="0"/>
              <a:t>Fall 2016</a:t>
            </a:r>
            <a:endParaRPr lang="en-US" sz="2000" dirty="0" smtClean="0"/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Response time, turnaround time, reaction time</a:t>
            </a:r>
          </a:p>
          <a:p>
            <a:pPr lvl="1"/>
            <a:r>
              <a:rPr lang="en-US" dirty="0" smtClean="0"/>
              <a:t>Throughput, bandwidth/ capacity</a:t>
            </a:r>
          </a:p>
          <a:p>
            <a:pPr lvl="1"/>
            <a:r>
              <a:rPr lang="en-US" dirty="0" smtClean="0"/>
              <a:t>Efficiency, utilization, idle time</a:t>
            </a:r>
          </a:p>
          <a:p>
            <a:pPr lvl="1"/>
            <a:r>
              <a:rPr lang="en-US" dirty="0" smtClean="0"/>
              <a:t>Reliability, availability, mean time to failure</a:t>
            </a:r>
          </a:p>
          <a:p>
            <a:pPr lvl="1"/>
            <a:r>
              <a:rPr lang="en-US" dirty="0" smtClean="0"/>
              <a:t>Cost/performance ratio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Energy efficiency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Mean, max, median, minimum?</a:t>
            </a:r>
          </a:p>
          <a:p>
            <a:r>
              <a:rPr lang="en-US" dirty="0" smtClean="0"/>
              <a:t>Variability</a:t>
            </a:r>
          </a:p>
          <a:p>
            <a:r>
              <a:rPr lang="en-US" dirty="0" smtClean="0"/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4921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Acceptable</a:t>
            </a:r>
          </a:p>
          <a:p>
            <a:r>
              <a:rPr lang="en-US" dirty="0" smtClean="0"/>
              <a:t>Realizable</a:t>
            </a:r>
          </a:p>
          <a:p>
            <a:r>
              <a:rPr lang="en-US" dirty="0" smtClean="0"/>
              <a:t>Thorough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0300" y="1751183"/>
            <a:ext cx="391584" cy="2267752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b="1" dirty="0" smtClean="0"/>
              <a:t>Measurement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375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Essence: monitor the system while it is being subjected to a particular workload</a:t>
            </a:r>
          </a:p>
          <a:p>
            <a:pPr lvl="1"/>
            <a:r>
              <a:rPr lang="en-US" dirty="0" smtClean="0"/>
              <a:t>Need to understand system</a:t>
            </a:r>
          </a:p>
          <a:p>
            <a:pPr lvl="1"/>
            <a:r>
              <a:rPr lang="en-US" dirty="0" smtClean="0"/>
              <a:t>Need to understand how system is used (workload)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the different types of workloads?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workloads are used in related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are representative workload types selected?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the measured workload data summarized?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the system performance monitored?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can the workload be placed on the system in a controlled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are the evaluation results presented?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workload</a:t>
            </a:r>
          </a:p>
          <a:p>
            <a:pPr lvl="1"/>
            <a:r>
              <a:rPr lang="en-US" dirty="0" smtClean="0"/>
              <a:t>Obviously realistic</a:t>
            </a:r>
          </a:p>
          <a:p>
            <a:pPr lvl="1"/>
            <a:r>
              <a:rPr lang="en-US" dirty="0" smtClean="0"/>
              <a:t>Difficult to repeat</a:t>
            </a:r>
          </a:p>
          <a:p>
            <a:r>
              <a:rPr lang="en-US" dirty="0" smtClean="0"/>
              <a:t>Synthetic workload</a:t>
            </a:r>
          </a:p>
          <a:p>
            <a:pPr lvl="1"/>
            <a:r>
              <a:rPr lang="en-US" dirty="0" smtClean="0"/>
              <a:t>Similar characteristics to real workload</a:t>
            </a:r>
          </a:p>
          <a:p>
            <a:pPr lvl="1"/>
            <a:r>
              <a:rPr lang="en-US" dirty="0" smtClean="0"/>
              <a:t>Easier to work with (port, scale, repeat, analyze)</a:t>
            </a:r>
          </a:p>
          <a:p>
            <a:pPr lvl="1"/>
            <a:r>
              <a:rPr lang="en-US" dirty="0" smtClean="0"/>
              <a:t>Micro-benchmark: measure one type of operation</a:t>
            </a:r>
          </a:p>
          <a:p>
            <a:pPr lvl="1"/>
            <a:r>
              <a:rPr lang="en-US" dirty="0" smtClean="0"/>
              <a:t>Kernel: small part of application</a:t>
            </a:r>
          </a:p>
          <a:p>
            <a:pPr lvl="1"/>
            <a:r>
              <a:rPr lang="en-US" dirty="0" smtClean="0"/>
              <a:t>Synthetic program: simplified application</a:t>
            </a:r>
          </a:p>
          <a:p>
            <a:pPr lvl="1"/>
            <a:r>
              <a:rPr lang="en-US" dirty="0" smtClean="0"/>
              <a:t>Benchmark: one (or more)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8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exercised</a:t>
            </a:r>
          </a:p>
          <a:p>
            <a:r>
              <a:rPr lang="en-US" dirty="0" smtClean="0"/>
              <a:t>Level of detail</a:t>
            </a:r>
          </a:p>
          <a:p>
            <a:r>
              <a:rPr lang="en-US" dirty="0" smtClean="0"/>
              <a:t>Representativeness</a:t>
            </a:r>
          </a:p>
          <a:p>
            <a:r>
              <a:rPr lang="en-US" dirty="0" smtClean="0"/>
              <a:t>Repeatability</a:t>
            </a:r>
          </a:p>
        </p:txBody>
      </p:sp>
    </p:spTree>
    <p:extLst>
      <p:ext uri="{BB962C8B-B14F-4D97-AF65-F5344CB8AC3E}">
        <p14:creationId xmlns:p14="http://schemas.microsoft.com/office/powerpoint/2010/main" val="42352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statistical techniques</a:t>
            </a:r>
          </a:p>
          <a:p>
            <a:r>
              <a:rPr lang="en-US" dirty="0" smtClean="0"/>
              <a:t>Will skip this part</a:t>
            </a:r>
          </a:p>
        </p:txBody>
      </p:sp>
    </p:spTree>
    <p:extLst>
      <p:ext uri="{BB962C8B-B14F-4D97-AF65-F5344CB8AC3E}">
        <p14:creationId xmlns:p14="http://schemas.microsoft.com/office/powerpoint/2010/main" val="33207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 to observe activities in a system</a:t>
            </a:r>
          </a:p>
          <a:p>
            <a:pPr lvl="1"/>
            <a:r>
              <a:rPr lang="en-US" dirty="0" smtClean="0"/>
              <a:t>Observe performance</a:t>
            </a:r>
          </a:p>
          <a:p>
            <a:pPr lvl="1"/>
            <a:r>
              <a:rPr lang="en-US" dirty="0" smtClean="0"/>
              <a:t>Collect performance statistics</a:t>
            </a:r>
          </a:p>
          <a:p>
            <a:pPr lvl="1"/>
            <a:r>
              <a:rPr lang="en-US" dirty="0" smtClean="0"/>
              <a:t>Analyze the data</a:t>
            </a:r>
          </a:p>
          <a:p>
            <a:pPr lvl="1"/>
            <a:r>
              <a:rPr lang="en-US" dirty="0" smtClean="0"/>
              <a:t>Display results</a:t>
            </a:r>
          </a:p>
          <a:p>
            <a:r>
              <a:rPr lang="en-US" dirty="0" smtClean="0"/>
              <a:t>Central part of any 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361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 change in system state</a:t>
            </a:r>
          </a:p>
          <a:p>
            <a:r>
              <a:rPr lang="en-US" dirty="0" smtClean="0"/>
              <a:t>Trace: log of events (with timestamps and additional information)</a:t>
            </a:r>
          </a:p>
          <a:p>
            <a:r>
              <a:rPr lang="en-US" dirty="0" smtClean="0"/>
              <a:t>Overhead: perturbation</a:t>
            </a:r>
          </a:p>
          <a:p>
            <a:r>
              <a:rPr lang="en-US" dirty="0" smtClean="0"/>
              <a:t>Domain: set of observable activities</a:t>
            </a:r>
          </a:p>
          <a:p>
            <a:r>
              <a:rPr lang="en-US" dirty="0" smtClean="0"/>
              <a:t>Input rate/ sample rate: maximum frequency of events that can be observed</a:t>
            </a:r>
          </a:p>
          <a:p>
            <a:r>
              <a:rPr lang="en-US" dirty="0" smtClean="0"/>
              <a:t>Resolution: coarseness of the observed information</a:t>
            </a:r>
          </a:p>
          <a:p>
            <a:r>
              <a:rPr lang="en-US" dirty="0" smtClean="0"/>
              <a:t>Input width: event size (rate * width = storage overhead)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Software/ hardware</a:t>
            </a:r>
          </a:p>
          <a:p>
            <a:r>
              <a:rPr lang="en-US" dirty="0" smtClean="0"/>
              <a:t>Online/ offline</a:t>
            </a:r>
          </a:p>
          <a:p>
            <a:r>
              <a:rPr lang="en-US" dirty="0" smtClean="0"/>
              <a:t>Sampling / event-driven</a:t>
            </a:r>
          </a:p>
          <a:p>
            <a:r>
              <a:rPr lang="en-US" dirty="0" smtClean="0"/>
              <a:t>Automated analysis?</a:t>
            </a:r>
          </a:p>
          <a:p>
            <a:r>
              <a:rPr lang="en-US" dirty="0" smtClean="0"/>
              <a:t>Adaptive system?</a:t>
            </a:r>
          </a:p>
        </p:txBody>
      </p:sp>
    </p:spTree>
    <p:extLst>
      <p:ext uri="{BB962C8B-B14F-4D97-AF65-F5344CB8AC3E}">
        <p14:creationId xmlns:p14="http://schemas.microsoft.com/office/powerpoint/2010/main" val="38034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/ recommended reading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3" y="20069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monitor -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mechanism: trap, trace, timer</a:t>
            </a:r>
          </a:p>
          <a:p>
            <a:r>
              <a:rPr lang="en-US" dirty="0" smtClean="0"/>
              <a:t>Buffer size and number of buffers</a:t>
            </a:r>
          </a:p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Data compression or online analysis</a:t>
            </a:r>
          </a:p>
          <a:p>
            <a:r>
              <a:rPr lang="en-US" dirty="0" smtClean="0"/>
              <a:t>On/off switch</a:t>
            </a:r>
          </a:p>
          <a:p>
            <a:r>
              <a:rPr lang="en-US" dirty="0" smtClean="0"/>
              <a:t>Programming language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Exception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monitor – common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Management: decide what parameters and states to change</a:t>
            </a:r>
          </a:p>
          <a:p>
            <a:r>
              <a:rPr lang="en-US" dirty="0" smtClean="0"/>
              <a:t>Console: control system parameters and states</a:t>
            </a:r>
          </a:p>
          <a:p>
            <a:r>
              <a:rPr lang="en-US" dirty="0" smtClean="0"/>
              <a:t>Interpretation: make use of results</a:t>
            </a:r>
          </a:p>
          <a:p>
            <a:r>
              <a:rPr lang="en-US" dirty="0" smtClean="0"/>
              <a:t>Presentation: present analysis results</a:t>
            </a:r>
          </a:p>
          <a:p>
            <a:r>
              <a:rPr lang="en-US" dirty="0" smtClean="0"/>
              <a:t>Analysis: analyze gathered data</a:t>
            </a:r>
          </a:p>
          <a:p>
            <a:r>
              <a:rPr lang="en-US" dirty="0" smtClean="0"/>
              <a:t>Collection: collect gathered data</a:t>
            </a:r>
          </a:p>
          <a:p>
            <a:r>
              <a:rPr lang="en-US" dirty="0" smtClean="0"/>
              <a:t>Observation: gather raw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monitor – common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Management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Decide what parameters and states to change</a:t>
            </a:r>
          </a:p>
          <a:p>
            <a:pPr lvl="1"/>
            <a:r>
              <a:rPr lang="en-US" dirty="0" smtClean="0"/>
              <a:t>Implicit spying (for example monitor a bus)</a:t>
            </a:r>
          </a:p>
          <a:p>
            <a:pPr lvl="1"/>
            <a:r>
              <a:rPr lang="en-US" dirty="0" smtClean="0"/>
              <a:t>Explicit instrumentation (add timer calls)</a:t>
            </a:r>
          </a:p>
          <a:p>
            <a:pPr lvl="1"/>
            <a:r>
              <a:rPr lang="en-US" dirty="0" smtClean="0"/>
              <a:t>Probing (send requests)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obtain maximum  information with minimum number of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(performance) variable</a:t>
            </a:r>
          </a:p>
          <a:p>
            <a:r>
              <a:rPr lang="en-US" dirty="0" smtClean="0"/>
              <a:t>Factors</a:t>
            </a:r>
          </a:p>
          <a:p>
            <a:r>
              <a:rPr lang="en-US" dirty="0" smtClean="0"/>
              <a:t>Levels</a:t>
            </a:r>
          </a:p>
          <a:p>
            <a:r>
              <a:rPr lang="en-US" dirty="0" smtClean="0"/>
              <a:t>Primary factors</a:t>
            </a:r>
          </a:p>
          <a:p>
            <a:r>
              <a:rPr lang="en-US" dirty="0" smtClean="0"/>
              <a:t>Secondary factors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Experimental unit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Unclear goals</a:t>
            </a:r>
          </a:p>
          <a:p>
            <a:r>
              <a:rPr lang="en-US" dirty="0" smtClean="0"/>
              <a:t>Ignoring variation due to experimental variation</a:t>
            </a:r>
          </a:p>
          <a:p>
            <a:r>
              <a:rPr lang="en-US" dirty="0" smtClean="0"/>
              <a:t>Not controlling important parameters</a:t>
            </a:r>
          </a:p>
          <a:p>
            <a:r>
              <a:rPr lang="en-US" dirty="0" smtClean="0"/>
              <a:t>Not isolating different factors</a:t>
            </a:r>
          </a:p>
          <a:p>
            <a:r>
              <a:rPr lang="en-US" dirty="0" smtClean="0"/>
              <a:t>Using simple one-factor-at-a-time design</a:t>
            </a:r>
          </a:p>
          <a:p>
            <a:r>
              <a:rPr lang="en-US" dirty="0" smtClean="0"/>
              <a:t>Conducting to many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Start with a typical configuration</a:t>
            </a:r>
          </a:p>
          <a:p>
            <a:pPr lvl="1"/>
            <a:r>
              <a:rPr lang="en-US" dirty="0" smtClean="0"/>
              <a:t>Vary one factor at a time</a:t>
            </a:r>
          </a:p>
          <a:p>
            <a:pPr lvl="1"/>
            <a:r>
              <a:rPr lang="en-US" dirty="0" smtClean="0"/>
              <a:t>Analyze how that factor effects performance</a:t>
            </a:r>
          </a:p>
          <a:p>
            <a:pPr lvl="1"/>
            <a:r>
              <a:rPr lang="en-US" dirty="0" smtClean="0"/>
              <a:t>Advantage: few experiments</a:t>
            </a:r>
          </a:p>
          <a:p>
            <a:pPr lvl="1"/>
            <a:r>
              <a:rPr lang="en-US" dirty="0" smtClean="0"/>
              <a:t>Disadvantage: not statistically efficient, does not take into account factor interaction</a:t>
            </a:r>
          </a:p>
          <a:p>
            <a:pPr lvl="1"/>
            <a:r>
              <a:rPr lang="en-US" smtClean="0"/>
              <a:t>Not recommended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617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Full factorial design</a:t>
            </a:r>
          </a:p>
          <a:p>
            <a:pPr lvl="1"/>
            <a:r>
              <a:rPr lang="en-US" dirty="0" smtClean="0"/>
              <a:t>Utilize every possible combination of all levels of all factors</a:t>
            </a:r>
          </a:p>
          <a:p>
            <a:pPr lvl="1"/>
            <a:r>
              <a:rPr lang="en-US" dirty="0" smtClean="0"/>
              <a:t>Advantage: full coverage</a:t>
            </a:r>
          </a:p>
          <a:p>
            <a:pPr lvl="1"/>
            <a:r>
              <a:rPr lang="en-US" dirty="0" smtClean="0"/>
              <a:t>Disadvantage: cost of study</a:t>
            </a:r>
          </a:p>
          <a:p>
            <a:pPr lvl="1"/>
            <a:r>
              <a:rPr lang="en-US" dirty="0" smtClean="0"/>
              <a:t>In practice:</a:t>
            </a:r>
          </a:p>
          <a:p>
            <a:pPr lvl="2"/>
            <a:r>
              <a:rPr lang="en-US" dirty="0" smtClean="0"/>
              <a:t>Reduce number of levels per factor</a:t>
            </a:r>
          </a:p>
          <a:p>
            <a:pPr lvl="2"/>
            <a:r>
              <a:rPr lang="en-US" dirty="0" smtClean="0"/>
              <a:t>Reduce the number of factors</a:t>
            </a:r>
          </a:p>
          <a:p>
            <a:pPr lvl="2"/>
            <a:r>
              <a:rPr lang="en-US" dirty="0" smtClean="0"/>
              <a:t>Use fractional </a:t>
            </a:r>
            <a:r>
              <a:rPr lang="en-US" dirty="0" smtClean="0"/>
              <a:t>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615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Full factorial design</a:t>
            </a:r>
          </a:p>
          <a:p>
            <a:r>
              <a:rPr lang="en-US" dirty="0" smtClean="0"/>
              <a:t>Fractional factorial design</a:t>
            </a:r>
          </a:p>
          <a:p>
            <a:pPr lvl="1"/>
            <a:r>
              <a:rPr lang="en-US" dirty="0" smtClean="0"/>
              <a:t>If full factorial design not practical</a:t>
            </a:r>
          </a:p>
          <a:p>
            <a:pPr lvl="1"/>
            <a:r>
              <a:rPr lang="en-US" dirty="0" smtClean="0"/>
              <a:t>Change several factors at a time</a:t>
            </a:r>
          </a:p>
          <a:p>
            <a:pPr lvl="1"/>
            <a:r>
              <a:rPr lang="en-US" dirty="0" smtClean="0"/>
              <a:t>Must know how to design such an experiment (not covered 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7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 steps </a:t>
            </a:r>
            <a:br>
              <a:rPr lang="en-US" dirty="0" smtClean="0"/>
            </a:br>
            <a:r>
              <a:rPr lang="en-US" dirty="0" smtClean="0"/>
              <a:t>(for your master thesis)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a good paper with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experiment goals and </a:t>
            </a:r>
            <a:r>
              <a:rPr lang="en-US" dirty="0" smtClean="0"/>
              <a:t>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Study experimental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with the monitored data</a:t>
            </a:r>
          </a:p>
          <a:p>
            <a:pPr lvl="1"/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Capacity tuning</a:t>
            </a:r>
          </a:p>
          <a:p>
            <a:r>
              <a:rPr lang="en-US" dirty="0" smtClean="0"/>
              <a:t>How to present the results</a:t>
            </a:r>
          </a:p>
          <a:p>
            <a:r>
              <a:rPr lang="en-US" dirty="0" smtClean="0"/>
              <a:t>How to cheat when presenting the results</a:t>
            </a:r>
          </a:p>
          <a:p>
            <a:r>
              <a:rPr lang="en-US" dirty="0" smtClean="0"/>
              <a:t>Probability theory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Experimental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3080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b="1" dirty="0" smtClean="0"/>
              <a:t>Simulation</a:t>
            </a:r>
          </a:p>
          <a:p>
            <a:pPr lvl="1"/>
            <a:r>
              <a:rPr lang="en-US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Simulation</a:t>
            </a:r>
            <a:r>
              <a:rPr lang="en-US" dirty="0"/>
              <a:t> is the imitation of the operation of a real-world process or system over time [</a:t>
            </a:r>
            <a:r>
              <a:rPr lang="en-US" dirty="0" err="1"/>
              <a:t>wikipedia</a:t>
            </a:r>
            <a:r>
              <a:rPr lang="en-US" dirty="0" smtClean="0"/>
              <a:t>]</a:t>
            </a:r>
          </a:p>
          <a:p>
            <a:r>
              <a:rPr lang="en-US" dirty="0" smtClean="0"/>
              <a:t>If system is not available</a:t>
            </a:r>
          </a:p>
          <a:p>
            <a:r>
              <a:rPr lang="en-US" dirty="0" smtClean="0"/>
              <a:t>If experimental environment is not available </a:t>
            </a:r>
          </a:p>
          <a:p>
            <a:r>
              <a:rPr lang="en-US" dirty="0" smtClean="0"/>
              <a:t>Easy to compare several alternatives (workloads, designs, environments)</a:t>
            </a:r>
          </a:p>
          <a:p>
            <a:r>
              <a:rPr lang="en-US" dirty="0" smtClean="0"/>
              <a:t>Must be designed to provide realistic results</a:t>
            </a:r>
          </a:p>
          <a:p>
            <a:r>
              <a:rPr lang="en-US" dirty="0" smtClean="0"/>
              <a:t>Many simulators available</a:t>
            </a:r>
          </a:p>
          <a:p>
            <a:r>
              <a:rPr lang="en-US" dirty="0" smtClean="0"/>
              <a:t>Can simulate a part of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developing:</a:t>
            </a:r>
          </a:p>
          <a:p>
            <a:pPr lvl="1"/>
            <a:r>
              <a:rPr lang="en-US" dirty="0" smtClean="0"/>
              <a:t>Is the goal properly specified?</a:t>
            </a:r>
          </a:p>
          <a:p>
            <a:pPr lvl="1"/>
            <a:r>
              <a:rPr lang="en-US" dirty="0" smtClean="0"/>
              <a:t>Is the level of detail appropriate for the goal?</a:t>
            </a:r>
          </a:p>
          <a:p>
            <a:r>
              <a:rPr lang="en-US" dirty="0" smtClean="0"/>
              <a:t>Checks during development</a:t>
            </a:r>
          </a:p>
          <a:p>
            <a:pPr lvl="1"/>
            <a:r>
              <a:rPr lang="en-US" dirty="0" smtClean="0"/>
              <a:t>Is the model reviewed regularly by end user?</a:t>
            </a:r>
          </a:p>
          <a:p>
            <a:pPr lvl="1"/>
            <a:r>
              <a:rPr lang="en-US" dirty="0" smtClean="0"/>
              <a:t>Is the model documented?</a:t>
            </a:r>
          </a:p>
          <a:p>
            <a:r>
              <a:rPr lang="en-US" dirty="0" smtClean="0"/>
              <a:t>Checks during simulation:</a:t>
            </a:r>
          </a:p>
          <a:p>
            <a:pPr lvl="1"/>
            <a:r>
              <a:rPr lang="en-US" dirty="0" smtClean="0"/>
              <a:t>Is the simulation length appropriate?</a:t>
            </a:r>
          </a:p>
          <a:p>
            <a:pPr lvl="1"/>
            <a:r>
              <a:rPr lang="en-US" dirty="0" smtClean="0"/>
              <a:t>Are the initial transients removed before computation?</a:t>
            </a:r>
          </a:p>
          <a:p>
            <a:pPr lvl="1"/>
            <a:r>
              <a:rPr lang="en-US" dirty="0" smtClean="0"/>
              <a:t>Has the model been verified thoroughly?</a:t>
            </a:r>
          </a:p>
          <a:p>
            <a:pPr lvl="1"/>
            <a:r>
              <a:rPr lang="en-US" dirty="0" smtClean="0"/>
              <a:t>Has the model been validated before using its results?</a:t>
            </a:r>
          </a:p>
          <a:p>
            <a:pPr lvl="1"/>
            <a:r>
              <a:rPr lang="en-US" dirty="0" smtClean="0"/>
              <a:t>If there are any surprising results, have they been validated?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44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Inappropriate level of detail</a:t>
            </a:r>
          </a:p>
          <a:p>
            <a:r>
              <a:rPr lang="en-US" dirty="0" smtClean="0"/>
              <a:t>Improper language</a:t>
            </a:r>
          </a:p>
          <a:p>
            <a:r>
              <a:rPr lang="en-US" dirty="0" smtClean="0"/>
              <a:t>Unverified models</a:t>
            </a:r>
          </a:p>
          <a:p>
            <a:r>
              <a:rPr lang="en-US" dirty="0" smtClean="0"/>
              <a:t>Invalid models</a:t>
            </a:r>
          </a:p>
          <a:p>
            <a:r>
              <a:rPr lang="en-US" dirty="0" smtClean="0"/>
              <a:t>Improperly handled initial conditions</a:t>
            </a:r>
          </a:p>
          <a:p>
            <a:r>
              <a:rPr lang="en-US" dirty="0" smtClean="0"/>
              <a:t>Too short simulations</a:t>
            </a:r>
          </a:p>
          <a:p>
            <a:r>
              <a:rPr lang="en-US" dirty="0" smtClean="0"/>
              <a:t>(Poor random-number generators or seeds)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3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Emulation</a:t>
            </a:r>
            <a:r>
              <a:rPr lang="en-US" dirty="0" smtClean="0"/>
              <a:t>: duplicate functions of guest system on host</a:t>
            </a:r>
          </a:p>
          <a:p>
            <a:pPr lvl="1"/>
            <a:r>
              <a:rPr lang="en-US" dirty="0" smtClean="0"/>
              <a:t>Focus: exact reproduction of behavior</a:t>
            </a:r>
          </a:p>
          <a:p>
            <a:r>
              <a:rPr lang="en-US" b="1" dirty="0" smtClean="0"/>
              <a:t>State variables</a:t>
            </a:r>
            <a:r>
              <a:rPr lang="en-US" dirty="0" smtClean="0"/>
              <a:t>: defines state of system</a:t>
            </a:r>
          </a:p>
          <a:p>
            <a:r>
              <a:rPr lang="en-US" b="1" dirty="0" smtClean="0"/>
              <a:t>Event: </a:t>
            </a:r>
            <a:r>
              <a:rPr lang="en-US" dirty="0" smtClean="0"/>
              <a:t>change in system state</a:t>
            </a:r>
          </a:p>
          <a:p>
            <a:r>
              <a:rPr lang="en-US" b="1" dirty="0" smtClean="0"/>
              <a:t>Continuous-time model: </a:t>
            </a:r>
            <a:r>
              <a:rPr lang="en-US" dirty="0" smtClean="0"/>
              <a:t>system state is defined at all times</a:t>
            </a:r>
          </a:p>
          <a:p>
            <a:r>
              <a:rPr lang="en-US" b="1" dirty="0" smtClean="0"/>
              <a:t>Discrete-time model:</a:t>
            </a:r>
            <a:r>
              <a:rPr lang="en-US" dirty="0" smtClean="0"/>
              <a:t> system state only defined at particular instants of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53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Continuous state model</a:t>
            </a:r>
          </a:p>
          <a:p>
            <a:r>
              <a:rPr lang="en-US" b="1" dirty="0" smtClean="0"/>
              <a:t>Discrete state model</a:t>
            </a:r>
          </a:p>
          <a:p>
            <a:r>
              <a:rPr lang="en-US" b="1" dirty="0" smtClean="0"/>
              <a:t>Deterministic model: </a:t>
            </a:r>
            <a:r>
              <a:rPr lang="en-US" dirty="0" smtClean="0"/>
              <a:t>output can be predicted with certainty</a:t>
            </a:r>
          </a:p>
          <a:p>
            <a:r>
              <a:rPr lang="en-US" b="1" dirty="0" smtClean="0"/>
              <a:t>Probabilistic model: </a:t>
            </a:r>
            <a:r>
              <a:rPr lang="en-US" dirty="0" smtClean="0"/>
              <a:t>different result for same input parameters</a:t>
            </a:r>
          </a:p>
          <a:p>
            <a:r>
              <a:rPr lang="en-US" b="1" dirty="0" smtClean="0"/>
              <a:t>Static model: </a:t>
            </a:r>
            <a:r>
              <a:rPr lang="en-US" dirty="0" smtClean="0"/>
              <a:t> time is not a variable</a:t>
            </a:r>
          </a:p>
          <a:p>
            <a:r>
              <a:rPr lang="en-US" b="1" dirty="0" smtClean="0"/>
              <a:t>Dynamic model: </a:t>
            </a:r>
            <a:r>
              <a:rPr lang="en-US" dirty="0" smtClean="0"/>
              <a:t>time is a variable</a:t>
            </a:r>
          </a:p>
          <a:p>
            <a:r>
              <a:rPr lang="en-US" b="1" dirty="0" smtClean="0"/>
              <a:t>Linear model</a:t>
            </a:r>
          </a:p>
          <a:p>
            <a:r>
              <a:rPr lang="en-US" b="1" dirty="0" smtClean="0"/>
              <a:t>Non-linear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931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Open model</a:t>
            </a:r>
            <a:r>
              <a:rPr lang="en-US" dirty="0" smtClean="0"/>
              <a:t>: input is external to model</a:t>
            </a:r>
          </a:p>
          <a:p>
            <a:r>
              <a:rPr lang="en-US" b="1" dirty="0" smtClean="0"/>
              <a:t>Closed model</a:t>
            </a:r>
            <a:r>
              <a:rPr lang="en-US" dirty="0" smtClean="0"/>
              <a:t>: no external input</a:t>
            </a:r>
          </a:p>
          <a:p>
            <a:r>
              <a:rPr lang="en-US" b="1" dirty="0" smtClean="0"/>
              <a:t>Stable model</a:t>
            </a:r>
            <a:r>
              <a:rPr lang="en-US" dirty="0" smtClean="0"/>
              <a:t>: behavior settles eventually</a:t>
            </a:r>
          </a:p>
          <a:p>
            <a:r>
              <a:rPr lang="en-US" b="1" dirty="0" smtClean="0"/>
              <a:t>Unstable model: </a:t>
            </a:r>
            <a:r>
              <a:rPr lang="en-US" dirty="0" smtClean="0"/>
              <a:t>behavior consciously changing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922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Emulation</a:t>
            </a:r>
          </a:p>
          <a:p>
            <a:r>
              <a:rPr lang="en-US" dirty="0" smtClean="0"/>
              <a:t>Monte Carlo</a:t>
            </a:r>
          </a:p>
          <a:p>
            <a:r>
              <a:rPr lang="en-US" dirty="0" smtClean="0"/>
              <a:t>Trace-driven</a:t>
            </a:r>
          </a:p>
          <a:p>
            <a:r>
              <a:rPr lang="en-US" dirty="0" smtClean="0"/>
              <a:t>Discrete-event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8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languages (</a:t>
            </a:r>
            <a:r>
              <a:rPr lang="en-US" dirty="0" err="1" smtClean="0"/>
              <a:t>Simula</a:t>
            </a:r>
            <a:r>
              <a:rPr lang="en-US" dirty="0" smtClean="0"/>
              <a:t> I, </a:t>
            </a:r>
            <a:r>
              <a:rPr lang="en-US" dirty="0" err="1" smtClean="0"/>
              <a:t>Simula</a:t>
            </a:r>
            <a:r>
              <a:rPr lang="en-US" dirty="0" smtClean="0"/>
              <a:t> 67)</a:t>
            </a:r>
          </a:p>
          <a:p>
            <a:r>
              <a:rPr lang="en-US" dirty="0" smtClean="0"/>
              <a:t>Ole-Johan Dahl, Kristen </a:t>
            </a:r>
            <a:r>
              <a:rPr lang="en-US" dirty="0" err="1" smtClean="0"/>
              <a:t>Nygaard</a:t>
            </a:r>
            <a:endParaRPr lang="en-US" dirty="0" smtClean="0"/>
          </a:p>
          <a:p>
            <a:pPr lvl="1"/>
            <a:r>
              <a:rPr lang="en-US" dirty="0" err="1" smtClean="0"/>
              <a:t>Norsk</a:t>
            </a:r>
            <a:r>
              <a:rPr lang="en-US" dirty="0" smtClean="0"/>
              <a:t> </a:t>
            </a:r>
            <a:r>
              <a:rPr lang="en-US" dirty="0" err="1" smtClean="0"/>
              <a:t>Regnesentral</a:t>
            </a:r>
            <a:r>
              <a:rPr lang="en-US" dirty="0" smtClean="0"/>
              <a:t>, 1960s</a:t>
            </a:r>
          </a:p>
          <a:p>
            <a:r>
              <a:rPr lang="en-US" dirty="0" smtClean="0"/>
              <a:t>First object oriented language</a:t>
            </a:r>
          </a:p>
          <a:p>
            <a:r>
              <a:rPr lang="en-US" dirty="0" smtClean="0"/>
              <a:t>Turing award 2001</a:t>
            </a:r>
          </a:p>
          <a:p>
            <a:r>
              <a:rPr lang="en-US" dirty="0" smtClean="0"/>
              <a:t>IEEE John von Neumann Medal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 performance evaluation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Presents the results. Start over,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7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b="1" dirty="0" smtClean="0"/>
              <a:t>Modeling</a:t>
            </a:r>
          </a:p>
          <a:p>
            <a:r>
              <a:rPr lang="en-US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mathematical model</a:t>
            </a:r>
            <a:r>
              <a:rPr lang="en-US" dirty="0"/>
              <a:t> is a description of </a:t>
            </a:r>
            <a:r>
              <a:rPr lang="en-US" dirty="0" smtClean="0"/>
              <a:t>a system using mathematical </a:t>
            </a:r>
            <a:r>
              <a:rPr lang="en-US" dirty="0"/>
              <a:t>concepts and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Very cost effective</a:t>
            </a:r>
          </a:p>
          <a:p>
            <a:r>
              <a:rPr lang="en-US" dirty="0" smtClean="0"/>
              <a:t>Limited detail</a:t>
            </a:r>
          </a:p>
        </p:txBody>
      </p:sp>
    </p:spTree>
    <p:extLst>
      <p:ext uri="{BB962C8B-B14F-4D97-AF65-F5344CB8AC3E}">
        <p14:creationId xmlns:p14="http://schemas.microsoft.com/office/powerpoint/2010/main" val="69926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Designs, Lessons and Advice from Building Large Distributed </a:t>
            </a:r>
            <a:r>
              <a:rPr lang="en-US" dirty="0" smtClean="0">
                <a:hlinkClick r:id="rId2"/>
              </a:rPr>
              <a:t>Systems</a:t>
            </a:r>
            <a:r>
              <a:rPr lang="en-US" dirty="0" smtClean="0"/>
              <a:t>. Jeff Dean. LADIS´09 keynote talk.</a:t>
            </a:r>
          </a:p>
          <a:p>
            <a:pPr lvl="1"/>
            <a:r>
              <a:rPr lang="en-US" dirty="0" smtClean="0"/>
              <a:t>Slides 23—29</a:t>
            </a:r>
          </a:p>
        </p:txBody>
      </p:sp>
    </p:spTree>
    <p:extLst>
      <p:ext uri="{BB962C8B-B14F-4D97-AF65-F5344CB8AC3E}">
        <p14:creationId xmlns:p14="http://schemas.microsoft.com/office/powerpoint/2010/main" val="3068248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How to do it</a:t>
            </a:r>
          </a:p>
          <a:p>
            <a:pPr lvl="1"/>
            <a:r>
              <a:rPr lang="en-US" dirty="0" smtClean="0"/>
              <a:t>How not to do it</a:t>
            </a:r>
          </a:p>
          <a:p>
            <a:r>
              <a:rPr lang="en-US" dirty="0" smtClean="0"/>
              <a:t>Measurements:</a:t>
            </a:r>
          </a:p>
          <a:p>
            <a:pPr lvl="1"/>
            <a:r>
              <a:rPr lang="en-US" dirty="0" smtClean="0"/>
              <a:t>Best results</a:t>
            </a:r>
          </a:p>
          <a:p>
            <a:pPr lvl="1"/>
            <a:r>
              <a:rPr lang="en-US" dirty="0" smtClean="0"/>
              <a:t>Most expensive</a:t>
            </a:r>
          </a:p>
          <a:p>
            <a:r>
              <a:rPr lang="en-US" dirty="0" smtClean="0"/>
              <a:t>Simulation:</a:t>
            </a:r>
          </a:p>
          <a:p>
            <a:pPr lvl="1"/>
            <a:r>
              <a:rPr lang="en-US" dirty="0" smtClean="0"/>
              <a:t>Good results</a:t>
            </a:r>
          </a:p>
          <a:p>
            <a:pPr lvl="1"/>
            <a:r>
              <a:rPr lang="en-US" dirty="0" smtClean="0"/>
              <a:t>Some effort</a:t>
            </a:r>
          </a:p>
          <a:p>
            <a:r>
              <a:rPr lang="en-US" dirty="0" smtClean="0"/>
              <a:t>Modeling:</a:t>
            </a:r>
          </a:p>
          <a:p>
            <a:pPr lvl="1"/>
            <a:r>
              <a:rPr lang="en-US" dirty="0" smtClean="0"/>
              <a:t>Initial results</a:t>
            </a:r>
          </a:p>
          <a:p>
            <a:pPr lvl="1"/>
            <a:r>
              <a:rPr lang="en-US" dirty="0" smtClean="0"/>
              <a:t>Easy and cheap</a:t>
            </a:r>
          </a:p>
          <a:p>
            <a:r>
              <a:rPr lang="en-US" dirty="0" smtClean="0"/>
              <a:t>In practice a combination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37619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system correctly defined and the goals clearly stated?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the goals stated in an unbiased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all steps of the analysis followed systematically?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problem clearly understood before analyzing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the performance metrics relevant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workload correct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evaluation technique appropriate?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the list of parameters that affect performance that affect performance complete?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Have all parameters that affect performance been chosen as factors to be varied?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experimental design efficient in terms of time and results?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level of detail proper?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measured data presented with analysis and interpretation?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Is the analysis statistically correct?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Has the sensitivity analysis been done?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Would errors in the input cause an insignificant change in the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Have the outliers in the input or output been treated properly?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Have the future changes in the system and workload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Has the variance of input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Has the variance of the results been analyzed?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Is the analysis easy to explain?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Is the presentation style suitable for its audience?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Have the results been graphically presented as much as possible?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 smtClean="0"/>
              <a:t>Are the assumptions and limitations of the analysis clearly documented?</a:t>
            </a:r>
          </a:p>
        </p:txBody>
      </p:sp>
    </p:spTree>
    <p:extLst>
      <p:ext uri="{BB962C8B-B14F-4D97-AF65-F5344CB8AC3E}">
        <p14:creationId xmlns:p14="http://schemas.microsoft.com/office/powerpoint/2010/main" val="36731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techniques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technique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Measurements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Wall-clock time, system time, latency, throughput, scalability, correctness, availability, utilization, smoothness, usability…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technique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42530"/>
              </p:ext>
            </p:extLst>
          </p:nvPr>
        </p:nvGraphicFramePr>
        <p:xfrm>
          <a:off x="328613" y="1751013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68"/>
                <a:gridCol w="1865671"/>
                <a:gridCol w="2138516"/>
                <a:gridCol w="1862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Post-prototype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languages/ simulator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Trade-off</a:t>
                      </a:r>
                      <a:r>
                        <a:rPr lang="en-US" baseline="0" dirty="0" smtClean="0"/>
                        <a:t>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 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F53324-1A12-483B-8926-94993944683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67A465-F921-4A6E-993A-A4E82FB8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44C19A-55CA-4178-B176-E86EC1915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7527</TotalTime>
  <Words>1598</Words>
  <Application>Microsoft Macintosh PowerPoint</Application>
  <PresentationFormat>On-screen Show (4:3)</PresentationFormat>
  <Paragraphs>357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Open Sans</vt:lpstr>
      <vt:lpstr>Open Sans Light</vt:lpstr>
      <vt:lpstr>Arial</vt:lpstr>
      <vt:lpstr>Mal_blaa_engelsk</vt:lpstr>
      <vt:lpstr>Performance evaluation</vt:lpstr>
      <vt:lpstr>Source / recommended reading</vt:lpstr>
      <vt:lpstr>Outline</vt:lpstr>
      <vt:lpstr>Steps for a performance evaluation study</vt:lpstr>
      <vt:lpstr>How to avoid common mistakes</vt:lpstr>
      <vt:lpstr>How to avoid common mistakes</vt:lpstr>
      <vt:lpstr>How to avoid common mistakes</vt:lpstr>
      <vt:lpstr>Selection of techniques and metrics</vt:lpstr>
      <vt:lpstr>Selection of technique</vt:lpstr>
      <vt:lpstr>Selection of performance metrics</vt:lpstr>
      <vt:lpstr>Performance requirements</vt:lpstr>
      <vt:lpstr>Outline</vt:lpstr>
      <vt:lpstr>Performance measurements</vt:lpstr>
      <vt:lpstr>Workload types</vt:lpstr>
      <vt:lpstr>Workload selection</vt:lpstr>
      <vt:lpstr>Workload characterization</vt:lpstr>
      <vt:lpstr>Monitors</vt:lpstr>
      <vt:lpstr>Terminology</vt:lpstr>
      <vt:lpstr>Monitor classification</vt:lpstr>
      <vt:lpstr>Software monitor - design issues</vt:lpstr>
      <vt:lpstr>Software monitor – common layers</vt:lpstr>
      <vt:lpstr>Software monitor – common layers</vt:lpstr>
      <vt:lpstr>Experimental design</vt:lpstr>
      <vt:lpstr>Terminology</vt:lpstr>
      <vt:lpstr>Common mistakes</vt:lpstr>
      <vt:lpstr>Experimental designs</vt:lpstr>
      <vt:lpstr>Experimental designs</vt:lpstr>
      <vt:lpstr>Experimental designs</vt:lpstr>
      <vt:lpstr>Experimental design steps  (for your master thesis)</vt:lpstr>
      <vt:lpstr>Issues not covered</vt:lpstr>
      <vt:lpstr>Outline</vt:lpstr>
      <vt:lpstr>Simulation</vt:lpstr>
      <vt:lpstr>Checklist</vt:lpstr>
      <vt:lpstr>Common mistakes</vt:lpstr>
      <vt:lpstr>Terminology</vt:lpstr>
      <vt:lpstr>Terminology</vt:lpstr>
      <vt:lpstr>Terminology</vt:lpstr>
      <vt:lpstr>Types of simulation</vt:lpstr>
      <vt:lpstr>Simula</vt:lpstr>
      <vt:lpstr>Not covered</vt:lpstr>
      <vt:lpstr>Outline</vt:lpstr>
      <vt:lpstr>Analytical modeling</vt:lpstr>
      <vt:lpstr>Modeling</vt:lpstr>
      <vt:lpstr>Summary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104</cp:revision>
  <dcterms:created xsi:type="dcterms:W3CDTF">2013-08-07T10:42:41Z</dcterms:created>
  <dcterms:modified xsi:type="dcterms:W3CDTF">2016-10-03T20:55:59Z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