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sldIdLst>
    <p:sldId id="256" r:id="rId5"/>
    <p:sldId id="273" r:id="rId6"/>
    <p:sldId id="274" r:id="rId7"/>
    <p:sldId id="260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4" r:id="rId16"/>
    <p:sldId id="282" r:id="rId17"/>
    <p:sldId id="283" r:id="rId18"/>
    <p:sldId id="285" r:id="rId19"/>
    <p:sldId id="286" r:id="rId20"/>
    <p:sldId id="290" r:id="rId21"/>
    <p:sldId id="287" r:id="rId22"/>
    <p:sldId id="288" r:id="rId23"/>
    <p:sldId id="289" r:id="rId24"/>
    <p:sldId id="291" r:id="rId25"/>
    <p:sldId id="292" r:id="rId26"/>
    <p:sldId id="293" r:id="rId27"/>
    <p:sldId id="295" r:id="rId28"/>
    <p:sldId id="296" r:id="rId29"/>
    <p:sldId id="297" r:id="rId30"/>
  </p:sldIdLst>
  <p:sldSz cx="9144000" cy="6858000" type="screen4x3"/>
  <p:notesSz cx="6858000" cy="9144000"/>
  <p:defaultTextStyle>
    <a:defPPr>
      <a:defRPr lang="nn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5">
          <p15:clr>
            <a:srgbClr val="A4A3A4"/>
          </p15:clr>
        </p15:guide>
        <p15:guide id="2" pos="4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523"/>
    <a:srgbClr val="EDEDED"/>
    <a:srgbClr val="FFB952"/>
    <a:srgbClr val="B1B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 snapToGrid="0" snapToObjects="1">
      <p:cViewPr varScale="1">
        <p:scale>
          <a:sx n="88" d="100"/>
          <a:sy n="88" d="100"/>
        </p:scale>
        <p:origin x="84" y="624"/>
      </p:cViewPr>
      <p:guideLst>
        <p:guide orient="horz" pos="3865"/>
        <p:guide pos="4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D2493-0AFC-45FB-85C8-B9D552CC01B0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F574B-F1F9-4A58-A9A6-B35C496CF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2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Fig. 3.13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1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910403"/>
            <a:ext cx="7772400" cy="1470025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cxnSp>
        <p:nvCxnSpPr>
          <p:cNvPr id="15" name="Rett linje 14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/>
          <p:cNvCxnSpPr/>
          <p:nvPr userDrawn="1"/>
        </p:nvCxnSpPr>
        <p:spPr>
          <a:xfrm>
            <a:off x="790575" y="3470437"/>
            <a:ext cx="4579572" cy="1588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Bilde 19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21" name="Bilde 20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15.09.2015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341748" y="1837780"/>
            <a:ext cx="4038600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837780"/>
            <a:ext cx="3902216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15.09.2015</a:t>
            </a:fld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15.09.2015</a:t>
            </a:fld>
            <a:endParaRPr lang="nn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15.09.2015</a:t>
            </a:fld>
            <a:endParaRPr lang="nn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15.09.2015</a:t>
            </a:fld>
            <a:endParaRPr lang="nn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sp>
        <p:nvSpPr>
          <p:cNvPr id="7" name="Rektangel 6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9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n-NO" dirty="0"/>
          </a:p>
        </p:txBody>
      </p:sp>
      <p:cxnSp>
        <p:nvCxnSpPr>
          <p:cNvPr id="10" name="Rett linje 9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ndertittel 2"/>
          <p:cNvSpPr txBox="1">
            <a:spLocks/>
          </p:cNvSpPr>
          <p:nvPr userDrawn="1"/>
        </p:nvSpPr>
        <p:spPr>
          <a:xfrm>
            <a:off x="706461" y="5870703"/>
            <a:ext cx="7763835" cy="374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uit.no</a:t>
            </a:r>
            <a:endParaRPr kumimoji="0" lang="nn-NO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pic>
        <p:nvPicPr>
          <p:cNvPr id="17" name="Bilde 16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18" name="Bilde 17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70300" y="300207"/>
            <a:ext cx="7880116" cy="1216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n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29282" y="1751183"/>
            <a:ext cx="8229600" cy="4374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376" y="6356350"/>
            <a:ext cx="647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8DF9E8F3-4849-FA48-B4C8-2D894E979956}" type="datetimeFigureOut">
              <a:rPr lang="nn-NO" smtClean="0"/>
              <a:pPr/>
              <a:t>15.09.2015</a:t>
            </a:fld>
            <a:endParaRPr lang="nn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49119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827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cxnSp>
        <p:nvCxnSpPr>
          <p:cNvPr id="10" name="Rett linje 9"/>
          <p:cNvCxnSpPr/>
          <p:nvPr/>
        </p:nvCxnSpPr>
        <p:spPr>
          <a:xfrm rot="5400000">
            <a:off x="7719376" y="5433376"/>
            <a:ext cx="2085544" cy="763704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/>
        </p:nvCxnSpPr>
        <p:spPr>
          <a:xfrm rot="10800000" flipV="1">
            <a:off x="6927456" y="5850106"/>
            <a:ext cx="2216545" cy="1007893"/>
          </a:xfrm>
          <a:prstGeom prst="line">
            <a:avLst/>
          </a:prstGeom>
          <a:ln>
            <a:solidFill>
              <a:schemeClr val="accent3">
                <a:alpha val="16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/>
          <p:cNvCxnSpPr/>
          <p:nvPr/>
        </p:nvCxnSpPr>
        <p:spPr>
          <a:xfrm rot="5400000">
            <a:off x="8334481" y="6048478"/>
            <a:ext cx="1161841" cy="457200"/>
          </a:xfrm>
          <a:prstGeom prst="line">
            <a:avLst/>
          </a:prstGeom>
          <a:ln w="19050" cap="flat" cmpd="sng" algn="ctr">
            <a:solidFill>
              <a:schemeClr val="accent1"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/>
          <p:cNvCxnSpPr/>
          <p:nvPr/>
        </p:nvCxnSpPr>
        <p:spPr>
          <a:xfrm>
            <a:off x="770102" y="1603376"/>
            <a:ext cx="7788780" cy="1588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2600" b="1" i="0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n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ieeexplore.ieee.org/stamp/stamp.jsp?tp=&amp;arnumber=166330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pi.mongodb.org/python/current/tutorial.html" TargetMode="External"/><Relationship Id="rId2" Type="http://schemas.openxmlformats.org/officeDocument/2006/relationships/hyperlink" Target="http://www.mongodb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boinc.berkeley.edu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apps/pubs/default.aspx?id=70001" TargetMode="External"/><Relationship Id="rId2" Type="http://schemas.openxmlformats.org/officeDocument/2006/relationships/hyperlink" Target="http://research.microsoft.com/apps/pubs/default.aspx?id=6863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odbms.org/download/dean-keynote-ladis2009.pdf" TargetMode="External"/><Relationship Id="rId4" Type="http://schemas.openxmlformats.org/officeDocument/2006/relationships/hyperlink" Target="http://dl.acm.org/citation.cfm?id=1394131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for performance</a:t>
            </a:r>
            <a:endParaRPr lang="en-US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Inf-2202 </a:t>
            </a:r>
            <a:r>
              <a:rPr lang="en-US" sz="2000" dirty="0" smtClean="0"/>
              <a:t>Concurrent </a:t>
            </a:r>
            <a:r>
              <a:rPr lang="en-US" sz="2000" dirty="0" smtClean="0"/>
              <a:t>and Data-intensive Programming</a:t>
            </a:r>
          </a:p>
          <a:p>
            <a:r>
              <a:rPr lang="en-US" sz="2000" dirty="0" smtClean="0"/>
              <a:t>Fall 2015</a:t>
            </a:r>
          </a:p>
          <a:p>
            <a:r>
              <a:rPr lang="en-US" sz="2000" dirty="0" smtClean="0"/>
              <a:t>Lars Ailo Bongo (larsab@cs.uit.no)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enough concurrency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assignment</a:t>
            </a:r>
          </a:p>
          <a:p>
            <a:pPr lvl="1"/>
            <a:r>
              <a:rPr lang="en-US" dirty="0" smtClean="0"/>
              <a:t>Algorithmic mapping</a:t>
            </a:r>
          </a:p>
          <a:p>
            <a:pPr lvl="1"/>
            <a:r>
              <a:rPr lang="en-US" dirty="0" smtClean="0"/>
              <a:t>Depends on problem size, #cores, algorithm parameters,…</a:t>
            </a:r>
          </a:p>
          <a:p>
            <a:pPr lvl="1"/>
            <a:r>
              <a:rPr lang="en-US" dirty="0" smtClean="0"/>
              <a:t>Low runtime overhead</a:t>
            </a:r>
          </a:p>
          <a:p>
            <a:pPr lvl="1"/>
            <a:r>
              <a:rPr lang="en-US" dirty="0" smtClean="0"/>
              <a:t>Work per task must be predictable</a:t>
            </a:r>
          </a:p>
          <a:p>
            <a:pPr lvl="1"/>
            <a:r>
              <a:rPr lang="en-US" dirty="0" smtClean="0"/>
              <a:t>Can be perturbed by other applications (or system workload)</a:t>
            </a:r>
          </a:p>
          <a:p>
            <a:r>
              <a:rPr lang="en-US" dirty="0" smtClean="0"/>
              <a:t>Dynamic assignment</a:t>
            </a:r>
          </a:p>
          <a:p>
            <a:pPr lvl="1"/>
            <a:r>
              <a:rPr lang="en-US" dirty="0" smtClean="0"/>
              <a:t>Pool (bag) of available tasks</a:t>
            </a:r>
          </a:p>
          <a:p>
            <a:r>
              <a:rPr lang="en-US" dirty="0" err="1" smtClean="0"/>
              <a:t>Semistatic</a:t>
            </a:r>
            <a:endParaRPr lang="en-US" dirty="0" smtClean="0"/>
          </a:p>
          <a:p>
            <a:pPr lvl="1"/>
            <a:r>
              <a:rPr lang="en-US" dirty="0" smtClean="0"/>
              <a:t>Initially static assignment; then adjust dynamically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9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Seminal parallel programming approach</a:t>
            </a:r>
          </a:p>
          <a:p>
            <a:r>
              <a:rPr lang="en-US" dirty="0" smtClean="0"/>
              <a:t>Library language</a:t>
            </a:r>
          </a:p>
          <a:p>
            <a:r>
              <a:rPr lang="en-US" dirty="0" smtClean="0"/>
              <a:t>Uncoupled processes</a:t>
            </a:r>
          </a:p>
          <a:p>
            <a:pPr lvl="1"/>
            <a:r>
              <a:rPr lang="en-US" dirty="0" smtClean="0"/>
              <a:t>Spatially and temporally</a:t>
            </a:r>
          </a:p>
          <a:p>
            <a:r>
              <a:rPr lang="en-US" dirty="0" smtClean="0"/>
              <a:t>Tuple space (TS)</a:t>
            </a:r>
          </a:p>
          <a:p>
            <a:pPr lvl="1"/>
            <a:r>
              <a:rPr lang="en-US" dirty="0" smtClean="0"/>
              <a:t>Tuple: arbitrary data</a:t>
            </a:r>
          </a:p>
          <a:p>
            <a:pPr lvl="1"/>
            <a:r>
              <a:rPr lang="en-US" dirty="0" smtClean="0"/>
              <a:t>Tuples addressed by logical name (not address)</a:t>
            </a:r>
          </a:p>
          <a:p>
            <a:pPr lvl="1"/>
            <a:r>
              <a:rPr lang="en-US" dirty="0" smtClean="0"/>
              <a:t>Tuples cannot be modified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ut: </a:t>
            </a:r>
            <a:r>
              <a:rPr lang="en-US" dirty="0"/>
              <a:t>insert tuple to </a:t>
            </a:r>
            <a:r>
              <a:rPr lang="en-US" dirty="0" smtClean="0"/>
              <a:t>TS</a:t>
            </a:r>
          </a:p>
          <a:p>
            <a:pPr lvl="1"/>
            <a:r>
              <a:rPr lang="en-US" dirty="0" smtClean="0"/>
              <a:t>in:</a:t>
            </a:r>
            <a:r>
              <a:rPr lang="en-US" dirty="0"/>
              <a:t> remove tuple from </a:t>
            </a:r>
            <a:r>
              <a:rPr lang="en-US" dirty="0" smtClean="0"/>
              <a:t>TS</a:t>
            </a:r>
          </a:p>
          <a:p>
            <a:pPr lvl="1"/>
            <a:r>
              <a:rPr lang="en-US" dirty="0" smtClean="0"/>
              <a:t>read: read value from TS</a:t>
            </a:r>
          </a:p>
          <a:p>
            <a:pPr lvl="1"/>
            <a:r>
              <a:rPr lang="en-US" dirty="0"/>
              <a:t>(</a:t>
            </a:r>
            <a:r>
              <a:rPr lang="en-US" dirty="0" err="1" smtClean="0"/>
              <a:t>eval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Read more</a:t>
            </a:r>
            <a:r>
              <a:rPr lang="en-US" dirty="0"/>
              <a:t>: </a:t>
            </a:r>
            <a:r>
              <a:rPr lang="en-US" dirty="0" err="1"/>
              <a:t>Ahuja</a:t>
            </a:r>
            <a:r>
              <a:rPr lang="en-US" dirty="0"/>
              <a:t>, S.; </a:t>
            </a:r>
            <a:r>
              <a:rPr lang="en-US" dirty="0" err="1"/>
              <a:t>Carriero</a:t>
            </a:r>
            <a:r>
              <a:rPr lang="en-US" dirty="0"/>
              <a:t>, N.; Gelernter, D</a:t>
            </a:r>
            <a:r>
              <a:rPr lang="en-US" dirty="0" smtClean="0"/>
              <a:t>.,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Linda and Friends</a:t>
            </a:r>
            <a:r>
              <a:rPr lang="en-US" dirty="0" smtClean="0"/>
              <a:t>, </a:t>
            </a:r>
            <a:r>
              <a:rPr lang="nl-NL" i="1" dirty="0"/>
              <a:t>Computer</a:t>
            </a:r>
            <a:r>
              <a:rPr lang="nl-NL" dirty="0"/>
              <a:t> , vol.19, no.8, pp.26,34, Aug. </a:t>
            </a:r>
            <a:r>
              <a:rPr lang="nl-NL" dirty="0" smtClean="0"/>
              <a:t>1986.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952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Linda bag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82" y="1751183"/>
            <a:ext cx="8357518" cy="4374980"/>
          </a:xfrm>
        </p:spPr>
        <p:txBody>
          <a:bodyPr/>
          <a:lstStyle/>
          <a:p>
            <a:r>
              <a:rPr lang="en-US" dirty="0" smtClean="0"/>
              <a:t>Tuples: (“Task”, &lt;task descriptor&gt;)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 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/* withdraw a task from the bag */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in(“Task”, formal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NextTask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process “Next Task”;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(each new Task generated in the process) 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/* drop task to bag */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out(“Task”,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NewTask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802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database (key-value store)</a:t>
            </a:r>
          </a:p>
          <a:p>
            <a:r>
              <a:rPr lang="en-US" dirty="0" smtClean="0"/>
              <a:t>Similar approach as in Linda</a:t>
            </a:r>
          </a:p>
          <a:p>
            <a:r>
              <a:rPr lang="en-US" dirty="0" smtClean="0"/>
              <a:t>Widely in use</a:t>
            </a:r>
            <a:endParaRPr lang="en-US" dirty="0"/>
          </a:p>
          <a:p>
            <a:r>
              <a:rPr lang="en-US" dirty="0" smtClean="0"/>
              <a:t>Learn more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http://www.mongodb.org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api.mongodb.org/python/current/tutorial.html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6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@home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Embarrassingly parallel computations</a:t>
            </a:r>
          </a:p>
          <a:p>
            <a:r>
              <a:rPr lang="en-US" dirty="0" smtClean="0"/>
              <a:t>Popularized by </a:t>
            </a:r>
            <a:r>
              <a:rPr lang="en-US" dirty="0" err="1" smtClean="0"/>
              <a:t>SETI@home</a:t>
            </a:r>
            <a:endParaRPr lang="en-US" dirty="0" smtClean="0"/>
          </a:p>
          <a:p>
            <a:pPr lvl="1"/>
            <a:r>
              <a:rPr lang="en-US" dirty="0"/>
              <a:t>Search for Extraterrestrial </a:t>
            </a:r>
            <a:r>
              <a:rPr lang="en-US" dirty="0" smtClean="0"/>
              <a:t>Intelligence</a:t>
            </a:r>
          </a:p>
          <a:p>
            <a:r>
              <a:rPr lang="en-US" dirty="0" smtClean="0">
                <a:hlinkClick r:id="rId2"/>
              </a:rPr>
              <a:t>BOINC project</a:t>
            </a:r>
            <a:endParaRPr lang="en-US" dirty="0" smtClean="0"/>
          </a:p>
          <a:p>
            <a:pPr lvl="1"/>
            <a:r>
              <a:rPr lang="en-US" dirty="0" err="1" smtClean="0"/>
              <a:t>Oper</a:t>
            </a:r>
            <a:r>
              <a:rPr lang="en-US" dirty="0" smtClean="0"/>
              <a:t>-source software for @home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0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serialization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𝑆𝑝𝑒𝑒𝑑𝑢𝑝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𝑝𝑟𝑜𝑏𝑙𝑒𝑚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𝑆𝑒𝑞𝑢𝑒𝑛𝑡𝑖𝑎𝑙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𝑊𝑜𝑟𝑘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𝑊𝑜𝑟𝑘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𝑆𝑦𝑛𝑐h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𝑊𝑎𝑖𝑡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𝑇𝑖𝑚𝑒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Coarse grained synchronization</a:t>
                </a:r>
              </a:p>
              <a:p>
                <a:pPr lvl="1"/>
                <a:r>
                  <a:rPr lang="en-US" dirty="0" smtClean="0"/>
                  <a:t>Easy to implement</a:t>
                </a:r>
              </a:p>
              <a:p>
                <a:pPr lvl="1"/>
                <a:r>
                  <a:rPr lang="en-US" dirty="0" smtClean="0"/>
                  <a:t>May have large overhead</a:t>
                </a:r>
              </a:p>
              <a:p>
                <a:r>
                  <a:rPr lang="en-US" dirty="0" smtClean="0"/>
                  <a:t>Fine grained synchronization</a:t>
                </a:r>
              </a:p>
              <a:p>
                <a:pPr lvl="1"/>
                <a:r>
                  <a:rPr lang="en-US" dirty="0" smtClean="0"/>
                  <a:t>More complicated to implement</a:t>
                </a:r>
              </a:p>
              <a:p>
                <a:pPr lvl="1"/>
                <a:r>
                  <a:rPr lang="en-US" dirty="0" smtClean="0"/>
                  <a:t>Smaller overhead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29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communication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𝑆𝑝𝑒𝑒𝑑𝑢𝑝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𝑝𝑟𝑜𝑏𝑙𝑒𝑚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𝑆𝑒𝑞𝑢𝑒𝑛𝑡𝑖𝑎𝑙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𝑊𝑜𝑟𝑘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𝑊𝑜𝑟𝑘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𝑆𝑦𝑛𝑐h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𝑊𝑎𝑖𝑡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𝑇𝑖𝑚𝑒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𝐶𝑜𝑚𝑚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𝐶𝑜𝑠𝑡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Optimal load balancing: small tasks + dynamic assignment</a:t>
                </a:r>
              </a:p>
              <a:p>
                <a:pPr lvl="1"/>
                <a:r>
                  <a:rPr lang="en-US" dirty="0" smtClean="0"/>
                  <a:t>Typically huge communication overhead</a:t>
                </a:r>
              </a:p>
              <a:p>
                <a:r>
                  <a:rPr lang="en-US" dirty="0" smtClean="0"/>
                  <a:t>Metric: communication-to-computation ratio</a:t>
                </a:r>
              </a:p>
              <a:p>
                <a:r>
                  <a:rPr lang="en-US" dirty="0" smtClean="0"/>
                  <a:t>Domain decomposition</a:t>
                </a:r>
              </a:p>
              <a:p>
                <a:r>
                  <a:rPr lang="en-US" dirty="0" smtClean="0"/>
                  <a:t>Communication must also be load balanced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91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Thumb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 dirty="0" smtClean="0"/>
              <a:t>computing </a:t>
            </a:r>
            <a:r>
              <a:rPr lang="en-US" dirty="0"/>
              <a:t>e</a:t>
            </a:r>
            <a:r>
              <a:rPr lang="en-US" dirty="0" smtClean="0"/>
              <a:t>conomics (Jim Gray)</a:t>
            </a:r>
          </a:p>
          <a:p>
            <a:pPr lvl="1"/>
            <a:r>
              <a:rPr lang="en-US" dirty="0" smtClean="0">
                <a:hlinkClick r:id="rId2"/>
              </a:rPr>
              <a:t>1999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2003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2008</a:t>
            </a:r>
            <a:endParaRPr lang="en-US" dirty="0" smtClean="0"/>
          </a:p>
          <a:p>
            <a:r>
              <a:rPr lang="en-US" dirty="0" smtClean="0"/>
              <a:t>Designing distributed systems:</a:t>
            </a:r>
          </a:p>
          <a:p>
            <a:pPr lvl="1"/>
            <a:r>
              <a:rPr lang="en-US" dirty="0" smtClean="0">
                <a:hlinkClick r:id="rId5"/>
              </a:rPr>
              <a:t>Jeff Dean</a:t>
            </a:r>
            <a:r>
              <a:rPr lang="en-US" dirty="0" smtClean="0"/>
              <a:t> (LADIS keynote)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783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Extra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𝑆𝑝𝑒𝑒𝑑𝑢𝑝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𝑝𝑟𝑜𝑏𝑙𝑒𝑚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                     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𝑆𝑒𝑞𝑢𝑒𝑛𝑡𝑖𝑎𝑙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𝑊𝑜𝑟𝑘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𝑊𝑜𝑟𝑘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𝑆𝑦𝑛𝑐h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𝑊𝑎𝑖𝑡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𝑇𝑖𝑚𝑒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𝐶𝑜𝑚𝑚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𝐶𝑜𝑠𝑡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𝐸𝑥𝑡𝑟𝑎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𝑊𝑜𝑟𝑘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Extra work = overhead of parallelism</a:t>
                </a:r>
              </a:p>
              <a:p>
                <a:pPr lvl="1"/>
                <a:r>
                  <a:rPr lang="en-US" dirty="0" smtClean="0"/>
                  <a:t>Time to partition</a:t>
                </a:r>
              </a:p>
              <a:p>
                <a:pPr lvl="1"/>
                <a:r>
                  <a:rPr lang="en-US" dirty="0" smtClean="0"/>
                  <a:t>Redundant computation</a:t>
                </a:r>
              </a:p>
              <a:p>
                <a:pPr lvl="1"/>
                <a:r>
                  <a:rPr lang="en-US" dirty="0" smtClean="0"/>
                  <a:t>Orchestration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85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Partitioning for performance</a:t>
            </a:r>
          </a:p>
          <a:p>
            <a:r>
              <a:rPr lang="en-US" b="1" dirty="0" smtClean="0"/>
              <a:t>Orchestration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131276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 performance, good resource utilization </a:t>
            </a:r>
          </a:p>
          <a:p>
            <a:r>
              <a:rPr lang="en-US" dirty="0" smtClean="0"/>
              <a:t>Task: piece of work</a:t>
            </a:r>
          </a:p>
          <a:p>
            <a:r>
              <a:rPr lang="en-US" dirty="0" smtClean="0"/>
              <a:t>Process/thread: entity that performs the work</a:t>
            </a:r>
          </a:p>
          <a:p>
            <a:r>
              <a:rPr lang="en-US" dirty="0" smtClean="0"/>
              <a:t>Processor/core: physical processor cores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Decomposition of the computation into tasks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Assignment of tasks to processors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Orchestration of necessary data access, communication, and synchronization among processes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Mapping of threads to 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3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inherit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Exploit temporal locality (working set)</a:t>
            </a:r>
          </a:p>
          <a:p>
            <a:pPr lvl="1"/>
            <a:r>
              <a:rPr lang="en-US" dirty="0" smtClean="0"/>
              <a:t>Blocking</a:t>
            </a:r>
          </a:p>
          <a:p>
            <a:pPr lvl="2"/>
            <a:r>
              <a:rPr lang="en-US" dirty="0" smtClean="0"/>
              <a:t>E.g. matrix multiplication</a:t>
            </a:r>
          </a:p>
          <a:p>
            <a:r>
              <a:rPr lang="en-US" dirty="0" smtClean="0"/>
              <a:t>Exploit spatial locality</a:t>
            </a:r>
          </a:p>
          <a:p>
            <a:r>
              <a:rPr lang="en-US" dirty="0" smtClean="0"/>
              <a:t>Best strategy depends on problem size, algorithmic partitioning, implementation issues, parallel architecture…</a:t>
            </a:r>
          </a:p>
          <a:p>
            <a:r>
              <a:rPr lang="en-US" dirty="0" smtClean="0"/>
              <a:t>Must be structured to fit underlying parallel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6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cost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/>
                      </a:rPr>
                      <m:t> ×(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𝑂𝑣𝑒𝑟h𝑒𝑎𝑑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𝐷𝑒𝑙𝑎𝑦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𝐿𝑒𝑛𝑔𝑡h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𝐵𝑎𝑛𝑑𝑤𝑖𝑑𝑡h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𝐶𝑜𝑛𝑡𝑒𝑛𝑡𝑖𝑜𝑛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𝑂𝑣𝑒𝑟𝑙𝑎𝑝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To reduce</a:t>
                </a:r>
              </a:p>
              <a:p>
                <a:pPr lvl="1"/>
                <a:r>
                  <a:rPr lang="en-US" dirty="0" smtClean="0"/>
                  <a:t>Overhead: fewer larger messages</a:t>
                </a:r>
              </a:p>
              <a:p>
                <a:pPr lvl="1"/>
                <a:r>
                  <a:rPr lang="en-US" dirty="0" smtClean="0"/>
                  <a:t>Delay: buy faster network, reduce OS overhead, exploit network/bus topology</a:t>
                </a:r>
              </a:p>
              <a:p>
                <a:pPr lvl="1"/>
                <a:r>
                  <a:rPr lang="en-US" dirty="0" smtClean="0"/>
                  <a:t>Length/ bandwidth: buy fatter network</a:t>
                </a:r>
              </a:p>
              <a:p>
                <a:pPr lvl="1"/>
                <a:r>
                  <a:rPr lang="en-US" dirty="0" smtClean="0"/>
                  <a:t>Contention: buy better switches or interconnect, reduce system overhead, reduce interference from other applications, restructure global communication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79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cost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/>
                      </a:rPr>
                      <m:t> ×(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𝑂𝑣𝑒𝑟h𝑒𝑎𝑑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𝐷𝑒𝑙𝑎𝑦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𝐿𝑒𝑛𝑔𝑡h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𝐵𝑎𝑛𝑑𝑤𝑖𝑑𝑡h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𝐶𝑜𝑛𝑡𝑒𝑛𝑡𝑖𝑜𝑛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𝑂𝑣𝑒𝑟𝑙𝑎𝑝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To improve communication-computation overlap:</a:t>
                </a:r>
              </a:p>
              <a:p>
                <a:pPr lvl="1"/>
                <a:r>
                  <a:rPr lang="en-US" dirty="0" smtClean="0"/>
                  <a:t>Make messages larger</a:t>
                </a:r>
              </a:p>
              <a:p>
                <a:pPr lvl="1"/>
                <a:r>
                  <a:rPr lang="en-US" dirty="0" err="1" smtClean="0"/>
                  <a:t>Prefetch</a:t>
                </a:r>
                <a:r>
                  <a:rPr lang="en-US" dirty="0" smtClean="0"/>
                  <a:t> data</a:t>
                </a:r>
              </a:p>
              <a:p>
                <a:pPr lvl="1"/>
                <a:r>
                  <a:rPr lang="en-US" dirty="0" smtClean="0"/>
                  <a:t>Multithreading + </a:t>
                </a:r>
                <a:r>
                  <a:rPr lang="en-US" dirty="0" err="1"/>
                  <a:t>o</a:t>
                </a:r>
                <a:r>
                  <a:rPr lang="en-US" dirty="0" err="1" smtClean="0"/>
                  <a:t>verdecompose</a:t>
                </a:r>
                <a:r>
                  <a:rPr lang="en-US" dirty="0" smtClean="0"/>
                  <a:t> (extra concurrency)</a:t>
                </a:r>
              </a:p>
              <a:p>
                <a:pPr lvl="1"/>
                <a:r>
                  <a:rPr lang="en-US" dirty="0" smtClean="0"/>
                  <a:t>Asynchronous operations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99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Uniprocessor: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𝑇𝑖𝑚𝑒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𝑝𝑟𝑜𝑔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𝐵𝑢𝑠𝑦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𝐷𝑎𝑡𝑎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𝐴𝑐𝑐𝑒𝑠𝑠</m:t>
                    </m:r>
                    <m:r>
                      <a:rPr lang="en-US" b="0" i="1" smtClean="0">
                        <a:latin typeface="Cambria Math"/>
                      </a:rPr>
                      <m:t>(1)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Parallel execution time</a:t>
                </a:r>
              </a:p>
              <a:p>
                <a:pPr lvl="1"/>
                <a:r>
                  <a:rPr lang="en-US" dirty="0" smtClean="0"/>
                  <a:t>Busy-useful</a:t>
                </a:r>
              </a:p>
              <a:p>
                <a:pPr lvl="1"/>
                <a:r>
                  <a:rPr lang="en-US" dirty="0" smtClean="0"/>
                  <a:t>Busy-overhead</a:t>
                </a:r>
              </a:p>
              <a:p>
                <a:pPr lvl="1"/>
                <a:r>
                  <a:rPr lang="en-US" dirty="0" smtClean="0"/>
                  <a:t>Data-local</a:t>
                </a:r>
              </a:p>
              <a:p>
                <a:pPr lvl="1"/>
                <a:r>
                  <a:rPr lang="en-US" dirty="0" smtClean="0"/>
                  <a:t>Data-remote</a:t>
                </a:r>
              </a:p>
              <a:p>
                <a:pPr lvl="1"/>
                <a:r>
                  <a:rPr lang="en-US" dirty="0" smtClean="0"/>
                  <a:t>Synchronization</a:t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86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performance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𝑆𝑝𝑒𝑒𝑑𝑢𝑝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𝑝𝑟𝑜𝑏𝑙𝑒𝑚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𝐵𝑢𝑠𝑦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𝐷𝑎𝑡𝑎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𝑙𝑜𝑐𝑎𝑙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𝐵𝑢𝑠𝑦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𝑢𝑠𝑒𝑓𝑢𝑙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𝐷𝑎𝑡𝑎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𝑜𝑐𝑎𝑙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𝑆𝑦𝑛𝑐h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𝐷𝑎𝑡𝑎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𝑚𝑜𝑡𝑒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𝐵𝑢𝑠𝑦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𝑜𝑣𝑒𝑟h𝑒𝑎𝑑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5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larsab\Dropbox\Camera Uploads\2013-09-03 11.20.2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1" t="11569" r="1765" b="10672"/>
          <a:stretch/>
        </p:blipFill>
        <p:spPr bwMode="auto">
          <a:xfrm>
            <a:off x="-20458" y="658906"/>
            <a:ext cx="9164458" cy="564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16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Partitioning for </a:t>
            </a:r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Algorithmic</a:t>
            </a:r>
          </a:p>
          <a:p>
            <a:pPr lvl="1"/>
            <a:r>
              <a:rPr lang="en-US" dirty="0" smtClean="0"/>
              <a:t>Commonly used design patterns</a:t>
            </a:r>
            <a:endParaRPr lang="en-US" dirty="0"/>
          </a:p>
          <a:p>
            <a:r>
              <a:rPr lang="en-US" dirty="0"/>
              <a:t>Orchestration for </a:t>
            </a:r>
            <a:r>
              <a:rPr lang="en-US" dirty="0" smtClean="0"/>
              <a:t>performance</a:t>
            </a:r>
          </a:p>
          <a:p>
            <a:r>
              <a:rPr lang="en-US" dirty="0" smtClean="0"/>
              <a:t>Linda and </a:t>
            </a:r>
            <a:r>
              <a:rPr lang="en-US" dirty="0" err="1" smtClean="0"/>
              <a:t>MongoDB</a:t>
            </a:r>
            <a:r>
              <a:rPr lang="en-US" dirty="0" smtClean="0"/>
              <a:t> programming models</a:t>
            </a:r>
          </a:p>
          <a:p>
            <a:r>
              <a:rPr lang="en-US" dirty="0" smtClean="0"/>
              <a:t>Rules of </a:t>
            </a:r>
            <a:r>
              <a:rPr lang="en-US" smtClean="0"/>
              <a:t>thumb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design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abstraction</a:t>
            </a:r>
          </a:p>
          <a:p>
            <a:r>
              <a:rPr lang="en-US" dirty="0" smtClean="0"/>
              <a:t>Programming model requirements</a:t>
            </a:r>
          </a:p>
          <a:p>
            <a:r>
              <a:rPr lang="en-US" dirty="0" smtClean="0"/>
              <a:t>Naming</a:t>
            </a:r>
          </a:p>
          <a:p>
            <a:r>
              <a:rPr lang="en-US" dirty="0" smtClean="0"/>
              <a:t>Ordering</a:t>
            </a:r>
          </a:p>
          <a:p>
            <a:r>
              <a:rPr lang="en-US" dirty="0" smtClean="0"/>
              <a:t>Communication and replication</a:t>
            </a:r>
          </a:p>
          <a:p>
            <a:r>
              <a:rPr lang="en-US" dirty="0" smtClean="0"/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25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Partitioning for performance</a:t>
            </a:r>
          </a:p>
          <a:p>
            <a:r>
              <a:rPr lang="en-US" dirty="0" smtClean="0"/>
              <a:t>Orchestration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3014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Algorithmic</a:t>
            </a:r>
          </a:p>
          <a:p>
            <a:r>
              <a:rPr lang="en-US" dirty="0" smtClean="0"/>
              <a:t>Decomposition</a:t>
            </a:r>
          </a:p>
          <a:p>
            <a:pPr lvl="1"/>
            <a:r>
              <a:rPr lang="en-US" dirty="0" smtClean="0"/>
              <a:t>Split computation into tasks</a:t>
            </a:r>
          </a:p>
          <a:p>
            <a:pPr lvl="1"/>
            <a:r>
              <a:rPr lang="en-US" dirty="0" smtClean="0"/>
              <a:t>Task granularity limits performance</a:t>
            </a:r>
          </a:p>
          <a:p>
            <a:r>
              <a:rPr lang="en-US" dirty="0" smtClean="0"/>
              <a:t>Assignment</a:t>
            </a:r>
          </a:p>
          <a:p>
            <a:pPr lvl="1"/>
            <a:r>
              <a:rPr lang="en-US" dirty="0" smtClean="0"/>
              <a:t>Load balancing</a:t>
            </a:r>
          </a:p>
          <a:p>
            <a:pPr lvl="1"/>
            <a:r>
              <a:rPr lang="en-US" dirty="0" smtClean="0"/>
              <a:t>Reduce communication volume</a:t>
            </a:r>
          </a:p>
          <a:p>
            <a:pPr lvl="1"/>
            <a:r>
              <a:rPr lang="en-US" dirty="0" smtClean="0"/>
              <a:t>Send minimum amount of data</a:t>
            </a:r>
          </a:p>
          <a:p>
            <a:pPr lvl="1"/>
            <a:r>
              <a:rPr lang="en-US" dirty="0" smtClean="0"/>
              <a:t>Static or dynamic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27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algorithmic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Balance workload to reduce time spent waiting at communication and synchronization events</a:t>
            </a:r>
          </a:p>
          <a:p>
            <a:r>
              <a:rPr lang="en-US" dirty="0" smtClean="0"/>
              <a:t>Reduce communication</a:t>
            </a:r>
          </a:p>
          <a:p>
            <a:r>
              <a:rPr lang="en-US" dirty="0" smtClean="0"/>
              <a:t>Reduce extra work for determining and managing a good assignment</a:t>
            </a:r>
          </a:p>
          <a:p>
            <a:endParaRPr lang="en-US" dirty="0" smtClean="0"/>
          </a:p>
          <a:p>
            <a:r>
              <a:rPr lang="en-US" dirty="0" smtClean="0"/>
              <a:t>At odds with each other: must find best compromise</a:t>
            </a:r>
          </a:p>
        </p:txBody>
      </p:sp>
    </p:spTree>
    <p:extLst>
      <p:ext uri="{BB962C8B-B14F-4D97-AF65-F5344CB8AC3E}">
        <p14:creationId xmlns:p14="http://schemas.microsoft.com/office/powerpoint/2010/main" val="37025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balancing and synchronization wait 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𝑆𝑝𝑒𝑒𝑑𝑢𝑝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𝑝𝑟𝑜𝑏𝑙𝑒𝑚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𝑆𝑒𝑞𝑢𝑒𝑛𝑡𝑖𝑎𝑙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𝑊𝑜𝑟𝑘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𝑊𝑜𝑟𝑘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𝑜𝑛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𝐴𝑛𝑦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𝐶𝑜𝑟𝑒</m:t>
                            </m:r>
                          </m:e>
                        </m:func>
                      </m:den>
                    </m:f>
                  </m:oMath>
                </a14:m>
                <a:endParaRPr lang="en-US" b="0" dirty="0" smtClean="0">
                  <a:ea typeface="Cambria Math"/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Issues:</a:t>
                </a:r>
              </a:p>
              <a:p>
                <a:pPr lvl="1"/>
                <a:r>
                  <a:rPr lang="en-US" dirty="0" smtClean="0"/>
                  <a:t>Work involves data access and communication</a:t>
                </a:r>
              </a:p>
              <a:p>
                <a:pPr lvl="1"/>
                <a:r>
                  <a:rPr lang="en-US" dirty="0" smtClean="0"/>
                  <a:t>All processors should be working at same time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51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29" y="300207"/>
            <a:ext cx="7999087" cy="1216926"/>
          </a:xfrm>
        </p:spPr>
        <p:txBody>
          <a:bodyPr/>
          <a:lstStyle/>
          <a:p>
            <a:r>
              <a:rPr lang="en-US" dirty="0"/>
              <a:t>Load balancing and synchronization wait </a:t>
            </a:r>
            <a:r>
              <a:rPr lang="en-US" dirty="0" smtClean="0"/>
              <a:t>time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Identify enough concurrency and overcome Amdahl’s law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Decide how to mange concurrency (statically or dynamically)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Determine the granularity at which to exploit concurrency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Reduce serialization and synchronization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enough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parallelism: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ame computation on different parts</a:t>
            </a:r>
          </a:p>
          <a:p>
            <a:pPr lvl="1"/>
            <a:r>
              <a:rPr lang="en-US" dirty="0" smtClean="0"/>
              <a:t>Grows with data size</a:t>
            </a:r>
          </a:p>
          <a:p>
            <a:pPr lvl="1"/>
            <a:r>
              <a:rPr lang="en-US" dirty="0" smtClean="0"/>
              <a:t>Mostly used</a:t>
            </a:r>
          </a:p>
          <a:p>
            <a:r>
              <a:rPr lang="en-US" dirty="0" smtClean="0"/>
              <a:t>Functional parallelism</a:t>
            </a:r>
          </a:p>
          <a:p>
            <a:pPr lvl="1"/>
            <a:r>
              <a:rPr lang="en-US" dirty="0" smtClean="0"/>
              <a:t>Different computations</a:t>
            </a:r>
          </a:p>
          <a:p>
            <a:pPr lvl="2"/>
            <a:r>
              <a:rPr lang="en-US" dirty="0"/>
              <a:t>Task parallelism</a:t>
            </a:r>
          </a:p>
          <a:p>
            <a:pPr lvl="2"/>
            <a:r>
              <a:rPr lang="en-US" dirty="0"/>
              <a:t>Pipelined </a:t>
            </a:r>
            <a:r>
              <a:rPr lang="en-US" dirty="0" smtClean="0"/>
              <a:t>computation</a:t>
            </a:r>
          </a:p>
          <a:p>
            <a:pPr lvl="1"/>
            <a:r>
              <a:rPr lang="en-US" dirty="0"/>
              <a:t>Typically used in combination with data </a:t>
            </a:r>
            <a:r>
              <a:rPr lang="en-US" dirty="0" smtClean="0"/>
              <a:t>parallelism</a:t>
            </a:r>
          </a:p>
          <a:p>
            <a:pPr lvl="1"/>
            <a:r>
              <a:rPr lang="en-US" dirty="0" smtClean="0"/>
              <a:t>Often modest amount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l_blaa_engelsk">
  <a:themeElements>
    <a:clrScheme name="Egendefinert 5">
      <a:dk1>
        <a:sysClr val="windowText" lastClr="000000"/>
      </a:dk1>
      <a:lt1>
        <a:sysClr val="window" lastClr="FFFFFF"/>
      </a:lt1>
      <a:dk2>
        <a:srgbClr val="00617F"/>
      </a:dk2>
      <a:lt2>
        <a:srgbClr val="EEECE1"/>
      </a:lt2>
      <a:accent1>
        <a:srgbClr val="00617F"/>
      </a:accent1>
      <a:accent2>
        <a:srgbClr val="CB343B"/>
      </a:accent2>
      <a:accent3>
        <a:srgbClr val="15718F"/>
      </a:accent3>
      <a:accent4>
        <a:srgbClr val="59A1A2"/>
      </a:accent4>
      <a:accent5>
        <a:srgbClr val="26828C"/>
      </a:accent5>
      <a:accent6>
        <a:srgbClr val="DE7C00"/>
      </a:accent6>
      <a:hlink>
        <a:srgbClr val="007396"/>
      </a:hlink>
      <a:folHlink>
        <a:srgbClr val="A6BB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926AD10647F0499A1B22C41C5CB3F7" ma:contentTypeVersion="0" ma:contentTypeDescription="Create a new document." ma:contentTypeScope="" ma:versionID="2eced70c0ab3fba1632cc886685d59c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f93b3369b854682b1f3ebb5358e247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5EC925-51E5-43C0-9BAE-8C974C72D64A}">
  <ds:schemaRefs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92C012-B972-4B0E-B5F7-84B6F0D2CE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63811E-FBB9-4A0B-9005-67B2749F8A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Mal_blaa_engelsk</Template>
  <TotalTime>1476</TotalTime>
  <Words>562</Words>
  <Application>Microsoft Office PowerPoint</Application>
  <PresentationFormat>On-screen Show (4:3)</PresentationFormat>
  <Paragraphs>175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Courier New</vt:lpstr>
      <vt:lpstr>Open Sans</vt:lpstr>
      <vt:lpstr>Open Sans Light</vt:lpstr>
      <vt:lpstr>Mal_blaa_engelsk</vt:lpstr>
      <vt:lpstr>Programming for performance</vt:lpstr>
      <vt:lpstr>Parallelization process</vt:lpstr>
      <vt:lpstr>Fundamental design issues</vt:lpstr>
      <vt:lpstr>Outline</vt:lpstr>
      <vt:lpstr>Partitioning</vt:lpstr>
      <vt:lpstr>Primary algorithmic issues</vt:lpstr>
      <vt:lpstr>Load balancing and synchronization wait time</vt:lpstr>
      <vt:lpstr>Load balancing and synchronization wait time (2)</vt:lpstr>
      <vt:lpstr>Identify enough concurrency</vt:lpstr>
      <vt:lpstr>Identify enough concurrency (2)</vt:lpstr>
      <vt:lpstr>Linda</vt:lpstr>
      <vt:lpstr>Linda bag of tasks</vt:lpstr>
      <vt:lpstr>MongoDB</vt:lpstr>
      <vt:lpstr>@home computing</vt:lpstr>
      <vt:lpstr>Reducing serialization</vt:lpstr>
      <vt:lpstr>Reducing communication</vt:lpstr>
      <vt:lpstr>Rules of Thumb</vt:lpstr>
      <vt:lpstr>Reducing Extra Work</vt:lpstr>
      <vt:lpstr>Outline</vt:lpstr>
      <vt:lpstr>Reducing inherit communication</vt:lpstr>
      <vt:lpstr>Communication cost</vt:lpstr>
      <vt:lpstr>Communication cost (2)</vt:lpstr>
      <vt:lpstr>Processor view</vt:lpstr>
      <vt:lpstr>A performance model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larsab</dc:creator>
  <cp:lastModifiedBy>Lars Ailo Bongo</cp:lastModifiedBy>
  <cp:revision>60</cp:revision>
  <dcterms:created xsi:type="dcterms:W3CDTF">2013-08-07T10:42:41Z</dcterms:created>
  <dcterms:modified xsi:type="dcterms:W3CDTF">2015-09-15T10:57:48Z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0x01010066926AD10647F0499A1B22C41C5CB3F7</vt:lpwstr>
  </property>
  <property fmtid="{D5CDD505-2E9C-101B-9397-08002B2CF9AE}" pid="3" name="IsMyDocuments">
    <vt:bool>true</vt:bool>
  </property>
</Properties>
</file>