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handoutMasterIdLst>
    <p:handoutMasterId r:id="rId38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73" r:id="rId34"/>
    <p:sldId id="284" r:id="rId35"/>
    <p:sldId id="285" r:id="rId36"/>
    <p:sldId id="283" r:id="rId3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bilde. Tilpass bildet med beskjær. For hjelp, se video på uit.no/profil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05.10.2021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SOK-1004 Forelesning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Økonomisk vekst, befolkningsvekst og produktivitet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Derek J. Clark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0579-0FDC-4EC7-A647-43044528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Avtagende gjennomsnittsproduktivitet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FE5B-E99C-4BF7-A8EE-5FCC143C4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Flere arbeidere til fast kvantum med dyrkbar jord</a:t>
            </a:r>
          </a:p>
          <a:p>
            <a:r>
              <a:rPr lang="nb-NO" dirty="0"/>
              <a:t>Dårligere jord blir tatt i bruk </a:t>
            </a:r>
            <a:r>
              <a:rPr lang="nb-NO" dirty="0" smtClean="0"/>
              <a:t>når </a:t>
            </a:r>
            <a:r>
              <a:rPr lang="nb-NO" dirty="0"/>
              <a:t>flere må finne plass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925F4-B04A-48EE-B957-85136B026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520" y="1410494"/>
            <a:ext cx="5034280" cy="50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41B-D9CB-47AC-8273-317B39D1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 smtClean="0"/>
              <a:t>Malthus </a:t>
            </a:r>
            <a:r>
              <a:rPr lang="nb-NO" dirty="0"/>
              <a:t>sine to premisser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E67F-2D51-4A9E-939A-8E4237A18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720" y="1690688"/>
            <a:ext cx="5181600" cy="4351338"/>
          </a:xfrm>
        </p:spPr>
        <p:txBody>
          <a:bodyPr>
            <a:normAutofit/>
          </a:bodyPr>
          <a:lstStyle/>
          <a:p>
            <a:r>
              <a:rPr lang="nb-NO" dirty="0"/>
              <a:t>Avtagende gjennomsnittsproduktivitet av arbeidskraft</a:t>
            </a:r>
          </a:p>
          <a:p>
            <a:r>
              <a:rPr lang="nb-NO" dirty="0"/>
              <a:t>Befolkningen vokser dersom levestandarden (reallønn) øker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6877-870C-4790-9F10-E43DD727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1690689"/>
            <a:ext cx="6855144" cy="467863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0FC6D-139E-41D9-8EE2-0C9500A43C34}"/>
              </a:ext>
            </a:extLst>
          </p:cNvPr>
          <p:cNvSpPr txBox="1"/>
          <p:nvPr/>
        </p:nvSpPr>
        <p:spPr>
          <a:xfrm>
            <a:off x="7146045" y="1229023"/>
            <a:ext cx="314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Teknologiforbedringer</a:t>
            </a:r>
          </a:p>
        </p:txBody>
      </p:sp>
    </p:spTree>
    <p:extLst>
      <p:ext uri="{BB962C8B-B14F-4D97-AF65-F5344CB8AC3E}">
        <p14:creationId xmlns:p14="http://schemas.microsoft.com/office/powerpoint/2010/main" val="35496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14B4-A3DF-4D49-A972-B162742F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Likevekt i </a:t>
            </a:r>
            <a:r>
              <a:rPr lang="nb-NO" dirty="0" smtClean="0"/>
              <a:t>Malthus </a:t>
            </a:r>
            <a:r>
              <a:rPr lang="nb-NO" dirty="0"/>
              <a:t>sin modell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F1A74-7CB7-44BE-88FC-7A94E1007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8321" y="1481740"/>
            <a:ext cx="5491480" cy="53404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340DF9-C81E-4551-9EF0-3A0605C56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err="1"/>
              <a:t>Likevekt</a:t>
            </a:r>
            <a:r>
              <a:rPr lang="en-US" dirty="0"/>
              <a:t> er i A </a:t>
            </a:r>
            <a:r>
              <a:rPr lang="en-US" dirty="0" err="1"/>
              <a:t>og</a:t>
            </a:r>
            <a:r>
              <a:rPr lang="en-US" dirty="0"/>
              <a:t> A’</a:t>
            </a:r>
          </a:p>
          <a:p>
            <a:r>
              <a:rPr lang="en-US" dirty="0" err="1"/>
              <a:t>Eksistensminimum</a:t>
            </a:r>
            <a:r>
              <a:rPr lang="en-US" dirty="0"/>
              <a:t> </a:t>
            </a:r>
            <a:r>
              <a:rPr lang="en-US" dirty="0" err="1"/>
              <a:t>etableres</a:t>
            </a:r>
            <a:endParaRPr lang="en-US" dirty="0"/>
          </a:p>
          <a:p>
            <a:r>
              <a:rPr lang="en-US" dirty="0" err="1"/>
              <a:t>Konstant</a:t>
            </a:r>
            <a:r>
              <a:rPr lang="en-US" dirty="0"/>
              <a:t> </a:t>
            </a:r>
            <a:r>
              <a:rPr lang="en-US" dirty="0" err="1"/>
              <a:t>befolkning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2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C0BD-653A-4D0E-A7FF-782FCDB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stabil (men elendig) likevekt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17E42-6F11-4525-B94B-9DCC93951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440" y="1310640"/>
            <a:ext cx="6051453" cy="54861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878D-76B3-4355-96CE-91ED7FDB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7640" y="2245360"/>
            <a:ext cx="5181600" cy="4351338"/>
          </a:xfrm>
        </p:spPr>
        <p:txBody>
          <a:bodyPr/>
          <a:lstStyle/>
          <a:p>
            <a:r>
              <a:rPr lang="nb-NO" dirty="0"/>
              <a:t>Anta at økonomien er i B og B’.</a:t>
            </a:r>
          </a:p>
          <a:p>
            <a:r>
              <a:rPr lang="nb-NO" dirty="0"/>
              <a:t>Høy reallønn fører til en økende befolkning (B til A).</a:t>
            </a:r>
          </a:p>
          <a:p>
            <a:r>
              <a:rPr lang="nb-NO" dirty="0"/>
              <a:t>Reallønna faller til A, og vi er tilbake i likevekt.</a:t>
            </a:r>
          </a:p>
          <a:p>
            <a:r>
              <a:rPr lang="nb-NO" dirty="0"/>
              <a:t>Eksistensminimum etableres</a:t>
            </a:r>
          </a:p>
          <a:p>
            <a:r>
              <a:rPr lang="nb-NO" dirty="0"/>
              <a:t>Konstant befolkning.</a:t>
            </a: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E401-F2B6-4A45-A18D-A765AAEB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Teknologisk endring – samme resultat på lang sikt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24930-9ACB-46BC-8355-9851BDC21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872" y="1620520"/>
            <a:ext cx="5952128" cy="5208111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6F80213-0D56-4BB9-8DC8-10490268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2480" y="2346959"/>
            <a:ext cx="4211320" cy="383000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Likevekt</a:t>
            </a:r>
            <a:r>
              <a:rPr lang="en-US" dirty="0"/>
              <a:t> i A </a:t>
            </a:r>
            <a:r>
              <a:rPr lang="en-US" dirty="0" err="1"/>
              <a:t>og</a:t>
            </a:r>
            <a:r>
              <a:rPr lang="en-US" dirty="0"/>
              <a:t> A’</a:t>
            </a:r>
          </a:p>
          <a:p>
            <a:r>
              <a:rPr lang="en-US" dirty="0" err="1"/>
              <a:t>Teknologisk</a:t>
            </a:r>
            <a:r>
              <a:rPr lang="en-US" dirty="0"/>
              <a:t> </a:t>
            </a:r>
            <a:r>
              <a:rPr lang="en-US" dirty="0" err="1"/>
              <a:t>fremgang</a:t>
            </a:r>
            <a:r>
              <a:rPr lang="en-US" dirty="0"/>
              <a:t> </a:t>
            </a:r>
            <a:r>
              <a:rPr lang="en-US" dirty="0" err="1"/>
              <a:t>flytter</a:t>
            </a:r>
            <a:r>
              <a:rPr lang="en-US" dirty="0"/>
              <a:t> </a:t>
            </a:r>
            <a:r>
              <a:rPr lang="en-US" dirty="0" err="1"/>
              <a:t>økonomien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 </a:t>
            </a:r>
            <a:r>
              <a:rPr lang="en-US" dirty="0" err="1"/>
              <a:t>og</a:t>
            </a:r>
            <a:r>
              <a:rPr lang="en-US" dirty="0"/>
              <a:t> D’</a:t>
            </a:r>
          </a:p>
          <a:p>
            <a:r>
              <a:rPr lang="en-US" dirty="0" err="1"/>
              <a:t>Befolkningen</a:t>
            </a:r>
            <a:r>
              <a:rPr lang="en-US" dirty="0"/>
              <a:t> </a:t>
            </a:r>
            <a:r>
              <a:rPr lang="en-US" dirty="0" err="1"/>
              <a:t>vokser</a:t>
            </a:r>
            <a:r>
              <a:rPr lang="en-US" dirty="0"/>
              <a:t>, </a:t>
            </a:r>
            <a:r>
              <a:rPr lang="en-US" dirty="0" err="1"/>
              <a:t>reallønna</a:t>
            </a:r>
            <a:r>
              <a:rPr lang="en-US" dirty="0"/>
              <a:t> faller</a:t>
            </a:r>
          </a:p>
          <a:p>
            <a:r>
              <a:rPr lang="en-US" dirty="0" err="1"/>
              <a:t>Likevekt</a:t>
            </a:r>
            <a:r>
              <a:rPr lang="en-US" dirty="0"/>
              <a:t> </a:t>
            </a:r>
            <a:r>
              <a:rPr lang="en-US" dirty="0" err="1"/>
              <a:t>etableres</a:t>
            </a:r>
            <a:r>
              <a:rPr lang="en-US" dirty="0"/>
              <a:t> i C, C’</a:t>
            </a:r>
          </a:p>
          <a:p>
            <a:r>
              <a:rPr lang="en-US" dirty="0" err="1"/>
              <a:t>Tilbake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eksistensminimum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4747-998C-4F94-ADFC-A0C324E6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Redningen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DD73FC-29E9-449C-9077-E4B50B30B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595120"/>
            <a:ext cx="7002693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BD2C-75D0-4A5E-A556-935F0E00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239509"/>
            <a:ext cx="5181600" cy="4351338"/>
          </a:xfrm>
        </p:spPr>
        <p:txBody>
          <a:bodyPr/>
          <a:lstStyle/>
          <a:p>
            <a:r>
              <a:rPr lang="nb-NO" dirty="0"/>
              <a:t>Klar negativ sammenheng mellom levestandard og befolkningen fra 1200-tallet til 1500-tallet, og på 1700-tallet.</a:t>
            </a:r>
          </a:p>
          <a:p>
            <a:endParaRPr lang="nb-NO" dirty="0"/>
          </a:p>
          <a:p>
            <a:r>
              <a:rPr lang="nb-NO" dirty="0"/>
              <a:t>Redningen kom fra begynnelsen av 1800-tallet med økende befolkningen og økende levestandard!</a:t>
            </a:r>
          </a:p>
          <a:p>
            <a:r>
              <a:rPr lang="nb-NO" dirty="0"/>
              <a:t>«Escape»</a:t>
            </a:r>
          </a:p>
        </p:txBody>
      </p:sp>
    </p:spTree>
    <p:extLst>
      <p:ext uri="{BB962C8B-B14F-4D97-AF65-F5344CB8AC3E}">
        <p14:creationId xmlns:p14="http://schemas.microsoft.com/office/powerpoint/2010/main" val="27782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43476-4BA8-4388-8354-E99E7214725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-4348" y="0"/>
            <a:ext cx="6100348" cy="35529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3F35DB-8DEE-4EFC-955B-DC36A695D2B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-4348" y="3552930"/>
            <a:ext cx="5872480" cy="33050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6A67D-A120-473C-A3B4-55A6137E9958}"/>
              </a:ext>
            </a:extLst>
          </p:cNvPr>
          <p:cNvSpPr txBox="1"/>
          <p:nvPr/>
        </p:nvSpPr>
        <p:spPr>
          <a:xfrm>
            <a:off x="6573520" y="1137920"/>
            <a:ext cx="49295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Produktiviteten av arbeidskraft øker</a:t>
            </a:r>
          </a:p>
          <a:p>
            <a:r>
              <a:rPr lang="nb-NO" dirty="0"/>
              <a:t>  - større kake som kan fordeles mellom </a:t>
            </a:r>
          </a:p>
          <a:p>
            <a:r>
              <a:rPr lang="nb-NO" dirty="0"/>
              <a:t>    arbeidere og eiere</a:t>
            </a:r>
          </a:p>
          <a:p>
            <a:endParaRPr lang="nb-NO" dirty="0"/>
          </a:p>
          <a:p>
            <a:r>
              <a:rPr lang="nb-NO" dirty="0"/>
              <a:t>Økt forhandlingsmakt for arbeidere</a:t>
            </a:r>
          </a:p>
          <a:p>
            <a:r>
              <a:rPr lang="nb-NO" dirty="0"/>
              <a:t> - arbeidere klarer å få en større andel av kaka</a:t>
            </a:r>
          </a:p>
          <a:p>
            <a:r>
              <a:rPr lang="nb-NO" dirty="0"/>
              <a:t>    fra </a:t>
            </a:r>
            <a:r>
              <a:rPr lang="nb-NO" dirty="0" err="1"/>
              <a:t>ca</a:t>
            </a:r>
            <a:r>
              <a:rPr lang="nb-NO"/>
              <a:t> 1830.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75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26B7-4568-4918-9858-B886A029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 om </a:t>
            </a:r>
            <a:r>
              <a:rPr lang="nb-NO" dirty="0" smtClean="0"/>
              <a:t>produktfunksjonen (kobling til matematikk)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65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8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5A95-296F-4A27-B56F-F2F510F8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Sist </a:t>
            </a:r>
            <a:r>
              <a:rPr lang="nb-NO" dirty="0" smtClean="0"/>
              <a:t>gang: </a:t>
            </a:r>
            <a:r>
              <a:rPr lang="nb-NO" dirty="0"/>
              <a:t>V</a:t>
            </a:r>
            <a:r>
              <a:rPr lang="nb-NO" dirty="0" smtClean="0"/>
              <a:t>i </a:t>
            </a:r>
            <a:r>
              <a:rPr lang="nb-NO" dirty="0"/>
              <a:t>forklarte vedvarende vekst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83E0E-59B5-4532-AC68-DF48347D2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23" y="1825625"/>
            <a:ext cx="6518895" cy="48133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F61BE9-970C-4194-A0EB-BE6BCFE70B5F}"/>
              </a:ext>
            </a:extLst>
          </p:cNvPr>
          <p:cNvSpPr/>
          <p:nvPr/>
        </p:nvSpPr>
        <p:spPr>
          <a:xfrm>
            <a:off x="8128218" y="2162176"/>
            <a:ext cx="914400" cy="3857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76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1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0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4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3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9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2466-4F25-424D-812D-381047C3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Produktfunksjon ved hjelp av R (</a:t>
            </a:r>
            <a:r>
              <a:rPr lang="nb-NO" dirty="0" err="1"/>
              <a:t>mosaic</a:t>
            </a:r>
            <a:r>
              <a:rPr lang="nb-NO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44F45-AA84-49B3-AADE-86F7C34764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Se på produktfunksjon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nb-NO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nb-NO" b="0" i="0" smtClean="0">
                        <a:latin typeface="Cambria Math" panose="02040503050406030204" pitchFamily="18" charset="0"/>
                      </a:rPr>
                      <m:t>&gt;0, 1&gt;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b-NO" b="0" i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nb-NO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nb-NO" dirty="0"/>
                  <a:t>Teknologisk </a:t>
                </a:r>
                <a:r>
                  <a:rPr lang="nb-NO" dirty="0" smtClean="0"/>
                  <a:t>fremgang</a:t>
                </a:r>
                <a:r>
                  <a:rPr lang="nb-NO" dirty="0"/>
                  <a:t>.</a:t>
                </a:r>
                <a:endParaRPr lang="nb-NO" dirty="0"/>
              </a:p>
              <a:p>
                <a:pPr lvl="1"/>
                <a:r>
                  <a:rPr lang="nb-NO" dirty="0"/>
                  <a:t>Sett Z=2, a=0,5 og </a:t>
                </a:r>
                <a:r>
                  <a:rPr lang="nb-NO" dirty="0" smtClean="0"/>
                  <a:t>tegn</a:t>
                </a:r>
                <a:r>
                  <a:rPr lang="nb-NO" dirty="0" smtClean="0"/>
                  <a:t> </a:t>
                </a:r>
                <a:r>
                  <a:rPr lang="nb-NO" dirty="0"/>
                  <a:t>produktfunksjonen</a:t>
                </a:r>
              </a:p>
              <a:p>
                <a:pPr lvl="1"/>
                <a:r>
                  <a:rPr lang="nb-NO" dirty="0"/>
                  <a:t>Sett Z=4, a=0,5 og </a:t>
                </a:r>
                <a:r>
                  <a:rPr lang="nb-NO" dirty="0" smtClean="0"/>
                  <a:t>tegn</a:t>
                </a:r>
                <a:r>
                  <a:rPr lang="nb-NO" dirty="0" smtClean="0"/>
                  <a:t> </a:t>
                </a:r>
                <a:r>
                  <a:rPr lang="nb-NO" dirty="0"/>
                  <a:t>på samme figur</a:t>
                </a:r>
              </a:p>
              <a:p>
                <a:pPr lvl="1"/>
                <a:r>
                  <a:rPr lang="nb-NO" dirty="0"/>
                  <a:t>Dette er en enkel fremstilling av teknologisk </a:t>
                </a:r>
                <a:r>
                  <a:rPr lang="nb-NO" dirty="0" smtClean="0"/>
                  <a:t>fremgang (</a:t>
                </a:r>
                <a:r>
                  <a:rPr lang="nb-NO" dirty="0" err="1" smtClean="0"/>
                  <a:t>ceteris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paribus</a:t>
                </a:r>
                <a:r>
                  <a:rPr lang="nb-NO" dirty="0" smtClean="0"/>
                  <a:t>)</a:t>
                </a:r>
                <a:endParaRPr lang="nb-NO" dirty="0"/>
              </a:p>
              <a:p>
                <a:pPr lvl="1"/>
                <a:r>
                  <a:rPr lang="nb-NO" dirty="0"/>
                  <a:t>Anta at bedriften vil produsere 5 enheter. Vis grafisk, og ved hjelp av utregning</a:t>
                </a:r>
              </a:p>
              <a:p>
                <a:pPr lvl="1"/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44F45-AA84-49B3-AADE-86F7C3476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4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nb-NO" dirty="0">
                    <a:solidFill>
                      <a:prstClr val="black"/>
                    </a:solidFill>
                  </a:rPr>
                  <a:t>Se på produktfunksjon </a:t>
                </a:r>
                <a14:m>
                  <m:oMath xmlns:m="http://schemas.openxmlformats.org/officeDocument/2006/math"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&gt;0, 1&gt;</m:t>
                    </m:r>
                    <m:r>
                      <m:rPr>
                        <m:sty m:val="p"/>
                      </m:rP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nb-NO" dirty="0">
                  <a:solidFill>
                    <a:prstClr val="black"/>
                  </a:solidFill>
                </a:endParaRPr>
              </a:p>
              <a:p>
                <a:pPr marL="514350" lvl="0" indent="-514350">
                  <a:buFont typeface="+mj-lt"/>
                  <a:buAutoNum type="arabicPeriod" startAt="2"/>
                </a:pPr>
                <a:r>
                  <a:rPr lang="nb-NO" dirty="0">
                    <a:solidFill>
                      <a:prstClr val="black"/>
                    </a:solidFill>
                  </a:rPr>
                  <a:t>Teknologisk </a:t>
                </a:r>
                <a:r>
                  <a:rPr lang="nb-NO" dirty="0">
                    <a:solidFill>
                      <a:prstClr val="black"/>
                    </a:solidFill>
                  </a:rPr>
                  <a:t>fremgang</a:t>
                </a:r>
                <a:r>
                  <a:rPr lang="nb-NO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r>
                  <a:rPr lang="nb-NO" dirty="0">
                    <a:solidFill>
                      <a:prstClr val="black"/>
                    </a:solidFill>
                  </a:rPr>
                  <a:t>Sett Z=2, a=0,5 og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tegn </a:t>
                </a:r>
                <a:r>
                  <a:rPr lang="nb-NO" dirty="0">
                    <a:solidFill>
                      <a:prstClr val="black"/>
                    </a:solidFill>
                  </a:rPr>
                  <a:t>produktfunksjonen</a:t>
                </a:r>
              </a:p>
              <a:p>
                <a:pPr lvl="1"/>
                <a:r>
                  <a:rPr lang="nb-NO" dirty="0">
                    <a:solidFill>
                      <a:prstClr val="black"/>
                    </a:solidFill>
                  </a:rPr>
                  <a:t>Sett Z=4,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a=0,8 </a:t>
                </a:r>
                <a:r>
                  <a:rPr lang="nb-NO" dirty="0">
                    <a:solidFill>
                      <a:prstClr val="black"/>
                    </a:solidFill>
                  </a:rPr>
                  <a:t>og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tegn </a:t>
                </a:r>
                <a:r>
                  <a:rPr lang="nb-NO" dirty="0">
                    <a:solidFill>
                      <a:prstClr val="black"/>
                    </a:solidFill>
                  </a:rPr>
                  <a:t>på samme figur</a:t>
                </a:r>
              </a:p>
              <a:p>
                <a:pPr lvl="1"/>
                <a:r>
                  <a:rPr lang="nb-NO" dirty="0">
                    <a:solidFill>
                      <a:prstClr val="black"/>
                    </a:solidFill>
                  </a:rPr>
                  <a:t>Dette er en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alternativ </a:t>
                </a:r>
                <a:r>
                  <a:rPr lang="nb-NO" dirty="0">
                    <a:solidFill>
                      <a:prstClr val="black"/>
                    </a:solidFill>
                  </a:rPr>
                  <a:t>fremstilling av teknologisk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fremgang (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ceteris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 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paribus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)</a:t>
                </a:r>
                <a:endParaRPr lang="nb-NO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nb-NO" dirty="0">
                    <a:solidFill>
                      <a:prstClr val="black"/>
                    </a:solidFill>
                  </a:rPr>
                  <a:t>Anta at bedriften vil produsere 5 enheter. Vis grafisk, og ved hjelp av utregning</a:t>
                </a:r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nb-NO" dirty="0">
                    <a:solidFill>
                      <a:prstClr val="black"/>
                    </a:solidFill>
                  </a:rPr>
                  <a:t>Se på produktfunksjon </a:t>
                </a:r>
                <a14:m>
                  <m:oMath xmlns:m="http://schemas.openxmlformats.org/officeDocument/2006/math"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&gt;0, 1&gt;</m:t>
                    </m:r>
                    <m:r>
                      <m:rPr>
                        <m:sty m:val="p"/>
                      </m:rP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nb-NO" dirty="0">
                  <a:solidFill>
                    <a:prstClr val="black"/>
                  </a:solidFill>
                </a:endParaRPr>
              </a:p>
              <a:p>
                <a:pPr marL="514350" lvl="0" indent="-514350">
                  <a:buFont typeface="+mj-lt"/>
                  <a:buAutoNum type="arabicPeriod" startAt="3"/>
                </a:pPr>
                <a:r>
                  <a:rPr lang="nb-NO" dirty="0" smtClean="0">
                    <a:solidFill>
                      <a:prstClr val="black"/>
                    </a:solidFill>
                  </a:rPr>
                  <a:t>Gjennomsnitts- og grenseproduktivitet.</a:t>
                </a:r>
              </a:p>
              <a:p>
                <a:pPr lvl="1"/>
                <a:r>
                  <a:rPr lang="nb-NO" dirty="0" smtClean="0">
                    <a:solidFill>
                      <a:prstClr val="black"/>
                    </a:solidFill>
                  </a:rPr>
                  <a:t>Regn ut grenseproduktivitet (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mp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), og endring i grenseproduktivitet</a:t>
                </a:r>
              </a:p>
              <a:p>
                <a:pPr lvl="1"/>
                <a:r>
                  <a:rPr lang="nb-NO" dirty="0" smtClean="0">
                    <a:solidFill>
                      <a:prstClr val="black"/>
                    </a:solidFill>
                  </a:rPr>
                  <a:t>Tegn 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mp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 for Z=2, a=0,7, og for Z=2, a=0,4</a:t>
                </a:r>
              </a:p>
              <a:p>
                <a:pPr lvl="1"/>
                <a:r>
                  <a:rPr lang="nb-NO" dirty="0" smtClean="0">
                    <a:solidFill>
                      <a:prstClr val="black"/>
                    </a:solidFill>
                  </a:rPr>
                  <a:t>Regn ut hvordan gjennomsnittsproduktiviteten (ap) endres når x øker</a:t>
                </a:r>
              </a:p>
              <a:p>
                <a:pPr lvl="1"/>
                <a:r>
                  <a:rPr lang="nb-NO" dirty="0" smtClean="0">
                    <a:solidFill>
                      <a:prstClr val="black"/>
                    </a:solidFill>
                  </a:rPr>
                  <a:t>Tegn ap for Z=2, a=0,7, </a:t>
                </a:r>
                <a:r>
                  <a:rPr lang="nb-NO" dirty="0">
                    <a:solidFill>
                      <a:prstClr val="black"/>
                    </a:solidFill>
                  </a:rPr>
                  <a:t>og for Z=2, a=0,4</a:t>
                </a:r>
                <a:endParaRPr lang="nb-NO" dirty="0" smtClean="0">
                  <a:solidFill>
                    <a:prstClr val="black"/>
                  </a:solidFill>
                </a:endParaRPr>
              </a:p>
              <a:p>
                <a:pPr lvl="1"/>
                <a:endParaRPr lang="nb-NO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nb-NO" dirty="0" smtClean="0">
                    <a:solidFill>
                      <a:prstClr val="black"/>
                    </a:solidFill>
                  </a:rPr>
                  <a:t>Tegn 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mp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 og ap i samme figur for Z=2, a=0,7.</a:t>
                </a:r>
                <a:endParaRPr lang="nb-NO" dirty="0">
                  <a:solidFill>
                    <a:prstClr val="black"/>
                  </a:solidFill>
                </a:endParaRPr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292A-59D8-4279-8DD8-642B6212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forklares vedvarende stagnasjon?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F87EB-72A1-4413-A289-E4D57EEC6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41" y="1825625"/>
            <a:ext cx="6461978" cy="477127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D24EF7-5C68-4166-A6EB-2B4D02E96CD4}"/>
              </a:ext>
            </a:extLst>
          </p:cNvPr>
          <p:cNvSpPr/>
          <p:nvPr/>
        </p:nvSpPr>
        <p:spPr>
          <a:xfrm>
            <a:off x="3752850" y="5327015"/>
            <a:ext cx="386715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70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nb-NO" dirty="0" smtClean="0">
                    <a:solidFill>
                      <a:prstClr val="black"/>
                    </a:solidFill>
                  </a:rPr>
                  <a:t>Se på produktfunksjon </a:t>
                </a:r>
                <a14:m>
                  <m:oMath xmlns:m="http://schemas.openxmlformats.org/officeDocument/2006/math"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nb-NO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nb-NO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nb-NO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b-NO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b-NO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&gt;0, 1&gt;</m:t>
                    </m:r>
                    <m:r>
                      <m:rPr>
                        <m:sty m:val="p"/>
                      </m:rPr>
                      <a:rPr lang="nb-NO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nb-NO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nb-NO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nb-NO" dirty="0" err="1" smtClean="0">
                    <a:solidFill>
                      <a:prstClr val="black"/>
                    </a:solidFill>
                  </a:rPr>
                  <a:t>Cobb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-Douglas med 2 produksjonsfaktorer (L og K)</a:t>
                </a:r>
                <a:endParaRPr lang="nb-NO" dirty="0">
                  <a:solidFill>
                    <a:prstClr val="black"/>
                  </a:solidFill>
                </a:endParaRPr>
              </a:p>
              <a:p>
                <a:pPr marL="514350" lvl="0" indent="-514350">
                  <a:buFont typeface="+mj-lt"/>
                  <a:buAutoNum type="arabicPeriod" startAt="4"/>
                </a:pPr>
                <a:r>
                  <a:rPr lang="nb-NO" dirty="0">
                    <a:solidFill>
                      <a:prstClr val="black"/>
                    </a:solidFill>
                  </a:rPr>
                  <a:t>Teknologisk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fremgang</a:t>
                </a:r>
                <a:endParaRPr lang="nb-NO" dirty="0">
                  <a:solidFill>
                    <a:prstClr val="black"/>
                  </a:solidFill>
                </a:endParaRPr>
              </a:p>
              <a:p>
                <a:pPr lvl="2"/>
                <a:r>
                  <a:rPr lang="nb-NO" dirty="0">
                    <a:solidFill>
                      <a:prstClr val="black"/>
                    </a:solidFill>
                  </a:rPr>
                  <a:t>Sett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A=5, b=0,5 </a:t>
                </a:r>
                <a:r>
                  <a:rPr lang="nb-NO" dirty="0">
                    <a:solidFill>
                      <a:prstClr val="black"/>
                    </a:solidFill>
                  </a:rPr>
                  <a:t>og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plott produktfunksjonen i 3D (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surface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=TRUE i 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plotFun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)</a:t>
                </a:r>
                <a:endParaRPr lang="nb-NO" dirty="0">
                  <a:solidFill>
                    <a:prstClr val="black"/>
                  </a:solidFill>
                </a:endParaRPr>
              </a:p>
              <a:p>
                <a:pPr lvl="2"/>
                <a:r>
                  <a:rPr lang="nb-NO" dirty="0">
                    <a:solidFill>
                      <a:prstClr val="black"/>
                    </a:solidFill>
                  </a:rPr>
                  <a:t>Sett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A=5, b=0,8 </a:t>
                </a:r>
                <a:r>
                  <a:rPr lang="nb-NO" dirty="0">
                    <a:solidFill>
                      <a:prstClr val="black"/>
                    </a:solidFill>
                  </a:rPr>
                  <a:t>og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plott</a:t>
                </a:r>
                <a:endParaRPr lang="nb-NO" dirty="0">
                  <a:solidFill>
                    <a:prstClr val="black"/>
                  </a:solidFill>
                </a:endParaRPr>
              </a:p>
              <a:p>
                <a:pPr lvl="2"/>
                <a:r>
                  <a:rPr lang="nb-NO" dirty="0" smtClean="0">
                    <a:solidFill>
                      <a:prstClr val="black"/>
                    </a:solidFill>
                  </a:rPr>
                  <a:t>Sett A=10, b=0,8 </a:t>
                </a:r>
                <a:r>
                  <a:rPr lang="nb-NO" dirty="0">
                    <a:solidFill>
                      <a:prstClr val="black"/>
                    </a:solidFill>
                  </a:rPr>
                  <a:t>og 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plott</a:t>
                </a:r>
              </a:p>
              <a:p>
                <a:pPr lvl="1"/>
                <a:r>
                  <a:rPr lang="nb-NO" dirty="0" smtClean="0">
                    <a:solidFill>
                      <a:prstClr val="black"/>
                    </a:solidFill>
                  </a:rPr>
                  <a:t>Plott nivåkurver (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produksjonsisokvanter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lvl="2"/>
                <a:r>
                  <a:rPr lang="nb-NO" dirty="0" smtClean="0">
                    <a:solidFill>
                      <a:prstClr val="black"/>
                    </a:solidFill>
                  </a:rPr>
                  <a:t>Ta bort 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surface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=TRUE</a:t>
                </a:r>
              </a:p>
              <a:p>
                <a:pPr lvl="2"/>
                <a:r>
                  <a:rPr lang="nb-NO" dirty="0" smtClean="0">
                    <a:solidFill>
                      <a:prstClr val="black"/>
                    </a:solidFill>
                  </a:rPr>
                  <a:t>A=5, b=0,7</a:t>
                </a:r>
              </a:p>
              <a:p>
                <a:pPr lvl="2"/>
                <a:r>
                  <a:rPr lang="nb-NO" dirty="0" smtClean="0">
                    <a:solidFill>
                      <a:prstClr val="black"/>
                    </a:solidFill>
                  </a:rPr>
                  <a:t>Sammenlikn med A=5, b=0.5</a:t>
                </a:r>
              </a:p>
              <a:p>
                <a:pPr lvl="2"/>
                <a:r>
                  <a:rPr lang="nb-NO" dirty="0" smtClean="0">
                    <a:solidFill>
                      <a:prstClr val="black"/>
                    </a:solidFill>
                  </a:rPr>
                  <a:t>(Vi skal sette disse sammen med </a:t>
                </a:r>
                <a:r>
                  <a:rPr lang="nb-NO" dirty="0" err="1" smtClean="0">
                    <a:solidFill>
                      <a:prstClr val="black"/>
                    </a:solidFill>
                  </a:rPr>
                  <a:t>isokostnadslinjer</a:t>
                </a:r>
                <a:r>
                  <a:rPr lang="nb-NO" dirty="0" smtClean="0">
                    <a:solidFill>
                      <a:prstClr val="black"/>
                    </a:solidFill>
                  </a:rPr>
                  <a:t> i seminar 4)</a:t>
                </a:r>
              </a:p>
              <a:p>
                <a:pPr lvl="2"/>
                <a:endParaRPr lang="nb-NO" dirty="0">
                  <a:solidFill>
                    <a:prstClr val="black"/>
                  </a:solidFill>
                </a:endParaRPr>
              </a:p>
              <a:p>
                <a:endParaRPr lang="nb-NO" dirty="0" smtClean="0"/>
              </a:p>
              <a:p>
                <a:pPr lvl="1"/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56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41B-D9CB-47AC-8273-317B39D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Malthus </a:t>
            </a:r>
            <a:r>
              <a:rPr lang="nb-NO" dirty="0"/>
              <a:t>sine to premisser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E67F-2D51-4A9E-939A-8E4237A1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Avtagende gjennomsnittsproduktivitet av arbeidskraft</a:t>
            </a:r>
          </a:p>
          <a:p>
            <a:r>
              <a:rPr lang="nb-NO" dirty="0"/>
              <a:t>Befolkningen vokser dersom levestandarden (reallønn) øker</a:t>
            </a:r>
          </a:p>
        </p:txBody>
      </p:sp>
    </p:spTree>
    <p:extLst>
      <p:ext uri="{BB962C8B-B14F-4D97-AF65-F5344CB8AC3E}">
        <p14:creationId xmlns:p14="http://schemas.microsoft.com/office/powerpoint/2010/main" val="4860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31C4-1B9F-4F71-85D0-1590A8EC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Viktig begrep: Produktfunksjon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CF88-17C9-440E-8063-21969DA4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Produktfunksjonen</a:t>
            </a:r>
          </a:p>
          <a:p>
            <a:pPr lvl="1"/>
            <a:r>
              <a:rPr lang="nb-NO" dirty="0"/>
              <a:t>Beskriver en teknologisk prosess</a:t>
            </a:r>
          </a:p>
          <a:p>
            <a:pPr lvl="1"/>
            <a:r>
              <a:rPr lang="nb-NO" dirty="0"/>
              <a:t>Hvordan produksjonsfaktorer blir til ferdige produkter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DE0AC8F-25E4-41FD-8489-B4441FAB1362}"/>
              </a:ext>
            </a:extLst>
          </p:cNvPr>
          <p:cNvSpPr/>
          <p:nvPr/>
        </p:nvSpPr>
        <p:spPr>
          <a:xfrm>
            <a:off x="937894" y="3716020"/>
            <a:ext cx="3443606" cy="2595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Arbeidskraft</a:t>
            </a:r>
          </a:p>
          <a:p>
            <a:pPr algn="ctr"/>
            <a:r>
              <a:rPr lang="nb-NO" dirty="0"/>
              <a:t>Realkapital</a:t>
            </a:r>
          </a:p>
          <a:p>
            <a:pPr algn="ctr"/>
            <a:r>
              <a:rPr lang="nb-NO" dirty="0"/>
              <a:t>Råvarer</a:t>
            </a:r>
          </a:p>
          <a:p>
            <a:pPr algn="ctr"/>
            <a:r>
              <a:rPr lang="nb-NO" dirty="0"/>
              <a:t>Menneskelig kapital</a:t>
            </a:r>
          </a:p>
          <a:p>
            <a:pPr algn="ctr"/>
            <a:r>
              <a:rPr lang="nb-NO" dirty="0"/>
              <a:t>Naturressurser</a:t>
            </a:r>
          </a:p>
          <a:p>
            <a:pPr algn="ctr"/>
            <a:r>
              <a:rPr lang="nb-NO" dirty="0"/>
              <a:t>Energi</a:t>
            </a:r>
          </a:p>
          <a:p>
            <a:pPr algn="ctr"/>
            <a:r>
              <a:rPr lang="nb-NO" dirty="0"/>
              <a:t>.</a:t>
            </a:r>
          </a:p>
          <a:p>
            <a:pPr algn="ctr"/>
            <a:r>
              <a:rPr lang="nb-NO" dirty="0"/>
              <a:t>.</a:t>
            </a:r>
          </a:p>
          <a:p>
            <a:pPr algn="ctr"/>
            <a:endParaRPr lang="nb-NO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8F79AC6-6048-4825-BA40-8F77F1837E70}"/>
              </a:ext>
            </a:extLst>
          </p:cNvPr>
          <p:cNvSpPr/>
          <p:nvPr/>
        </p:nvSpPr>
        <p:spPr>
          <a:xfrm>
            <a:off x="4381500" y="46767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41EC5-D43B-4E11-821A-769A71415609}"/>
              </a:ext>
            </a:extLst>
          </p:cNvPr>
          <p:cNvSpPr/>
          <p:nvPr/>
        </p:nvSpPr>
        <p:spPr>
          <a:xfrm>
            <a:off x="5359908" y="3891248"/>
            <a:ext cx="2450594" cy="205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Teknologi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06D1F2-3209-458D-84B4-49B89AAC2917}"/>
              </a:ext>
            </a:extLst>
          </p:cNvPr>
          <p:cNvSpPr/>
          <p:nvPr/>
        </p:nvSpPr>
        <p:spPr>
          <a:xfrm>
            <a:off x="7825106" y="46767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20DA242-A3D8-4C21-93C5-3CF2E4E1D064}"/>
              </a:ext>
            </a:extLst>
          </p:cNvPr>
          <p:cNvSpPr/>
          <p:nvPr/>
        </p:nvSpPr>
        <p:spPr>
          <a:xfrm>
            <a:off x="8788910" y="4062983"/>
            <a:ext cx="2664584" cy="1645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Ferdigprodukt(er)</a:t>
            </a:r>
          </a:p>
        </p:txBody>
      </p:sp>
    </p:spTree>
    <p:extLst>
      <p:ext uri="{BB962C8B-B14F-4D97-AF65-F5344CB8AC3E}">
        <p14:creationId xmlns:p14="http://schemas.microsoft.com/office/powerpoint/2010/main" val="9621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6F5A-DE4C-439F-88F0-EAE00424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forenklet fremstilling (som alltid)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577EAE-01C3-4EF6-9D14-49973D39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99" y="1690688"/>
            <a:ext cx="9598235" cy="4279260"/>
          </a:xfrm>
        </p:spPr>
      </p:pic>
    </p:spTree>
    <p:extLst>
      <p:ext uri="{BB962C8B-B14F-4D97-AF65-F5344CB8AC3E}">
        <p14:creationId xmlns:p14="http://schemas.microsoft.com/office/powerpoint/2010/main" val="29491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9A0-768B-458A-A407-E505FEED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Enda enklere med én faktor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35656F-3B3F-417E-96D1-D2778DFE6E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1163" y="1493520"/>
            <a:ext cx="6342362" cy="528319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31A43F-3E55-45B3-8F42-F490348D9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5061" y="1843154"/>
            <a:ext cx="4999383" cy="323769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C6A0F3-B83F-40C9-B382-7BBDAE93F0F0}"/>
              </a:ext>
            </a:extLst>
          </p:cNvPr>
          <p:cNvSpPr txBox="1"/>
          <p:nvPr/>
        </p:nvSpPr>
        <p:spPr>
          <a:xfrm>
            <a:off x="7362261" y="12129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Databasert fremstilling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73B2C-EF18-4053-8A29-601722ABDCD9}"/>
              </a:ext>
            </a:extLst>
          </p:cNvPr>
          <p:cNvSpPr txBox="1"/>
          <p:nvPr/>
        </p:nvSpPr>
        <p:spPr>
          <a:xfrm>
            <a:off x="7534981" y="5984240"/>
            <a:ext cx="19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             Y(=f(x))</a:t>
            </a:r>
          </a:p>
        </p:txBody>
      </p:sp>
    </p:spTree>
    <p:extLst>
      <p:ext uri="{BB962C8B-B14F-4D97-AF65-F5344CB8AC3E}">
        <p14:creationId xmlns:p14="http://schemas.microsoft.com/office/powerpoint/2010/main" val="18996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6E28E97-4F7C-44E7-9447-BAA66F33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Grafisk</a:t>
            </a:r>
            <a:r>
              <a:rPr lang="en-US" dirty="0"/>
              <a:t> </a:t>
            </a:r>
            <a:r>
              <a:rPr lang="en-US" dirty="0" err="1"/>
              <a:t>fremstilling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02BF88-64CD-4F81-A616-BB2E5F3BF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680" y="1383520"/>
            <a:ext cx="6228080" cy="5313561"/>
          </a:xfrm>
        </p:spPr>
      </p:pic>
    </p:spTree>
    <p:extLst>
      <p:ext uri="{BB962C8B-B14F-4D97-AF65-F5344CB8AC3E}">
        <p14:creationId xmlns:p14="http://schemas.microsoft.com/office/powerpoint/2010/main" val="7066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821-F233-44BF-9D47-91647ED2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Gjennomsnittsproduktivitet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28D2D-3434-419E-A2E9-8F2517E437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704" y="1400778"/>
            <a:ext cx="5735564" cy="5233701"/>
          </a:xfr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E9DA4C-16F9-46DC-A503-AB4C20FF3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0268" y="1400778"/>
            <a:ext cx="5273675" cy="18365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1837F-FDCF-4036-B796-1BC20E3FDECD}"/>
              </a:ext>
            </a:extLst>
          </p:cNvPr>
          <p:cNvSpPr txBox="1"/>
          <p:nvPr/>
        </p:nvSpPr>
        <p:spPr>
          <a:xfrm>
            <a:off x="7335520" y="383032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Måles av helningen til en stråle fra origo</a:t>
            </a:r>
          </a:p>
          <a:p>
            <a:r>
              <a:rPr lang="nb-NO" dirty="0"/>
              <a:t>til produktfunksjonen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7480F7-9A0F-4AFB-98CE-E358520297D4}"/>
              </a:ext>
            </a:extLst>
          </p:cNvPr>
          <p:cNvCxnSpPr/>
          <p:nvPr/>
        </p:nvCxnSpPr>
        <p:spPr>
          <a:xfrm flipH="1" flipV="1">
            <a:off x="3362960" y="2997200"/>
            <a:ext cx="3810000" cy="115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6C8E6E-738C-4049-9711-3322652F2A50}"/>
              </a:ext>
            </a:extLst>
          </p:cNvPr>
          <p:cNvSpPr txBox="1"/>
          <p:nvPr/>
        </p:nvSpPr>
        <p:spPr>
          <a:xfrm>
            <a:off x="7335520" y="461010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Når produksjonen økes (A til B)</a:t>
            </a:r>
          </a:p>
          <a:p>
            <a:r>
              <a:rPr lang="nb-NO" dirty="0"/>
              <a:t>faller gjennomsnittsproduktiviteten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67E570D-AE6A-44F5-8BDA-E94CD9A5E4FE}"/>
              </a:ext>
            </a:extLst>
          </p:cNvPr>
          <p:cNvSpPr/>
          <p:nvPr/>
        </p:nvSpPr>
        <p:spPr>
          <a:xfrm>
            <a:off x="8727974" y="5256431"/>
            <a:ext cx="484632" cy="725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C2E99-A459-4FC9-9FB8-83B3861E7522}"/>
              </a:ext>
            </a:extLst>
          </p:cNvPr>
          <p:cNvSpPr txBox="1"/>
          <p:nvPr/>
        </p:nvSpPr>
        <p:spPr>
          <a:xfrm>
            <a:off x="7207279" y="598814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Flere arbeidere produserer mindre i </a:t>
            </a:r>
          </a:p>
          <a:p>
            <a:r>
              <a:rPr lang="nb-NO" dirty="0"/>
              <a:t>gjennomsnitt.</a:t>
            </a:r>
          </a:p>
        </p:txBody>
      </p:sp>
    </p:spTree>
    <p:extLst>
      <p:ext uri="{BB962C8B-B14F-4D97-AF65-F5344CB8AC3E}">
        <p14:creationId xmlns:p14="http://schemas.microsoft.com/office/powerpoint/2010/main" val="17411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85BAD49A-8357-45C0-A36E-A755C9F794CB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EEA90934-389D-4B81-A1D9-645F8A619D99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DE14CD14-3CD4-4134-8C2C-D16B8AF28894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4A84149A-1A83-4246-BA91-369DCE31AF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2E147C493CE4AA5A23A5264E9D62A" ma:contentTypeVersion="22" ma:contentTypeDescription="Create a new document." ma:contentTypeScope="" ma:versionID="2bd039c23542757ce3df9bc820821c91">
  <xsd:schema xmlns:xsd="http://www.w3.org/2001/XMLSchema" xmlns:xs="http://www.w3.org/2001/XMLSchema" xmlns:p="http://schemas.microsoft.com/office/2006/metadata/properties" xmlns:ns3="5d7dd9b0-5ef0-4db8-b620-ecd60d112a7b" xmlns:ns4="88294798-f355-4c52-b11f-13f5217b3f79" targetNamespace="http://schemas.microsoft.com/office/2006/metadata/properties" ma:root="true" ma:fieldsID="ae0e37d87dc84f049a88b152cb1e290f" ns3:_="" ns4:_="">
    <xsd:import namespace="5d7dd9b0-5ef0-4db8-b620-ecd60d112a7b"/>
    <xsd:import namespace="88294798-f355-4c52-b11f-13f5217b3f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dd9b0-5ef0-4db8-b620-ecd60d112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4798-f355-4c52-b11f-13f5217b3f7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88294798-f355-4c52-b11f-13f5217b3f79">
      <UserInfo>
        <DisplayName/>
        <AccountId xsi:nil="true"/>
        <AccountType/>
      </UserInfo>
    </Owner>
    <Students xmlns="88294798-f355-4c52-b11f-13f5217b3f79">
      <UserInfo>
        <DisplayName/>
        <AccountId xsi:nil="true"/>
        <AccountType/>
      </UserInfo>
    </Students>
    <DefaultSectionNames xmlns="88294798-f355-4c52-b11f-13f5217b3f79" xsi:nil="true"/>
    <NotebookType xmlns="88294798-f355-4c52-b11f-13f5217b3f79" xsi:nil="true"/>
    <FolderType xmlns="88294798-f355-4c52-b11f-13f5217b3f79" xsi:nil="true"/>
    <Teachers xmlns="88294798-f355-4c52-b11f-13f5217b3f79">
      <UserInfo>
        <DisplayName/>
        <AccountId xsi:nil="true"/>
        <AccountType/>
      </UserInfo>
    </Teachers>
    <AppVersion xmlns="88294798-f355-4c52-b11f-13f5217b3f79" xsi:nil="true"/>
    <Invited_Students xmlns="88294798-f355-4c52-b11f-13f5217b3f79" xsi:nil="true"/>
    <Self_Registration_Enabled xmlns="88294798-f355-4c52-b11f-13f5217b3f79" xsi:nil="true"/>
    <Invited_Teachers xmlns="88294798-f355-4c52-b11f-13f5217b3f79" xsi:nil="true"/>
    <Student_Groups xmlns="88294798-f355-4c52-b11f-13f5217b3f79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E012518E-665B-4845-8B5B-0C9337B78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0FD244-6CE7-4E1F-9D55-6DDB3B57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dd9b0-5ef0-4db8-b620-ecd60d112a7b"/>
    <ds:schemaRef ds:uri="88294798-f355-4c52-b11f-13f5217b3f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B8CE85-5F1D-42BF-8415-06CA0A4ECE67}">
  <ds:schemaRefs>
    <ds:schemaRef ds:uri="5d7dd9b0-5ef0-4db8-b620-ecd60d112a7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8294798-f355-4c52-b11f-13f5217b3f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 PowerPoint bokmål</Template>
  <TotalTime>445</TotalTime>
  <Words>627</Words>
  <Application>Microsoft Office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4</vt:i4>
      </vt:variant>
      <vt:variant>
        <vt:lpstr>Lysbildetitler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Lys med mønster</vt:lpstr>
      <vt:lpstr>Lys uten mønster</vt:lpstr>
      <vt:lpstr>Mørk med mønster</vt:lpstr>
      <vt:lpstr>Mørk uten mønster</vt:lpstr>
      <vt:lpstr>SOK-1004 Forelesning 10</vt:lpstr>
      <vt:lpstr>Sist gang: Vi forklarte vedvarende vekst</vt:lpstr>
      <vt:lpstr>Hvordan forklares vedvarende stagnasjon?</vt:lpstr>
      <vt:lpstr>Malthus sine to premisser</vt:lpstr>
      <vt:lpstr>Viktig begrep: Produktfunksjon</vt:lpstr>
      <vt:lpstr>En forenklet fremstilling (som alltid)</vt:lpstr>
      <vt:lpstr>Enda enklere med én faktor</vt:lpstr>
      <vt:lpstr>Grafisk fremstilling</vt:lpstr>
      <vt:lpstr>Gjennomsnittsproduktivitet</vt:lpstr>
      <vt:lpstr>Avtagende gjennomsnittsproduktivitet</vt:lpstr>
      <vt:lpstr>Malthus sine to premisser</vt:lpstr>
      <vt:lpstr>Likevekt i Malthus sin modell</vt:lpstr>
      <vt:lpstr>En stabil (men elendig) likevekt</vt:lpstr>
      <vt:lpstr>Teknologisk endring – samme resultat på lang sikt</vt:lpstr>
      <vt:lpstr>Redningen</vt:lpstr>
      <vt:lpstr>PowerPoint-presentasjon</vt:lpstr>
      <vt:lpstr>Mer om produktfunksjonen (kobling til matematikk)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Produktfunksjon ved hjelp av R (mosaic)</vt:lpstr>
      <vt:lpstr>PowerPoint-presentasjon</vt:lpstr>
      <vt:lpstr>PowerPoint-presentasjon</vt:lpstr>
      <vt:lpstr>PowerPoint-presentasjon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SOK-1004 Forelesning 10</dc:title>
  <dc:creator>Derek John Clark</dc:creator>
  <cp:lastModifiedBy>Derek John Clark</cp:lastModifiedBy>
  <cp:revision>21</cp:revision>
  <dcterms:created xsi:type="dcterms:W3CDTF">2021-09-28T18:04:12Z</dcterms:created>
  <dcterms:modified xsi:type="dcterms:W3CDTF">2021-10-05T11:36:42Z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0x0101008742E147C493CE4AA5A23A5264E9D62A</vt:lpwstr>
  </property>
</Properties>
</file>