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handoutMasterIdLst>
    <p:handoutMasterId r:id="rId38"/>
  </p:handoutMasterIdLst>
  <p:sldIdLst>
    <p:sldId id="256" r:id="rId8"/>
    <p:sldId id="285" r:id="rId9"/>
    <p:sldId id="283" r:id="rId10"/>
    <p:sldId id="284" r:id="rId11"/>
    <p:sldId id="286" r:id="rId12"/>
    <p:sldId id="293" r:id="rId13"/>
    <p:sldId id="294" r:id="rId14"/>
    <p:sldId id="295" r:id="rId15"/>
    <p:sldId id="289" r:id="rId16"/>
    <p:sldId id="287" r:id="rId17"/>
    <p:sldId id="291" r:id="rId18"/>
    <p:sldId id="290" r:id="rId19"/>
    <p:sldId id="292" r:id="rId20"/>
    <p:sldId id="296" r:id="rId21"/>
    <p:sldId id="288" r:id="rId22"/>
    <p:sldId id="297" r:id="rId23"/>
    <p:sldId id="298" r:id="rId24"/>
    <p:sldId id="299" r:id="rId25"/>
    <p:sldId id="300" r:id="rId26"/>
    <p:sldId id="301" r:id="rId27"/>
    <p:sldId id="302" r:id="rId28"/>
    <p:sldId id="304" r:id="rId29"/>
    <p:sldId id="303" r:id="rId30"/>
    <p:sldId id="305" r:id="rId31"/>
    <p:sldId id="306" r:id="rId32"/>
    <p:sldId id="307" r:id="rId33"/>
    <p:sldId id="308" r:id="rId34"/>
    <p:sldId id="309" r:id="rId35"/>
    <p:sldId id="310" r:id="rId36"/>
    <p:sldId id="311" r:id="rId3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76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27.10.2021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bilde. Tilpass bildet med beskjær. For hjelp, se video på uit.no/profil</a:t>
            </a:r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bilde. Tilpass bildet med beskjær. For hjelp, se video på uit.no/profil</a:t>
            </a:r>
          </a:p>
        </p:txBody>
      </p:sp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bilde. Tilpass bildet med beskjær. For hjelp, se video på uit.no/profil</a:t>
            </a:r>
          </a:p>
        </p:txBody>
      </p:sp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bilde. Tilpass bildet med beskjær. For hjelp, se video på uit.no/profil</a:t>
            </a:r>
          </a:p>
        </p:txBody>
      </p:sp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27.10.2021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27.10.2021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27.10.2021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27.10.2021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ourworldindata.org/grapher/annual-working-hours-per-worker?tab=ma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regjeringen.no/no/dokumenter/nou-2020-8/id2714942/" TargetMode="External"/><Relationship Id="rId4" Type="http://schemas.openxmlformats.org/officeDocument/2006/relationships/hyperlink" Target="https://ourworldindata.org/grapher/annual-working-hours-per-worker?country=~NO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SOK-1004 Forelesning 14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/>
              <a:t>Arbeidsinnsats og inntekt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Derek J. Clark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8597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D0DD-8E2D-4244-B216-7EFCE1F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Mulighetsområdet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B0FA92-4859-4B1E-9F6F-E881035E5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699" y="1304676"/>
            <a:ext cx="6975514" cy="5553323"/>
          </a:xfrm>
        </p:spPr>
      </p:pic>
    </p:spTree>
    <p:extLst>
      <p:ext uri="{BB962C8B-B14F-4D97-AF65-F5344CB8AC3E}">
        <p14:creationId xmlns:p14="http://schemas.microsoft.com/office/powerpoint/2010/main" val="420232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2FAE-50A3-4A13-BAA4-3E1C957A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Angelas optimale valg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55D46-6E1F-43B8-94B8-77E8DFF94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142" y="1515739"/>
            <a:ext cx="7167716" cy="5152323"/>
          </a:xfrm>
        </p:spPr>
      </p:pic>
    </p:spTree>
    <p:extLst>
      <p:ext uri="{BB962C8B-B14F-4D97-AF65-F5344CB8AC3E}">
        <p14:creationId xmlns:p14="http://schemas.microsoft.com/office/powerpoint/2010/main" val="231251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B3E6-3E50-40D2-A1D6-BA927860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 annen mulighet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8A97E-0011-464E-8310-9528FBA1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0162" y="0"/>
            <a:ext cx="5181600" cy="5877401"/>
          </a:xfrm>
        </p:spPr>
        <p:txBody>
          <a:bodyPr/>
          <a:lstStyle/>
          <a:p>
            <a:r>
              <a:rPr lang="nb-NO" dirty="0"/>
              <a:t>Opprinnelig tilpasning i A</a:t>
            </a:r>
          </a:p>
          <a:p>
            <a:r>
              <a:rPr lang="nb-NO" dirty="0"/>
              <a:t>Med teknologisk fremgang, velger Angela ny tilpasning i D.</a:t>
            </a:r>
          </a:p>
          <a:p>
            <a:r>
              <a:rPr lang="nb-NO" dirty="0"/>
              <a:t>Hun jobber mer etter den teknologiske endringen!</a:t>
            </a:r>
          </a:p>
          <a:p>
            <a:r>
              <a:rPr lang="nb-NO" dirty="0"/>
              <a:t>Hun gir opp mer korn når hun tar ut fritid nå. </a:t>
            </a:r>
            <a:r>
              <a:rPr lang="nb-NO" dirty="0" err="1"/>
              <a:t>Dvs</a:t>
            </a:r>
            <a:r>
              <a:rPr lang="nb-NO" dirty="0"/>
              <a:t> alternativkostnad av fritid har økt. Jobb mer!</a:t>
            </a:r>
          </a:p>
          <a:p>
            <a:r>
              <a:rPr lang="nb-NO" dirty="0"/>
              <a:t>Hun klarer å produsere like mye korn som før til lavere innsats. Jobb mindre!</a:t>
            </a:r>
          </a:p>
          <a:p>
            <a:endParaRPr lang="nb-NO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55C74B-4265-4BA8-B538-6C9A5EB986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268" y="1954716"/>
            <a:ext cx="5722371" cy="4552907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14C7D6D6-7592-4A74-A269-BCA0F9456B4C}"/>
              </a:ext>
            </a:extLst>
          </p:cNvPr>
          <p:cNvSpPr/>
          <p:nvPr/>
        </p:nvSpPr>
        <p:spPr>
          <a:xfrm rot="8160414">
            <a:off x="3288341" y="-149790"/>
            <a:ext cx="3172480" cy="4037754"/>
          </a:xfrm>
          <a:prstGeom prst="arc">
            <a:avLst>
              <a:gd name="adj1" fmla="val 1912879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9857CF1-7E22-4C29-B69D-B7387BD3B47B}"/>
              </a:ext>
            </a:extLst>
          </p:cNvPr>
          <p:cNvSpPr/>
          <p:nvPr/>
        </p:nvSpPr>
        <p:spPr>
          <a:xfrm rot="8160414">
            <a:off x="3470228" y="301283"/>
            <a:ext cx="3172480" cy="4037754"/>
          </a:xfrm>
          <a:prstGeom prst="arc">
            <a:avLst>
              <a:gd name="adj1" fmla="val 1969369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762F1-B9E0-45CB-BD85-41224E959323}"/>
              </a:ext>
            </a:extLst>
          </p:cNvPr>
          <p:cNvSpPr txBox="1"/>
          <p:nvPr/>
        </p:nvSpPr>
        <p:spPr>
          <a:xfrm>
            <a:off x="4055359" y="362553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50F7B6-77A4-478A-9A30-6751C1BBF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561" y="5227751"/>
            <a:ext cx="2084439" cy="15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8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BEED-DEE1-434B-92E7-40DA032A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Inntektsøkninger og arbeidsinnsats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C4D605-6EC1-4A81-ABD6-5EA7295ADA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968" y="1375190"/>
            <a:ext cx="5916232" cy="543856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944A333-7ED1-4611-9D6C-6247BDEE70C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799006" y="1822450"/>
                <a:ext cx="5181600" cy="4351338"/>
              </a:xfrm>
            </p:spPr>
            <p:txBody>
              <a:bodyPr/>
              <a:lstStyle/>
              <a:p>
                <a:r>
                  <a:rPr lang="nb-NO" dirty="0"/>
                  <a:t>t = timer fritid</a:t>
                </a:r>
              </a:p>
              <a:p>
                <a:r>
                  <a:rPr lang="nb-NO" dirty="0"/>
                  <a:t>24-t = timer med arbeid</a:t>
                </a:r>
              </a:p>
              <a:p>
                <a:r>
                  <a:rPr lang="nb-NO" dirty="0"/>
                  <a:t>w = timelønn</a:t>
                </a:r>
              </a:p>
              <a:p>
                <a:r>
                  <a:rPr lang="nb-NO" dirty="0"/>
                  <a:t>c = konsum</a:t>
                </a:r>
              </a:p>
              <a:p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(24−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b-NO" dirty="0"/>
              </a:p>
              <a:p>
                <a:endParaRPr lang="nb-NO" dirty="0"/>
              </a:p>
              <a:p>
                <a:r>
                  <a:rPr lang="nb-NO" dirty="0"/>
                  <a:t>I figuren er w = 15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944A333-7ED1-4611-9D6C-6247BDEE7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99006" y="1822450"/>
                <a:ext cx="5181600" cy="4351338"/>
              </a:xfrm>
              <a:blipFill>
                <a:blip r:embed="rId3"/>
                <a:stretch>
                  <a:fillRect l="-2118" t="-252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D5968B-B012-44C2-BE5F-AF7CA9D2A973}"/>
              </a:ext>
            </a:extLst>
          </p:cNvPr>
          <p:cNvCxnSpPr/>
          <p:nvPr/>
        </p:nvCxnSpPr>
        <p:spPr>
          <a:xfrm flipH="1">
            <a:off x="2802194" y="2212258"/>
            <a:ext cx="1002890" cy="82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37C00D-FD85-446B-8D59-CC5D4E9CC9D7}"/>
              </a:ext>
            </a:extLst>
          </p:cNvPr>
          <p:cNvSpPr txBox="1"/>
          <p:nvPr/>
        </p:nvSpPr>
        <p:spPr>
          <a:xfrm>
            <a:off x="2956806" y="182245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budsjettbetingelse</a:t>
            </a:r>
          </a:p>
        </p:txBody>
      </p:sp>
    </p:spTree>
    <p:extLst>
      <p:ext uri="{BB962C8B-B14F-4D97-AF65-F5344CB8AC3E}">
        <p14:creationId xmlns:p14="http://schemas.microsoft.com/office/powerpoint/2010/main" val="375204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BEED-DEE1-434B-92E7-40DA032A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Inntektsøkninger og arbeidsinnsats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C4D605-6EC1-4A81-ABD6-5EA7295ADA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968" y="1375190"/>
            <a:ext cx="5916232" cy="543856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944A333-7ED1-4611-9D6C-6247BDEE70C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799006" y="1822450"/>
                <a:ext cx="5181600" cy="435133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nb-NO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kumimoji="0" lang="nb-NO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nb-NO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𝑤</m:t>
                    </m:r>
                    <m:r>
                      <a:rPr kumimoji="0" lang="nb-NO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(24−</m:t>
                    </m:r>
                    <m:r>
                      <a:rPr kumimoji="0" lang="nb-NO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nb-NO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nb-NO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r>
                  <a:rPr lang="nb-NO" dirty="0"/>
                  <a:t>Helning til budsjettbetingelsen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𝑀𝑅𝑇</m:t>
                    </m:r>
                  </m:oMath>
                </a14:m>
                <a:endParaRPr lang="nb-NO" dirty="0"/>
              </a:p>
              <a:p>
                <a:r>
                  <a:rPr lang="nb-NO" dirty="0"/>
                  <a:t>w måler hvor mye mer konsum du kan få dersom du gir opp én time med fritid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944A333-7ED1-4611-9D6C-6247BDEE7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99006" y="1822450"/>
                <a:ext cx="5181600" cy="4351338"/>
              </a:xfrm>
              <a:blipFill>
                <a:blip r:embed="rId3"/>
                <a:stretch>
                  <a:fillRect l="-2118" r="-129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D5968B-B012-44C2-BE5F-AF7CA9D2A973}"/>
              </a:ext>
            </a:extLst>
          </p:cNvPr>
          <p:cNvCxnSpPr/>
          <p:nvPr/>
        </p:nvCxnSpPr>
        <p:spPr>
          <a:xfrm flipH="1">
            <a:off x="2802194" y="2212258"/>
            <a:ext cx="1002890" cy="82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37C00D-FD85-446B-8D59-CC5D4E9CC9D7}"/>
              </a:ext>
            </a:extLst>
          </p:cNvPr>
          <p:cNvSpPr txBox="1"/>
          <p:nvPr/>
        </p:nvSpPr>
        <p:spPr>
          <a:xfrm>
            <a:off x="2956806" y="182245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budsjettbetingelse</a:t>
            </a:r>
          </a:p>
        </p:txBody>
      </p:sp>
    </p:spTree>
    <p:extLst>
      <p:ext uri="{BB962C8B-B14F-4D97-AF65-F5344CB8AC3E}">
        <p14:creationId xmlns:p14="http://schemas.microsoft.com/office/powerpoint/2010/main" val="283062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0A5B-447E-4FA7-88A7-DEE0ED82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Det optimale valget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57CEE-0323-4340-AFD5-06054EC45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500146"/>
            <a:ext cx="8043620" cy="5327343"/>
          </a:xfrm>
        </p:spPr>
      </p:pic>
    </p:spTree>
    <p:extLst>
      <p:ext uri="{BB962C8B-B14F-4D97-AF65-F5344CB8AC3E}">
        <p14:creationId xmlns:p14="http://schemas.microsoft.com/office/powerpoint/2010/main" val="330570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94B7-7AB5-4C9F-A58E-6EE144AB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Effekten av en økning i inntekt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A33F2-CD0E-4C27-A220-115D486E0B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6065" y="1410347"/>
            <a:ext cx="6779650" cy="513558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7EDF18C-D510-49CA-8A0F-75763C107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77192" y="1410347"/>
            <a:ext cx="3976607" cy="4766616"/>
          </a:xfrm>
        </p:spPr>
        <p:txBody>
          <a:bodyPr/>
          <a:lstStyle/>
          <a:p>
            <a:r>
              <a:rPr lang="en-US" dirty="0" err="1"/>
              <a:t>Inntektsøkning</a:t>
            </a:r>
            <a:r>
              <a:rPr lang="en-US" dirty="0"/>
              <a:t> med $50 pr </a:t>
            </a:r>
            <a:r>
              <a:rPr lang="en-US" dirty="0" err="1"/>
              <a:t>dag</a:t>
            </a:r>
            <a:endParaRPr lang="en-US" dirty="0"/>
          </a:p>
          <a:p>
            <a:r>
              <a:rPr lang="en-US" dirty="0" err="1"/>
              <a:t>Flytter</a:t>
            </a:r>
            <a:r>
              <a:rPr lang="en-US" dirty="0"/>
              <a:t> </a:t>
            </a:r>
            <a:r>
              <a:rPr lang="en-US" dirty="0" err="1"/>
              <a:t>tilpasningen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A </a:t>
            </a:r>
            <a:r>
              <a:rPr lang="en-US" dirty="0" err="1"/>
              <a:t>til</a:t>
            </a:r>
            <a:r>
              <a:rPr lang="en-US" dirty="0"/>
              <a:t> B</a:t>
            </a:r>
          </a:p>
          <a:p>
            <a:endParaRPr lang="en-US" dirty="0"/>
          </a:p>
          <a:p>
            <a:r>
              <a:rPr lang="en-US" dirty="0" err="1"/>
              <a:t>Alternativkostnad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 er </a:t>
            </a:r>
            <a:r>
              <a:rPr lang="en-US" dirty="0" err="1"/>
              <a:t>fortsatt</a:t>
            </a:r>
            <a:r>
              <a:rPr lang="en-US" dirty="0"/>
              <a:t> $15 (</a:t>
            </a:r>
            <a:r>
              <a:rPr lang="en-US" dirty="0" err="1"/>
              <a:t>budsjettbetingelsen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helning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før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1190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2C92-7A85-4EDE-AFB6-063082CB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Inntektseffekten er positiv eller null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F8BA8-FDCE-4030-AE5F-A2BF32F9A8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608" y="1473711"/>
            <a:ext cx="5915266" cy="448432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29A7FC-E913-48CC-9C2F-1AEAFA621D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282" y="1473711"/>
            <a:ext cx="5915267" cy="463524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2BB8EE-82B8-4072-9686-6AEFA55C47EF}"/>
              </a:ext>
            </a:extLst>
          </p:cNvPr>
          <p:cNvSpPr txBox="1"/>
          <p:nvPr/>
        </p:nvSpPr>
        <p:spPr>
          <a:xfrm>
            <a:off x="2076774" y="6108037"/>
            <a:ext cx="225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positiv inntektseffekt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23980-6AF4-47D6-B443-42B8EFD0D3DD}"/>
              </a:ext>
            </a:extLst>
          </p:cNvPr>
          <p:cNvSpPr txBox="1"/>
          <p:nvPr/>
        </p:nvSpPr>
        <p:spPr>
          <a:xfrm>
            <a:off x="7921503" y="6108037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inntektseffekten er null</a:t>
            </a:r>
          </a:p>
        </p:txBody>
      </p:sp>
    </p:spTree>
    <p:extLst>
      <p:ext uri="{BB962C8B-B14F-4D97-AF65-F5344CB8AC3E}">
        <p14:creationId xmlns:p14="http://schemas.microsoft.com/office/powerpoint/2010/main" val="85566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045C-DF25-46CD-BA84-F4C69492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Effekten av endringer i timelønna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729488-1688-4ED7-976E-E703046CA6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2423" y="1513249"/>
            <a:ext cx="6616316" cy="466371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0C4F67-C136-4652-B088-B250108E556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144718" y="1503337"/>
                <a:ext cx="4209081" cy="4673626"/>
              </a:xfrm>
            </p:spPr>
            <p:txBody>
              <a:bodyPr/>
              <a:lstStyle/>
              <a:p>
                <a:r>
                  <a:rPr lang="nb-NO" dirty="0"/>
                  <a:t>Lønnsøkning til $25 pr time</a:t>
                </a:r>
              </a:p>
              <a:p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=25(24−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b-NO" dirty="0"/>
              </a:p>
              <a:p>
                <a:endParaRPr lang="nb-NO" dirty="0"/>
              </a:p>
              <a:p>
                <a:r>
                  <a:rPr lang="nb-NO" dirty="0"/>
                  <a:t>Helningen til budsjettbetingelsen er nå -25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0C4F67-C136-4652-B088-B250108E5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144718" y="1503337"/>
                <a:ext cx="4209081" cy="4673626"/>
              </a:xfrm>
              <a:blipFill>
                <a:blip r:embed="rId3"/>
                <a:stretch>
                  <a:fillRect l="-2609" t="-235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5E0F7C-E85F-40EA-B8F5-FB978D18B025}"/>
              </a:ext>
            </a:extLst>
          </p:cNvPr>
          <p:cNvCxnSpPr/>
          <p:nvPr/>
        </p:nvCxnSpPr>
        <p:spPr>
          <a:xfrm flipV="1">
            <a:off x="5982346" y="5656881"/>
            <a:ext cx="774915" cy="65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D1395D-6BC1-4EF3-9B3F-DF646A3707C1}"/>
              </a:ext>
            </a:extLst>
          </p:cNvPr>
          <p:cNvSpPr txBox="1"/>
          <p:nvPr/>
        </p:nvSpPr>
        <p:spPr>
          <a:xfrm>
            <a:off x="4581962" y="630781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starter i samme punkt her</a:t>
            </a:r>
          </a:p>
        </p:txBody>
      </p:sp>
    </p:spTree>
    <p:extLst>
      <p:ext uri="{BB962C8B-B14F-4D97-AF65-F5344CB8AC3E}">
        <p14:creationId xmlns:p14="http://schemas.microsoft.com/office/powerpoint/2010/main" val="59452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3626-3CF2-4D4C-9728-934F05D8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 effekter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AC2BA4-C9A4-4E8D-B3F1-843EE2887A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831" y="1611569"/>
            <a:ext cx="6925009" cy="488130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C93D-12B7-4067-92F6-DAFA8B5FE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0732" y="604435"/>
            <a:ext cx="4333068" cy="5572528"/>
          </a:xfrm>
        </p:spPr>
        <p:txBody>
          <a:bodyPr/>
          <a:lstStyle/>
          <a:p>
            <a:r>
              <a:rPr lang="nb-NO" dirty="0">
                <a:solidFill>
                  <a:srgbClr val="FF0000"/>
                </a:solidFill>
              </a:rPr>
              <a:t>Inntektseffekt</a:t>
            </a:r>
            <a:r>
              <a:rPr lang="nb-NO" dirty="0"/>
              <a:t>: du får mer inntekt for hver time med arbeid (mer fritid og konsum etter en inntektsøkning).</a:t>
            </a:r>
          </a:p>
          <a:p>
            <a:endParaRPr lang="nb-NO" dirty="0"/>
          </a:p>
          <a:p>
            <a:r>
              <a:rPr lang="nb-NO" dirty="0">
                <a:solidFill>
                  <a:srgbClr val="FF0000"/>
                </a:solidFill>
              </a:rPr>
              <a:t>Substitusjonseffekt</a:t>
            </a:r>
            <a:r>
              <a:rPr lang="nb-NO" dirty="0"/>
              <a:t>: budsjettbetingelsen er brattere, </a:t>
            </a:r>
            <a:r>
              <a:rPr lang="nb-NO" dirty="0" err="1"/>
              <a:t>dvs</a:t>
            </a:r>
            <a:r>
              <a:rPr lang="nb-NO" dirty="0"/>
              <a:t> alternativkostnaden av fritid er høyere (mindre fritid etter en lønnsøkning)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3457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A62F-0141-437F-A749-229423E9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Forrige forelesning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2B09-1184-4AE5-8B48-CE03B2C4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Valg under knapphet for studenten Alexei</a:t>
            </a:r>
          </a:p>
          <a:p>
            <a:r>
              <a:rPr lang="nb-NO" dirty="0"/>
              <a:t>Valget mellom studietid og fritid</a:t>
            </a:r>
          </a:p>
          <a:p>
            <a:r>
              <a:rPr lang="nb-NO" dirty="0"/>
              <a:t>Grunnleggende prinsipp for en optimal løsning</a:t>
            </a:r>
          </a:p>
          <a:p>
            <a:pPr lvl="1"/>
            <a:r>
              <a:rPr lang="nb-NO" dirty="0"/>
              <a:t>MRT = MRS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6779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F859-B092-4EBF-BDF7-33883F6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Dekomponering av disse effektene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34AFA9-4A0C-4A29-BD3D-38D151B91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210" y="1421290"/>
            <a:ext cx="7597639" cy="5299353"/>
          </a:xfrm>
          <a:noFill/>
        </p:spPr>
      </p:pic>
    </p:spTree>
    <p:extLst>
      <p:ext uri="{BB962C8B-B14F-4D97-AF65-F5344CB8AC3E}">
        <p14:creationId xmlns:p14="http://schemas.microsoft.com/office/powerpoint/2010/main" val="381697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4BCB-BC70-47DB-B952-9352C009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Beskriver dette valg i virkelighet?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9ECA-0F77-462B-BF8E-F1613529CD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Husk at dette er en modell – se mer ved å ta bort detaljer.</a:t>
            </a:r>
          </a:p>
          <a:p>
            <a:endParaRPr lang="nb-NO" dirty="0"/>
          </a:p>
          <a:p>
            <a:r>
              <a:rPr lang="nb-NO" dirty="0"/>
              <a:t>Vi kjenner ikke MRT, MRS så hvordan kan vi bruke disse til å ta beslutninger?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DE9CA-E272-43F4-8348-832329110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Milton </a:t>
            </a:r>
            <a:r>
              <a:rPr lang="nb-NO" dirty="0" err="1"/>
              <a:t>Friedman</a:t>
            </a:r>
            <a:r>
              <a:rPr lang="nb-NO" dirty="0"/>
              <a:t> – prøving og feiling er viktig.</a:t>
            </a:r>
          </a:p>
          <a:p>
            <a:r>
              <a:rPr lang="nb-NO" dirty="0"/>
              <a:t>Vi konvergerer mot beslutninger vi er fornøyd med.</a:t>
            </a:r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CF106-9F98-469E-BD5D-2819A4476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058" y="4154962"/>
            <a:ext cx="4854681" cy="27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FEC9-2150-4C00-91E1-12930309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Andre problemer med modellen?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DC82-26A9-4022-9B7F-D2D2859995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Velger arbeidstakere hvor mange timer de vil jobbe?</a:t>
            </a:r>
          </a:p>
          <a:p>
            <a:pPr lvl="1"/>
            <a:r>
              <a:rPr lang="nb-NO" dirty="0"/>
              <a:t>Vanligvis fastsatt av arbeidsgiveren</a:t>
            </a:r>
          </a:p>
          <a:p>
            <a:pPr lvl="1"/>
            <a:r>
              <a:rPr lang="nb-NO" dirty="0"/>
              <a:t>Vi kan velge overtid?</a:t>
            </a:r>
          </a:p>
          <a:p>
            <a:r>
              <a:rPr lang="nb-NO" dirty="0"/>
              <a:t>Antall timer regulert gjennom lovgiving</a:t>
            </a:r>
          </a:p>
          <a:p>
            <a:pPr lvl="1"/>
            <a:r>
              <a:rPr lang="nb-NO" dirty="0"/>
              <a:t>Arbeidsmiljøloven</a:t>
            </a:r>
          </a:p>
          <a:p>
            <a:pPr lvl="1"/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AD4A2-53CB-4825-8B42-F098931D4D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Arbeidstid i demokratiske land kan påvirkes gjennom</a:t>
            </a:r>
          </a:p>
          <a:p>
            <a:pPr lvl="1"/>
            <a:r>
              <a:rPr lang="nb-NO" dirty="0"/>
              <a:t>stemmegivning i valg</a:t>
            </a:r>
          </a:p>
          <a:p>
            <a:pPr lvl="1"/>
            <a:r>
              <a:rPr lang="nb-NO" dirty="0"/>
              <a:t>forhandling mellom partene i arbeidslivet</a:t>
            </a:r>
          </a:p>
          <a:p>
            <a:r>
              <a:rPr lang="nb-NO" dirty="0"/>
              <a:t>Kultur og politikk kan forklare forskjeller mellom land?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F4E883-4F12-456E-A341-68035D2B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6" y="5349741"/>
            <a:ext cx="1045991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09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C00AE8-3F49-4C12-B155-ED51D0BCD11E}"/>
              </a:ext>
            </a:extLst>
          </p:cNvPr>
          <p:cNvSpPr txBox="1"/>
          <p:nvPr/>
        </p:nvSpPr>
        <p:spPr>
          <a:xfrm>
            <a:off x="156275" y="-2858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nb-NO" sz="1600" kern="1200" dirty="0">
                <a:latin typeface="+mj-lt"/>
                <a:ea typeface="+mj-ea"/>
                <a:cs typeface="+mj-cs"/>
              </a:rPr>
              <a:t>Kilde: </a:t>
            </a:r>
            <a:r>
              <a:rPr lang="nb-NO" sz="1600" kern="1200" dirty="0">
                <a:latin typeface="+mj-lt"/>
                <a:ea typeface="+mj-ea"/>
                <a:cs typeface="+mj-cs"/>
                <a:hlinkClick r:id="rId2"/>
              </a:rPr>
              <a:t>Our World in Data</a:t>
            </a:r>
            <a:endParaRPr lang="nb-NO" sz="16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0A419-1C96-425C-858C-7CB620A50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2361" y="611119"/>
            <a:ext cx="8829514" cy="6246881"/>
          </a:xfrm>
          <a:noFill/>
        </p:spPr>
      </p:pic>
    </p:spTree>
    <p:extLst>
      <p:ext uri="{BB962C8B-B14F-4D97-AF65-F5344CB8AC3E}">
        <p14:creationId xmlns:p14="http://schemas.microsoft.com/office/powerpoint/2010/main" val="2782128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EEEA-CDE5-4271-AC8D-8AB167E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Endring i arbeidstid over tid: USA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067F1-53CD-43FC-8918-BC4A063A9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727" y="1357923"/>
            <a:ext cx="791662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93A48-57E3-4007-A00A-8DC93804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78000"/>
            <a:ext cx="7253543" cy="142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50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3613-3528-488F-B1B2-F340EE8B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49F187-F1C8-4371-9FD2-F5F702B627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98" y="1531342"/>
            <a:ext cx="7713656" cy="427217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5E6A6-33D1-4DD6-8961-F918C606E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3653" y="588936"/>
            <a:ext cx="4412517" cy="5665519"/>
          </a:xfrm>
        </p:spPr>
        <p:txBody>
          <a:bodyPr/>
          <a:lstStyle/>
          <a:p>
            <a:r>
              <a:rPr lang="nb-NO" dirty="0"/>
              <a:t>Tilpasningen flytter seg over tid fra A til D</a:t>
            </a:r>
          </a:p>
          <a:p>
            <a:r>
              <a:rPr lang="nb-NO" dirty="0"/>
              <a:t>Inntektseffekten er A til C</a:t>
            </a:r>
          </a:p>
          <a:p>
            <a:r>
              <a:rPr lang="nb-NO" dirty="0"/>
              <a:t>Substitusjonseffekten går fra C til D</a:t>
            </a:r>
          </a:p>
          <a:p>
            <a:endParaRPr lang="nb-NO" dirty="0"/>
          </a:p>
          <a:p>
            <a:r>
              <a:rPr lang="nb-NO" dirty="0"/>
              <a:t>Den positive inntektseffekten er størst, og antall timer fritid øker.</a:t>
            </a:r>
          </a:p>
        </p:txBody>
      </p:sp>
    </p:spTree>
    <p:extLst>
      <p:ext uri="{BB962C8B-B14F-4D97-AF65-F5344CB8AC3E}">
        <p14:creationId xmlns:p14="http://schemas.microsoft.com/office/powerpoint/2010/main" val="3395756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64C2-D4AE-4944-A181-87D2EA3D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Norge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858861-038E-410E-AA1E-E6180C01B0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9745" y="1354554"/>
            <a:ext cx="5847269" cy="4148891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557B55-8B93-4FFC-8C8F-1CAAF6CFA2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17261" y="141228"/>
            <a:ext cx="4554994" cy="59582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0DC58-DDEC-4705-838E-B9C6449A7910}"/>
              </a:ext>
            </a:extLst>
          </p:cNvPr>
          <p:cNvSpPr txBox="1"/>
          <p:nvPr/>
        </p:nvSpPr>
        <p:spPr>
          <a:xfrm>
            <a:off x="838200" y="6307810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4"/>
              </a:rPr>
              <a:t>Our World in Data</a:t>
            </a:r>
            <a:endParaRPr lang="nb-N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1A1F9-3ADC-4D77-8E8F-B5E8CDEE753A}"/>
              </a:ext>
            </a:extLst>
          </p:cNvPr>
          <p:cNvSpPr txBox="1"/>
          <p:nvPr/>
        </p:nvSpPr>
        <p:spPr>
          <a:xfrm>
            <a:off x="6267014" y="6306496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5"/>
              </a:rPr>
              <a:t>NOU 2020: 8 Grunnlaget for inntektsoppgjørene 2020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88182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1D18-C0B7-4F2D-A6A8-F7DFC494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Forskjeller i arbeidstid mellom land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43845A-F6F6-41AE-A3C6-533F5B7E1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275" y="1388692"/>
            <a:ext cx="6564639" cy="5469307"/>
          </a:xfrm>
        </p:spPr>
      </p:pic>
    </p:spTree>
    <p:extLst>
      <p:ext uri="{BB962C8B-B14F-4D97-AF65-F5344CB8AC3E}">
        <p14:creationId xmlns:p14="http://schemas.microsoft.com/office/powerpoint/2010/main" val="3564973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7E85-95B3-43D3-AD71-B7576DEE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Som kan representeres grafisk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6A4B0D-5A54-4147-8A76-814DB468E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113" y="1825625"/>
            <a:ext cx="8805916" cy="4854144"/>
          </a:xfrm>
        </p:spPr>
      </p:pic>
    </p:spTree>
    <p:extLst>
      <p:ext uri="{BB962C8B-B14F-4D97-AF65-F5344CB8AC3E}">
        <p14:creationId xmlns:p14="http://schemas.microsoft.com/office/powerpoint/2010/main" val="1397322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4E0B-4C14-4B73-876C-3984CAA9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Hypotetiske indifferenskurver (som viser forskjellige preferanser)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A8D9B-D1B7-4297-9A08-8B6EC87BD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825" y="1825625"/>
            <a:ext cx="8767635" cy="4916138"/>
          </a:xfrm>
        </p:spPr>
      </p:pic>
    </p:spTree>
    <p:extLst>
      <p:ext uri="{BB962C8B-B14F-4D97-AF65-F5344CB8AC3E}">
        <p14:creationId xmlns:p14="http://schemas.microsoft.com/office/powerpoint/2010/main" val="393006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919324-FFEF-4DA1-8B7B-E7E9055D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Optimale valg under knapphet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EC7D185-C83A-4F3A-9677-8CC3F4F81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nb-NO" dirty="0"/>
              <a:t>Et optimalt valg må</a:t>
            </a:r>
          </a:p>
          <a:p>
            <a:pPr lvl="1"/>
            <a:r>
              <a:rPr lang="nb-NO" sz="2800" dirty="0"/>
              <a:t>være mulig</a:t>
            </a:r>
          </a:p>
          <a:p>
            <a:pPr lvl="2"/>
            <a:r>
              <a:rPr lang="nb-NO" sz="2400" dirty="0"/>
              <a:t>utelukker punkter utenfor mulighetsområde, f.eks. på IC4</a:t>
            </a:r>
          </a:p>
          <a:p>
            <a:pPr lvl="1"/>
            <a:r>
              <a:rPr lang="nb-NO" sz="2800" dirty="0"/>
              <a:t>maksimere nytte</a:t>
            </a:r>
          </a:p>
          <a:p>
            <a:pPr lvl="2"/>
            <a:r>
              <a:rPr lang="nb-NO" sz="2400" dirty="0"/>
              <a:t>utelukker punkter som A og B ettersom man kan oppnå en tilpasning med høyere nytte.</a:t>
            </a:r>
          </a:p>
          <a:p>
            <a:pPr lvl="1"/>
            <a:endParaRPr lang="nb-NO" sz="2800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074AFD5-4D7B-4555-A70C-6ACC35E42F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26930"/>
            <a:ext cx="6008594" cy="4748727"/>
          </a:xfrm>
        </p:spPr>
      </p:pic>
    </p:spTree>
    <p:extLst>
      <p:ext uri="{BB962C8B-B14F-4D97-AF65-F5344CB8AC3E}">
        <p14:creationId xmlns:p14="http://schemas.microsoft.com/office/powerpoint/2010/main" val="1401318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CA28-F90E-4535-B16C-CB2ADFA2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Oppsummering </a:t>
            </a:r>
            <a:r>
              <a:rPr lang="nb-NO" dirty="0" err="1"/>
              <a:t>Kap</a:t>
            </a:r>
            <a:r>
              <a:rPr lang="nb-NO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DE93-77B4-4E69-AAC5-7F1AF245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har utviklet verktøy for å modellere konsumentens tilpasning under knapphet.</a:t>
            </a:r>
          </a:p>
          <a:p>
            <a:r>
              <a:rPr lang="nb-NO" dirty="0"/>
              <a:t>Likner på modellen som vi brukte for å analysere bedriftens kostnadsminimerende tilpasning.</a:t>
            </a:r>
          </a:p>
          <a:p>
            <a:r>
              <a:rPr lang="nb-NO" dirty="0" err="1"/>
              <a:t>Optimalitet</a:t>
            </a:r>
            <a:r>
              <a:rPr lang="nb-NO" dirty="0"/>
              <a:t> krever MRT=MRS</a:t>
            </a:r>
          </a:p>
          <a:p>
            <a:r>
              <a:rPr lang="nb-NO" dirty="0"/>
              <a:t>En økning i lønna eller produktivitet endrer MRT og øker alternativkostnaden av fritid.</a:t>
            </a:r>
          </a:p>
          <a:p>
            <a:pPr lvl="1"/>
            <a:r>
              <a:rPr lang="nb-NO" dirty="0"/>
              <a:t>Arbeidere kan da velge å jobbe flere timer (substitusjonseffekten)</a:t>
            </a:r>
          </a:p>
          <a:p>
            <a:pPr lvl="1"/>
            <a:r>
              <a:rPr lang="nb-NO" dirty="0"/>
              <a:t>Men høyere inntekt </a:t>
            </a:r>
            <a:r>
              <a:rPr lang="nb-NO"/>
              <a:t>kan øke </a:t>
            </a:r>
            <a:r>
              <a:rPr lang="nb-NO" dirty="0"/>
              <a:t>fritid </a:t>
            </a:r>
            <a:r>
              <a:rPr lang="nb-NO"/>
              <a:t>(inntektseffekten)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77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04797-AB5D-40C4-8728-FFE8B0A6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Likevekt</a:t>
            </a:r>
            <a:r>
              <a:rPr lang="en-US" dirty="0"/>
              <a:t>: MRS=MRT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71B4D868-3DE8-4F5B-B64A-162E95993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036" y="1606740"/>
            <a:ext cx="6589058" cy="5161282"/>
          </a:xfrm>
        </p:spPr>
      </p:pic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33791531-D766-4A56-BFEF-B0E257EF97E5}"/>
              </a:ext>
            </a:extLst>
          </p:cNvPr>
          <p:cNvCxnSpPr>
            <a:cxnSpLocks/>
          </p:cNvCxnSpPr>
          <p:nvPr/>
        </p:nvCxnSpPr>
        <p:spPr>
          <a:xfrm>
            <a:off x="6406738" y="1828800"/>
            <a:ext cx="2030680" cy="26660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0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5314-9AB3-41CB-A820-C4D41DAD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Teknologisk fremskritt og arbeidstid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64C26-D66D-4FF2-BDEB-7212BBDA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Ny teknologi øker produktiviteten til arbeidskraft</a:t>
            </a:r>
          </a:p>
          <a:p>
            <a:r>
              <a:rPr lang="nb-NO" dirty="0"/>
              <a:t>Hvordan endrer dette vår levestandard?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27F53-4FBA-4205-896B-38823CE9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70" y="3212998"/>
            <a:ext cx="4476750" cy="2762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DE01D-F89D-4C3A-9589-71AF1DB97FF5}"/>
              </a:ext>
            </a:extLst>
          </p:cNvPr>
          <p:cNvSpPr txBox="1"/>
          <p:nvPr/>
        </p:nvSpPr>
        <p:spPr>
          <a:xfrm>
            <a:off x="5635420" y="3011283"/>
            <a:ext cx="5852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John Maynard Keynes (1930): Om 100 år vil folk i</a:t>
            </a:r>
          </a:p>
          <a:p>
            <a:r>
              <a:rPr lang="nb-NO" dirty="0"/>
              <a:t>gjennomsnitt får det 8 ganger bedre og det vil være nok</a:t>
            </a:r>
          </a:p>
          <a:p>
            <a:r>
              <a:rPr lang="nb-NO" dirty="0"/>
              <a:t>å jobbe 15 timer i uke.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4B27D-B0AB-48C0-B318-F4C09F49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60077"/>
            <a:ext cx="1535171" cy="2409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B2135-6AB6-4791-90CD-95B9F6AC2480}"/>
              </a:ext>
            </a:extLst>
          </p:cNvPr>
          <p:cNvSpPr txBox="1"/>
          <p:nvPr/>
        </p:nvSpPr>
        <p:spPr>
          <a:xfrm>
            <a:off x="8307092" y="4432515"/>
            <a:ext cx="3625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 Harford (2015): vi jobber mye</a:t>
            </a:r>
          </a:p>
          <a:p>
            <a:r>
              <a:rPr lang="nb-NO" dirty="0"/>
              <a:t>fortsatt fordi vi får glede fra å </a:t>
            </a:r>
          </a:p>
          <a:p>
            <a:r>
              <a:rPr lang="nb-NO" dirty="0"/>
              <a:t>ha mer enn andre.</a:t>
            </a:r>
          </a:p>
          <a:p>
            <a:endParaRPr lang="nb-NO" dirty="0"/>
          </a:p>
          <a:p>
            <a:r>
              <a:rPr lang="nb-NO" dirty="0"/>
              <a:t>«</a:t>
            </a:r>
            <a:r>
              <a:rPr lang="nb-NO" dirty="0" err="1"/>
              <a:t>Keeping</a:t>
            </a:r>
            <a:r>
              <a:rPr lang="nb-NO" dirty="0"/>
              <a:t>-up-</a:t>
            </a:r>
            <a:r>
              <a:rPr lang="nb-NO" dirty="0" err="1"/>
              <a:t>with</a:t>
            </a:r>
            <a:r>
              <a:rPr lang="nb-NO" dirty="0"/>
              <a:t>-</a:t>
            </a:r>
            <a:r>
              <a:rPr lang="nb-NO" dirty="0" err="1"/>
              <a:t>the-Joneses</a:t>
            </a:r>
            <a:r>
              <a:rPr lang="nb-NO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3867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7B544B-FE9E-45E8-AA6E-2A2265E6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modellere</a:t>
            </a:r>
            <a:r>
              <a:rPr lang="en-US" dirty="0"/>
              <a:t> </a:t>
            </a:r>
            <a:r>
              <a:rPr lang="en-US" dirty="0" err="1"/>
              <a:t>teknologisk</a:t>
            </a:r>
            <a:r>
              <a:rPr lang="en-US" dirty="0"/>
              <a:t> </a:t>
            </a:r>
            <a:r>
              <a:rPr lang="en-US" dirty="0" err="1"/>
              <a:t>fremgang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2D998-1780-4572-9683-2D9D0886DE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488" y="1863884"/>
            <a:ext cx="5911312" cy="487683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95E0396D-EDA9-43C4-8ECA-42A9CA152CF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351338"/>
              </a:xfrm>
            </p:spPr>
            <p:txBody>
              <a:bodyPr/>
              <a:lstStyle/>
              <a:p>
                <a:r>
                  <a:rPr lang="en-US" dirty="0"/>
                  <a:t>Cobb-Douglas med </a:t>
                </a:r>
                <a:r>
                  <a:rPr lang="en-US" dirty="0" err="1"/>
                  <a:t>én</a:t>
                </a:r>
                <a:r>
                  <a:rPr lang="en-US" dirty="0"/>
                  <a:t> </a:t>
                </a:r>
                <a:r>
                  <a:rPr lang="en-US" dirty="0" err="1"/>
                  <a:t>produksjonsfaktor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Økning</a:t>
                </a:r>
                <a:r>
                  <a:rPr lang="en-US" dirty="0"/>
                  <a:t> i A </a:t>
                </a:r>
                <a:r>
                  <a:rPr lang="en-US" dirty="0" err="1"/>
                  <a:t>måler</a:t>
                </a:r>
                <a:r>
                  <a:rPr lang="en-US" dirty="0"/>
                  <a:t> </a:t>
                </a:r>
                <a:r>
                  <a:rPr lang="en-US" dirty="0" err="1"/>
                  <a:t>teknologisk</a:t>
                </a:r>
                <a:r>
                  <a:rPr lang="en-US" dirty="0"/>
                  <a:t> </a:t>
                </a:r>
                <a:r>
                  <a:rPr lang="en-US" dirty="0" err="1"/>
                  <a:t>fremgang</a:t>
                </a:r>
                <a:r>
                  <a:rPr lang="en-US" dirty="0"/>
                  <a:t>. MP </a:t>
                </a:r>
                <a:r>
                  <a:rPr lang="en-US" dirty="0" err="1"/>
                  <a:t>og</a:t>
                </a:r>
                <a:r>
                  <a:rPr lang="en-US" dirty="0"/>
                  <a:t> AP </a:t>
                </a:r>
                <a:r>
                  <a:rPr lang="en-US" dirty="0" err="1"/>
                  <a:t>øker</a:t>
                </a:r>
                <a:r>
                  <a:rPr lang="en-US" dirty="0"/>
                  <a:t> for alle L</a:t>
                </a:r>
              </a:p>
              <a:p>
                <a:endParaRPr lang="en-US" dirty="0"/>
              </a:p>
              <a:p>
                <a:r>
                  <a:rPr lang="en-US" dirty="0" err="1"/>
                  <a:t>Blå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Rød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95E0396D-EDA9-43C4-8ECA-42A9CA152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351338"/>
              </a:xfrm>
              <a:blipFill>
                <a:blip r:embed="rId3"/>
                <a:stretch>
                  <a:fillRect l="-2118" t="-2381" r="-941" b="-28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15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0FA5-6698-4710-B840-0AC95AA5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Endre produksjonselastisitet?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212E56-1095-40AD-ADA0-9FB4F12E12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4553" y="1825625"/>
            <a:ext cx="5749820" cy="483864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717228-6797-4F99-8A40-59278795F4B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Cobb-Douglas med </a:t>
                </a:r>
                <a:r>
                  <a:rPr lang="en-US" dirty="0" err="1"/>
                  <a:t>én</a:t>
                </a:r>
                <a:r>
                  <a:rPr lang="en-US" dirty="0"/>
                  <a:t> </a:t>
                </a:r>
                <a:r>
                  <a:rPr lang="en-US" dirty="0" err="1"/>
                  <a:t>produksjonsfaktor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 &lt; 1 (</a:t>
                </a:r>
                <a:r>
                  <a:rPr lang="en-US" dirty="0" err="1"/>
                  <a:t>konkav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 </a:t>
                </a:r>
                <a:r>
                  <a:rPr lang="en-US" dirty="0" err="1"/>
                  <a:t>forteller</a:t>
                </a:r>
                <a:r>
                  <a:rPr lang="en-US" dirty="0"/>
                  <a:t> om </a:t>
                </a:r>
                <a:r>
                  <a:rPr lang="en-US" dirty="0" err="1"/>
                  <a:t>krumningen</a:t>
                </a:r>
                <a:r>
                  <a:rPr lang="en-US" dirty="0"/>
                  <a:t> </a:t>
                </a:r>
                <a:r>
                  <a:rPr lang="en-US" dirty="0" err="1"/>
                  <a:t>til</a:t>
                </a:r>
                <a:r>
                  <a:rPr lang="en-US" dirty="0"/>
                  <a:t> </a:t>
                </a:r>
                <a:r>
                  <a:rPr lang="en-US" dirty="0" err="1"/>
                  <a:t>produktfunksjonen</a:t>
                </a:r>
                <a:endParaRPr lang="en-US" dirty="0"/>
              </a:p>
              <a:p>
                <a:r>
                  <a:rPr lang="en-US" dirty="0" err="1"/>
                  <a:t>Blå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Rød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0,8</m:t>
                        </m:r>
                      </m:sup>
                    </m:sSup>
                  </m:oMath>
                </a14:m>
                <a:endParaRPr lang="nb-NO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717228-6797-4F99-8A40-59278795F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93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0FA5-6698-4710-B840-0AC95AA5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Endre produksjonselastisitet?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212E56-1095-40AD-ADA0-9FB4F12E12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4553" y="1825625"/>
            <a:ext cx="5749820" cy="483864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717228-6797-4F99-8A40-59278795F4B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Blå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Rød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0,8</m:t>
                        </m:r>
                      </m:sup>
                    </m:sSup>
                  </m:oMath>
                </a14:m>
                <a:endParaRPr lang="nb-NO" dirty="0"/>
              </a:p>
              <a:p>
                <a:r>
                  <a:rPr lang="nb-NO" dirty="0"/>
                  <a:t>Økning i b gir en mindre konkav kurve</a:t>
                </a:r>
              </a:p>
              <a:p>
                <a:r>
                  <a:rPr lang="nb-NO" dirty="0"/>
                  <a:t>Men se hva som skjer for L&lt;1</a:t>
                </a:r>
              </a:p>
              <a:p>
                <a:r>
                  <a:rPr lang="nb-NO" dirty="0"/>
                  <a:t>Dessuten blir kurven en rett linje for b=1, og konveks for b&gt;1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717228-6797-4F99-8A40-59278795F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381" r="-58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98B8B61B-F8A1-4D8D-94B0-62F6283999E3}"/>
              </a:ext>
            </a:extLst>
          </p:cNvPr>
          <p:cNvSpPr/>
          <p:nvPr/>
        </p:nvSpPr>
        <p:spPr>
          <a:xfrm>
            <a:off x="6356555" y="59288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41B24F0-ED34-4170-84B6-48E93725C3CA}"/>
              </a:ext>
            </a:extLst>
          </p:cNvPr>
          <p:cNvSpPr/>
          <p:nvPr/>
        </p:nvSpPr>
        <p:spPr>
          <a:xfrm>
            <a:off x="7519318" y="5729770"/>
            <a:ext cx="3330677" cy="8607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Bedre å modellere tek fremgang ved å øke A</a:t>
            </a:r>
          </a:p>
        </p:txBody>
      </p:sp>
    </p:spTree>
    <p:extLst>
      <p:ext uri="{BB962C8B-B14F-4D97-AF65-F5344CB8AC3E}">
        <p14:creationId xmlns:p14="http://schemas.microsoft.com/office/powerpoint/2010/main" val="45378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9496-603A-4897-8775-8B94CB12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Møt Angela… (fig 3.12)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A171-8E69-4D5D-B416-F4C1EA5DA0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Hun bruker arbeidskraft til å produsere korn.</a:t>
            </a:r>
          </a:p>
          <a:p>
            <a:r>
              <a:rPr lang="nb-NO" dirty="0"/>
              <a:t>Produktfunksjonen hennes er PF.</a:t>
            </a:r>
          </a:p>
          <a:p>
            <a:r>
              <a:rPr lang="nb-NO" dirty="0"/>
              <a:t>Endrer seg til </a:t>
            </a:r>
            <a:r>
              <a:rPr lang="nb-NO" dirty="0" err="1"/>
              <a:t>Pf</a:t>
            </a:r>
            <a:r>
              <a:rPr lang="nb-NO" sz="1100" dirty="0" err="1"/>
              <a:t>new</a:t>
            </a:r>
            <a:r>
              <a:rPr lang="nb-NO" sz="1100" dirty="0"/>
              <a:t> </a:t>
            </a:r>
            <a:r>
              <a:rPr lang="nb-NO" dirty="0"/>
              <a:t> </a:t>
            </a:r>
            <a:r>
              <a:rPr lang="nb-NO" dirty="0" err="1"/>
              <a:t>pga</a:t>
            </a:r>
            <a:r>
              <a:rPr lang="nb-NO" dirty="0"/>
              <a:t> teknologisk fremgang</a:t>
            </a:r>
          </a:p>
          <a:p>
            <a:r>
              <a:rPr lang="nb-NO" dirty="0"/>
              <a:t>Grenseproduktiviteten (MP) og gjennomsnittsproduktiviteten (AP) er økt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2CC8CE-E8B4-4066-B318-AF29B52C3E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580828"/>
            <a:ext cx="6184210" cy="41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41060"/>
      </p:ext>
    </p:extLst>
  </p:cSld>
  <p:clrMapOvr>
    <a:masterClrMapping/>
  </p:clrMapOvr>
</p:sld>
</file>

<file path=ppt/theme/theme1.xml><?xml version="1.0" encoding="utf-8"?>
<a:theme xmlns:a="http://schemas.openxmlformats.org/drawingml/2006/main" name="Lys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85BAD49A-8357-45C0-A36E-A755C9F794CB}"/>
    </a:ext>
  </a:extLst>
</a:theme>
</file>

<file path=ppt/theme/theme2.xml><?xml version="1.0" encoding="utf-8"?>
<a:theme xmlns:a="http://schemas.openxmlformats.org/drawingml/2006/main" name="Lys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EEA90934-389D-4B81-A1D9-645F8A619D99}"/>
    </a:ext>
  </a:extLst>
</a:theme>
</file>

<file path=ppt/theme/theme3.xml><?xml version="1.0" encoding="utf-8"?>
<a:theme xmlns:a="http://schemas.openxmlformats.org/drawingml/2006/main" name="Mørk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DE14CD14-3CD4-4134-8C2C-D16B8AF28894}"/>
    </a:ext>
  </a:extLst>
</a:theme>
</file>

<file path=ppt/theme/theme4.xml><?xml version="1.0" encoding="utf-8"?>
<a:theme xmlns:a="http://schemas.openxmlformats.org/drawingml/2006/main" name="Mørk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4A84149A-1A83-4246-BA91-369DCE31AF2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42E147C493CE4AA5A23A5264E9D62A" ma:contentTypeVersion="22" ma:contentTypeDescription="Create a new document." ma:contentTypeScope="" ma:versionID="2bd039c23542757ce3df9bc820821c91">
  <xsd:schema xmlns:xsd="http://www.w3.org/2001/XMLSchema" xmlns:xs="http://www.w3.org/2001/XMLSchema" xmlns:p="http://schemas.microsoft.com/office/2006/metadata/properties" xmlns:ns3="5d7dd9b0-5ef0-4db8-b620-ecd60d112a7b" xmlns:ns4="88294798-f355-4c52-b11f-13f5217b3f79" targetNamespace="http://schemas.microsoft.com/office/2006/metadata/properties" ma:root="true" ma:fieldsID="ae0e37d87dc84f049a88b152cb1e290f" ns3:_="" ns4:_="">
    <xsd:import namespace="5d7dd9b0-5ef0-4db8-b620-ecd60d112a7b"/>
    <xsd:import namespace="88294798-f355-4c52-b11f-13f5217b3f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dd9b0-5ef0-4db8-b620-ecd60d112a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94798-f355-4c52-b11f-13f5217b3f79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88294798-f355-4c52-b11f-13f5217b3f79">
      <UserInfo>
        <DisplayName/>
        <AccountId xsi:nil="true"/>
        <AccountType/>
      </UserInfo>
    </Owner>
    <Students xmlns="88294798-f355-4c52-b11f-13f5217b3f79">
      <UserInfo>
        <DisplayName/>
        <AccountId xsi:nil="true"/>
        <AccountType/>
      </UserInfo>
    </Students>
    <DefaultSectionNames xmlns="88294798-f355-4c52-b11f-13f5217b3f79" xsi:nil="true"/>
    <NotebookType xmlns="88294798-f355-4c52-b11f-13f5217b3f79" xsi:nil="true"/>
    <FolderType xmlns="88294798-f355-4c52-b11f-13f5217b3f79" xsi:nil="true"/>
    <Teachers xmlns="88294798-f355-4c52-b11f-13f5217b3f79">
      <UserInfo>
        <DisplayName/>
        <AccountId xsi:nil="true"/>
        <AccountType/>
      </UserInfo>
    </Teachers>
    <AppVersion xmlns="88294798-f355-4c52-b11f-13f5217b3f79" xsi:nil="true"/>
    <Invited_Students xmlns="88294798-f355-4c52-b11f-13f5217b3f79" xsi:nil="true"/>
    <Self_Registration_Enabled xmlns="88294798-f355-4c52-b11f-13f5217b3f79" xsi:nil="true"/>
    <Invited_Teachers xmlns="88294798-f355-4c52-b11f-13f5217b3f79" xsi:nil="true"/>
    <Student_Groups xmlns="88294798-f355-4c52-b11f-13f5217b3f79">
      <UserInfo>
        <DisplayName/>
        <AccountId xsi:nil="true"/>
        <AccountType/>
      </UserInfo>
    </Student_Group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0FD244-6CE7-4E1F-9D55-6DDB3B57B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dd9b0-5ef0-4db8-b620-ecd60d112a7b"/>
    <ds:schemaRef ds:uri="88294798-f355-4c52-b11f-13f5217b3f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B8CE85-5F1D-42BF-8415-06CA0A4ECE67}">
  <ds:schemaRefs>
    <ds:schemaRef ds:uri="5d7dd9b0-5ef0-4db8-b620-ecd60d112a7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8294798-f355-4c52-b11f-13f5217b3f7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12518E-665B-4845-8B5B-0C9337B780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UiT PowerPoint bokmål</Template>
  <TotalTime>696</TotalTime>
  <Words>826</Words>
  <Application>Microsoft Office PowerPoint</Application>
  <PresentationFormat>Widescreen</PresentationFormat>
  <Paragraphs>133</Paragraphs>
  <Slides>30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4</vt:i4>
      </vt:variant>
      <vt:variant>
        <vt:lpstr>Lysbildetitler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Lys med mønster</vt:lpstr>
      <vt:lpstr>Lys uten mønster</vt:lpstr>
      <vt:lpstr>Mørk med mønster</vt:lpstr>
      <vt:lpstr>Mørk uten mønster</vt:lpstr>
      <vt:lpstr>SOK-1004 Forelesning 14</vt:lpstr>
      <vt:lpstr>Forrige forelesning</vt:lpstr>
      <vt:lpstr>Optimale valg under knapphet</vt:lpstr>
      <vt:lpstr>Likevekt: MRS=MRT</vt:lpstr>
      <vt:lpstr>Teknologisk fremskritt og arbeidstid</vt:lpstr>
      <vt:lpstr>Hvordan modellere teknologisk fremgang?</vt:lpstr>
      <vt:lpstr>Endre produksjonselastisitet?</vt:lpstr>
      <vt:lpstr>Endre produksjonselastisitet?</vt:lpstr>
      <vt:lpstr>Møt Angela… (fig 3.12)</vt:lpstr>
      <vt:lpstr>Mulighetsområdet</vt:lpstr>
      <vt:lpstr>Angelas optimale valg</vt:lpstr>
      <vt:lpstr>En annen mulighet</vt:lpstr>
      <vt:lpstr>Inntektsøkninger og arbeidsinnsats</vt:lpstr>
      <vt:lpstr>Inntektsøkninger og arbeidsinnsats</vt:lpstr>
      <vt:lpstr>Det optimale valget</vt:lpstr>
      <vt:lpstr>Effekten av en økning i inntekt</vt:lpstr>
      <vt:lpstr>Inntektseffekten er positiv eller null</vt:lpstr>
      <vt:lpstr>Effekten av endringer i timelønna</vt:lpstr>
      <vt:lpstr>To effekter</vt:lpstr>
      <vt:lpstr>Dekomponering av disse effektene</vt:lpstr>
      <vt:lpstr>Beskriver dette valg i virkelighet?</vt:lpstr>
      <vt:lpstr>Andre problemer med modellen?</vt:lpstr>
      <vt:lpstr>PowerPoint-presentasjon</vt:lpstr>
      <vt:lpstr>Endring i arbeidstid over tid: USA</vt:lpstr>
      <vt:lpstr>PowerPoint-presentasjon</vt:lpstr>
      <vt:lpstr>Norge</vt:lpstr>
      <vt:lpstr>Forskjeller i arbeidstid mellom land</vt:lpstr>
      <vt:lpstr>Som kan representeres grafisk</vt:lpstr>
      <vt:lpstr>Hypotetiske indifferenskurver (som viser forskjellige preferanser)</vt:lpstr>
      <vt:lpstr>Oppsummering Kap 3</vt:lpstr>
    </vt:vector>
  </TitlesOfParts>
  <Company>UiT Norges arktiske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SOK-1004 Forelesning 14</dc:title>
  <dc:creator>Derek John Clark</dc:creator>
  <cp:lastModifiedBy>Derek John Clark</cp:lastModifiedBy>
  <cp:revision>12</cp:revision>
  <dcterms:created xsi:type="dcterms:W3CDTF">2021-10-25T08:22:51Z</dcterms:created>
  <dcterms:modified xsi:type="dcterms:W3CDTF">2021-10-27T13:15:54Z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0x0101008742E147C493CE4AA5A23A5264E9D62A</vt:lpwstr>
  </property>
</Properties>
</file>