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202E-9F73-B6D7-0893-1B5B7BACF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24C06-B3DE-D62B-3907-A3741D6F2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19A0E-E2D5-73B4-6A0F-ADAB421F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AC73-FD9C-4829-8DA4-4E06D7F77203}" type="datetimeFigureOut">
              <a:rPr lang="nb-NO" smtClean="0"/>
              <a:t>30.08.2023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7D556-5772-F49A-A256-A247BBA7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E2BE-7AE7-F0D1-934B-8060B315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3BB4-A390-4EED-A057-C483904DF4A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364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FB2E-2F42-B3F9-EA19-22E9DB8D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C91B0-E790-8218-E2E2-DC7C7C615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19F70-5EA5-ABDA-29DE-FFA9C7C4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AC73-FD9C-4829-8DA4-4E06D7F77203}" type="datetimeFigureOut">
              <a:rPr lang="nb-NO" smtClean="0"/>
              <a:t>30.08.2023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5E6AA-592D-00EA-6F1D-00CB1F49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1B611-7403-E18C-BD75-B1C6AE9D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3BB4-A390-4EED-A057-C483904DF4A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175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49EA3-E7B2-FA22-CA37-71061224B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82393-E8CC-3EB8-C5BC-CA94367AC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54564-EA44-6B6C-2BC1-B6158E6B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AC73-FD9C-4829-8DA4-4E06D7F77203}" type="datetimeFigureOut">
              <a:rPr lang="nb-NO" smtClean="0"/>
              <a:t>30.08.2023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897F6-58B6-A7F6-4CA3-ADA8756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7B056-B7FD-20D1-5B11-FFD6F070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3BB4-A390-4EED-A057-C483904DF4A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357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2BB6-58EC-0F13-4820-1A8461E2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E7F1F-68A8-1A43-3E19-BECE980F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CF84-99D5-EFBC-3424-66762422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AC73-FD9C-4829-8DA4-4E06D7F77203}" type="datetimeFigureOut">
              <a:rPr lang="nb-NO" smtClean="0"/>
              <a:t>30.08.2023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B0218-40C3-4501-F4D7-32FFC3F7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09CEA-EE25-CD00-F6A6-34B2A36E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3BB4-A390-4EED-A057-C483904DF4A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887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D127-6864-56EB-F7C5-D3E186BF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38E3F-BF44-36CC-DB19-CCDE6EA78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EEC80-C19C-308C-CFAD-C1EA44A9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AC73-FD9C-4829-8DA4-4E06D7F77203}" type="datetimeFigureOut">
              <a:rPr lang="nb-NO" smtClean="0"/>
              <a:t>30.08.2023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C6550-8B30-1DBE-62AB-A1FE2937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4EBBE-335B-72DD-718B-4DC78CFD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3BB4-A390-4EED-A057-C483904DF4A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437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A59F-B8E0-706A-991F-51747225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52FDD-B1E2-1D64-5DBE-3D495F829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C2B0B-4F59-8FBC-EB5C-941E4335D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2DC30-4210-0F5D-E9B0-059F6A34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AC73-FD9C-4829-8DA4-4E06D7F77203}" type="datetimeFigureOut">
              <a:rPr lang="nb-NO" smtClean="0"/>
              <a:t>30.08.2023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4B7DB-6EFE-50D0-345A-D2659007E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A9164-C5CC-78FB-B54F-C51DF26B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3BB4-A390-4EED-A057-C483904DF4A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218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7EC5-FF71-33FB-01C2-6451A693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2AE1-A3FF-6E77-9918-A0D0D02CB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AC864-9014-C770-B3D9-514D96F71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164F5-15EB-F2FF-2CE4-F4E98348F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BDA96-3FA8-3D1E-9850-E36FFDB05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3F2B4-561C-120E-A973-C46ABC38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AC73-FD9C-4829-8DA4-4E06D7F77203}" type="datetimeFigureOut">
              <a:rPr lang="nb-NO" smtClean="0"/>
              <a:t>30.08.2023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D90EF-61D1-5DA9-CD97-0D911DF9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CCA8F-F9D9-026B-F8CC-482D47AF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3BB4-A390-4EED-A057-C483904DF4A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842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4A08-8D7B-2C6B-3810-96412BE2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D6FD1-1754-F33F-EC39-1E12059C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AC73-FD9C-4829-8DA4-4E06D7F77203}" type="datetimeFigureOut">
              <a:rPr lang="nb-NO" smtClean="0"/>
              <a:t>30.08.2023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CB77C-7ECC-47B9-4AC7-951A4077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C195F-07B2-FB87-E385-3696140E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3BB4-A390-4EED-A057-C483904DF4A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255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B09AB-C842-D4DD-1CE1-C08DAF1F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AC73-FD9C-4829-8DA4-4E06D7F77203}" type="datetimeFigureOut">
              <a:rPr lang="nb-NO" smtClean="0"/>
              <a:t>30.08.2023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8B030-8263-DF38-883B-43EA157C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115BA-9F7D-3B88-522F-1E6DA204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3BB4-A390-4EED-A057-C483904DF4A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971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BB08-6E8C-BFF7-5EE1-1CA57E2A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2C696-2548-B0D8-AE99-84DC7D44C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3387-95D3-80DA-460F-BB9108387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7C4D5-389A-ACDA-282E-B8DF4C9F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AC73-FD9C-4829-8DA4-4E06D7F77203}" type="datetimeFigureOut">
              <a:rPr lang="nb-NO" smtClean="0"/>
              <a:t>30.08.2023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B0C40-C215-492A-BFA6-B6C582C5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3B62C-46D3-AF8C-22A0-83F43876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3BB4-A390-4EED-A057-C483904DF4A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838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0E69-7772-3E1F-1193-1309F4B0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E1B87-4CDD-076C-E562-8BD132D59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A489-7D22-1AFB-8063-1F6E096FB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D09DA-E8F2-D8D9-B48D-ABB1C8E2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AC73-FD9C-4829-8DA4-4E06D7F77203}" type="datetimeFigureOut">
              <a:rPr lang="nb-NO" smtClean="0"/>
              <a:t>30.08.2023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B30A6-C8BE-CB0E-103F-B6F10040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179BB-6C86-8EB5-EA9D-7C64C36C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3BB4-A390-4EED-A057-C483904DF4A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438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E810D-1AB5-9502-915B-53A5B78D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BD12A-AA7F-1750-83D9-417696173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14B6F-E1BB-E63C-04F3-378F6071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4AC73-FD9C-4829-8DA4-4E06D7F77203}" type="datetimeFigureOut">
              <a:rPr lang="nb-NO" smtClean="0"/>
              <a:t>30.08.2023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19623-1C23-AFFC-4EA6-CAAF413AE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95B4B-981D-562C-1EBF-75A887F95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23BB4-A390-4EED-A057-C483904DF4A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863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3FA0-8EB5-BB87-618A-55CD2CE6C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ACD3D-5D03-3B48-DC30-47671A4E1C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676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D1DE-6AAD-A7C2-B8C9-29EE9B50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nb-NO" dirty="0" err="1"/>
              <a:t>kvaløyaforbindelse</a:t>
            </a:r>
            <a:r>
              <a:rPr lang="nb-NO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85C59-FA93-740D-1ACC-58E4E8354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1762"/>
            <a:ext cx="10515600" cy="5681111"/>
          </a:xfrm>
        </p:spPr>
        <p:txBody>
          <a:bodyPr/>
          <a:lstStyle/>
          <a:p>
            <a:r>
              <a:rPr lang="nb-NO" dirty="0"/>
              <a:t>Nytte:</a:t>
            </a:r>
          </a:p>
          <a:p>
            <a:pPr lvl="1"/>
            <a:r>
              <a:rPr lang="nb-NO" dirty="0"/>
              <a:t>Trafikanter </a:t>
            </a:r>
            <a:r>
              <a:rPr lang="nb-NO" dirty="0" err="1"/>
              <a:t>tidsbeparelser</a:t>
            </a:r>
            <a:r>
              <a:rPr lang="nb-NO" dirty="0"/>
              <a:t>/nytte</a:t>
            </a:r>
          </a:p>
          <a:p>
            <a:pPr lvl="1"/>
            <a:r>
              <a:rPr lang="nb-NO" dirty="0"/>
              <a:t>Omgivelser: Mindre ulykker/mindre forurensning</a:t>
            </a:r>
          </a:p>
          <a:p>
            <a:r>
              <a:rPr lang="nb-NO" dirty="0"/>
              <a:t>Kostnader:</a:t>
            </a:r>
          </a:p>
          <a:p>
            <a:pPr lvl="1"/>
            <a:r>
              <a:rPr lang="nb-NO" dirty="0"/>
              <a:t>Investering</a:t>
            </a:r>
          </a:p>
          <a:p>
            <a:pPr lvl="1"/>
            <a:r>
              <a:rPr lang="nb-NO" dirty="0"/>
              <a:t>Drift/vedlikehold</a:t>
            </a:r>
          </a:p>
          <a:p>
            <a:r>
              <a:rPr lang="nb-NO" dirty="0"/>
              <a:t>Ringvirkninger</a:t>
            </a:r>
          </a:p>
          <a:p>
            <a:pPr lvl="1"/>
            <a:r>
              <a:rPr lang="nb-NO" dirty="0" err="1"/>
              <a:t>Sylister</a:t>
            </a:r>
            <a:endParaRPr lang="nb-NO" dirty="0"/>
          </a:p>
          <a:p>
            <a:pPr lvl="1"/>
            <a:r>
              <a:rPr lang="nb-NO" dirty="0"/>
              <a:t>Sikkerhet</a:t>
            </a:r>
          </a:p>
          <a:p>
            <a:pPr lvl="1"/>
            <a:r>
              <a:rPr lang="nb-NO" dirty="0"/>
              <a:t>Regional utvikling</a:t>
            </a:r>
          </a:p>
          <a:p>
            <a:pPr lvl="1"/>
            <a:r>
              <a:rPr lang="nb-NO" dirty="0"/>
              <a:t>Enklere </a:t>
            </a:r>
            <a:r>
              <a:rPr lang="nb-NO" dirty="0" err="1"/>
              <a:t>trafikkavikling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2471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6615-CC59-4245-FE68-E59B623B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000"/>
          </a:xfrm>
        </p:spPr>
        <p:txBody>
          <a:bodyPr/>
          <a:lstStyle/>
          <a:p>
            <a:r>
              <a:rPr lang="nb-NO" dirty="0"/>
              <a:t>Nordlys vindpark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767C4-C4B5-F80A-42DD-FE436D7A9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276469"/>
          </a:xfrm>
        </p:spPr>
        <p:txBody>
          <a:bodyPr/>
          <a:lstStyle/>
          <a:p>
            <a:r>
              <a:rPr lang="nb-NO" dirty="0"/>
              <a:t>Nytte:</a:t>
            </a:r>
          </a:p>
          <a:p>
            <a:pPr lvl="1"/>
            <a:r>
              <a:rPr lang="nb-NO" dirty="0"/>
              <a:t>Strøm til 40 000 husstander (avhengig av vind!)</a:t>
            </a:r>
          </a:p>
          <a:p>
            <a:r>
              <a:rPr lang="nb-NO" dirty="0"/>
              <a:t>Kostnad:</a:t>
            </a:r>
          </a:p>
          <a:p>
            <a:pPr lvl="1"/>
            <a:r>
              <a:rPr lang="nb-NO" dirty="0" err="1"/>
              <a:t>Investring</a:t>
            </a:r>
            <a:endParaRPr lang="nb-NO" dirty="0"/>
          </a:p>
          <a:p>
            <a:pPr lvl="1"/>
            <a:r>
              <a:rPr lang="nb-NO" dirty="0"/>
              <a:t>Naturinngrep</a:t>
            </a:r>
          </a:p>
          <a:p>
            <a:pPr lvl="1"/>
            <a:r>
              <a:rPr lang="nb-NO" dirty="0"/>
              <a:t>Drift</a:t>
            </a:r>
          </a:p>
          <a:p>
            <a:pPr lvl="1"/>
            <a:r>
              <a:rPr lang="nb-NO" dirty="0"/>
              <a:t>Påvirkning dyreliv</a:t>
            </a:r>
          </a:p>
          <a:p>
            <a:r>
              <a:rPr lang="nb-NO" dirty="0"/>
              <a:t> Ringvirkning</a:t>
            </a:r>
          </a:p>
          <a:p>
            <a:pPr lvl="1"/>
            <a:r>
              <a:rPr lang="nb-NO" dirty="0"/>
              <a:t>Arbeidsplasser</a:t>
            </a:r>
          </a:p>
        </p:txBody>
      </p:sp>
    </p:spTree>
    <p:extLst>
      <p:ext uri="{BB962C8B-B14F-4D97-AF65-F5344CB8AC3E}">
        <p14:creationId xmlns:p14="http://schemas.microsoft.com/office/powerpoint/2010/main" val="167706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F3EA-CBC7-BFB1-943A-47698A29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Samfunnsøkonomisk analyse av lisensordning for pengespill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48A5-0546-6FEF-BFEB-84CAC63E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Oppdragsgiver: Private spillselskap</a:t>
            </a:r>
          </a:p>
          <a:p>
            <a:r>
              <a:rPr lang="nb-NO" dirty="0"/>
              <a:t>Tiltak: Avvikle </a:t>
            </a:r>
            <a:r>
              <a:rPr lang="nb-NO" dirty="0" err="1"/>
              <a:t>spillmonopolet</a:t>
            </a:r>
            <a:endParaRPr lang="nb-NO" dirty="0"/>
          </a:p>
          <a:p>
            <a:r>
              <a:rPr lang="nb-NO" dirty="0"/>
              <a:t>Nytte:</a:t>
            </a:r>
          </a:p>
          <a:p>
            <a:pPr lvl="1"/>
            <a:r>
              <a:rPr lang="nb-NO" dirty="0"/>
              <a:t>Skatteinntekter</a:t>
            </a:r>
          </a:p>
          <a:p>
            <a:pPr lvl="1"/>
            <a:r>
              <a:rPr lang="nb-NO" dirty="0"/>
              <a:t>Skattekostnader</a:t>
            </a:r>
          </a:p>
          <a:p>
            <a:pPr lvl="1"/>
            <a:r>
              <a:rPr lang="nb-NO" dirty="0"/>
              <a:t>Spilleavhengighet</a:t>
            </a:r>
          </a:p>
          <a:p>
            <a:r>
              <a:rPr lang="nb-NO" dirty="0"/>
              <a:t>Kostnader:</a:t>
            </a:r>
          </a:p>
          <a:p>
            <a:pPr lvl="1"/>
            <a:r>
              <a:rPr lang="nb-NO" dirty="0"/>
              <a:t>Lavere overføringer fra Norsk Tipping/Rikstoto</a:t>
            </a:r>
          </a:p>
          <a:p>
            <a:pPr lvl="1"/>
            <a:r>
              <a:rPr lang="nb-NO" dirty="0"/>
              <a:t>Kostnader for å regulere markedet</a:t>
            </a:r>
          </a:p>
          <a:p>
            <a:pPr lvl="1"/>
            <a:r>
              <a:rPr lang="nb-NO" dirty="0"/>
              <a:t>Spilleavhengighet</a:t>
            </a:r>
          </a:p>
          <a:p>
            <a:r>
              <a:rPr lang="nb-NO" dirty="0"/>
              <a:t>Ringvirkninger:</a:t>
            </a:r>
          </a:p>
          <a:p>
            <a:pPr lvl="1"/>
            <a:r>
              <a:rPr lang="nb-NO" dirty="0"/>
              <a:t>Idrettslag mister støtte</a:t>
            </a:r>
          </a:p>
          <a:p>
            <a:pPr lvl="1"/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5194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7A1B-AF8C-8B8F-3626-43BB8EB7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Musikk i kroner og ører - Samfunnsøkonomiske gevinster ved det frivillige musikklivet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9D9E-46D5-0A71-8155-A9ADA16EB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/>
              <a:t>Tiltak: Mer støtte til musikklivet</a:t>
            </a:r>
          </a:p>
          <a:p>
            <a:r>
              <a:rPr lang="nb-NO" dirty="0"/>
              <a:t>Oppdragsgiver: Norsk Musikkråd</a:t>
            </a:r>
          </a:p>
          <a:p>
            <a:r>
              <a:rPr lang="nb-NO" dirty="0"/>
              <a:t>Nytte:</a:t>
            </a:r>
          </a:p>
          <a:p>
            <a:pPr lvl="1"/>
            <a:r>
              <a:rPr lang="nb-NO" dirty="0"/>
              <a:t>Enkeltindivid har glede av det (publikum, deltakere, frivillige)</a:t>
            </a:r>
          </a:p>
          <a:p>
            <a:pPr lvl="1"/>
            <a:r>
              <a:rPr lang="nb-NO" dirty="0"/>
              <a:t>Helse (mindre sykefravær, velvære)</a:t>
            </a:r>
          </a:p>
          <a:p>
            <a:pPr lvl="1"/>
            <a:r>
              <a:rPr lang="nb-NO" dirty="0"/>
              <a:t>Læring</a:t>
            </a:r>
          </a:p>
          <a:p>
            <a:pPr lvl="1"/>
            <a:r>
              <a:rPr lang="nb-NO" dirty="0"/>
              <a:t>Kun ikke-prissatte virkninger</a:t>
            </a:r>
          </a:p>
          <a:p>
            <a:r>
              <a:rPr lang="nb-NO" dirty="0"/>
              <a:t>Kostnad</a:t>
            </a:r>
          </a:p>
          <a:p>
            <a:pPr lvl="1"/>
            <a:r>
              <a:rPr lang="nb-NO" dirty="0"/>
              <a:t>Tid</a:t>
            </a:r>
          </a:p>
          <a:p>
            <a:pPr lvl="1"/>
            <a:r>
              <a:rPr lang="nb-NO" dirty="0"/>
              <a:t>Instrumenter</a:t>
            </a:r>
          </a:p>
          <a:p>
            <a:pPr lvl="1"/>
            <a:r>
              <a:rPr lang="nb-NO" dirty="0"/>
              <a:t>Lokaler</a:t>
            </a:r>
          </a:p>
          <a:p>
            <a:r>
              <a:rPr lang="nb-NO" dirty="0"/>
              <a:t>Ringvirkning</a:t>
            </a:r>
          </a:p>
          <a:p>
            <a:pPr lvl="1"/>
            <a:r>
              <a:rPr lang="nb-NO" dirty="0"/>
              <a:t>Økt produktivitet</a:t>
            </a:r>
          </a:p>
        </p:txBody>
      </p:sp>
    </p:spTree>
    <p:extLst>
      <p:ext uri="{BB962C8B-B14F-4D97-AF65-F5344CB8AC3E}">
        <p14:creationId xmlns:p14="http://schemas.microsoft.com/office/powerpoint/2010/main" val="318772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9D05-392D-E7CA-F13B-2C9AA104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Samfunnsøkonomisk analyse av Nye servicejobber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F4636-0F41-0E33-50F3-D3553E53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Oppdragsgiver: NHO Handel og Service, Pårørendealliansen og Fremtiden i våre hender</a:t>
            </a:r>
          </a:p>
          <a:p>
            <a:r>
              <a:rPr lang="nb-NO" dirty="0"/>
              <a:t>Tiltak: Skattefradrag for servicejobber i hjemmet</a:t>
            </a:r>
          </a:p>
          <a:p>
            <a:r>
              <a:rPr lang="nb-NO" dirty="0"/>
              <a:t>Nytte:</a:t>
            </a:r>
          </a:p>
          <a:p>
            <a:pPr lvl="1"/>
            <a:r>
              <a:rPr lang="nb-NO" dirty="0"/>
              <a:t>Økt arbeidstilbud</a:t>
            </a:r>
          </a:p>
          <a:p>
            <a:pPr lvl="1"/>
            <a:r>
              <a:rPr lang="nb-NO" dirty="0"/>
              <a:t>Mindre svart arbeid</a:t>
            </a:r>
          </a:p>
          <a:p>
            <a:pPr lvl="1"/>
            <a:r>
              <a:rPr lang="nb-NO" dirty="0"/>
              <a:t>Mindre stønader</a:t>
            </a:r>
          </a:p>
          <a:p>
            <a:pPr lvl="1"/>
            <a:r>
              <a:rPr lang="nb-NO" dirty="0"/>
              <a:t>Husholdningers velferdsgevinst ved unngå svart arbeid</a:t>
            </a:r>
          </a:p>
          <a:p>
            <a:pPr lvl="1"/>
            <a:r>
              <a:rPr lang="nb-NO" dirty="0"/>
              <a:t>Avlaste pårørende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8807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187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kvaløyaforbindelse:</vt:lpstr>
      <vt:lpstr>Nordlys vindpark</vt:lpstr>
      <vt:lpstr>Samfunnsøkonomisk analyse av lisensordning for pengespill</vt:lpstr>
      <vt:lpstr>Musikk i kroner og ører - Samfunnsøkonomiske gevinster ved det frivillige musikklivet</vt:lpstr>
      <vt:lpstr>Samfunnsøkonomisk analyse av Nye servicejobber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Espen</dc:creator>
  <cp:lastModifiedBy>Espen Sirnes</cp:lastModifiedBy>
  <cp:revision>1</cp:revision>
  <dcterms:created xsi:type="dcterms:W3CDTF">2023-08-30T11:14:05Z</dcterms:created>
  <dcterms:modified xsi:type="dcterms:W3CDTF">2023-08-30T12:05:27Z</dcterms:modified>
</cp:coreProperties>
</file>