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7" r:id="rId4"/>
    <p:sldId id="268" r:id="rId5"/>
    <p:sldId id="271" r:id="rId6"/>
    <p:sldId id="270" r:id="rId7"/>
    <p:sldId id="272" r:id="rId8"/>
    <p:sldId id="258" r:id="rId9"/>
    <p:sldId id="273" r:id="rId10"/>
    <p:sldId id="274" r:id="rId11"/>
    <p:sldId id="275" r:id="rId12"/>
    <p:sldId id="259" r:id="rId13"/>
    <p:sldId id="260" r:id="rId14"/>
    <p:sldId id="263" r:id="rId15"/>
    <p:sldId id="261" r:id="rId16"/>
    <p:sldId id="262" r:id="rId17"/>
    <p:sldId id="264" r:id="rId18"/>
    <p:sldId id="265" r:id="rId19"/>
    <p:sldId id="276" r:id="rId20"/>
    <p:sldId id="277" r:id="rId21"/>
    <p:sldId id="278" r:id="rId22"/>
    <p:sldId id="279" r:id="rId23"/>
    <p:sldId id="28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102" d="100"/>
          <a:sy n="102" d="100"/>
        </p:scale>
        <p:origin x="138" y="7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12A36-2DA3-A057-A13D-1C1FC340F2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F96CBC-FE78-D89E-B8EE-4238432CC9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06C6B4-948F-5243-5DAB-E3E42C49163B}"/>
              </a:ext>
            </a:extLst>
          </p:cNvPr>
          <p:cNvSpPr>
            <a:spLocks noGrp="1"/>
          </p:cNvSpPr>
          <p:nvPr>
            <p:ph type="dt" sz="half" idx="10"/>
          </p:nvPr>
        </p:nvSpPr>
        <p:spPr/>
        <p:txBody>
          <a:bodyPr/>
          <a:lstStyle/>
          <a:p>
            <a:fld id="{A365B84C-0E2C-4738-89D8-A7C2D6A8F6E5}" type="datetimeFigureOut">
              <a:rPr lang="en-US" smtClean="0"/>
              <a:t>8/16/2023</a:t>
            </a:fld>
            <a:endParaRPr lang="en-US"/>
          </a:p>
        </p:txBody>
      </p:sp>
      <p:sp>
        <p:nvSpPr>
          <p:cNvPr id="5" name="Footer Placeholder 4">
            <a:extLst>
              <a:ext uri="{FF2B5EF4-FFF2-40B4-BE49-F238E27FC236}">
                <a16:creationId xmlns:a16="http://schemas.microsoft.com/office/drawing/2014/main" id="{AA1EF76A-540D-8741-27A7-BC283939D4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8D6158-63B1-D593-9BAB-80D02923DEAE}"/>
              </a:ext>
            </a:extLst>
          </p:cNvPr>
          <p:cNvSpPr>
            <a:spLocks noGrp="1"/>
          </p:cNvSpPr>
          <p:nvPr>
            <p:ph type="sldNum" sz="quarter" idx="12"/>
          </p:nvPr>
        </p:nvSpPr>
        <p:spPr/>
        <p:txBody>
          <a:bodyPr/>
          <a:lstStyle/>
          <a:p>
            <a:fld id="{EC6D33E8-B9A7-4C56-A4F2-4142541A8F94}" type="slidenum">
              <a:rPr lang="en-US" smtClean="0"/>
              <a:t>‹#›</a:t>
            </a:fld>
            <a:endParaRPr lang="en-US"/>
          </a:p>
        </p:txBody>
      </p:sp>
    </p:spTree>
    <p:extLst>
      <p:ext uri="{BB962C8B-B14F-4D97-AF65-F5344CB8AC3E}">
        <p14:creationId xmlns:p14="http://schemas.microsoft.com/office/powerpoint/2010/main" val="3260698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C1A3E-4BDA-7351-5C2F-4ADD759683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84DD65-8CB3-0DFB-0DAB-41D1596816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1C8791-379F-05DB-8E8D-92C86E907E01}"/>
              </a:ext>
            </a:extLst>
          </p:cNvPr>
          <p:cNvSpPr>
            <a:spLocks noGrp="1"/>
          </p:cNvSpPr>
          <p:nvPr>
            <p:ph type="dt" sz="half" idx="10"/>
          </p:nvPr>
        </p:nvSpPr>
        <p:spPr/>
        <p:txBody>
          <a:bodyPr/>
          <a:lstStyle/>
          <a:p>
            <a:fld id="{A365B84C-0E2C-4738-89D8-A7C2D6A8F6E5}" type="datetimeFigureOut">
              <a:rPr lang="en-US" smtClean="0"/>
              <a:t>8/16/2023</a:t>
            </a:fld>
            <a:endParaRPr lang="en-US"/>
          </a:p>
        </p:txBody>
      </p:sp>
      <p:sp>
        <p:nvSpPr>
          <p:cNvPr id="5" name="Footer Placeholder 4">
            <a:extLst>
              <a:ext uri="{FF2B5EF4-FFF2-40B4-BE49-F238E27FC236}">
                <a16:creationId xmlns:a16="http://schemas.microsoft.com/office/drawing/2014/main" id="{0DF5A6AB-A943-D3CB-EF0E-7DFEE4DF4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DCCF2C-6918-DF91-324E-67C5FB636939}"/>
              </a:ext>
            </a:extLst>
          </p:cNvPr>
          <p:cNvSpPr>
            <a:spLocks noGrp="1"/>
          </p:cNvSpPr>
          <p:nvPr>
            <p:ph type="sldNum" sz="quarter" idx="12"/>
          </p:nvPr>
        </p:nvSpPr>
        <p:spPr/>
        <p:txBody>
          <a:bodyPr/>
          <a:lstStyle/>
          <a:p>
            <a:fld id="{EC6D33E8-B9A7-4C56-A4F2-4142541A8F94}" type="slidenum">
              <a:rPr lang="en-US" smtClean="0"/>
              <a:t>‹#›</a:t>
            </a:fld>
            <a:endParaRPr lang="en-US"/>
          </a:p>
        </p:txBody>
      </p:sp>
    </p:spTree>
    <p:extLst>
      <p:ext uri="{BB962C8B-B14F-4D97-AF65-F5344CB8AC3E}">
        <p14:creationId xmlns:p14="http://schemas.microsoft.com/office/powerpoint/2010/main" val="4204917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1AFD0F-1A0F-C8CC-95AE-B8ABF976CED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9375747-A916-3E95-8D22-2D5E1308AD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D0B1C7-6D45-AE9C-C3AA-3403F9638662}"/>
              </a:ext>
            </a:extLst>
          </p:cNvPr>
          <p:cNvSpPr>
            <a:spLocks noGrp="1"/>
          </p:cNvSpPr>
          <p:nvPr>
            <p:ph type="dt" sz="half" idx="10"/>
          </p:nvPr>
        </p:nvSpPr>
        <p:spPr/>
        <p:txBody>
          <a:bodyPr/>
          <a:lstStyle/>
          <a:p>
            <a:fld id="{A365B84C-0E2C-4738-89D8-A7C2D6A8F6E5}" type="datetimeFigureOut">
              <a:rPr lang="en-US" smtClean="0"/>
              <a:t>8/16/2023</a:t>
            </a:fld>
            <a:endParaRPr lang="en-US"/>
          </a:p>
        </p:txBody>
      </p:sp>
      <p:sp>
        <p:nvSpPr>
          <p:cNvPr id="5" name="Footer Placeholder 4">
            <a:extLst>
              <a:ext uri="{FF2B5EF4-FFF2-40B4-BE49-F238E27FC236}">
                <a16:creationId xmlns:a16="http://schemas.microsoft.com/office/drawing/2014/main" id="{DA41AD9D-0056-F733-93A9-5623A3BFF6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D28972-7F5D-D03E-153B-89C89C16D989}"/>
              </a:ext>
            </a:extLst>
          </p:cNvPr>
          <p:cNvSpPr>
            <a:spLocks noGrp="1"/>
          </p:cNvSpPr>
          <p:nvPr>
            <p:ph type="sldNum" sz="quarter" idx="12"/>
          </p:nvPr>
        </p:nvSpPr>
        <p:spPr/>
        <p:txBody>
          <a:bodyPr/>
          <a:lstStyle/>
          <a:p>
            <a:fld id="{EC6D33E8-B9A7-4C56-A4F2-4142541A8F94}" type="slidenum">
              <a:rPr lang="en-US" smtClean="0"/>
              <a:t>‹#›</a:t>
            </a:fld>
            <a:endParaRPr lang="en-US"/>
          </a:p>
        </p:txBody>
      </p:sp>
    </p:spTree>
    <p:extLst>
      <p:ext uri="{BB962C8B-B14F-4D97-AF65-F5344CB8AC3E}">
        <p14:creationId xmlns:p14="http://schemas.microsoft.com/office/powerpoint/2010/main" val="2292517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304E3-C9EE-3773-2080-8A15E9AB0B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63E0BE-09E9-CE8E-B328-1FF7B4AAFD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4C57DA-09D9-5CEB-85AC-B758488C04E2}"/>
              </a:ext>
            </a:extLst>
          </p:cNvPr>
          <p:cNvSpPr>
            <a:spLocks noGrp="1"/>
          </p:cNvSpPr>
          <p:nvPr>
            <p:ph type="dt" sz="half" idx="10"/>
          </p:nvPr>
        </p:nvSpPr>
        <p:spPr/>
        <p:txBody>
          <a:bodyPr/>
          <a:lstStyle/>
          <a:p>
            <a:fld id="{A365B84C-0E2C-4738-89D8-A7C2D6A8F6E5}" type="datetimeFigureOut">
              <a:rPr lang="en-US" smtClean="0"/>
              <a:t>8/16/2023</a:t>
            </a:fld>
            <a:endParaRPr lang="en-US"/>
          </a:p>
        </p:txBody>
      </p:sp>
      <p:sp>
        <p:nvSpPr>
          <p:cNvPr id="5" name="Footer Placeholder 4">
            <a:extLst>
              <a:ext uri="{FF2B5EF4-FFF2-40B4-BE49-F238E27FC236}">
                <a16:creationId xmlns:a16="http://schemas.microsoft.com/office/drawing/2014/main" id="{F5FEC888-E4B5-A943-6E84-848A65728D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813FAD-AC4E-C866-F58E-E198B16132E8}"/>
              </a:ext>
            </a:extLst>
          </p:cNvPr>
          <p:cNvSpPr>
            <a:spLocks noGrp="1"/>
          </p:cNvSpPr>
          <p:nvPr>
            <p:ph type="sldNum" sz="quarter" idx="12"/>
          </p:nvPr>
        </p:nvSpPr>
        <p:spPr/>
        <p:txBody>
          <a:bodyPr/>
          <a:lstStyle/>
          <a:p>
            <a:fld id="{EC6D33E8-B9A7-4C56-A4F2-4142541A8F94}" type="slidenum">
              <a:rPr lang="en-US" smtClean="0"/>
              <a:t>‹#›</a:t>
            </a:fld>
            <a:endParaRPr lang="en-US"/>
          </a:p>
        </p:txBody>
      </p:sp>
    </p:spTree>
    <p:extLst>
      <p:ext uri="{BB962C8B-B14F-4D97-AF65-F5344CB8AC3E}">
        <p14:creationId xmlns:p14="http://schemas.microsoft.com/office/powerpoint/2010/main" val="490430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0DF15-F935-CA04-C89A-87FF614802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DAD60FA-3E27-8DC0-5ABE-4B44806CAB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7C8364-4B62-AC6A-F737-50FEA3A454D4}"/>
              </a:ext>
            </a:extLst>
          </p:cNvPr>
          <p:cNvSpPr>
            <a:spLocks noGrp="1"/>
          </p:cNvSpPr>
          <p:nvPr>
            <p:ph type="dt" sz="half" idx="10"/>
          </p:nvPr>
        </p:nvSpPr>
        <p:spPr/>
        <p:txBody>
          <a:bodyPr/>
          <a:lstStyle/>
          <a:p>
            <a:fld id="{A365B84C-0E2C-4738-89D8-A7C2D6A8F6E5}" type="datetimeFigureOut">
              <a:rPr lang="en-US" smtClean="0"/>
              <a:t>8/16/2023</a:t>
            </a:fld>
            <a:endParaRPr lang="en-US"/>
          </a:p>
        </p:txBody>
      </p:sp>
      <p:sp>
        <p:nvSpPr>
          <p:cNvPr id="5" name="Footer Placeholder 4">
            <a:extLst>
              <a:ext uri="{FF2B5EF4-FFF2-40B4-BE49-F238E27FC236}">
                <a16:creationId xmlns:a16="http://schemas.microsoft.com/office/drawing/2014/main" id="{2CA18FC9-D656-B2EF-964B-1CCCD76060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93386B-E8FE-2B24-296C-38E5C9342ABE}"/>
              </a:ext>
            </a:extLst>
          </p:cNvPr>
          <p:cNvSpPr>
            <a:spLocks noGrp="1"/>
          </p:cNvSpPr>
          <p:nvPr>
            <p:ph type="sldNum" sz="quarter" idx="12"/>
          </p:nvPr>
        </p:nvSpPr>
        <p:spPr/>
        <p:txBody>
          <a:bodyPr/>
          <a:lstStyle/>
          <a:p>
            <a:fld id="{EC6D33E8-B9A7-4C56-A4F2-4142541A8F94}" type="slidenum">
              <a:rPr lang="en-US" smtClean="0"/>
              <a:t>‹#›</a:t>
            </a:fld>
            <a:endParaRPr lang="en-US"/>
          </a:p>
        </p:txBody>
      </p:sp>
    </p:spTree>
    <p:extLst>
      <p:ext uri="{BB962C8B-B14F-4D97-AF65-F5344CB8AC3E}">
        <p14:creationId xmlns:p14="http://schemas.microsoft.com/office/powerpoint/2010/main" val="3289030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10B79-E63B-7EF4-293F-7D93CB9865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7A8C83-525E-6A9C-D1C5-6B9D3E66A3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1D31FA-62B7-2BEE-1D7F-D5DE8BDE63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BD614EA-7093-6524-F5F0-021B31A3F012}"/>
              </a:ext>
            </a:extLst>
          </p:cNvPr>
          <p:cNvSpPr>
            <a:spLocks noGrp="1"/>
          </p:cNvSpPr>
          <p:nvPr>
            <p:ph type="dt" sz="half" idx="10"/>
          </p:nvPr>
        </p:nvSpPr>
        <p:spPr/>
        <p:txBody>
          <a:bodyPr/>
          <a:lstStyle/>
          <a:p>
            <a:fld id="{A365B84C-0E2C-4738-89D8-A7C2D6A8F6E5}" type="datetimeFigureOut">
              <a:rPr lang="en-US" smtClean="0"/>
              <a:t>8/16/2023</a:t>
            </a:fld>
            <a:endParaRPr lang="en-US"/>
          </a:p>
        </p:txBody>
      </p:sp>
      <p:sp>
        <p:nvSpPr>
          <p:cNvPr id="6" name="Footer Placeholder 5">
            <a:extLst>
              <a:ext uri="{FF2B5EF4-FFF2-40B4-BE49-F238E27FC236}">
                <a16:creationId xmlns:a16="http://schemas.microsoft.com/office/drawing/2014/main" id="{4BC7E485-F5B1-0A49-FA68-374EA4F80D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C09E42-7B34-4E8E-D372-489C381358B5}"/>
              </a:ext>
            </a:extLst>
          </p:cNvPr>
          <p:cNvSpPr>
            <a:spLocks noGrp="1"/>
          </p:cNvSpPr>
          <p:nvPr>
            <p:ph type="sldNum" sz="quarter" idx="12"/>
          </p:nvPr>
        </p:nvSpPr>
        <p:spPr/>
        <p:txBody>
          <a:bodyPr/>
          <a:lstStyle/>
          <a:p>
            <a:fld id="{EC6D33E8-B9A7-4C56-A4F2-4142541A8F94}" type="slidenum">
              <a:rPr lang="en-US" smtClean="0"/>
              <a:t>‹#›</a:t>
            </a:fld>
            <a:endParaRPr lang="en-US"/>
          </a:p>
        </p:txBody>
      </p:sp>
    </p:spTree>
    <p:extLst>
      <p:ext uri="{BB962C8B-B14F-4D97-AF65-F5344CB8AC3E}">
        <p14:creationId xmlns:p14="http://schemas.microsoft.com/office/powerpoint/2010/main" val="3033244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23422-D7C7-36D4-0024-76D873B0571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3188902-E239-A951-AC4A-7B4ABBEAFB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6512F7-F354-A53E-0EBF-8B72365DDB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0ABB6ED-C4DA-E163-41E4-2FF78EB4CD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4E4B46-3430-2995-41E9-939B989BD2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C021E2B-DBFA-624A-09DB-A43676A7696A}"/>
              </a:ext>
            </a:extLst>
          </p:cNvPr>
          <p:cNvSpPr>
            <a:spLocks noGrp="1"/>
          </p:cNvSpPr>
          <p:nvPr>
            <p:ph type="dt" sz="half" idx="10"/>
          </p:nvPr>
        </p:nvSpPr>
        <p:spPr/>
        <p:txBody>
          <a:bodyPr/>
          <a:lstStyle/>
          <a:p>
            <a:fld id="{A365B84C-0E2C-4738-89D8-A7C2D6A8F6E5}" type="datetimeFigureOut">
              <a:rPr lang="en-US" smtClean="0"/>
              <a:t>8/16/2023</a:t>
            </a:fld>
            <a:endParaRPr lang="en-US"/>
          </a:p>
        </p:txBody>
      </p:sp>
      <p:sp>
        <p:nvSpPr>
          <p:cNvPr id="8" name="Footer Placeholder 7">
            <a:extLst>
              <a:ext uri="{FF2B5EF4-FFF2-40B4-BE49-F238E27FC236}">
                <a16:creationId xmlns:a16="http://schemas.microsoft.com/office/drawing/2014/main" id="{E1441ED5-CCE7-09CD-C24A-430ED869D5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BAF01DA-844E-14C4-DEE0-BC544C1A70B1}"/>
              </a:ext>
            </a:extLst>
          </p:cNvPr>
          <p:cNvSpPr>
            <a:spLocks noGrp="1"/>
          </p:cNvSpPr>
          <p:nvPr>
            <p:ph type="sldNum" sz="quarter" idx="12"/>
          </p:nvPr>
        </p:nvSpPr>
        <p:spPr/>
        <p:txBody>
          <a:bodyPr/>
          <a:lstStyle/>
          <a:p>
            <a:fld id="{EC6D33E8-B9A7-4C56-A4F2-4142541A8F94}" type="slidenum">
              <a:rPr lang="en-US" smtClean="0"/>
              <a:t>‹#›</a:t>
            </a:fld>
            <a:endParaRPr lang="en-US"/>
          </a:p>
        </p:txBody>
      </p:sp>
    </p:spTree>
    <p:extLst>
      <p:ext uri="{BB962C8B-B14F-4D97-AF65-F5344CB8AC3E}">
        <p14:creationId xmlns:p14="http://schemas.microsoft.com/office/powerpoint/2010/main" val="2043620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8B949-03FC-13B9-6B72-35C8DE2A5E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2A74AE9-9F29-1551-547C-1429C6B02A92}"/>
              </a:ext>
            </a:extLst>
          </p:cNvPr>
          <p:cNvSpPr>
            <a:spLocks noGrp="1"/>
          </p:cNvSpPr>
          <p:nvPr>
            <p:ph type="dt" sz="half" idx="10"/>
          </p:nvPr>
        </p:nvSpPr>
        <p:spPr/>
        <p:txBody>
          <a:bodyPr/>
          <a:lstStyle/>
          <a:p>
            <a:fld id="{A365B84C-0E2C-4738-89D8-A7C2D6A8F6E5}" type="datetimeFigureOut">
              <a:rPr lang="en-US" smtClean="0"/>
              <a:t>8/16/2023</a:t>
            </a:fld>
            <a:endParaRPr lang="en-US"/>
          </a:p>
        </p:txBody>
      </p:sp>
      <p:sp>
        <p:nvSpPr>
          <p:cNvPr id="4" name="Footer Placeholder 3">
            <a:extLst>
              <a:ext uri="{FF2B5EF4-FFF2-40B4-BE49-F238E27FC236}">
                <a16:creationId xmlns:a16="http://schemas.microsoft.com/office/drawing/2014/main" id="{6277BA30-53FB-FFF4-7DA0-958EF0277D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BE27DD6-4D86-3ABC-0F22-78118BCE697B}"/>
              </a:ext>
            </a:extLst>
          </p:cNvPr>
          <p:cNvSpPr>
            <a:spLocks noGrp="1"/>
          </p:cNvSpPr>
          <p:nvPr>
            <p:ph type="sldNum" sz="quarter" idx="12"/>
          </p:nvPr>
        </p:nvSpPr>
        <p:spPr/>
        <p:txBody>
          <a:bodyPr/>
          <a:lstStyle/>
          <a:p>
            <a:fld id="{EC6D33E8-B9A7-4C56-A4F2-4142541A8F94}" type="slidenum">
              <a:rPr lang="en-US" smtClean="0"/>
              <a:t>‹#›</a:t>
            </a:fld>
            <a:endParaRPr lang="en-US"/>
          </a:p>
        </p:txBody>
      </p:sp>
    </p:spTree>
    <p:extLst>
      <p:ext uri="{BB962C8B-B14F-4D97-AF65-F5344CB8AC3E}">
        <p14:creationId xmlns:p14="http://schemas.microsoft.com/office/powerpoint/2010/main" val="2844930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B247F1-9FA8-7349-BD3C-0AA72CA8B3B5}"/>
              </a:ext>
            </a:extLst>
          </p:cNvPr>
          <p:cNvSpPr>
            <a:spLocks noGrp="1"/>
          </p:cNvSpPr>
          <p:nvPr>
            <p:ph type="dt" sz="half" idx="10"/>
          </p:nvPr>
        </p:nvSpPr>
        <p:spPr/>
        <p:txBody>
          <a:bodyPr/>
          <a:lstStyle/>
          <a:p>
            <a:fld id="{A365B84C-0E2C-4738-89D8-A7C2D6A8F6E5}" type="datetimeFigureOut">
              <a:rPr lang="en-US" smtClean="0"/>
              <a:t>8/16/2023</a:t>
            </a:fld>
            <a:endParaRPr lang="en-US"/>
          </a:p>
        </p:txBody>
      </p:sp>
      <p:sp>
        <p:nvSpPr>
          <p:cNvPr id="3" name="Footer Placeholder 2">
            <a:extLst>
              <a:ext uri="{FF2B5EF4-FFF2-40B4-BE49-F238E27FC236}">
                <a16:creationId xmlns:a16="http://schemas.microsoft.com/office/drawing/2014/main" id="{697D6468-DDDC-C741-9734-A8CD36190B8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36BEF6-BBDF-9AE1-A0C6-62D818C8E5ED}"/>
              </a:ext>
            </a:extLst>
          </p:cNvPr>
          <p:cNvSpPr>
            <a:spLocks noGrp="1"/>
          </p:cNvSpPr>
          <p:nvPr>
            <p:ph type="sldNum" sz="quarter" idx="12"/>
          </p:nvPr>
        </p:nvSpPr>
        <p:spPr/>
        <p:txBody>
          <a:bodyPr/>
          <a:lstStyle/>
          <a:p>
            <a:fld id="{EC6D33E8-B9A7-4C56-A4F2-4142541A8F94}" type="slidenum">
              <a:rPr lang="en-US" smtClean="0"/>
              <a:t>‹#›</a:t>
            </a:fld>
            <a:endParaRPr lang="en-US"/>
          </a:p>
        </p:txBody>
      </p:sp>
    </p:spTree>
    <p:extLst>
      <p:ext uri="{BB962C8B-B14F-4D97-AF65-F5344CB8AC3E}">
        <p14:creationId xmlns:p14="http://schemas.microsoft.com/office/powerpoint/2010/main" val="4099961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73D2C-7E32-AB8D-6110-CEF1F59614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0FA045-4424-D272-E240-739C46EA78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E3E5ED-81DB-B53F-5C69-46093C2BA2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2999D2-A847-403E-82BF-211ACCD2167F}"/>
              </a:ext>
            </a:extLst>
          </p:cNvPr>
          <p:cNvSpPr>
            <a:spLocks noGrp="1"/>
          </p:cNvSpPr>
          <p:nvPr>
            <p:ph type="dt" sz="half" idx="10"/>
          </p:nvPr>
        </p:nvSpPr>
        <p:spPr/>
        <p:txBody>
          <a:bodyPr/>
          <a:lstStyle/>
          <a:p>
            <a:fld id="{A365B84C-0E2C-4738-89D8-A7C2D6A8F6E5}" type="datetimeFigureOut">
              <a:rPr lang="en-US" smtClean="0"/>
              <a:t>8/16/2023</a:t>
            </a:fld>
            <a:endParaRPr lang="en-US"/>
          </a:p>
        </p:txBody>
      </p:sp>
      <p:sp>
        <p:nvSpPr>
          <p:cNvPr id="6" name="Footer Placeholder 5">
            <a:extLst>
              <a:ext uri="{FF2B5EF4-FFF2-40B4-BE49-F238E27FC236}">
                <a16:creationId xmlns:a16="http://schemas.microsoft.com/office/drawing/2014/main" id="{ACD7F72C-8E6F-E0C7-DD6E-99580C9BBB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568097-EBC3-6D79-1D0C-67FEAAF62574}"/>
              </a:ext>
            </a:extLst>
          </p:cNvPr>
          <p:cNvSpPr>
            <a:spLocks noGrp="1"/>
          </p:cNvSpPr>
          <p:nvPr>
            <p:ph type="sldNum" sz="quarter" idx="12"/>
          </p:nvPr>
        </p:nvSpPr>
        <p:spPr/>
        <p:txBody>
          <a:bodyPr/>
          <a:lstStyle/>
          <a:p>
            <a:fld id="{EC6D33E8-B9A7-4C56-A4F2-4142541A8F94}" type="slidenum">
              <a:rPr lang="en-US" smtClean="0"/>
              <a:t>‹#›</a:t>
            </a:fld>
            <a:endParaRPr lang="en-US"/>
          </a:p>
        </p:txBody>
      </p:sp>
    </p:spTree>
    <p:extLst>
      <p:ext uri="{BB962C8B-B14F-4D97-AF65-F5344CB8AC3E}">
        <p14:creationId xmlns:p14="http://schemas.microsoft.com/office/powerpoint/2010/main" val="3347840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5413B-3D40-4C11-59D1-C1C175DE5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2171BB-3EC9-EA3E-21C7-2704870854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BE274F-5C2F-C15A-D01D-B66B4AA636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867544-2DD2-336A-42D1-D451EECD7F76}"/>
              </a:ext>
            </a:extLst>
          </p:cNvPr>
          <p:cNvSpPr>
            <a:spLocks noGrp="1"/>
          </p:cNvSpPr>
          <p:nvPr>
            <p:ph type="dt" sz="half" idx="10"/>
          </p:nvPr>
        </p:nvSpPr>
        <p:spPr/>
        <p:txBody>
          <a:bodyPr/>
          <a:lstStyle/>
          <a:p>
            <a:fld id="{A365B84C-0E2C-4738-89D8-A7C2D6A8F6E5}" type="datetimeFigureOut">
              <a:rPr lang="en-US" smtClean="0"/>
              <a:t>8/16/2023</a:t>
            </a:fld>
            <a:endParaRPr lang="en-US"/>
          </a:p>
        </p:txBody>
      </p:sp>
      <p:sp>
        <p:nvSpPr>
          <p:cNvPr id="6" name="Footer Placeholder 5">
            <a:extLst>
              <a:ext uri="{FF2B5EF4-FFF2-40B4-BE49-F238E27FC236}">
                <a16:creationId xmlns:a16="http://schemas.microsoft.com/office/drawing/2014/main" id="{296AF9B8-25A8-F351-4AAE-9B85E3674B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7EE959-476A-5AC5-3A9F-D5CE2852BE84}"/>
              </a:ext>
            </a:extLst>
          </p:cNvPr>
          <p:cNvSpPr>
            <a:spLocks noGrp="1"/>
          </p:cNvSpPr>
          <p:nvPr>
            <p:ph type="sldNum" sz="quarter" idx="12"/>
          </p:nvPr>
        </p:nvSpPr>
        <p:spPr/>
        <p:txBody>
          <a:bodyPr/>
          <a:lstStyle/>
          <a:p>
            <a:fld id="{EC6D33E8-B9A7-4C56-A4F2-4142541A8F94}" type="slidenum">
              <a:rPr lang="en-US" smtClean="0"/>
              <a:t>‹#›</a:t>
            </a:fld>
            <a:endParaRPr lang="en-US"/>
          </a:p>
        </p:txBody>
      </p:sp>
    </p:spTree>
    <p:extLst>
      <p:ext uri="{BB962C8B-B14F-4D97-AF65-F5344CB8AC3E}">
        <p14:creationId xmlns:p14="http://schemas.microsoft.com/office/powerpoint/2010/main" val="4036872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F6813E-668A-4BD8-EFBD-4F1356B8A7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5A9DF5-D73F-E5B6-0196-A1696753C0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1EC0D8-28EF-AA6B-4F61-492A8A8767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65B84C-0E2C-4738-89D8-A7C2D6A8F6E5}" type="datetimeFigureOut">
              <a:rPr lang="en-US" smtClean="0"/>
              <a:t>8/16/2023</a:t>
            </a:fld>
            <a:endParaRPr lang="en-US"/>
          </a:p>
        </p:txBody>
      </p:sp>
      <p:sp>
        <p:nvSpPr>
          <p:cNvPr id="5" name="Footer Placeholder 4">
            <a:extLst>
              <a:ext uri="{FF2B5EF4-FFF2-40B4-BE49-F238E27FC236}">
                <a16:creationId xmlns:a16="http://schemas.microsoft.com/office/drawing/2014/main" id="{4151F166-733D-43A3-DD9B-70801F7E6B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C7DA0F6-0821-CA5F-5FDA-378CC592C4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6D33E8-B9A7-4C56-A4F2-4142541A8F94}" type="slidenum">
              <a:rPr lang="en-US" smtClean="0"/>
              <a:t>‹#›</a:t>
            </a:fld>
            <a:endParaRPr lang="en-US"/>
          </a:p>
        </p:txBody>
      </p:sp>
    </p:spTree>
    <p:extLst>
      <p:ext uri="{BB962C8B-B14F-4D97-AF65-F5344CB8AC3E}">
        <p14:creationId xmlns:p14="http://schemas.microsoft.com/office/powerpoint/2010/main" val="36354687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uit-sok-2014-h23.github.io/"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95CD5-DC86-D30B-A49C-38504D4578C2}"/>
              </a:ext>
            </a:extLst>
          </p:cNvPr>
          <p:cNvSpPr>
            <a:spLocks noGrp="1"/>
          </p:cNvSpPr>
          <p:nvPr>
            <p:ph type="ctrTitle"/>
          </p:nvPr>
        </p:nvSpPr>
        <p:spPr/>
        <p:txBody>
          <a:bodyPr>
            <a:normAutofit/>
          </a:bodyPr>
          <a:lstStyle/>
          <a:p>
            <a:r>
              <a:rPr lang="nb-NO" dirty="0"/>
              <a:t>SOK-2014</a:t>
            </a:r>
            <a:endParaRPr lang="en-US" dirty="0"/>
          </a:p>
        </p:txBody>
      </p:sp>
      <p:sp>
        <p:nvSpPr>
          <p:cNvPr id="3" name="Subtitle 2">
            <a:extLst>
              <a:ext uri="{FF2B5EF4-FFF2-40B4-BE49-F238E27FC236}">
                <a16:creationId xmlns:a16="http://schemas.microsoft.com/office/drawing/2014/main" id="{7E62AC55-C87B-F456-33A7-50BFEB5B4C19}"/>
              </a:ext>
            </a:extLst>
          </p:cNvPr>
          <p:cNvSpPr>
            <a:spLocks noGrp="1"/>
          </p:cNvSpPr>
          <p:nvPr>
            <p:ph type="subTitle" idx="1"/>
          </p:nvPr>
        </p:nvSpPr>
        <p:spPr/>
        <p:txBody>
          <a:bodyPr/>
          <a:lstStyle/>
          <a:p>
            <a:r>
              <a:rPr lang="nb-NO" dirty="0"/>
              <a:t>Nyttekostnadsanalyse i teori og praksis</a:t>
            </a:r>
            <a:endParaRPr lang="en-US" dirty="0"/>
          </a:p>
        </p:txBody>
      </p:sp>
    </p:spTree>
    <p:extLst>
      <p:ext uri="{BB962C8B-B14F-4D97-AF65-F5344CB8AC3E}">
        <p14:creationId xmlns:p14="http://schemas.microsoft.com/office/powerpoint/2010/main" val="938150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D6F6C-2143-AC91-EA8B-499D743E2B78}"/>
              </a:ext>
            </a:extLst>
          </p:cNvPr>
          <p:cNvSpPr>
            <a:spLocks noGrp="1"/>
          </p:cNvSpPr>
          <p:nvPr>
            <p:ph type="title"/>
          </p:nvPr>
        </p:nvSpPr>
        <p:spPr/>
        <p:txBody>
          <a:bodyPr/>
          <a:lstStyle/>
          <a:p>
            <a:r>
              <a:rPr lang="nb-NO" dirty="0"/>
              <a:t>Hva brukes en samfunnsøkonomisk analyse til?</a:t>
            </a:r>
          </a:p>
        </p:txBody>
      </p:sp>
      <p:sp>
        <p:nvSpPr>
          <p:cNvPr id="3" name="Content Placeholder 2">
            <a:extLst>
              <a:ext uri="{FF2B5EF4-FFF2-40B4-BE49-F238E27FC236}">
                <a16:creationId xmlns:a16="http://schemas.microsoft.com/office/drawing/2014/main" id="{0E80BA70-D538-95D1-D02C-0C902CB29AEB}"/>
              </a:ext>
            </a:extLst>
          </p:cNvPr>
          <p:cNvSpPr>
            <a:spLocks noGrp="1"/>
          </p:cNvSpPr>
          <p:nvPr>
            <p:ph idx="1"/>
          </p:nvPr>
        </p:nvSpPr>
        <p:spPr/>
        <p:txBody>
          <a:bodyPr/>
          <a:lstStyle/>
          <a:p>
            <a:pPr algn="l">
              <a:buFont typeface="Arial" panose="020B0604020202020204" pitchFamily="34" charset="0"/>
              <a:buChar char="•"/>
            </a:pPr>
            <a:r>
              <a:rPr lang="nb-NO" dirty="0">
                <a:solidFill>
                  <a:srgbClr val="333333"/>
                </a:solidFill>
                <a:latin typeface="Source Sans Pro" panose="020B0503030403020204" pitchFamily="34" charset="0"/>
              </a:rPr>
              <a:t>P</a:t>
            </a:r>
            <a:r>
              <a:rPr lang="nb-NO" b="0" i="0" dirty="0">
                <a:solidFill>
                  <a:srgbClr val="333333"/>
                </a:solidFill>
                <a:effectLst/>
                <a:latin typeface="Source Sans Pro" panose="020B0503030403020204" pitchFamily="34" charset="0"/>
              </a:rPr>
              <a:t>å alle typer offentlige tiltak: reguleringer, investeringer, tjenesteproduksjon, reformer osv.</a:t>
            </a:r>
          </a:p>
          <a:p>
            <a:pPr algn="l">
              <a:buFont typeface="Arial" panose="020B0604020202020204" pitchFamily="34" charset="0"/>
              <a:buChar char="•"/>
            </a:pPr>
            <a:r>
              <a:rPr lang="nb-NO" dirty="0">
                <a:solidFill>
                  <a:srgbClr val="333333"/>
                </a:solidFill>
                <a:latin typeface="Source Sans Pro" panose="020B0503030403020204" pitchFamily="34" charset="0"/>
              </a:rPr>
              <a:t>P</a:t>
            </a:r>
            <a:r>
              <a:rPr lang="nb-NO" b="0" i="0" dirty="0">
                <a:solidFill>
                  <a:srgbClr val="333333"/>
                </a:solidFill>
                <a:effectLst/>
                <a:latin typeface="Source Sans Pro" panose="020B0503030403020204" pitchFamily="34" charset="0"/>
              </a:rPr>
              <a:t>å tiltak utført av private aktører på oppdrag for staten</a:t>
            </a:r>
          </a:p>
          <a:p>
            <a:pPr algn="l">
              <a:buFont typeface="Arial" panose="020B0604020202020204" pitchFamily="34" charset="0"/>
              <a:buChar char="•"/>
            </a:pPr>
            <a:r>
              <a:rPr lang="nb-NO" dirty="0">
                <a:solidFill>
                  <a:srgbClr val="333333"/>
                </a:solidFill>
                <a:latin typeface="Source Sans Pro" panose="020B0503030403020204" pitchFamily="34" charset="0"/>
              </a:rPr>
              <a:t>I</a:t>
            </a:r>
            <a:r>
              <a:rPr lang="nb-NO" b="0" i="0" dirty="0">
                <a:solidFill>
                  <a:srgbClr val="333333"/>
                </a:solidFill>
                <a:effectLst/>
                <a:latin typeface="Source Sans Pro" panose="020B0503030403020204" pitchFamily="34" charset="0"/>
              </a:rPr>
              <a:t>nnenfor alle sektorer i samfunnet</a:t>
            </a:r>
          </a:p>
          <a:p>
            <a:pPr algn="l">
              <a:buFont typeface="Arial" panose="020B0604020202020204" pitchFamily="34" charset="0"/>
              <a:buChar char="•"/>
            </a:pPr>
            <a:r>
              <a:rPr lang="nb-NO" dirty="0">
                <a:solidFill>
                  <a:srgbClr val="333333"/>
                </a:solidFill>
                <a:latin typeface="Source Sans Pro" panose="020B0503030403020204" pitchFamily="34" charset="0"/>
              </a:rPr>
              <a:t>P</a:t>
            </a:r>
            <a:r>
              <a:rPr lang="nb-NO" b="0" i="0" dirty="0">
                <a:solidFill>
                  <a:srgbClr val="333333"/>
                </a:solidFill>
                <a:effectLst/>
                <a:latin typeface="Source Sans Pro" panose="020B0503030403020204" pitchFamily="34" charset="0"/>
              </a:rPr>
              <a:t>å prioriteringer innenfor en virksomhets ansvarsområder, innad i en sektor eller på tvers av ulike sektorer</a:t>
            </a:r>
          </a:p>
          <a:p>
            <a:endParaRPr lang="nb-NO" dirty="0"/>
          </a:p>
        </p:txBody>
      </p:sp>
    </p:spTree>
    <p:extLst>
      <p:ext uri="{BB962C8B-B14F-4D97-AF65-F5344CB8AC3E}">
        <p14:creationId xmlns:p14="http://schemas.microsoft.com/office/powerpoint/2010/main" val="506270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3A5CF-340F-4853-B970-7DD1E3FDC7CA}"/>
              </a:ext>
            </a:extLst>
          </p:cNvPr>
          <p:cNvSpPr>
            <a:spLocks noGrp="1"/>
          </p:cNvSpPr>
          <p:nvPr>
            <p:ph type="title"/>
          </p:nvPr>
        </p:nvSpPr>
        <p:spPr/>
        <p:txBody>
          <a:bodyPr/>
          <a:lstStyle/>
          <a:p>
            <a:r>
              <a:rPr lang="nb-NO" dirty="0"/>
              <a:t>En samfunnsøkonomisk analyse skal</a:t>
            </a:r>
          </a:p>
        </p:txBody>
      </p:sp>
      <p:sp>
        <p:nvSpPr>
          <p:cNvPr id="3" name="Content Placeholder 2">
            <a:extLst>
              <a:ext uri="{FF2B5EF4-FFF2-40B4-BE49-F238E27FC236}">
                <a16:creationId xmlns:a16="http://schemas.microsoft.com/office/drawing/2014/main" id="{144A5A20-05E7-278B-E70E-B7E8376815E4}"/>
              </a:ext>
            </a:extLst>
          </p:cNvPr>
          <p:cNvSpPr>
            <a:spLocks noGrp="1"/>
          </p:cNvSpPr>
          <p:nvPr>
            <p:ph idx="1"/>
          </p:nvPr>
        </p:nvSpPr>
        <p:spPr/>
        <p:txBody>
          <a:bodyPr>
            <a:normAutofit lnSpcReduction="10000"/>
          </a:bodyPr>
          <a:lstStyle/>
          <a:p>
            <a:r>
              <a:rPr lang="nb-NO" dirty="0"/>
              <a:t>Ta hensyn til økonomisk kvantifiserbare effekter (prissatte virkninger)</a:t>
            </a:r>
          </a:p>
          <a:p>
            <a:r>
              <a:rPr lang="nb-NO" dirty="0"/>
              <a:t>Ta hensyn til ikke-kvantifiserbare effekter (ikke-prissatte virkninger)</a:t>
            </a:r>
          </a:p>
          <a:p>
            <a:r>
              <a:rPr lang="nb-NO" dirty="0"/>
              <a:t>I så stor grad som mulig/hensiktsmessig ta med all relevant nytte og alle relevante kostnader</a:t>
            </a:r>
          </a:p>
          <a:p>
            <a:r>
              <a:rPr lang="nb-NO" dirty="0"/>
              <a:t>Unngå dobbelttellinger/glemme alternativ anvendelse</a:t>
            </a:r>
          </a:p>
          <a:p>
            <a:r>
              <a:rPr lang="nb-NO" dirty="0"/>
              <a:t>Ikke ta politiske hensyn</a:t>
            </a:r>
          </a:p>
          <a:p>
            <a:r>
              <a:rPr lang="nb-NO" dirty="0"/>
              <a:t>Inneholde en usikkerhetsanalyse</a:t>
            </a:r>
          </a:p>
          <a:p>
            <a:r>
              <a:rPr lang="nb-NO" dirty="0"/>
              <a:t>Beskrive fordelingsvirkninger</a:t>
            </a:r>
          </a:p>
          <a:p>
            <a:r>
              <a:rPr lang="nb-NO" dirty="0"/>
              <a:t>Gi en samlet vurdering</a:t>
            </a:r>
          </a:p>
          <a:p>
            <a:endParaRPr lang="nb-NO" dirty="0"/>
          </a:p>
        </p:txBody>
      </p:sp>
    </p:spTree>
    <p:extLst>
      <p:ext uri="{BB962C8B-B14F-4D97-AF65-F5344CB8AC3E}">
        <p14:creationId xmlns:p14="http://schemas.microsoft.com/office/powerpoint/2010/main" val="2920333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60086-3366-0051-79AE-C4DA5643B0FF}"/>
              </a:ext>
            </a:extLst>
          </p:cNvPr>
          <p:cNvSpPr>
            <a:spLocks noGrp="1"/>
          </p:cNvSpPr>
          <p:nvPr>
            <p:ph type="title"/>
          </p:nvPr>
        </p:nvSpPr>
        <p:spPr>
          <a:xfrm>
            <a:off x="838200" y="365125"/>
            <a:ext cx="4638472" cy="2212705"/>
          </a:xfrm>
        </p:spPr>
        <p:txBody>
          <a:bodyPr/>
          <a:lstStyle/>
          <a:p>
            <a:r>
              <a:rPr lang="nb-NO" dirty="0"/>
              <a:t>Eksempel: Ny </a:t>
            </a:r>
            <a:r>
              <a:rPr lang="nb-NO" dirty="0" err="1"/>
              <a:t>kvaløyaforbindelse</a:t>
            </a:r>
            <a:endParaRPr lang="nb-NO" dirty="0"/>
          </a:p>
        </p:txBody>
      </p:sp>
      <p:pic>
        <p:nvPicPr>
          <p:cNvPr id="13" name="Picture 12">
            <a:extLst>
              <a:ext uri="{FF2B5EF4-FFF2-40B4-BE49-F238E27FC236}">
                <a16:creationId xmlns:a16="http://schemas.microsoft.com/office/drawing/2014/main" id="{A3D7D443-01E8-9587-3BBF-97DAECD714F1}"/>
              </a:ext>
            </a:extLst>
          </p:cNvPr>
          <p:cNvPicPr>
            <a:picLocks noChangeAspect="1"/>
          </p:cNvPicPr>
          <p:nvPr/>
        </p:nvPicPr>
        <p:blipFill rotWithShape="1">
          <a:blip r:embed="rId2"/>
          <a:srcRect l="16117" t="9952" r="28910" b="6304"/>
          <a:stretch/>
        </p:blipFill>
        <p:spPr>
          <a:xfrm>
            <a:off x="5243209" y="637161"/>
            <a:ext cx="6702358" cy="5583678"/>
          </a:xfrm>
          <a:prstGeom prst="rect">
            <a:avLst/>
          </a:prstGeom>
        </p:spPr>
      </p:pic>
    </p:spTree>
    <p:extLst>
      <p:ext uri="{BB962C8B-B14F-4D97-AF65-F5344CB8AC3E}">
        <p14:creationId xmlns:p14="http://schemas.microsoft.com/office/powerpoint/2010/main" val="907961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CB4B0-C798-CC89-1611-9177A705C265}"/>
              </a:ext>
            </a:extLst>
          </p:cNvPr>
          <p:cNvSpPr>
            <a:spLocks noGrp="1"/>
          </p:cNvSpPr>
          <p:nvPr>
            <p:ph type="title"/>
          </p:nvPr>
        </p:nvSpPr>
        <p:spPr>
          <a:xfrm>
            <a:off x="838199" y="365125"/>
            <a:ext cx="7724163" cy="948109"/>
          </a:xfrm>
        </p:spPr>
        <p:txBody>
          <a:bodyPr/>
          <a:lstStyle/>
          <a:p>
            <a:r>
              <a:rPr lang="nb-NO" dirty="0"/>
              <a:t>Prissatte konsekvenser</a:t>
            </a:r>
          </a:p>
        </p:txBody>
      </p:sp>
      <p:pic>
        <p:nvPicPr>
          <p:cNvPr id="8" name="Picture 7">
            <a:extLst>
              <a:ext uri="{FF2B5EF4-FFF2-40B4-BE49-F238E27FC236}">
                <a16:creationId xmlns:a16="http://schemas.microsoft.com/office/drawing/2014/main" id="{B212B84B-AF0E-9D27-AC1A-96251A48B5FD}"/>
              </a:ext>
            </a:extLst>
          </p:cNvPr>
          <p:cNvPicPr>
            <a:picLocks noChangeAspect="1"/>
          </p:cNvPicPr>
          <p:nvPr/>
        </p:nvPicPr>
        <p:blipFill>
          <a:blip r:embed="rId2"/>
          <a:stretch>
            <a:fillRect/>
          </a:stretch>
        </p:blipFill>
        <p:spPr>
          <a:xfrm>
            <a:off x="1635865" y="1313234"/>
            <a:ext cx="9807891" cy="5311302"/>
          </a:xfrm>
          <a:prstGeom prst="rect">
            <a:avLst/>
          </a:prstGeom>
        </p:spPr>
      </p:pic>
    </p:spTree>
    <p:extLst>
      <p:ext uri="{BB962C8B-B14F-4D97-AF65-F5344CB8AC3E}">
        <p14:creationId xmlns:p14="http://schemas.microsoft.com/office/powerpoint/2010/main" val="3719803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2D55A-3302-B2D3-6F57-B97DEEDD38E2}"/>
              </a:ext>
            </a:extLst>
          </p:cNvPr>
          <p:cNvSpPr>
            <a:spLocks noGrp="1"/>
          </p:cNvSpPr>
          <p:nvPr>
            <p:ph type="title"/>
          </p:nvPr>
        </p:nvSpPr>
        <p:spPr>
          <a:xfrm>
            <a:off x="838200" y="161925"/>
            <a:ext cx="10515600" cy="782955"/>
          </a:xfrm>
        </p:spPr>
        <p:txBody>
          <a:bodyPr>
            <a:normAutofit/>
          </a:bodyPr>
          <a:lstStyle/>
          <a:p>
            <a:r>
              <a:rPr lang="nb-NO" dirty="0"/>
              <a:t>Ikke prissatte konsekvenser</a:t>
            </a:r>
          </a:p>
        </p:txBody>
      </p:sp>
      <p:sp>
        <p:nvSpPr>
          <p:cNvPr id="3" name="Content Placeholder 2">
            <a:extLst>
              <a:ext uri="{FF2B5EF4-FFF2-40B4-BE49-F238E27FC236}">
                <a16:creationId xmlns:a16="http://schemas.microsoft.com/office/drawing/2014/main" id="{930B65F9-6A86-4D13-F873-B9EAD84CCA16}"/>
              </a:ext>
            </a:extLst>
          </p:cNvPr>
          <p:cNvSpPr>
            <a:spLocks noGrp="1"/>
          </p:cNvSpPr>
          <p:nvPr>
            <p:ph idx="1"/>
          </p:nvPr>
        </p:nvSpPr>
        <p:spPr>
          <a:xfrm>
            <a:off x="838200" y="944880"/>
            <a:ext cx="10515600" cy="5232083"/>
          </a:xfrm>
        </p:spPr>
        <p:txBody>
          <a:bodyPr>
            <a:normAutofit fontScale="62500" lnSpcReduction="20000"/>
          </a:bodyPr>
          <a:lstStyle/>
          <a:p>
            <a:pPr marL="0" indent="0">
              <a:buNone/>
            </a:pPr>
            <a:r>
              <a:rPr lang="nb-NO" sz="1800" b="0" i="0" u="none" strike="noStrike" baseline="0" dirty="0">
                <a:solidFill>
                  <a:srgbClr val="000000"/>
                </a:solidFill>
                <a:latin typeface="Lucida Sans Unicode" panose="020B0602030504020204" pitchFamily="34" charset="0"/>
              </a:rPr>
              <a:t>Landskapsbilde </a:t>
            </a:r>
          </a:p>
          <a:p>
            <a:r>
              <a:rPr lang="nb-NO" sz="1800" b="0" i="0" u="none" strike="noStrike" baseline="0" dirty="0">
                <a:solidFill>
                  <a:srgbClr val="000000"/>
                </a:solidFill>
                <a:latin typeface="Lucida Sans Unicode" panose="020B0602030504020204" pitchFamily="34" charset="0"/>
              </a:rPr>
              <a:t>Alternativ C1 kommer best ut. Alternativene som inneholder Kvaløyforbindelsene B2 og B3, samt B7 (Holt) kommer dårligst ut, og resultatet er at disse alternativene har middels til stor negativ konsekvens for landskapsbilde. Øvrige alternativ har middels negativ konsekvens. </a:t>
            </a:r>
          </a:p>
          <a:p>
            <a:pPr marL="0" indent="0">
              <a:buNone/>
            </a:pPr>
            <a:r>
              <a:rPr lang="nb-NO" sz="1800" b="0" i="0" u="none" strike="noStrike" baseline="0" dirty="0">
                <a:solidFill>
                  <a:srgbClr val="000000"/>
                </a:solidFill>
                <a:latin typeface="Lucida Sans Unicode" panose="020B0602030504020204" pitchFamily="34" charset="0"/>
              </a:rPr>
              <a:t>Nærmiljø og friluftsliv </a:t>
            </a:r>
          </a:p>
          <a:p>
            <a:r>
              <a:rPr lang="nb-NO" sz="1800" b="0" i="0" u="none" strike="noStrike" baseline="0" dirty="0">
                <a:solidFill>
                  <a:srgbClr val="000000"/>
                </a:solidFill>
                <a:latin typeface="Lucida Sans Unicode" panose="020B0602030504020204" pitchFamily="34" charset="0"/>
              </a:rPr>
              <a:t>Alternativene som inneholder Kvaløyforbindelsene over </a:t>
            </a:r>
            <a:r>
              <a:rPr lang="nb-NO" sz="1800" b="0" i="0" u="none" strike="noStrike" baseline="0" dirty="0" err="1">
                <a:solidFill>
                  <a:srgbClr val="000000"/>
                </a:solidFill>
                <a:latin typeface="Lucida Sans Unicode" panose="020B0602030504020204" pitchFamily="34" charset="0"/>
              </a:rPr>
              <a:t>Håkøya</a:t>
            </a:r>
            <a:r>
              <a:rPr lang="nb-NO" sz="1800" b="0" i="0" u="none" strike="noStrike" baseline="0" dirty="0">
                <a:solidFill>
                  <a:srgbClr val="000000"/>
                </a:solidFill>
                <a:latin typeface="Lucida Sans Unicode" panose="020B0602030504020204" pitchFamily="34" charset="0"/>
              </a:rPr>
              <a:t> (B6 og B7) kommer dårligst ut. Resultatet er at disse alternativene har stor negativ konsekvens for nærmiljø og friluftsliv, spesielt gjelder dette B7 som i tillegg berører områder på Holt. Parallell bru (B2) har minst negativ konsekvens for dette temaet. </a:t>
            </a:r>
          </a:p>
          <a:p>
            <a:r>
              <a:rPr lang="nb-NO" sz="1800" b="0" i="0" u="none" strike="noStrike" baseline="0" dirty="0">
                <a:solidFill>
                  <a:srgbClr val="000000"/>
                </a:solidFill>
                <a:latin typeface="Lucida Sans Unicode" panose="020B0602030504020204" pitchFamily="34" charset="0"/>
              </a:rPr>
              <a:t>Alternativene som inneholder tverrforbindelsen A4 vil i mindre grad berøre den botaniske hagen i Breivika og kommer således best ut av alternativene for ny tverrforbindelse. </a:t>
            </a:r>
          </a:p>
          <a:p>
            <a:pPr marL="0" indent="0">
              <a:buNone/>
            </a:pPr>
            <a:r>
              <a:rPr lang="nb-NO" sz="1800" b="0" i="0" u="none" strike="noStrike" baseline="0" dirty="0">
                <a:solidFill>
                  <a:srgbClr val="000000"/>
                </a:solidFill>
                <a:latin typeface="Lucida Sans Unicode" panose="020B0602030504020204" pitchFamily="34" charset="0"/>
              </a:rPr>
              <a:t>Naturmangfold </a:t>
            </a:r>
          </a:p>
          <a:p>
            <a:r>
              <a:rPr lang="nb-NO" sz="1800" b="0" i="0" u="none" strike="noStrike" baseline="0" dirty="0">
                <a:solidFill>
                  <a:srgbClr val="000000"/>
                </a:solidFill>
                <a:latin typeface="Lucida Sans Unicode" panose="020B0602030504020204" pitchFamily="34" charset="0"/>
              </a:rPr>
              <a:t>Alternativene som inneholder Kvaløyforbindelsene B2 og B3 kommer dårligst ut, og resultatet er at disse alternativene har stor til meget stor negativ konsekvens for naturmangfold. Alternativene over </a:t>
            </a:r>
            <a:r>
              <a:rPr lang="nb-NO" sz="1800" b="0" i="0" u="none" strike="noStrike" baseline="0" dirty="0" err="1">
                <a:solidFill>
                  <a:srgbClr val="000000"/>
                </a:solidFill>
                <a:latin typeface="Lucida Sans Unicode" panose="020B0602030504020204" pitchFamily="34" charset="0"/>
              </a:rPr>
              <a:t>Håkøya</a:t>
            </a:r>
            <a:r>
              <a:rPr lang="nb-NO" sz="1800" b="0" i="0" u="none" strike="noStrike" baseline="0" dirty="0">
                <a:solidFill>
                  <a:srgbClr val="000000"/>
                </a:solidFill>
                <a:latin typeface="Lucida Sans Unicode" panose="020B0602030504020204" pitchFamily="34" charset="0"/>
              </a:rPr>
              <a:t> (B6 og B7) har begge stor negativ konsekvens. C1 har liten negativ konsekvens. Forslag til kommunedelplan for ny tverrforbindelse og ny forbindelse til Kvaløya </a:t>
            </a:r>
          </a:p>
          <a:p>
            <a:r>
              <a:rPr lang="nb-NO" sz="1800" b="0" i="0" u="none" strike="noStrike" baseline="0" dirty="0">
                <a:latin typeface="Lucida Sans Unicode" panose="020B0602030504020204" pitchFamily="34" charset="0"/>
              </a:rPr>
              <a:t>12 Statens vegvesen Region nord </a:t>
            </a:r>
          </a:p>
          <a:p>
            <a:pPr marL="0" indent="0">
              <a:buNone/>
            </a:pPr>
            <a:r>
              <a:rPr lang="nb-NO" sz="1800" b="0" i="0" u="none" strike="noStrike" baseline="0" dirty="0">
                <a:latin typeface="Lucida Sans Unicode" panose="020B0602030504020204" pitchFamily="34" charset="0"/>
              </a:rPr>
              <a:t>Kulturmiljø </a:t>
            </a:r>
          </a:p>
          <a:p>
            <a:r>
              <a:rPr lang="nb-NO" sz="1800" b="0" i="0" u="none" strike="noStrike" baseline="0" dirty="0">
                <a:latin typeface="Lucida Sans Unicode" panose="020B0602030504020204" pitchFamily="34" charset="0"/>
              </a:rPr>
              <a:t>Alternativene som inneholder Kvaløyforbindelsene over </a:t>
            </a:r>
            <a:r>
              <a:rPr lang="nb-NO" sz="1800" b="0" i="0" u="none" strike="noStrike" baseline="0" dirty="0" err="1">
                <a:latin typeface="Lucida Sans Unicode" panose="020B0602030504020204" pitchFamily="34" charset="0"/>
              </a:rPr>
              <a:t>Håkøya</a:t>
            </a:r>
            <a:r>
              <a:rPr lang="nb-NO" sz="1800" b="0" i="0" u="none" strike="noStrike" baseline="0" dirty="0">
                <a:latin typeface="Lucida Sans Unicode" panose="020B0602030504020204" pitchFamily="34" charset="0"/>
              </a:rPr>
              <a:t> (B6 og B7) kommer dårligst ut, og resultatet er at disse alternativene har middels til stor negativ konsekvens for kulturmiljø. Øvrige alternativ har middels negativ konsekvens. Det knyttes en del usikkerhet til en del områder (Holt, Langnes), og det vil gjennomføres supplerende markundersøkelser og vurderinger i løpet av barmarksesongen 2015. </a:t>
            </a:r>
          </a:p>
          <a:p>
            <a:pPr marL="0" indent="0">
              <a:buNone/>
            </a:pPr>
            <a:r>
              <a:rPr lang="nb-NO" sz="1800" b="0" i="0" u="none" strike="noStrike" baseline="0" dirty="0">
                <a:latin typeface="Lucida Sans Unicode" panose="020B0602030504020204" pitchFamily="34" charset="0"/>
              </a:rPr>
              <a:t>Naturressurser </a:t>
            </a:r>
          </a:p>
          <a:p>
            <a:r>
              <a:rPr lang="nb-NO" sz="1800" b="0" i="0" u="none" strike="noStrike" baseline="0" dirty="0">
                <a:latin typeface="Lucida Sans Unicode" panose="020B0602030504020204" pitchFamily="34" charset="0"/>
              </a:rPr>
              <a:t>Reindrift: Alternativ som inneholder Kvaløyforbindelsen B3 kommer dårligst ut med middels til stor negativ konsekvens. For øvrige alternativ er konsekvensene satt til middels negativ. </a:t>
            </a:r>
          </a:p>
          <a:p>
            <a:r>
              <a:rPr lang="nb-NO" sz="1800" b="0" i="0" u="none" strike="noStrike" baseline="0" dirty="0">
                <a:latin typeface="Lucida Sans Unicode" panose="020B0602030504020204" pitchFamily="34" charset="0"/>
              </a:rPr>
              <a:t>Vannressurser: Alternativene som inneholder Kvaløyforbindelsene over </a:t>
            </a:r>
            <a:r>
              <a:rPr lang="nb-NO" sz="1800" b="0" i="0" u="none" strike="noStrike" baseline="0" dirty="0" err="1">
                <a:latin typeface="Lucida Sans Unicode" panose="020B0602030504020204" pitchFamily="34" charset="0"/>
              </a:rPr>
              <a:t>Håkøya</a:t>
            </a:r>
            <a:r>
              <a:rPr lang="nb-NO" sz="1800" b="0" i="0" u="none" strike="noStrike" baseline="0" dirty="0">
                <a:latin typeface="Lucida Sans Unicode" panose="020B0602030504020204" pitchFamily="34" charset="0"/>
              </a:rPr>
              <a:t> (B6 og B7) kommer dårligst ut med middels negativ konsekvens. For øvrige alternativene er konsekvensene satt til liten negativ. </a:t>
            </a:r>
          </a:p>
          <a:p>
            <a:r>
              <a:rPr lang="nb-NO" sz="1800" b="0" i="0" u="none" strike="noStrike" baseline="0" dirty="0">
                <a:latin typeface="Lucida Sans Unicode" panose="020B0602030504020204" pitchFamily="34" charset="0"/>
              </a:rPr>
              <a:t>Jord- og skogbruk: Alternativene som inneholder Kvaløyforbindelsene B3, B6 og B7 kommer dårligst ut med stor negativ konsekvens. Alternativ som inneholder Kvaløyforbindelsen B2 er vurdert til å ha middels til stor negativ konsekvens, C1 til middels negativ konsekvens. </a:t>
            </a:r>
          </a:p>
          <a:p>
            <a:r>
              <a:rPr lang="nb-NO" sz="1800" b="0" i="0" u="none" strike="noStrike" baseline="0" dirty="0">
                <a:latin typeface="Lucida Sans Unicode" panose="020B0602030504020204" pitchFamily="34" charset="0"/>
              </a:rPr>
              <a:t>Georessurser: Alle alternativene er vurdert til å gi fra liten til middels positiv konsekvens. Årsakene til dette er at det er satt som forutsetning at masseoverskudd er å anse som en ressurs. </a:t>
            </a:r>
            <a:endParaRPr lang="nb-NO" dirty="0"/>
          </a:p>
        </p:txBody>
      </p:sp>
    </p:spTree>
    <p:extLst>
      <p:ext uri="{BB962C8B-B14F-4D97-AF65-F5344CB8AC3E}">
        <p14:creationId xmlns:p14="http://schemas.microsoft.com/office/powerpoint/2010/main" val="2462625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D4748-C167-2774-5996-603901895C34}"/>
              </a:ext>
            </a:extLst>
          </p:cNvPr>
          <p:cNvSpPr>
            <a:spLocks noGrp="1"/>
          </p:cNvSpPr>
          <p:nvPr>
            <p:ph type="title"/>
          </p:nvPr>
        </p:nvSpPr>
        <p:spPr/>
        <p:txBody>
          <a:bodyPr/>
          <a:lstStyle/>
          <a:p>
            <a:r>
              <a:rPr lang="nb-NO" dirty="0"/>
              <a:t>Ikke-prissatte konsekvenser</a:t>
            </a:r>
          </a:p>
        </p:txBody>
      </p:sp>
      <p:sp>
        <p:nvSpPr>
          <p:cNvPr id="13" name="Content Placeholder 12">
            <a:extLst>
              <a:ext uri="{FF2B5EF4-FFF2-40B4-BE49-F238E27FC236}">
                <a16:creationId xmlns:a16="http://schemas.microsoft.com/office/drawing/2014/main" id="{54C50FC6-B2CB-AC79-DDBA-95AE5D23F0AC}"/>
              </a:ext>
            </a:extLst>
          </p:cNvPr>
          <p:cNvSpPr>
            <a:spLocks noGrp="1"/>
          </p:cNvSpPr>
          <p:nvPr>
            <p:ph idx="1"/>
          </p:nvPr>
        </p:nvSpPr>
        <p:spPr>
          <a:xfrm>
            <a:off x="446984" y="1781613"/>
            <a:ext cx="10515600" cy="4351338"/>
          </a:xfrm>
        </p:spPr>
        <p:txBody>
          <a:bodyPr/>
          <a:lstStyle/>
          <a:p>
            <a:endParaRPr lang="nb-NO" dirty="0"/>
          </a:p>
        </p:txBody>
      </p:sp>
      <p:pic>
        <p:nvPicPr>
          <p:cNvPr id="15" name="Picture 14">
            <a:extLst>
              <a:ext uri="{FF2B5EF4-FFF2-40B4-BE49-F238E27FC236}">
                <a16:creationId xmlns:a16="http://schemas.microsoft.com/office/drawing/2014/main" id="{55125B5B-D00A-BA9E-1E10-C77E689AC167}"/>
              </a:ext>
            </a:extLst>
          </p:cNvPr>
          <p:cNvPicPr>
            <a:picLocks noChangeAspect="1"/>
          </p:cNvPicPr>
          <p:nvPr/>
        </p:nvPicPr>
        <p:blipFill>
          <a:blip r:embed="rId2"/>
          <a:stretch>
            <a:fillRect/>
          </a:stretch>
        </p:blipFill>
        <p:spPr>
          <a:xfrm>
            <a:off x="838200" y="1439693"/>
            <a:ext cx="10870052" cy="4863829"/>
          </a:xfrm>
          <a:prstGeom prst="rect">
            <a:avLst/>
          </a:prstGeom>
        </p:spPr>
      </p:pic>
    </p:spTree>
    <p:extLst>
      <p:ext uri="{BB962C8B-B14F-4D97-AF65-F5344CB8AC3E}">
        <p14:creationId xmlns:p14="http://schemas.microsoft.com/office/powerpoint/2010/main" val="3859902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A12B9-5D93-FA87-50DA-D77412671D7B}"/>
              </a:ext>
            </a:extLst>
          </p:cNvPr>
          <p:cNvSpPr>
            <a:spLocks noGrp="1"/>
          </p:cNvSpPr>
          <p:nvPr>
            <p:ph type="title"/>
          </p:nvPr>
        </p:nvSpPr>
        <p:spPr>
          <a:xfrm>
            <a:off x="838200" y="365125"/>
            <a:ext cx="10916920" cy="1108075"/>
          </a:xfrm>
        </p:spPr>
        <p:txBody>
          <a:bodyPr>
            <a:normAutofit fontScale="90000"/>
          </a:bodyPr>
          <a:lstStyle/>
          <a:p>
            <a:r>
              <a:rPr lang="nb-NO" dirty="0"/>
              <a:t>Er all relevant nytte og alle relevante kostnader tatt med?</a:t>
            </a:r>
          </a:p>
        </p:txBody>
      </p:sp>
      <p:sp>
        <p:nvSpPr>
          <p:cNvPr id="6" name="Content Placeholder 5">
            <a:extLst>
              <a:ext uri="{FF2B5EF4-FFF2-40B4-BE49-F238E27FC236}">
                <a16:creationId xmlns:a16="http://schemas.microsoft.com/office/drawing/2014/main" id="{EE25F4A1-B644-96A3-5F24-248F28F06657}"/>
              </a:ext>
            </a:extLst>
          </p:cNvPr>
          <p:cNvSpPr>
            <a:spLocks noGrp="1"/>
          </p:cNvSpPr>
          <p:nvPr>
            <p:ph idx="1"/>
          </p:nvPr>
        </p:nvSpPr>
        <p:spPr/>
        <p:txBody>
          <a:bodyPr/>
          <a:lstStyle/>
          <a:p>
            <a:endParaRPr lang="nb-NO"/>
          </a:p>
        </p:txBody>
      </p:sp>
    </p:spTree>
    <p:extLst>
      <p:ext uri="{BB962C8B-B14F-4D97-AF65-F5344CB8AC3E}">
        <p14:creationId xmlns:p14="http://schemas.microsoft.com/office/powerpoint/2010/main" val="3482522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17D8D-257B-EAC4-6910-78B98FEAAC86}"/>
              </a:ext>
            </a:extLst>
          </p:cNvPr>
          <p:cNvSpPr>
            <a:spLocks noGrp="1"/>
          </p:cNvSpPr>
          <p:nvPr>
            <p:ph type="title"/>
          </p:nvPr>
        </p:nvSpPr>
        <p:spPr>
          <a:xfrm>
            <a:off x="736600" y="-45402"/>
            <a:ext cx="10515600" cy="1325563"/>
          </a:xfrm>
        </p:spPr>
        <p:txBody>
          <a:bodyPr/>
          <a:lstStyle/>
          <a:p>
            <a:r>
              <a:rPr lang="nb-NO" dirty="0"/>
              <a:t>Usikkerhetsanalyse</a:t>
            </a:r>
          </a:p>
        </p:txBody>
      </p:sp>
      <p:sp>
        <p:nvSpPr>
          <p:cNvPr id="3" name="Content Placeholder 2">
            <a:extLst>
              <a:ext uri="{FF2B5EF4-FFF2-40B4-BE49-F238E27FC236}">
                <a16:creationId xmlns:a16="http://schemas.microsoft.com/office/drawing/2014/main" id="{0044BB89-FF62-0A8C-DF92-97B66D8B9695}"/>
              </a:ext>
            </a:extLst>
          </p:cNvPr>
          <p:cNvSpPr>
            <a:spLocks noGrp="1"/>
          </p:cNvSpPr>
          <p:nvPr>
            <p:ph idx="1"/>
          </p:nvPr>
        </p:nvSpPr>
        <p:spPr>
          <a:xfrm>
            <a:off x="838200" y="1280161"/>
            <a:ext cx="10515600" cy="5455920"/>
          </a:xfrm>
        </p:spPr>
        <p:txBody>
          <a:bodyPr>
            <a:normAutofit/>
          </a:bodyPr>
          <a:lstStyle/>
          <a:p>
            <a:r>
              <a:rPr lang="nb-NO" dirty="0" err="1"/>
              <a:t>Kvaløyaforbindelseutredningen</a:t>
            </a:r>
            <a:r>
              <a:rPr lang="nb-NO" dirty="0"/>
              <a:t> inneholder ingen usikkerhetsanalyse</a:t>
            </a:r>
          </a:p>
          <a:p>
            <a:r>
              <a:rPr lang="nb-NO" dirty="0"/>
              <a:t>I utredningen for Nord-Norgebanen ser den slik ut</a:t>
            </a:r>
          </a:p>
          <a:p>
            <a:endParaRPr lang="nb-NO" dirty="0"/>
          </a:p>
          <a:p>
            <a:endParaRPr lang="nb-NO" dirty="0"/>
          </a:p>
          <a:p>
            <a:endParaRPr lang="nb-NO" dirty="0"/>
          </a:p>
          <a:p>
            <a:endParaRPr lang="nb-NO" dirty="0"/>
          </a:p>
          <a:p>
            <a:endParaRPr lang="nb-NO" dirty="0"/>
          </a:p>
          <a:p>
            <a:r>
              <a:rPr lang="nb-NO" dirty="0"/>
              <a:t>P50, P15 og P85 er kostnadsanslag hvor sannsynligheten for at kostnadene blir lavere enn tallet er henholdsvis 50%, 15% og 85%</a:t>
            </a:r>
          </a:p>
          <a:p>
            <a:r>
              <a:rPr lang="nb-NO" dirty="0"/>
              <a:t>Vanlig måte å illustrere usikkerhet</a:t>
            </a:r>
          </a:p>
        </p:txBody>
      </p:sp>
      <p:pic>
        <p:nvPicPr>
          <p:cNvPr id="5" name="Picture 4">
            <a:extLst>
              <a:ext uri="{FF2B5EF4-FFF2-40B4-BE49-F238E27FC236}">
                <a16:creationId xmlns:a16="http://schemas.microsoft.com/office/drawing/2014/main" id="{980D012B-24EA-FF75-3CDC-12C5021828D9}"/>
              </a:ext>
            </a:extLst>
          </p:cNvPr>
          <p:cNvPicPr>
            <a:picLocks noChangeAspect="1"/>
          </p:cNvPicPr>
          <p:nvPr/>
        </p:nvPicPr>
        <p:blipFill>
          <a:blip r:embed="rId2"/>
          <a:stretch>
            <a:fillRect/>
          </a:stretch>
        </p:blipFill>
        <p:spPr>
          <a:xfrm>
            <a:off x="1092092" y="2490281"/>
            <a:ext cx="8910536" cy="1877438"/>
          </a:xfrm>
          <a:prstGeom prst="rect">
            <a:avLst/>
          </a:prstGeom>
        </p:spPr>
      </p:pic>
    </p:spTree>
    <p:extLst>
      <p:ext uri="{BB962C8B-B14F-4D97-AF65-F5344CB8AC3E}">
        <p14:creationId xmlns:p14="http://schemas.microsoft.com/office/powerpoint/2010/main" val="2694380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D2647-A516-7A89-01C6-AE8CF05947F2}"/>
              </a:ext>
            </a:extLst>
          </p:cNvPr>
          <p:cNvSpPr>
            <a:spLocks noGrp="1"/>
          </p:cNvSpPr>
          <p:nvPr>
            <p:ph type="title"/>
          </p:nvPr>
        </p:nvSpPr>
        <p:spPr/>
        <p:txBody>
          <a:bodyPr/>
          <a:lstStyle/>
          <a:p>
            <a:r>
              <a:rPr lang="nb-NO" dirty="0"/>
              <a:t>Fordelingsvirkninger</a:t>
            </a:r>
          </a:p>
        </p:txBody>
      </p:sp>
      <p:sp>
        <p:nvSpPr>
          <p:cNvPr id="3" name="Content Placeholder 2">
            <a:extLst>
              <a:ext uri="{FF2B5EF4-FFF2-40B4-BE49-F238E27FC236}">
                <a16:creationId xmlns:a16="http://schemas.microsoft.com/office/drawing/2014/main" id="{20A625E9-2DD3-D384-6029-40B8BC5D492F}"/>
              </a:ext>
            </a:extLst>
          </p:cNvPr>
          <p:cNvSpPr>
            <a:spLocks noGrp="1"/>
          </p:cNvSpPr>
          <p:nvPr>
            <p:ph idx="1"/>
          </p:nvPr>
        </p:nvSpPr>
        <p:spPr/>
        <p:txBody>
          <a:bodyPr/>
          <a:lstStyle/>
          <a:p>
            <a:r>
              <a:rPr lang="nb-NO" dirty="0"/>
              <a:t>Kun én av rapportene som er pensum i dette kurset, behandler fordelingsvirkninger</a:t>
            </a:r>
          </a:p>
          <a:p>
            <a:r>
              <a:rPr lang="nb-NO" dirty="0"/>
              <a:t>Kan se ut til at det ikke alltid anses som relevant å ha i rapporten, selv om det står i veilederen</a:t>
            </a:r>
          </a:p>
          <a:p>
            <a:r>
              <a:rPr lang="nb-NO" dirty="0"/>
              <a:t>I veilederen står det at </a:t>
            </a:r>
          </a:p>
          <a:p>
            <a:pPr lvl="1"/>
            <a:r>
              <a:rPr lang="nb-NO" dirty="0"/>
              <a:t>«</a:t>
            </a:r>
            <a:r>
              <a:rPr lang="nb-NO" i="1" dirty="0"/>
              <a:t>Formålet med denne arbeidsfasen er å beskrive hvordan virkningene av tiltakene fordeler seg mellom ulike grupper i samfunnet</a:t>
            </a:r>
            <a:r>
              <a:rPr lang="nb-NO" dirty="0"/>
              <a:t>»</a:t>
            </a:r>
          </a:p>
          <a:p>
            <a:pPr lvl="1"/>
            <a:r>
              <a:rPr lang="nb-NO" dirty="0"/>
              <a:t>«</a:t>
            </a:r>
            <a:r>
              <a:rPr lang="nb-NO" i="1" dirty="0"/>
              <a:t>Beskrivelsen av fordelingsvirkningene tas med som en tilleggsanalyse og skal ikke inngå i grunnlaget for selve rangeringen og anbefalingen av tiltak</a:t>
            </a:r>
            <a:r>
              <a:rPr lang="nb-NO" dirty="0"/>
              <a:t>»</a:t>
            </a:r>
          </a:p>
          <a:p>
            <a:endParaRPr lang="nb-NO" dirty="0"/>
          </a:p>
        </p:txBody>
      </p:sp>
    </p:spTree>
    <p:extLst>
      <p:ext uri="{BB962C8B-B14F-4D97-AF65-F5344CB8AC3E}">
        <p14:creationId xmlns:p14="http://schemas.microsoft.com/office/powerpoint/2010/main" val="93669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8AABD-1ED7-3EA7-DCE7-ABAFF53DBDB8}"/>
              </a:ext>
            </a:extLst>
          </p:cNvPr>
          <p:cNvSpPr>
            <a:spLocks noGrp="1"/>
          </p:cNvSpPr>
          <p:nvPr>
            <p:ph type="title"/>
          </p:nvPr>
        </p:nvSpPr>
        <p:spPr/>
        <p:txBody>
          <a:bodyPr/>
          <a:lstStyle/>
          <a:p>
            <a:r>
              <a:rPr lang="nb-NO" dirty="0"/>
              <a:t>Arbeidsfasene</a:t>
            </a:r>
          </a:p>
        </p:txBody>
      </p:sp>
      <p:sp>
        <p:nvSpPr>
          <p:cNvPr id="3" name="Content Placeholder 2">
            <a:extLst>
              <a:ext uri="{FF2B5EF4-FFF2-40B4-BE49-F238E27FC236}">
                <a16:creationId xmlns:a16="http://schemas.microsoft.com/office/drawing/2014/main" id="{401245BD-D002-E152-59C2-E36326E508DA}"/>
              </a:ext>
            </a:extLst>
          </p:cNvPr>
          <p:cNvSpPr>
            <a:spLocks noGrp="1"/>
          </p:cNvSpPr>
          <p:nvPr>
            <p:ph idx="1"/>
          </p:nvPr>
        </p:nvSpPr>
        <p:spPr/>
        <p:txBody>
          <a:bodyPr>
            <a:normAutofit/>
          </a:bodyPr>
          <a:lstStyle/>
          <a:p>
            <a:pPr marL="514350" indent="-514350">
              <a:buFont typeface="+mj-lt"/>
              <a:buAutoNum type="arabicPeriod"/>
            </a:pPr>
            <a:r>
              <a:rPr lang="nb-NO" dirty="0"/>
              <a:t>Beskriv problemet og formuler mål</a:t>
            </a:r>
          </a:p>
          <a:p>
            <a:pPr marL="514350" indent="-514350">
              <a:buFont typeface="+mj-lt"/>
              <a:buAutoNum type="arabicPeriod"/>
            </a:pPr>
            <a:r>
              <a:rPr lang="nb-NO" dirty="0"/>
              <a:t>Identifiser og beskriv relevante tiltak</a:t>
            </a:r>
          </a:p>
          <a:p>
            <a:pPr marL="514350" indent="-514350">
              <a:buFont typeface="+mj-lt"/>
              <a:buAutoNum type="arabicPeriod"/>
            </a:pPr>
            <a:r>
              <a:rPr lang="nb-NO" dirty="0"/>
              <a:t>Identifiser og beskrive virkningene</a:t>
            </a:r>
          </a:p>
          <a:p>
            <a:pPr marL="514350" indent="-514350">
              <a:buFont typeface="+mj-lt"/>
              <a:buAutoNum type="arabicPeriod"/>
            </a:pPr>
            <a:r>
              <a:rPr lang="nb-NO" dirty="0"/>
              <a:t>Tallfest, vedsett og vurder virkninger</a:t>
            </a:r>
          </a:p>
          <a:p>
            <a:pPr marL="514350" indent="-514350">
              <a:buFont typeface="+mj-lt"/>
              <a:buAutoNum type="arabicPeriod"/>
            </a:pPr>
            <a:r>
              <a:rPr lang="nb-NO" dirty="0"/>
              <a:t>Vurder samfunnsøkonomisk lønnsomhet</a:t>
            </a:r>
          </a:p>
          <a:p>
            <a:pPr marL="514350" indent="-514350">
              <a:buFont typeface="+mj-lt"/>
              <a:buAutoNum type="arabicPeriod"/>
            </a:pPr>
            <a:r>
              <a:rPr lang="nb-NO" dirty="0"/>
              <a:t>Gjennomfør usikkerhetsanalyse</a:t>
            </a:r>
          </a:p>
          <a:p>
            <a:pPr marL="514350" indent="-514350">
              <a:buFont typeface="+mj-lt"/>
              <a:buAutoNum type="arabicPeriod"/>
            </a:pPr>
            <a:r>
              <a:rPr lang="nb-NO" dirty="0"/>
              <a:t>Beskrive fordelingsvirkninger</a:t>
            </a:r>
          </a:p>
          <a:p>
            <a:pPr marL="514350" indent="-514350">
              <a:buFont typeface="+mj-lt"/>
              <a:buAutoNum type="arabicPeriod"/>
            </a:pPr>
            <a:r>
              <a:rPr lang="nb-NO" dirty="0"/>
              <a:t>Gi en samlet vurdering og anbefal tiltak</a:t>
            </a:r>
          </a:p>
        </p:txBody>
      </p:sp>
    </p:spTree>
    <p:extLst>
      <p:ext uri="{BB962C8B-B14F-4D97-AF65-F5344CB8AC3E}">
        <p14:creationId xmlns:p14="http://schemas.microsoft.com/office/powerpoint/2010/main" val="1608913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68D135-D0FE-4D6B-5F73-4AABEB8A5D86}"/>
              </a:ext>
            </a:extLst>
          </p:cNvPr>
          <p:cNvPicPr>
            <a:picLocks noChangeAspect="1"/>
          </p:cNvPicPr>
          <p:nvPr/>
        </p:nvPicPr>
        <p:blipFill rotWithShape="1">
          <a:blip r:embed="rId2"/>
          <a:srcRect l="33417" t="13750" r="32417" b="5696"/>
          <a:stretch/>
        </p:blipFill>
        <p:spPr>
          <a:xfrm>
            <a:off x="4013200" y="132079"/>
            <a:ext cx="5130800" cy="6632499"/>
          </a:xfrm>
          <a:prstGeom prst="rect">
            <a:avLst/>
          </a:prstGeom>
        </p:spPr>
      </p:pic>
    </p:spTree>
    <p:extLst>
      <p:ext uri="{BB962C8B-B14F-4D97-AF65-F5344CB8AC3E}">
        <p14:creationId xmlns:p14="http://schemas.microsoft.com/office/powerpoint/2010/main" val="21678774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4F356-2BCE-0F54-DF16-616329F4A161}"/>
              </a:ext>
            </a:extLst>
          </p:cNvPr>
          <p:cNvSpPr>
            <a:spLocks noGrp="1"/>
          </p:cNvSpPr>
          <p:nvPr>
            <p:ph type="title"/>
          </p:nvPr>
        </p:nvSpPr>
        <p:spPr/>
        <p:txBody>
          <a:bodyPr/>
          <a:lstStyle/>
          <a:p>
            <a:r>
              <a:rPr lang="nb-NO" dirty="0"/>
              <a:t>Fase 1 - Beskriv problemet og formuler mål</a:t>
            </a:r>
          </a:p>
        </p:txBody>
      </p:sp>
      <p:sp>
        <p:nvSpPr>
          <p:cNvPr id="3" name="Content Placeholder 2">
            <a:extLst>
              <a:ext uri="{FF2B5EF4-FFF2-40B4-BE49-F238E27FC236}">
                <a16:creationId xmlns:a16="http://schemas.microsoft.com/office/drawing/2014/main" id="{4D04ED10-EBCB-5E7D-C1D8-C8C9D7053222}"/>
              </a:ext>
            </a:extLst>
          </p:cNvPr>
          <p:cNvSpPr>
            <a:spLocks noGrp="1"/>
          </p:cNvSpPr>
          <p:nvPr>
            <p:ph idx="1"/>
          </p:nvPr>
        </p:nvSpPr>
        <p:spPr/>
        <p:txBody>
          <a:bodyPr/>
          <a:lstStyle/>
          <a:p>
            <a:r>
              <a:rPr lang="nb-NO" b="0" i="0" dirty="0">
                <a:solidFill>
                  <a:srgbClr val="333333"/>
                </a:solidFill>
                <a:effectLst/>
                <a:latin typeface="Source Sans Pro" panose="020B0503030403020204" pitchFamily="34" charset="0"/>
              </a:rPr>
              <a:t>Det oppfattes som et problem når dagens situasjon eller utvikling er en annen enn den som er ønsket. </a:t>
            </a:r>
          </a:p>
          <a:p>
            <a:r>
              <a:rPr lang="nb-NO" b="0" i="0" dirty="0">
                <a:solidFill>
                  <a:srgbClr val="333333"/>
                </a:solidFill>
                <a:effectLst/>
                <a:latin typeface="Source Sans Pro" panose="020B0503030403020204" pitchFamily="34" charset="0"/>
              </a:rPr>
              <a:t>I et samfunn finnes det problemer av mange slag uten at det dermed er en samfunnsoppgave å løse alle disse. </a:t>
            </a:r>
          </a:p>
          <a:p>
            <a:r>
              <a:rPr lang="nb-NO" b="0" i="0" dirty="0">
                <a:solidFill>
                  <a:srgbClr val="333333"/>
                </a:solidFill>
                <a:effectLst/>
                <a:latin typeface="Source Sans Pro" panose="020B0503030403020204" pitchFamily="34" charset="0"/>
              </a:rPr>
              <a:t>De problemene som samfunnet kan eller bør løse, kalles samfunnsproblemer.</a:t>
            </a:r>
            <a:endParaRPr lang="nb-NO" dirty="0"/>
          </a:p>
        </p:txBody>
      </p:sp>
    </p:spTree>
    <p:extLst>
      <p:ext uri="{BB962C8B-B14F-4D97-AF65-F5344CB8AC3E}">
        <p14:creationId xmlns:p14="http://schemas.microsoft.com/office/powerpoint/2010/main" val="20790062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FE7D3-9604-FD99-7F91-037D2CFD2393}"/>
              </a:ext>
            </a:extLst>
          </p:cNvPr>
          <p:cNvSpPr>
            <a:spLocks noGrp="1"/>
          </p:cNvSpPr>
          <p:nvPr>
            <p:ph type="title"/>
          </p:nvPr>
        </p:nvSpPr>
        <p:spPr/>
        <p:txBody>
          <a:bodyPr/>
          <a:lstStyle/>
          <a:p>
            <a:r>
              <a:rPr lang="nb-NO" dirty="0"/>
              <a:t>Fase 1 - Problembeskrivelse</a:t>
            </a:r>
          </a:p>
        </p:txBody>
      </p:sp>
      <p:sp>
        <p:nvSpPr>
          <p:cNvPr id="3" name="Content Placeholder 2">
            <a:extLst>
              <a:ext uri="{FF2B5EF4-FFF2-40B4-BE49-F238E27FC236}">
                <a16:creationId xmlns:a16="http://schemas.microsoft.com/office/drawing/2014/main" id="{271F64E1-E7FB-F7B8-8F5D-BA769C37595C}"/>
              </a:ext>
            </a:extLst>
          </p:cNvPr>
          <p:cNvSpPr>
            <a:spLocks noGrp="1"/>
          </p:cNvSpPr>
          <p:nvPr>
            <p:ph idx="1"/>
          </p:nvPr>
        </p:nvSpPr>
        <p:spPr/>
        <p:txBody>
          <a:bodyPr/>
          <a:lstStyle/>
          <a:p>
            <a:pPr algn="l">
              <a:buFont typeface="+mj-lt"/>
              <a:buAutoNum type="arabicPeriod"/>
            </a:pPr>
            <a:r>
              <a:rPr lang="nb-NO" b="0" i="0" dirty="0">
                <a:solidFill>
                  <a:srgbClr val="333333"/>
                </a:solidFill>
                <a:effectLst/>
                <a:latin typeface="Source Sans Pro" panose="020B0503030403020204" pitchFamily="34" charset="0"/>
              </a:rPr>
              <a:t>Beskriv det observerte problemet. </a:t>
            </a:r>
          </a:p>
          <a:p>
            <a:pPr algn="l">
              <a:buFont typeface="+mj-lt"/>
              <a:buAutoNum type="arabicPeriod"/>
            </a:pPr>
            <a:r>
              <a:rPr lang="nb-NO" b="0" i="0" dirty="0">
                <a:solidFill>
                  <a:srgbClr val="333333"/>
                </a:solidFill>
                <a:effectLst/>
                <a:latin typeface="Source Sans Pro" panose="020B0503030403020204" pitchFamily="34" charset="0"/>
              </a:rPr>
              <a:t>Beskriv årsakene til problemet.</a:t>
            </a:r>
          </a:p>
          <a:p>
            <a:pPr algn="l">
              <a:buFont typeface="+mj-lt"/>
              <a:buAutoNum type="arabicPeriod"/>
            </a:pPr>
            <a:r>
              <a:rPr lang="nb-NO" b="0" i="0" dirty="0">
                <a:solidFill>
                  <a:srgbClr val="333333"/>
                </a:solidFill>
                <a:effectLst/>
                <a:latin typeface="Source Sans Pro" panose="020B0503030403020204" pitchFamily="34" charset="0"/>
              </a:rPr>
              <a:t>Beskriv og tallfest de samfunnsmessige konsekvensene av problemet.</a:t>
            </a:r>
          </a:p>
        </p:txBody>
      </p:sp>
    </p:spTree>
    <p:extLst>
      <p:ext uri="{BB962C8B-B14F-4D97-AF65-F5344CB8AC3E}">
        <p14:creationId xmlns:p14="http://schemas.microsoft.com/office/powerpoint/2010/main" val="7977536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926A2-9BC1-7558-A239-42EB5F45A2CB}"/>
              </a:ext>
            </a:extLst>
          </p:cNvPr>
          <p:cNvSpPr>
            <a:spLocks noGrp="1"/>
          </p:cNvSpPr>
          <p:nvPr>
            <p:ph type="title"/>
          </p:nvPr>
        </p:nvSpPr>
        <p:spPr/>
        <p:txBody>
          <a:bodyPr/>
          <a:lstStyle/>
          <a:p>
            <a:r>
              <a:rPr lang="nb-NO" dirty="0"/>
              <a:t>Fase 2 -  Hva er et tiltak?</a:t>
            </a:r>
          </a:p>
        </p:txBody>
      </p:sp>
      <p:sp>
        <p:nvSpPr>
          <p:cNvPr id="3" name="Content Placeholder 2">
            <a:extLst>
              <a:ext uri="{FF2B5EF4-FFF2-40B4-BE49-F238E27FC236}">
                <a16:creationId xmlns:a16="http://schemas.microsoft.com/office/drawing/2014/main" id="{E762EDE7-18EA-ACD3-04CF-DA24281742DB}"/>
              </a:ext>
            </a:extLst>
          </p:cNvPr>
          <p:cNvSpPr>
            <a:spLocks noGrp="1"/>
          </p:cNvSpPr>
          <p:nvPr>
            <p:ph idx="1"/>
          </p:nvPr>
        </p:nvSpPr>
        <p:spPr/>
        <p:txBody>
          <a:bodyPr/>
          <a:lstStyle/>
          <a:p>
            <a:pPr algn="l">
              <a:buFont typeface="Arial" panose="020B0604020202020204" pitchFamily="34" charset="0"/>
              <a:buChar char="•"/>
            </a:pPr>
            <a:r>
              <a:rPr lang="nb-NO" b="0" i="0" dirty="0">
                <a:solidFill>
                  <a:srgbClr val="333333"/>
                </a:solidFill>
                <a:effectLst/>
                <a:latin typeface="Source Sans Pro" panose="020B0503030403020204" pitchFamily="34" charset="0"/>
              </a:rPr>
              <a:t>pedagogiske virkemidler, for eksempel veiledning og informasjon</a:t>
            </a:r>
          </a:p>
          <a:p>
            <a:pPr algn="l">
              <a:buFont typeface="Arial" panose="020B0604020202020204" pitchFamily="34" charset="0"/>
              <a:buChar char="•"/>
            </a:pPr>
            <a:r>
              <a:rPr lang="nb-NO" b="0" i="0" dirty="0">
                <a:solidFill>
                  <a:srgbClr val="333333"/>
                </a:solidFill>
                <a:effectLst/>
                <a:latin typeface="Source Sans Pro" panose="020B0503030403020204" pitchFamily="34" charset="0"/>
              </a:rPr>
              <a:t>økonomiske virkemidler, for eksempel avgifter eller tilskudd</a:t>
            </a:r>
          </a:p>
          <a:p>
            <a:pPr algn="l">
              <a:buFont typeface="Arial" panose="020B0604020202020204" pitchFamily="34" charset="0"/>
              <a:buChar char="•"/>
            </a:pPr>
            <a:r>
              <a:rPr lang="nb-NO" b="0" i="0" dirty="0">
                <a:solidFill>
                  <a:srgbClr val="333333"/>
                </a:solidFill>
                <a:effectLst/>
                <a:latin typeface="Source Sans Pro" panose="020B0503030403020204" pitchFamily="34" charset="0"/>
              </a:rPr>
              <a:t>regulering, for eksempel påbud eller forbud</a:t>
            </a:r>
          </a:p>
          <a:p>
            <a:pPr algn="l">
              <a:buFont typeface="Arial" panose="020B0604020202020204" pitchFamily="34" charset="0"/>
              <a:buChar char="•"/>
            </a:pPr>
            <a:r>
              <a:rPr lang="nb-NO" b="0" i="0" dirty="0">
                <a:solidFill>
                  <a:srgbClr val="333333"/>
                </a:solidFill>
                <a:effectLst/>
                <a:latin typeface="Source Sans Pro" panose="020B0503030403020204" pitchFamily="34" charset="0"/>
              </a:rPr>
              <a:t>organisatoriske virkemidler, for eksempel sentralisering eller desentralisering</a:t>
            </a:r>
          </a:p>
          <a:p>
            <a:pPr algn="l">
              <a:buFont typeface="Arial" panose="020B0604020202020204" pitchFamily="34" charset="0"/>
              <a:buChar char="•"/>
            </a:pPr>
            <a:r>
              <a:rPr lang="nb-NO" b="0" i="0" dirty="0">
                <a:solidFill>
                  <a:srgbClr val="333333"/>
                </a:solidFill>
                <a:effectLst/>
                <a:latin typeface="Source Sans Pro" panose="020B0503030403020204" pitchFamily="34" charset="0"/>
              </a:rPr>
              <a:t>offentlige tilbud av produkter og tjenester, for eksempel infrastruktur og helsetjenester</a:t>
            </a:r>
          </a:p>
          <a:p>
            <a:pPr algn="l">
              <a:buFont typeface="Arial" panose="020B0604020202020204" pitchFamily="34" charset="0"/>
              <a:buChar char="•"/>
            </a:pPr>
            <a:r>
              <a:rPr lang="nb-NO" b="0" i="0" dirty="0">
                <a:solidFill>
                  <a:srgbClr val="333333"/>
                </a:solidFill>
                <a:effectLst/>
                <a:latin typeface="Source Sans Pro" panose="020B0503030403020204" pitchFamily="34" charset="0"/>
              </a:rPr>
              <a:t>offentlige anskaffelser, for eksempel IKT-tjenester og kontorutstyr</a:t>
            </a:r>
          </a:p>
        </p:txBody>
      </p:sp>
    </p:spTree>
    <p:extLst>
      <p:ext uri="{BB962C8B-B14F-4D97-AF65-F5344CB8AC3E}">
        <p14:creationId xmlns:p14="http://schemas.microsoft.com/office/powerpoint/2010/main" val="17250136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855A8-547C-67A2-1156-B9F4DE4D3D15}"/>
              </a:ext>
            </a:extLst>
          </p:cNvPr>
          <p:cNvSpPr>
            <a:spLocks noGrp="1"/>
          </p:cNvSpPr>
          <p:nvPr>
            <p:ph type="title"/>
          </p:nvPr>
        </p:nvSpPr>
        <p:spPr/>
        <p:txBody>
          <a:bodyPr>
            <a:normAutofit fontScale="90000"/>
          </a:bodyPr>
          <a:lstStyle/>
          <a:p>
            <a:r>
              <a:rPr lang="nb-NO" dirty="0"/>
              <a:t>Fase 2 - Stegvis prosess for komme frem til de relevante tiltakene</a:t>
            </a:r>
            <a:br>
              <a:rPr lang="nb-NO" dirty="0"/>
            </a:br>
            <a:endParaRPr lang="nb-NO" dirty="0"/>
          </a:p>
        </p:txBody>
      </p:sp>
      <p:sp>
        <p:nvSpPr>
          <p:cNvPr id="3" name="Content Placeholder 2">
            <a:extLst>
              <a:ext uri="{FF2B5EF4-FFF2-40B4-BE49-F238E27FC236}">
                <a16:creationId xmlns:a16="http://schemas.microsoft.com/office/drawing/2014/main" id="{282605CA-D1B1-4676-844F-F815466B3DC0}"/>
              </a:ext>
            </a:extLst>
          </p:cNvPr>
          <p:cNvSpPr>
            <a:spLocks noGrp="1"/>
          </p:cNvSpPr>
          <p:nvPr>
            <p:ph idx="1"/>
          </p:nvPr>
        </p:nvSpPr>
        <p:spPr/>
        <p:txBody>
          <a:bodyPr>
            <a:normAutofit/>
          </a:bodyPr>
          <a:lstStyle/>
          <a:p>
            <a:r>
              <a:rPr lang="nb-NO" dirty="0"/>
              <a:t>Definer mulighetsrommet. </a:t>
            </a:r>
          </a:p>
          <a:p>
            <a:r>
              <a:rPr lang="nb-NO" dirty="0"/>
              <a:t>Utforsk mulighetsrommet. </a:t>
            </a:r>
          </a:p>
          <a:p>
            <a:r>
              <a:rPr lang="nb-NO" dirty="0" err="1"/>
              <a:t>Grovsil</a:t>
            </a:r>
            <a:r>
              <a:rPr lang="nb-NO" dirty="0"/>
              <a:t> tiltakene. </a:t>
            </a:r>
          </a:p>
          <a:p>
            <a:r>
              <a:rPr lang="nb-NO" dirty="0"/>
              <a:t>Beskriv tiltakene og vurder utformingen. </a:t>
            </a:r>
          </a:p>
          <a:p>
            <a:endParaRPr lang="nb-NO" dirty="0"/>
          </a:p>
        </p:txBody>
      </p:sp>
    </p:spTree>
    <p:extLst>
      <p:ext uri="{BB962C8B-B14F-4D97-AF65-F5344CB8AC3E}">
        <p14:creationId xmlns:p14="http://schemas.microsoft.com/office/powerpoint/2010/main" val="3047819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0276E-1F91-FDB2-7928-E587C260555A}"/>
              </a:ext>
            </a:extLst>
          </p:cNvPr>
          <p:cNvSpPr>
            <a:spLocks noGrp="1"/>
          </p:cNvSpPr>
          <p:nvPr>
            <p:ph type="title"/>
          </p:nvPr>
        </p:nvSpPr>
        <p:spPr/>
        <p:txBody>
          <a:bodyPr/>
          <a:lstStyle/>
          <a:p>
            <a:r>
              <a:rPr lang="nb-NO" dirty="0"/>
              <a:t>Kurset:</a:t>
            </a:r>
          </a:p>
        </p:txBody>
      </p:sp>
      <p:sp>
        <p:nvSpPr>
          <p:cNvPr id="3" name="Content Placeholder 2">
            <a:extLst>
              <a:ext uri="{FF2B5EF4-FFF2-40B4-BE49-F238E27FC236}">
                <a16:creationId xmlns:a16="http://schemas.microsoft.com/office/drawing/2014/main" id="{CA67063F-E283-FC36-BB73-636703303CA1}"/>
              </a:ext>
            </a:extLst>
          </p:cNvPr>
          <p:cNvSpPr>
            <a:spLocks noGrp="1"/>
          </p:cNvSpPr>
          <p:nvPr>
            <p:ph idx="1"/>
          </p:nvPr>
        </p:nvSpPr>
        <p:spPr/>
        <p:txBody>
          <a:bodyPr/>
          <a:lstStyle/>
          <a:p>
            <a:r>
              <a:rPr lang="nb-NO" dirty="0"/>
              <a:t>Informasjon på </a:t>
            </a:r>
            <a:r>
              <a:rPr lang="nb-NO" dirty="0">
                <a:hlinkClick r:id="rId2"/>
              </a:rPr>
              <a:t>https://uit-sok-2014-h23.github.io/</a:t>
            </a:r>
            <a:endParaRPr lang="nb-NO" dirty="0"/>
          </a:p>
          <a:p>
            <a:r>
              <a:rPr lang="nb-NO" dirty="0"/>
              <a:t>Lenke på Canvas</a:t>
            </a:r>
          </a:p>
          <a:p>
            <a:r>
              <a:rPr lang="nb-NO" dirty="0"/>
              <a:t>Alle innleveringer vil handle om ett case som dere skal jobbe med gjennom hele semesteret</a:t>
            </a:r>
          </a:p>
          <a:p>
            <a:pPr lvl="1"/>
            <a:r>
              <a:rPr lang="nb-NO" dirty="0"/>
              <a:t>To obligatoriske innleveringer (arbeidskrav)</a:t>
            </a:r>
          </a:p>
          <a:p>
            <a:pPr lvl="1"/>
            <a:r>
              <a:rPr lang="nb-NO" dirty="0"/>
              <a:t>Presentasjon (arbeidskrav)</a:t>
            </a:r>
          </a:p>
          <a:p>
            <a:pPr lvl="1"/>
            <a:r>
              <a:rPr lang="nb-NO" dirty="0"/>
              <a:t>Prosjektoppgave (karaktergivende)</a:t>
            </a:r>
          </a:p>
          <a:p>
            <a:r>
              <a:rPr lang="nb-NO" dirty="0"/>
              <a:t>Fra 1-3 i hver gruppe</a:t>
            </a:r>
          </a:p>
          <a:p>
            <a:r>
              <a:rPr lang="nb-NO" dirty="0"/>
              <a:t>Prosjektet dere skal jobbe med er …</a:t>
            </a:r>
          </a:p>
        </p:txBody>
      </p:sp>
    </p:spTree>
    <p:extLst>
      <p:ext uri="{BB962C8B-B14F-4D97-AF65-F5344CB8AC3E}">
        <p14:creationId xmlns:p14="http://schemas.microsoft.com/office/powerpoint/2010/main" val="1420709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elkøya">
            <a:extLst>
              <a:ext uri="{FF2B5EF4-FFF2-40B4-BE49-F238E27FC236}">
                <a16:creationId xmlns:a16="http://schemas.microsoft.com/office/drawing/2014/main" id="{99B48AB4-5D91-4907-4CB7-2FF971F770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1238" y="3424238"/>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city on an island with a bright light&#10;&#10;Description automatically generated">
            <a:extLst>
              <a:ext uri="{FF2B5EF4-FFF2-40B4-BE49-F238E27FC236}">
                <a16:creationId xmlns:a16="http://schemas.microsoft.com/office/drawing/2014/main" id="{E287AE53-188F-FDE6-CABF-43EBC58A81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sp>
        <p:nvSpPr>
          <p:cNvPr id="6" name="Title 5">
            <a:extLst>
              <a:ext uri="{FF2B5EF4-FFF2-40B4-BE49-F238E27FC236}">
                <a16:creationId xmlns:a16="http://schemas.microsoft.com/office/drawing/2014/main" id="{0B31C610-85DA-23BF-7741-FAFE41C80027}"/>
              </a:ext>
            </a:extLst>
          </p:cNvPr>
          <p:cNvSpPr>
            <a:spLocks noGrp="1"/>
          </p:cNvSpPr>
          <p:nvPr>
            <p:ph type="title"/>
          </p:nvPr>
        </p:nvSpPr>
        <p:spPr>
          <a:xfrm>
            <a:off x="833438" y="1785937"/>
            <a:ext cx="10515600" cy="1325563"/>
          </a:xfrm>
        </p:spPr>
        <p:txBody>
          <a:bodyPr/>
          <a:lstStyle/>
          <a:p>
            <a:r>
              <a:rPr lang="nb-NO" dirty="0">
                <a:solidFill>
                  <a:schemeClr val="bg1"/>
                </a:solidFill>
              </a:rPr>
              <a:t>Samfunnsøkonomisk utredning om Elektrifisering av Melkøya</a:t>
            </a:r>
          </a:p>
        </p:txBody>
      </p:sp>
    </p:spTree>
    <p:extLst>
      <p:ext uri="{BB962C8B-B14F-4D97-AF65-F5344CB8AC3E}">
        <p14:creationId xmlns:p14="http://schemas.microsoft.com/office/powerpoint/2010/main" val="12811586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elkøya">
            <a:extLst>
              <a:ext uri="{FF2B5EF4-FFF2-40B4-BE49-F238E27FC236}">
                <a16:creationId xmlns:a16="http://schemas.microsoft.com/office/drawing/2014/main" id="{99B48AB4-5D91-4907-4CB7-2FF971F770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1238" y="3424238"/>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city on an island with a bright light&#10;&#10;Description automatically generated">
            <a:extLst>
              <a:ext uri="{FF2B5EF4-FFF2-40B4-BE49-F238E27FC236}">
                <a16:creationId xmlns:a16="http://schemas.microsoft.com/office/drawing/2014/main" id="{E287AE53-188F-FDE6-CABF-43EBC58A81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sp>
        <p:nvSpPr>
          <p:cNvPr id="9" name="Content Placeholder 8">
            <a:extLst>
              <a:ext uri="{FF2B5EF4-FFF2-40B4-BE49-F238E27FC236}">
                <a16:creationId xmlns:a16="http://schemas.microsoft.com/office/drawing/2014/main" id="{728B6F9F-7112-F8BF-D53F-0D99D9FE2C8D}"/>
              </a:ext>
            </a:extLst>
          </p:cNvPr>
          <p:cNvSpPr>
            <a:spLocks noGrp="1"/>
          </p:cNvSpPr>
          <p:nvPr>
            <p:ph idx="1"/>
          </p:nvPr>
        </p:nvSpPr>
        <p:spPr>
          <a:xfrm>
            <a:off x="637046" y="1201556"/>
            <a:ext cx="10515600" cy="5417026"/>
          </a:xfrm>
          <a:solidFill>
            <a:srgbClr val="000000">
              <a:alpha val="30980"/>
            </a:srgbClr>
          </a:solidFill>
        </p:spPr>
        <p:txBody>
          <a:bodyPr>
            <a:normAutofit fontScale="85000" lnSpcReduction="10000"/>
          </a:bodyPr>
          <a:lstStyle/>
          <a:p>
            <a:r>
              <a:rPr lang="nb-NO" dirty="0">
                <a:solidFill>
                  <a:schemeClr val="bg1"/>
                </a:solidFill>
              </a:rPr>
              <a:t>På Melkøya ligger landanlegget som driver gassutvinningen til Snøhvitfeltet</a:t>
            </a:r>
          </a:p>
          <a:p>
            <a:r>
              <a:rPr lang="nb-NO" dirty="0">
                <a:solidFill>
                  <a:schemeClr val="bg1"/>
                </a:solidFill>
              </a:rPr>
              <a:t>Litt av gassen brukes til å generer strømmen som anlegget bruker</a:t>
            </a:r>
          </a:p>
          <a:p>
            <a:r>
              <a:rPr lang="nb-NO" dirty="0">
                <a:solidFill>
                  <a:schemeClr val="bg1"/>
                </a:solidFill>
              </a:rPr>
              <a:t>Utslippene fra gasskraftverket på Melkøya utgjør ca. 2 prosent av norske utslipp</a:t>
            </a:r>
          </a:p>
          <a:p>
            <a:r>
              <a:rPr lang="nb-NO" dirty="0">
                <a:solidFill>
                  <a:schemeClr val="bg1"/>
                </a:solidFill>
              </a:rPr>
              <a:t>Norge er en del av EUs kvotemarked, så </a:t>
            </a:r>
            <a:r>
              <a:rPr lang="nb-NO" dirty="0" err="1">
                <a:solidFill>
                  <a:schemeClr val="bg1"/>
                </a:solidFill>
              </a:rPr>
              <a:t>Equinor</a:t>
            </a:r>
            <a:r>
              <a:rPr lang="nb-NO" dirty="0">
                <a:solidFill>
                  <a:schemeClr val="bg1"/>
                </a:solidFill>
              </a:rPr>
              <a:t> kjøper i dag CO2-kvoter for utslippene. </a:t>
            </a:r>
          </a:p>
          <a:p>
            <a:r>
              <a:rPr lang="nb-NO" dirty="0">
                <a:solidFill>
                  <a:schemeClr val="bg1"/>
                </a:solidFill>
              </a:rPr>
              <a:t>Norge har en nasjonal målsetting om 50-55 prosent reduksjon i CO2 utslipp innen 2030.</a:t>
            </a:r>
          </a:p>
          <a:p>
            <a:r>
              <a:rPr lang="nb-NO" dirty="0">
                <a:solidFill>
                  <a:schemeClr val="bg1"/>
                </a:solidFill>
              </a:rPr>
              <a:t>EU har vedtatt det samme</a:t>
            </a:r>
          </a:p>
          <a:p>
            <a:r>
              <a:rPr lang="nb-NO" dirty="0">
                <a:solidFill>
                  <a:schemeClr val="bg1"/>
                </a:solidFill>
              </a:rPr>
              <a:t>Men i motsetning til andre EU-land har Stortinget vedtatt at alle kuttene skal tas innenlands. </a:t>
            </a:r>
          </a:p>
          <a:p>
            <a:r>
              <a:rPr lang="nb-NO" dirty="0">
                <a:solidFill>
                  <a:schemeClr val="bg1"/>
                </a:solidFill>
              </a:rPr>
              <a:t>Det betyr at Norge må kutte til en høyere kostnad enn kvoteprisen i EU</a:t>
            </a:r>
          </a:p>
          <a:p>
            <a:r>
              <a:rPr lang="nb-NO" dirty="0">
                <a:solidFill>
                  <a:schemeClr val="bg1"/>
                </a:solidFill>
              </a:rPr>
              <a:t>Regjeringen og </a:t>
            </a:r>
            <a:r>
              <a:rPr lang="nb-NO" dirty="0" err="1">
                <a:solidFill>
                  <a:schemeClr val="bg1"/>
                </a:solidFill>
              </a:rPr>
              <a:t>Equinor</a:t>
            </a:r>
            <a:r>
              <a:rPr lang="nb-NO" dirty="0">
                <a:solidFill>
                  <a:schemeClr val="bg1"/>
                </a:solidFill>
              </a:rPr>
              <a:t> ønsker å kutte utslippene fra Snøhvitfeltet ved å legge ned gasskraftverket som forsyner feltet</a:t>
            </a:r>
          </a:p>
          <a:p>
            <a:r>
              <a:rPr lang="nb-NO" dirty="0">
                <a:solidFill>
                  <a:schemeClr val="bg1"/>
                </a:solidFill>
              </a:rPr>
              <a:t>Regjeringen og </a:t>
            </a:r>
            <a:r>
              <a:rPr lang="nb-NO" dirty="0" err="1">
                <a:solidFill>
                  <a:schemeClr val="bg1"/>
                </a:solidFill>
              </a:rPr>
              <a:t>Equinor</a:t>
            </a:r>
            <a:r>
              <a:rPr lang="nb-NO" dirty="0">
                <a:solidFill>
                  <a:schemeClr val="bg1"/>
                </a:solidFill>
              </a:rPr>
              <a:t> ønsker i stedet å ta kraften fra elforsyningen på fastlandet</a:t>
            </a:r>
          </a:p>
          <a:p>
            <a:endParaRPr lang="nb-NO" dirty="0">
              <a:solidFill>
                <a:schemeClr val="bg1"/>
              </a:solidFill>
            </a:endParaRPr>
          </a:p>
        </p:txBody>
      </p:sp>
      <p:sp>
        <p:nvSpPr>
          <p:cNvPr id="10" name="Title 5">
            <a:extLst>
              <a:ext uri="{FF2B5EF4-FFF2-40B4-BE49-F238E27FC236}">
                <a16:creationId xmlns:a16="http://schemas.microsoft.com/office/drawing/2014/main" id="{89E898C5-648B-B914-8E86-BE08130A8071}"/>
              </a:ext>
            </a:extLst>
          </p:cNvPr>
          <p:cNvSpPr txBox="1">
            <a:spLocks/>
          </p:cNvSpPr>
          <p:nvPr/>
        </p:nvSpPr>
        <p:spPr>
          <a:xfrm>
            <a:off x="637046" y="94244"/>
            <a:ext cx="10515600" cy="10130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b-NO" dirty="0">
                <a:solidFill>
                  <a:schemeClr val="bg1"/>
                </a:solidFill>
              </a:rPr>
              <a:t>Hva er elektrifisering av Melkøya?</a:t>
            </a:r>
          </a:p>
        </p:txBody>
      </p:sp>
    </p:spTree>
    <p:extLst>
      <p:ext uri="{BB962C8B-B14F-4D97-AF65-F5344CB8AC3E}">
        <p14:creationId xmlns:p14="http://schemas.microsoft.com/office/powerpoint/2010/main" val="17007658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elkøya">
            <a:extLst>
              <a:ext uri="{FF2B5EF4-FFF2-40B4-BE49-F238E27FC236}">
                <a16:creationId xmlns:a16="http://schemas.microsoft.com/office/drawing/2014/main" id="{99B48AB4-5D91-4907-4CB7-2FF971F770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1238" y="3424238"/>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city on an island with a bright light&#10;&#10;Description automatically generated">
            <a:extLst>
              <a:ext uri="{FF2B5EF4-FFF2-40B4-BE49-F238E27FC236}">
                <a16:creationId xmlns:a16="http://schemas.microsoft.com/office/drawing/2014/main" id="{E287AE53-188F-FDE6-CABF-43EBC58A81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sp>
        <p:nvSpPr>
          <p:cNvPr id="9" name="Content Placeholder 8">
            <a:extLst>
              <a:ext uri="{FF2B5EF4-FFF2-40B4-BE49-F238E27FC236}">
                <a16:creationId xmlns:a16="http://schemas.microsoft.com/office/drawing/2014/main" id="{728B6F9F-7112-F8BF-D53F-0D99D9FE2C8D}"/>
              </a:ext>
            </a:extLst>
          </p:cNvPr>
          <p:cNvSpPr>
            <a:spLocks noGrp="1"/>
          </p:cNvSpPr>
          <p:nvPr>
            <p:ph idx="1"/>
          </p:nvPr>
        </p:nvSpPr>
        <p:spPr>
          <a:xfrm>
            <a:off x="637046" y="1620835"/>
            <a:ext cx="10515600" cy="5208762"/>
          </a:xfrm>
          <a:solidFill>
            <a:srgbClr val="000000">
              <a:alpha val="30980"/>
            </a:srgbClr>
          </a:solidFill>
        </p:spPr>
        <p:txBody>
          <a:bodyPr>
            <a:normAutofit/>
          </a:bodyPr>
          <a:lstStyle/>
          <a:p>
            <a:pPr lvl="1"/>
            <a:r>
              <a:rPr lang="nb-NO" sz="3200" dirty="0">
                <a:solidFill>
                  <a:schemeClr val="bg1"/>
                </a:solidFill>
              </a:rPr>
              <a:t>Hva er tiltaket?</a:t>
            </a:r>
          </a:p>
          <a:p>
            <a:pPr lvl="2"/>
            <a:r>
              <a:rPr lang="nb-NO" sz="2800" dirty="0">
                <a:solidFill>
                  <a:schemeClr val="bg1"/>
                </a:solidFill>
              </a:rPr>
              <a:t>Å legge ned gasskraftverket på Melkøya</a:t>
            </a:r>
          </a:p>
          <a:p>
            <a:pPr lvl="2"/>
            <a:r>
              <a:rPr lang="nb-NO" sz="2800" dirty="0">
                <a:solidFill>
                  <a:schemeClr val="bg1"/>
                </a:solidFill>
              </a:rPr>
              <a:t>Å legge kraftlinje mellom Skaidi og Hammerfest</a:t>
            </a:r>
          </a:p>
          <a:p>
            <a:pPr lvl="2"/>
            <a:r>
              <a:rPr lang="nb-NO" sz="2800" dirty="0">
                <a:solidFill>
                  <a:schemeClr val="bg1"/>
                </a:solidFill>
              </a:rPr>
              <a:t>Å dekke Snøhvitfeltets kraftbehov med kraft fra nettet i </a:t>
            </a:r>
            <a:r>
              <a:rPr lang="nb-NO" sz="2800" dirty="0" err="1">
                <a:solidFill>
                  <a:schemeClr val="bg1"/>
                </a:solidFill>
              </a:rPr>
              <a:t>Finmark</a:t>
            </a:r>
            <a:r>
              <a:rPr lang="nb-NO" sz="2800" dirty="0">
                <a:solidFill>
                  <a:schemeClr val="bg1"/>
                </a:solidFill>
              </a:rPr>
              <a:t>. </a:t>
            </a:r>
          </a:p>
          <a:p>
            <a:pPr lvl="1"/>
            <a:r>
              <a:rPr lang="nb-NO" sz="3200" dirty="0">
                <a:solidFill>
                  <a:schemeClr val="bg1"/>
                </a:solidFill>
              </a:rPr>
              <a:t>Hva må utredes?</a:t>
            </a:r>
          </a:p>
          <a:p>
            <a:pPr lvl="2"/>
            <a:r>
              <a:rPr lang="nb-NO" sz="2800" dirty="0">
                <a:solidFill>
                  <a:schemeClr val="bg1"/>
                </a:solidFill>
              </a:rPr>
              <a:t>Kostnadene ved å bygge kraftledningen og forsyne anlegget med </a:t>
            </a:r>
            <a:r>
              <a:rPr lang="nb-NO" sz="2800" dirty="0" err="1">
                <a:solidFill>
                  <a:schemeClr val="bg1"/>
                </a:solidFill>
              </a:rPr>
              <a:t>landstrøm</a:t>
            </a:r>
            <a:endParaRPr lang="nb-NO" sz="2800" dirty="0">
              <a:solidFill>
                <a:schemeClr val="bg1"/>
              </a:solidFill>
            </a:endParaRPr>
          </a:p>
          <a:p>
            <a:pPr lvl="2"/>
            <a:r>
              <a:rPr lang="nb-NO" sz="2800" dirty="0">
                <a:solidFill>
                  <a:schemeClr val="bg1"/>
                </a:solidFill>
              </a:rPr>
              <a:t>Besparelsen i CO2-kvoter</a:t>
            </a:r>
          </a:p>
          <a:p>
            <a:pPr lvl="2"/>
            <a:r>
              <a:rPr lang="nb-NO" sz="2800" dirty="0">
                <a:solidFill>
                  <a:schemeClr val="bg1"/>
                </a:solidFill>
              </a:rPr>
              <a:t>Annen nytte-kostnad</a:t>
            </a:r>
          </a:p>
        </p:txBody>
      </p:sp>
      <p:sp>
        <p:nvSpPr>
          <p:cNvPr id="10" name="Title 5">
            <a:extLst>
              <a:ext uri="{FF2B5EF4-FFF2-40B4-BE49-F238E27FC236}">
                <a16:creationId xmlns:a16="http://schemas.microsoft.com/office/drawing/2014/main" id="{89E898C5-648B-B914-8E86-BE08130A8071}"/>
              </a:ext>
            </a:extLst>
          </p:cNvPr>
          <p:cNvSpPr txBox="1">
            <a:spLocks/>
          </p:cNvSpPr>
          <p:nvPr/>
        </p:nvSpPr>
        <p:spPr>
          <a:xfrm>
            <a:off x="637046" y="14763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b-NO">
                <a:solidFill>
                  <a:schemeClr val="bg1"/>
                </a:solidFill>
              </a:rPr>
              <a:t>Samfunnsøkonomisk utredning om Elektrifisering av Melkøya</a:t>
            </a:r>
            <a:endParaRPr lang="nb-NO" dirty="0">
              <a:solidFill>
                <a:schemeClr val="bg1"/>
              </a:solidFill>
            </a:endParaRPr>
          </a:p>
        </p:txBody>
      </p:sp>
    </p:spTree>
    <p:extLst>
      <p:ext uri="{BB962C8B-B14F-4D97-AF65-F5344CB8AC3E}">
        <p14:creationId xmlns:p14="http://schemas.microsoft.com/office/powerpoint/2010/main" val="23584953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elkøya">
            <a:extLst>
              <a:ext uri="{FF2B5EF4-FFF2-40B4-BE49-F238E27FC236}">
                <a16:creationId xmlns:a16="http://schemas.microsoft.com/office/drawing/2014/main" id="{99B48AB4-5D91-4907-4CB7-2FF971F770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1238" y="3424238"/>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city on an island with a bright light&#10;&#10;Description automatically generated">
            <a:extLst>
              <a:ext uri="{FF2B5EF4-FFF2-40B4-BE49-F238E27FC236}">
                <a16:creationId xmlns:a16="http://schemas.microsoft.com/office/drawing/2014/main" id="{E287AE53-188F-FDE6-CABF-43EBC58A81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sp>
        <p:nvSpPr>
          <p:cNvPr id="9" name="Content Placeholder 8">
            <a:extLst>
              <a:ext uri="{FF2B5EF4-FFF2-40B4-BE49-F238E27FC236}">
                <a16:creationId xmlns:a16="http://schemas.microsoft.com/office/drawing/2014/main" id="{728B6F9F-7112-F8BF-D53F-0D99D9FE2C8D}"/>
              </a:ext>
            </a:extLst>
          </p:cNvPr>
          <p:cNvSpPr>
            <a:spLocks noGrp="1"/>
          </p:cNvSpPr>
          <p:nvPr>
            <p:ph idx="1"/>
          </p:nvPr>
        </p:nvSpPr>
        <p:spPr>
          <a:xfrm>
            <a:off x="637046" y="1412571"/>
            <a:ext cx="10515600" cy="5417026"/>
          </a:xfrm>
          <a:solidFill>
            <a:srgbClr val="000000">
              <a:alpha val="30980"/>
            </a:srgbClr>
          </a:solidFill>
        </p:spPr>
        <p:txBody>
          <a:bodyPr>
            <a:normAutofit fontScale="92500"/>
          </a:bodyPr>
          <a:lstStyle/>
          <a:p>
            <a:r>
              <a:rPr lang="nb-NO" dirty="0">
                <a:solidFill>
                  <a:schemeClr val="bg1"/>
                </a:solidFill>
              </a:rPr>
              <a:t>Obligatorisk innlevering 1 (Fase 1-3 </a:t>
            </a:r>
            <a:r>
              <a:rPr lang="nb-NO" dirty="0" err="1">
                <a:solidFill>
                  <a:schemeClr val="bg1"/>
                </a:solidFill>
              </a:rPr>
              <a:t>ihht</a:t>
            </a:r>
            <a:r>
              <a:rPr lang="nb-NO" dirty="0">
                <a:solidFill>
                  <a:schemeClr val="bg1"/>
                </a:solidFill>
              </a:rPr>
              <a:t> veilederen):</a:t>
            </a:r>
          </a:p>
          <a:p>
            <a:pPr lvl="1"/>
            <a:r>
              <a:rPr lang="nb-NO" dirty="0">
                <a:solidFill>
                  <a:schemeClr val="bg1"/>
                </a:solidFill>
              </a:rPr>
              <a:t>Gjør en vurdering av tiltaket </a:t>
            </a:r>
            <a:r>
              <a:rPr lang="nb-NO" dirty="0" err="1">
                <a:solidFill>
                  <a:schemeClr val="bg1"/>
                </a:solidFill>
              </a:rPr>
              <a:t>ihht</a:t>
            </a:r>
            <a:r>
              <a:rPr lang="nb-NO" dirty="0">
                <a:solidFill>
                  <a:schemeClr val="bg1"/>
                </a:solidFill>
              </a:rPr>
              <a:t>. </a:t>
            </a:r>
            <a:r>
              <a:rPr lang="nb-NO" dirty="0" err="1">
                <a:solidFill>
                  <a:schemeClr val="bg1"/>
                </a:solidFill>
              </a:rPr>
              <a:t>DFØs</a:t>
            </a:r>
            <a:r>
              <a:rPr lang="nb-NO" dirty="0">
                <a:solidFill>
                  <a:schemeClr val="bg1"/>
                </a:solidFill>
              </a:rPr>
              <a:t> veileder</a:t>
            </a:r>
          </a:p>
          <a:p>
            <a:pPr lvl="1"/>
            <a:r>
              <a:rPr lang="nb-NO" dirty="0">
                <a:solidFill>
                  <a:schemeClr val="bg1"/>
                </a:solidFill>
              </a:rPr>
              <a:t>Identifiser hvilken informasjon som trengs og hvilke forutsetninger som må gjøres</a:t>
            </a:r>
          </a:p>
          <a:p>
            <a:pPr lvl="1"/>
            <a:r>
              <a:rPr lang="nb-NO" dirty="0">
                <a:solidFill>
                  <a:schemeClr val="bg1"/>
                </a:solidFill>
              </a:rPr>
              <a:t>Innhente informasjon</a:t>
            </a:r>
          </a:p>
          <a:p>
            <a:pPr lvl="1"/>
            <a:r>
              <a:rPr lang="nb-NO" dirty="0">
                <a:solidFill>
                  <a:schemeClr val="bg1"/>
                </a:solidFill>
              </a:rPr>
              <a:t>Sette opp en disposisjon/arbeidsplan (bruk veilederen)</a:t>
            </a:r>
          </a:p>
          <a:p>
            <a:r>
              <a:rPr lang="nb-NO" dirty="0">
                <a:solidFill>
                  <a:schemeClr val="bg1"/>
                </a:solidFill>
              </a:rPr>
              <a:t>Obligatorisk innlevering 2 (Fase 3-5):</a:t>
            </a:r>
          </a:p>
          <a:p>
            <a:pPr lvl="1"/>
            <a:r>
              <a:rPr lang="nb-NO" dirty="0">
                <a:solidFill>
                  <a:schemeClr val="bg1"/>
                </a:solidFill>
              </a:rPr>
              <a:t>Bruke det du har lært til å sette opp en nytte-kostnadsanalyse</a:t>
            </a:r>
          </a:p>
          <a:p>
            <a:pPr lvl="1"/>
            <a:r>
              <a:rPr lang="nb-NO" dirty="0">
                <a:solidFill>
                  <a:schemeClr val="bg1"/>
                </a:solidFill>
              </a:rPr>
              <a:t>Beregne nåverdi av prosjektet</a:t>
            </a:r>
          </a:p>
          <a:p>
            <a:r>
              <a:rPr lang="nb-NO" dirty="0">
                <a:solidFill>
                  <a:schemeClr val="bg1"/>
                </a:solidFill>
              </a:rPr>
              <a:t>Endelig innlevering (Fase 1-8):</a:t>
            </a:r>
          </a:p>
          <a:p>
            <a:pPr lvl="1"/>
            <a:r>
              <a:rPr lang="nb-NO" dirty="0">
                <a:solidFill>
                  <a:schemeClr val="bg1"/>
                </a:solidFill>
              </a:rPr>
              <a:t>Forbedre det som er gjort i tidligere innleveringer</a:t>
            </a:r>
          </a:p>
          <a:p>
            <a:pPr lvl="1"/>
            <a:r>
              <a:rPr lang="nb-NO" dirty="0">
                <a:solidFill>
                  <a:schemeClr val="bg1"/>
                </a:solidFill>
              </a:rPr>
              <a:t>Lever en endelig utredning av tiltaket. </a:t>
            </a:r>
          </a:p>
          <a:p>
            <a:pPr lvl="1"/>
            <a:r>
              <a:rPr lang="nb-NO" dirty="0">
                <a:solidFill>
                  <a:schemeClr val="bg1"/>
                </a:solidFill>
              </a:rPr>
              <a:t>Utredningen bør ha samme form som eksemplene i pensum. </a:t>
            </a:r>
          </a:p>
          <a:p>
            <a:pPr lvl="1"/>
            <a:r>
              <a:rPr lang="nb-NO" dirty="0">
                <a:solidFill>
                  <a:schemeClr val="bg1"/>
                </a:solidFill>
              </a:rPr>
              <a:t>Målet er en rapport som kunne vært presentert for Stortinget og Olje- og energidepartementet som grunnlag for en beslutning om elektrifisering. </a:t>
            </a:r>
          </a:p>
          <a:p>
            <a:pPr lvl="1"/>
            <a:endParaRPr lang="nb-NO" dirty="0">
              <a:solidFill>
                <a:schemeClr val="bg1"/>
              </a:solidFill>
            </a:endParaRPr>
          </a:p>
        </p:txBody>
      </p:sp>
      <p:sp>
        <p:nvSpPr>
          <p:cNvPr id="10" name="Title 5">
            <a:extLst>
              <a:ext uri="{FF2B5EF4-FFF2-40B4-BE49-F238E27FC236}">
                <a16:creationId xmlns:a16="http://schemas.microsoft.com/office/drawing/2014/main" id="{89E898C5-648B-B914-8E86-BE08130A8071}"/>
              </a:ext>
            </a:extLst>
          </p:cNvPr>
          <p:cNvSpPr txBox="1">
            <a:spLocks/>
          </p:cNvSpPr>
          <p:nvPr/>
        </p:nvSpPr>
        <p:spPr>
          <a:xfrm>
            <a:off x="637046" y="14763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b-NO">
                <a:solidFill>
                  <a:schemeClr val="bg1"/>
                </a:solidFill>
              </a:rPr>
              <a:t>Samfunnsøkonomisk utredning om Elektrifisering av Melkøya</a:t>
            </a:r>
            <a:endParaRPr lang="nb-NO" dirty="0">
              <a:solidFill>
                <a:schemeClr val="bg1"/>
              </a:solidFill>
            </a:endParaRPr>
          </a:p>
        </p:txBody>
      </p:sp>
    </p:spTree>
    <p:extLst>
      <p:ext uri="{BB962C8B-B14F-4D97-AF65-F5344CB8AC3E}">
        <p14:creationId xmlns:p14="http://schemas.microsoft.com/office/powerpoint/2010/main" val="26482749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38DDD-D501-C84A-4809-FD4491522FB1}"/>
              </a:ext>
            </a:extLst>
          </p:cNvPr>
          <p:cNvSpPr>
            <a:spLocks noGrp="1"/>
          </p:cNvSpPr>
          <p:nvPr>
            <p:ph type="title"/>
          </p:nvPr>
        </p:nvSpPr>
        <p:spPr/>
        <p:txBody>
          <a:bodyPr/>
          <a:lstStyle/>
          <a:p>
            <a:r>
              <a:rPr lang="nb-NO" dirty="0"/>
              <a:t>Hva er nytte-kostnadsanalyse?</a:t>
            </a:r>
          </a:p>
        </p:txBody>
      </p:sp>
      <p:sp>
        <p:nvSpPr>
          <p:cNvPr id="3" name="Content Placeholder 2">
            <a:extLst>
              <a:ext uri="{FF2B5EF4-FFF2-40B4-BE49-F238E27FC236}">
                <a16:creationId xmlns:a16="http://schemas.microsoft.com/office/drawing/2014/main" id="{3396E4CF-B0BB-C2C3-893E-3F21EE12756C}"/>
              </a:ext>
            </a:extLst>
          </p:cNvPr>
          <p:cNvSpPr>
            <a:spLocks noGrp="1"/>
          </p:cNvSpPr>
          <p:nvPr>
            <p:ph idx="1"/>
          </p:nvPr>
        </p:nvSpPr>
        <p:spPr>
          <a:xfrm>
            <a:off x="838200" y="1825625"/>
            <a:ext cx="10515600" cy="3161154"/>
          </a:xfrm>
        </p:spPr>
        <p:txBody>
          <a:bodyPr>
            <a:normAutofit/>
          </a:bodyPr>
          <a:lstStyle/>
          <a:p>
            <a:r>
              <a:rPr lang="nb-NO" dirty="0"/>
              <a:t>Nytte-kostnadsanalyse er en utredning av offentlige prosjekter</a:t>
            </a:r>
          </a:p>
          <a:p>
            <a:r>
              <a:rPr lang="nb-NO" dirty="0"/>
              <a:t>Skal hjelpe politikerne og offentlige institusjoner til å prioritere</a:t>
            </a:r>
          </a:p>
          <a:p>
            <a:r>
              <a:rPr lang="nb-NO" dirty="0"/>
              <a:t>Skal være en faglig vurdering og så objektiv som mulig</a:t>
            </a:r>
          </a:p>
          <a:p>
            <a:r>
              <a:rPr lang="nb-NO" dirty="0" err="1"/>
              <a:t>DFØ</a:t>
            </a:r>
            <a:r>
              <a:rPr lang="nb-NO" dirty="0"/>
              <a:t> har en veileder som skal standardisere prosessen</a:t>
            </a:r>
          </a:p>
          <a:p>
            <a:endParaRPr lang="nb-NO" dirty="0"/>
          </a:p>
        </p:txBody>
      </p:sp>
    </p:spTree>
    <p:extLst>
      <p:ext uri="{BB962C8B-B14F-4D97-AF65-F5344CB8AC3E}">
        <p14:creationId xmlns:p14="http://schemas.microsoft.com/office/powerpoint/2010/main" val="36996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0524B-BC02-7970-A83D-A2E0F84198CA}"/>
              </a:ext>
            </a:extLst>
          </p:cNvPr>
          <p:cNvSpPr>
            <a:spLocks noGrp="1"/>
          </p:cNvSpPr>
          <p:nvPr>
            <p:ph type="title"/>
          </p:nvPr>
        </p:nvSpPr>
        <p:spPr/>
        <p:txBody>
          <a:bodyPr/>
          <a:lstStyle/>
          <a:p>
            <a:r>
              <a:rPr lang="nb-NO" dirty="0"/>
              <a:t>Grunner til å gjennomføre samfunnsøkonomiske analyser</a:t>
            </a:r>
          </a:p>
        </p:txBody>
      </p:sp>
      <p:sp>
        <p:nvSpPr>
          <p:cNvPr id="3" name="Content Placeholder 2">
            <a:extLst>
              <a:ext uri="{FF2B5EF4-FFF2-40B4-BE49-F238E27FC236}">
                <a16:creationId xmlns:a16="http://schemas.microsoft.com/office/drawing/2014/main" id="{5C1B8B32-053C-F3AB-6071-F6D10A83DADA}"/>
              </a:ext>
            </a:extLst>
          </p:cNvPr>
          <p:cNvSpPr>
            <a:spLocks noGrp="1"/>
          </p:cNvSpPr>
          <p:nvPr>
            <p:ph idx="1"/>
          </p:nvPr>
        </p:nvSpPr>
        <p:spPr>
          <a:xfrm>
            <a:off x="838200" y="1825624"/>
            <a:ext cx="10515600" cy="4546895"/>
          </a:xfrm>
        </p:spPr>
        <p:txBody>
          <a:bodyPr>
            <a:normAutofit fontScale="92500" lnSpcReduction="10000"/>
          </a:bodyPr>
          <a:lstStyle/>
          <a:p>
            <a:pPr algn="l">
              <a:buFont typeface="Arial" panose="020B0604020202020204" pitchFamily="34" charset="0"/>
              <a:buChar char="•"/>
            </a:pPr>
            <a:r>
              <a:rPr lang="nb-NO" b="0" i="0" dirty="0">
                <a:solidFill>
                  <a:srgbClr val="333333"/>
                </a:solidFill>
                <a:effectLst/>
                <a:latin typeface="Source Sans Pro" panose="020B0503030403020204" pitchFamily="34" charset="0"/>
              </a:rPr>
              <a:t>Mest mulig velferd ut av samfunnets knappe ressurser ved å sørge for effektiv ressursbruk</a:t>
            </a:r>
          </a:p>
          <a:p>
            <a:pPr algn="l">
              <a:buFont typeface="Arial" panose="020B0604020202020204" pitchFamily="34" charset="0"/>
              <a:buChar char="•"/>
            </a:pPr>
            <a:r>
              <a:rPr lang="nb-NO" b="0" i="0" dirty="0">
                <a:solidFill>
                  <a:srgbClr val="333333"/>
                </a:solidFill>
                <a:effectLst/>
                <a:latin typeface="Source Sans Pro" panose="020B0503030403020204" pitchFamily="34" charset="0"/>
              </a:rPr>
              <a:t>En systematisk gjennomgang av alle virkninger for berørte grupper i samfunnet</a:t>
            </a:r>
          </a:p>
          <a:p>
            <a:pPr algn="l">
              <a:buFont typeface="Arial" panose="020B0604020202020204" pitchFamily="34" charset="0"/>
              <a:buChar char="•"/>
            </a:pPr>
            <a:r>
              <a:rPr lang="nb-NO" b="0" i="0" dirty="0">
                <a:solidFill>
                  <a:srgbClr val="333333"/>
                </a:solidFill>
                <a:effectLst/>
                <a:latin typeface="Source Sans Pro" panose="020B0503030403020204" pitchFamily="34" charset="0"/>
              </a:rPr>
              <a:t>Et godt beslutningsgrunnlag for å rangere og prioritere mellom alternative tiltak</a:t>
            </a:r>
          </a:p>
          <a:p>
            <a:pPr algn="l">
              <a:buFont typeface="Arial" panose="020B0604020202020204" pitchFamily="34" charset="0"/>
              <a:buChar char="•"/>
            </a:pPr>
            <a:r>
              <a:rPr lang="nb-NO" b="0" i="0" dirty="0">
                <a:solidFill>
                  <a:srgbClr val="333333"/>
                </a:solidFill>
                <a:effectLst/>
                <a:latin typeface="Source Sans Pro" panose="020B0503030403020204" pitchFamily="34" charset="0"/>
              </a:rPr>
              <a:t>Sile ut ulønnsomme tiltak på et tidlig tidspunkt</a:t>
            </a:r>
          </a:p>
          <a:p>
            <a:pPr algn="l">
              <a:buFont typeface="Arial" panose="020B0604020202020204" pitchFamily="34" charset="0"/>
              <a:buChar char="•"/>
            </a:pPr>
            <a:r>
              <a:rPr lang="nb-NO" b="0" i="0" dirty="0">
                <a:solidFill>
                  <a:srgbClr val="333333"/>
                </a:solidFill>
                <a:effectLst/>
                <a:latin typeface="Source Sans Pro" panose="020B0503030403020204" pitchFamily="34" charset="0"/>
              </a:rPr>
              <a:t>Et godt grunnlag for å realisere gevinster når tiltaket er iverksatt</a:t>
            </a:r>
          </a:p>
          <a:p>
            <a:pPr algn="l">
              <a:buFont typeface="Arial" panose="020B0604020202020204" pitchFamily="34" charset="0"/>
              <a:buChar char="•"/>
            </a:pPr>
            <a:r>
              <a:rPr lang="nb-NO" b="0" i="0" dirty="0">
                <a:solidFill>
                  <a:srgbClr val="333333"/>
                </a:solidFill>
                <a:effectLst/>
                <a:latin typeface="Source Sans Pro" panose="020B0503030403020204" pitchFamily="34" charset="0"/>
              </a:rPr>
              <a:t>Et godt grunnlag for resultatmåling og evaluering av tiltaket i etterkant</a:t>
            </a:r>
          </a:p>
          <a:p>
            <a:pPr algn="l">
              <a:buFont typeface="Arial" panose="020B0604020202020204" pitchFamily="34" charset="0"/>
              <a:buChar char="•"/>
            </a:pPr>
            <a:r>
              <a:rPr lang="nb-NO" b="0" i="0" dirty="0">
                <a:solidFill>
                  <a:srgbClr val="333333"/>
                </a:solidFill>
                <a:effectLst/>
                <a:latin typeface="Source Sans Pro" panose="020B0503030403020204" pitchFamily="34" charset="0"/>
              </a:rPr>
              <a:t>Gjøre grunnlaget for beslutninger om offentlige tiltak mer synlig for offentligheten</a:t>
            </a:r>
          </a:p>
          <a:p>
            <a:endParaRPr lang="nb-NO" dirty="0"/>
          </a:p>
        </p:txBody>
      </p:sp>
    </p:spTree>
    <p:extLst>
      <p:ext uri="{BB962C8B-B14F-4D97-AF65-F5344CB8AC3E}">
        <p14:creationId xmlns:p14="http://schemas.microsoft.com/office/powerpoint/2010/main" val="38143089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1427</TotalTime>
  <Words>1363</Words>
  <Application>Microsoft Office PowerPoint</Application>
  <PresentationFormat>Widescreen</PresentationFormat>
  <Paragraphs>138</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Lucida Sans Unicode</vt:lpstr>
      <vt:lpstr>Source Sans Pro</vt:lpstr>
      <vt:lpstr>Office Theme</vt:lpstr>
      <vt:lpstr>SOK-2014</vt:lpstr>
      <vt:lpstr>PowerPoint Presentation</vt:lpstr>
      <vt:lpstr>Kurset:</vt:lpstr>
      <vt:lpstr>Samfunnsøkonomisk utredning om Elektrifisering av Melkøya</vt:lpstr>
      <vt:lpstr>PowerPoint Presentation</vt:lpstr>
      <vt:lpstr>PowerPoint Presentation</vt:lpstr>
      <vt:lpstr>PowerPoint Presentation</vt:lpstr>
      <vt:lpstr>Hva er nytte-kostnadsanalyse?</vt:lpstr>
      <vt:lpstr>Grunner til å gjennomføre samfunnsøkonomiske analyser</vt:lpstr>
      <vt:lpstr>Hva brukes en samfunnsøkonomisk analyse til?</vt:lpstr>
      <vt:lpstr>En samfunnsøkonomisk analyse skal</vt:lpstr>
      <vt:lpstr>Eksempel: Ny kvaløyaforbindelse</vt:lpstr>
      <vt:lpstr>Prissatte konsekvenser</vt:lpstr>
      <vt:lpstr>Ikke prissatte konsekvenser</vt:lpstr>
      <vt:lpstr>Ikke-prissatte konsekvenser</vt:lpstr>
      <vt:lpstr>Er all relevant nytte og alle relevante kostnader tatt med?</vt:lpstr>
      <vt:lpstr>Usikkerhetsanalyse</vt:lpstr>
      <vt:lpstr>Fordelingsvirkninger</vt:lpstr>
      <vt:lpstr>Arbeidsfasene</vt:lpstr>
      <vt:lpstr>Fase 1 - Beskriv problemet og formuler mål</vt:lpstr>
      <vt:lpstr>Fase 1 - Problembeskrivelse</vt:lpstr>
      <vt:lpstr>Fase 2 -  Hva er et tiltak?</vt:lpstr>
      <vt:lpstr>Fase 2 - Stegvis prosess for komme frem til de relevante tiltakene </vt:lpstr>
    </vt:vector>
  </TitlesOfParts>
  <Company>UiT The Arctic University of Norway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SOK-2014</dc:title>
  <dc:creator>Espen Sirnes</dc:creator>
  <cp:lastModifiedBy>Espen Sirnes</cp:lastModifiedBy>
  <cp:revision>2</cp:revision>
  <dcterms:created xsi:type="dcterms:W3CDTF">2023-08-16T08:23:26Z</dcterms:created>
  <dcterms:modified xsi:type="dcterms:W3CDTF">2023-08-17T08:10:56Z</dcterms:modified>
</cp:coreProperties>
</file>