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98" r:id="rId3"/>
    <p:sldId id="410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F6FC5-F026-463A-A203-16D85171A4A5}" v="1" dt="2024-02-06T09:12:1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Michalsen" userId="a3e3830f-4882-460b-a5d0-892b5b0f3cf5" providerId="ADAL" clId="{E6DF6FC5-F026-463A-A203-16D85171A4A5}"/>
    <pc:docChg chg="undo custSel addSld delSld modSld">
      <pc:chgData name="Anita Michalsen" userId="a3e3830f-4882-460b-a5d0-892b5b0f3cf5" providerId="ADAL" clId="{E6DF6FC5-F026-463A-A203-16D85171A4A5}" dt="2024-02-06T09:12:28.655" v="25" actId="47"/>
      <pc:docMkLst>
        <pc:docMk/>
      </pc:docMkLst>
      <pc:sldChg chg="addSp delSp modSp mod">
        <pc:chgData name="Anita Michalsen" userId="a3e3830f-4882-460b-a5d0-892b5b0f3cf5" providerId="ADAL" clId="{E6DF6FC5-F026-463A-A203-16D85171A4A5}" dt="2024-02-06T09:11:50.099" v="16" actId="22"/>
        <pc:sldMkLst>
          <pc:docMk/>
          <pc:sldMk cId="4221655390" sldId="256"/>
        </pc:sldMkLst>
        <pc:spChg chg="mod">
          <ac:chgData name="Anita Michalsen" userId="a3e3830f-4882-460b-a5d0-892b5b0f3cf5" providerId="ADAL" clId="{E6DF6FC5-F026-463A-A203-16D85171A4A5}" dt="2024-02-06T09:11:06.271" v="5" actId="255"/>
          <ac:spMkLst>
            <pc:docMk/>
            <pc:sldMk cId="4221655390" sldId="256"/>
            <ac:spMk id="2" creationId="{F8947A7A-BAEC-DC68-2E78-A7F30BAE466B}"/>
          </ac:spMkLst>
        </pc:spChg>
        <pc:spChg chg="add del">
          <ac:chgData name="Anita Michalsen" userId="a3e3830f-4882-460b-a5d0-892b5b0f3cf5" providerId="ADAL" clId="{E6DF6FC5-F026-463A-A203-16D85171A4A5}" dt="2024-02-06T09:11:46.585" v="14" actId="22"/>
          <ac:spMkLst>
            <pc:docMk/>
            <pc:sldMk cId="4221655390" sldId="256"/>
            <ac:spMk id="4" creationId="{ED7BD592-F1C2-C342-7239-78D0D321FFCD}"/>
          </ac:spMkLst>
        </pc:spChg>
        <pc:spChg chg="add del">
          <ac:chgData name="Anita Michalsen" userId="a3e3830f-4882-460b-a5d0-892b5b0f3cf5" providerId="ADAL" clId="{E6DF6FC5-F026-463A-A203-16D85171A4A5}" dt="2024-02-06T09:11:50.099" v="16" actId="22"/>
          <ac:spMkLst>
            <pc:docMk/>
            <pc:sldMk cId="4221655390" sldId="256"/>
            <ac:spMk id="6" creationId="{86B9C608-2301-DDBE-FBC1-C3254700476E}"/>
          </ac:spMkLst>
        </pc:spChg>
      </pc:sldChg>
      <pc:sldChg chg="del">
        <pc:chgData name="Anita Michalsen" userId="a3e3830f-4882-460b-a5d0-892b5b0f3cf5" providerId="ADAL" clId="{E6DF6FC5-F026-463A-A203-16D85171A4A5}" dt="2024-02-06T09:11:10.875" v="6" actId="47"/>
        <pc:sldMkLst>
          <pc:docMk/>
          <pc:sldMk cId="2293904396" sldId="257"/>
        </pc:sldMkLst>
      </pc:sldChg>
      <pc:sldChg chg="del">
        <pc:chgData name="Anita Michalsen" userId="a3e3830f-4882-460b-a5d0-892b5b0f3cf5" providerId="ADAL" clId="{E6DF6FC5-F026-463A-A203-16D85171A4A5}" dt="2024-02-06T09:11:11.349" v="7" actId="47"/>
        <pc:sldMkLst>
          <pc:docMk/>
          <pc:sldMk cId="2344463309" sldId="258"/>
        </pc:sldMkLst>
      </pc:sldChg>
      <pc:sldChg chg="del">
        <pc:chgData name="Anita Michalsen" userId="a3e3830f-4882-460b-a5d0-892b5b0f3cf5" providerId="ADAL" clId="{E6DF6FC5-F026-463A-A203-16D85171A4A5}" dt="2024-02-06T09:11:11.706" v="8" actId="47"/>
        <pc:sldMkLst>
          <pc:docMk/>
          <pc:sldMk cId="3378759217" sldId="259"/>
        </pc:sldMkLst>
      </pc:sldChg>
      <pc:sldChg chg="del">
        <pc:chgData name="Anita Michalsen" userId="a3e3830f-4882-460b-a5d0-892b5b0f3cf5" providerId="ADAL" clId="{E6DF6FC5-F026-463A-A203-16D85171A4A5}" dt="2024-02-06T09:11:11.982" v="9" actId="47"/>
        <pc:sldMkLst>
          <pc:docMk/>
          <pc:sldMk cId="3884179155" sldId="261"/>
        </pc:sldMkLst>
      </pc:sldChg>
      <pc:sldChg chg="del">
        <pc:chgData name="Anita Michalsen" userId="a3e3830f-4882-460b-a5d0-892b5b0f3cf5" providerId="ADAL" clId="{E6DF6FC5-F026-463A-A203-16D85171A4A5}" dt="2024-02-06T09:11:12.814" v="11" actId="47"/>
        <pc:sldMkLst>
          <pc:docMk/>
          <pc:sldMk cId="1876045410" sldId="262"/>
        </pc:sldMkLst>
      </pc:sldChg>
      <pc:sldChg chg="del">
        <pc:chgData name="Anita Michalsen" userId="a3e3830f-4882-460b-a5d0-892b5b0f3cf5" providerId="ADAL" clId="{E6DF6FC5-F026-463A-A203-16D85171A4A5}" dt="2024-02-06T09:11:12.342" v="10" actId="47"/>
        <pc:sldMkLst>
          <pc:docMk/>
          <pc:sldMk cId="2647495034" sldId="263"/>
        </pc:sldMkLst>
      </pc:sldChg>
      <pc:sldChg chg="del">
        <pc:chgData name="Anita Michalsen" userId="a3e3830f-4882-460b-a5d0-892b5b0f3cf5" providerId="ADAL" clId="{E6DF6FC5-F026-463A-A203-16D85171A4A5}" dt="2024-02-06T09:11:13.254" v="12" actId="47"/>
        <pc:sldMkLst>
          <pc:docMk/>
          <pc:sldMk cId="987490761" sldId="264"/>
        </pc:sldMkLst>
      </pc:sldChg>
      <pc:sldChg chg="add del">
        <pc:chgData name="Anita Michalsen" userId="a3e3830f-4882-460b-a5d0-892b5b0f3cf5" providerId="ADAL" clId="{E6DF6FC5-F026-463A-A203-16D85171A4A5}" dt="2024-02-06T09:12:22.590" v="22" actId="47"/>
        <pc:sldMkLst>
          <pc:docMk/>
          <pc:sldMk cId="923184995" sldId="301"/>
        </pc:sldMkLst>
      </pc:sldChg>
      <pc:sldChg chg="add del">
        <pc:chgData name="Anita Michalsen" userId="a3e3830f-4882-460b-a5d0-892b5b0f3cf5" providerId="ADAL" clId="{E6DF6FC5-F026-463A-A203-16D85171A4A5}" dt="2024-02-06T09:12:20.568" v="19" actId="47"/>
        <pc:sldMkLst>
          <pc:docMk/>
          <pc:sldMk cId="1619411759" sldId="370"/>
        </pc:sldMkLst>
      </pc:sldChg>
      <pc:sldChg chg="add del">
        <pc:chgData name="Anita Michalsen" userId="a3e3830f-4882-460b-a5d0-892b5b0f3cf5" providerId="ADAL" clId="{E6DF6FC5-F026-463A-A203-16D85171A4A5}" dt="2024-02-06T09:12:21.339" v="20" actId="47"/>
        <pc:sldMkLst>
          <pc:docMk/>
          <pc:sldMk cId="2351680230" sldId="373"/>
        </pc:sldMkLst>
      </pc:sldChg>
      <pc:sldChg chg="add del">
        <pc:chgData name="Anita Michalsen" userId="a3e3830f-4882-460b-a5d0-892b5b0f3cf5" providerId="ADAL" clId="{E6DF6FC5-F026-463A-A203-16D85171A4A5}" dt="2024-02-06T09:12:22.033" v="21" actId="47"/>
        <pc:sldMkLst>
          <pc:docMk/>
          <pc:sldMk cId="3858233209" sldId="374"/>
        </pc:sldMkLst>
      </pc:sldChg>
      <pc:sldChg chg="add del">
        <pc:chgData name="Anita Michalsen" userId="a3e3830f-4882-460b-a5d0-892b5b0f3cf5" providerId="ADAL" clId="{E6DF6FC5-F026-463A-A203-16D85171A4A5}" dt="2024-02-06T09:12:23.749" v="23" actId="47"/>
        <pc:sldMkLst>
          <pc:docMk/>
          <pc:sldMk cId="3700455475" sldId="375"/>
        </pc:sldMkLst>
      </pc:sldChg>
      <pc:sldChg chg="add del">
        <pc:chgData name="Anita Michalsen" userId="a3e3830f-4882-460b-a5d0-892b5b0f3cf5" providerId="ADAL" clId="{E6DF6FC5-F026-463A-A203-16D85171A4A5}" dt="2024-02-06T09:12:27.552" v="24" actId="47"/>
        <pc:sldMkLst>
          <pc:docMk/>
          <pc:sldMk cId="4268196206" sldId="376"/>
        </pc:sldMkLst>
      </pc:sldChg>
      <pc:sldChg chg="add del">
        <pc:chgData name="Anita Michalsen" userId="a3e3830f-4882-460b-a5d0-892b5b0f3cf5" providerId="ADAL" clId="{E6DF6FC5-F026-463A-A203-16D85171A4A5}" dt="2024-02-06T09:12:28.655" v="25" actId="47"/>
        <pc:sldMkLst>
          <pc:docMk/>
          <pc:sldMk cId="1330034209" sldId="384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3541814652" sldId="398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2482792929" sldId="400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2923334512" sldId="401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3525000490" sldId="402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1117463561" sldId="403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1859170089" sldId="404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2953840577" sldId="405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2852970298" sldId="406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3606639397" sldId="407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3411929340" sldId="408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1721184039" sldId="409"/>
        </pc:sldMkLst>
      </pc:sldChg>
      <pc:sldChg chg="add">
        <pc:chgData name="Anita Michalsen" userId="a3e3830f-4882-460b-a5d0-892b5b0f3cf5" providerId="ADAL" clId="{E6DF6FC5-F026-463A-A203-16D85171A4A5}" dt="2024-02-06T09:12:16.922" v="17"/>
        <pc:sldMkLst>
          <pc:docMk/>
          <pc:sldMk cId="1726556441" sldId="410"/>
        </pc:sldMkLst>
      </pc:sldChg>
      <pc:sldChg chg="add del">
        <pc:chgData name="Anita Michalsen" userId="a3e3830f-4882-460b-a5d0-892b5b0f3cf5" providerId="ADAL" clId="{E6DF6FC5-F026-463A-A203-16D85171A4A5}" dt="2024-02-06T09:12:19.589" v="18" actId="47"/>
        <pc:sldMkLst>
          <pc:docMk/>
          <pc:sldMk cId="3424010422" sldId="411"/>
        </pc:sldMkLst>
      </pc:sldChg>
      <pc:sldMasterChg chg="delSldLayout">
        <pc:chgData name="Anita Michalsen" userId="a3e3830f-4882-460b-a5d0-892b5b0f3cf5" providerId="ADAL" clId="{E6DF6FC5-F026-463A-A203-16D85171A4A5}" dt="2024-02-06T09:12:19.589" v="18" actId="47"/>
        <pc:sldMasterMkLst>
          <pc:docMk/>
          <pc:sldMasterMk cId="1493164408" sldId="2147483648"/>
        </pc:sldMasterMkLst>
        <pc:sldLayoutChg chg="del">
          <pc:chgData name="Anita Michalsen" userId="a3e3830f-4882-460b-a5d0-892b5b0f3cf5" providerId="ADAL" clId="{E6DF6FC5-F026-463A-A203-16D85171A4A5}" dt="2024-02-06T09:12:19.589" v="18" actId="47"/>
          <pc:sldLayoutMkLst>
            <pc:docMk/>
            <pc:sldMasterMk cId="1493164408" sldId="2147483648"/>
            <pc:sldLayoutMk cId="421325462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0673-8B9E-4B2D-AAF0-1CE785DE9B7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64CFA-0B15-4340-B871-246578C1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CC5700-26A0-0332-DDDE-18807143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B48E7E-0EB7-4489-A6C7-A166E391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6D759C-9599-6382-29E6-BC21A70A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718BC4-571E-F852-341D-B3EC7209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5247E4-6077-6A5A-3B40-3A259669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3FC49-36AF-0DA2-271C-9B002344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8570733-0BA1-4C85-C2BA-4F2A7557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85CAA68-72DA-7423-97BC-EEFEC731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CBFBFB-0553-FC6D-ED53-AFC81197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9DB582-6E1A-EAE6-9BA5-8027E9C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5C97366-0B3A-D8E8-1AAC-68C054ABC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B2D9B8F-52D8-DE2C-6B16-5D13EF12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9C3D19-F04A-F81B-698D-47EA19C9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97D291-B78D-BA9E-AEA7-EE9E8B0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8535F8-DF0E-6386-C800-C625284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1ABFD7-93C4-ED84-9DD2-C7C48A52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5106F4-12B1-4F05-F6EA-A26C649F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1AEE81-1232-2C2D-E0A3-BA89B28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CEFCA8-8725-BD58-1E07-A0E77E3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8782E5-2C19-4025-6E25-522E4BDD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E7E3B-AED0-253F-1A4B-AD7E3CFD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CD5E719-529D-9C9B-A080-A97AFA4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AB0EB4-789F-2799-F6C9-EDF97714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C497AB-D8B4-4D80-4A20-3C7D38D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612B97-A9CA-DCC1-0943-0D9493C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26EC60-3D94-2ED7-93DF-71DFBA0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A00E27-EADA-0C44-4AD0-891E8484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FF5D3E-A0C2-5ADB-3CF7-97B0005E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DE1280-E15E-8A13-CC1B-3DCE814F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3F4DC5-6443-2386-8E15-21A124C6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46701E-785A-4FA3-092F-7730FFA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E96572-9094-A657-700B-36D01535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ED8E9D-CC08-0CC2-C7E5-5CE1B45B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10696F-8377-4EEC-5A66-7631B00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B7C1FD-B2F1-0106-2F4F-9B02B861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3A3CF4A-0951-4EB6-23EE-39490CDBD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88AABE9-49C0-1443-A935-8C4E196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2E61D2A-2678-7509-2004-99060778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A690548-2A15-DA87-6EC8-2A04B54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FEBFC9-8537-1F51-C2AA-A0F3321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526784D-4623-AAF9-EF0C-3F938F13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14A5A57-D8E8-1FB5-BD41-81FDD37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426775-C8C6-F161-4763-8CEAA1DB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B17E7B1-C2AC-F315-1998-E20DF652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E6C4995-7419-5F9C-55CA-F5354D67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0218C1-9876-8006-0986-E23DB709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92ABBE-6E0C-E5B8-8593-8B31A102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2125FC-48AB-D3B5-86D5-BD7D00292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84E042-01DE-72BD-26DC-ABC44532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DD9005-7D37-4C45-440B-46D50C4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D1785B-47CD-B0B3-8AC9-7DF3BF70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6AC6C6-4BFE-B61D-3842-4EF9F0B3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1D8CD6-9E6E-F15D-3E76-2141EC7D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5671A51-BF2B-67C0-5AEB-34C6158D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D9F6CD-FD4B-6AE4-8EA4-A06EBF1E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F94118E-DE76-9921-DD20-E0A66F2A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EF8694C-6E1A-93C6-561F-4C29E424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00F059-A692-0BAC-2E83-6545EFBC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1C20E1D-3EB6-1355-91C3-A0F8F544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F111B0-1BE5-6329-9529-CED9FAC0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502EDA-1614-0E0C-397C-4986B1BE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C1A-D0CE-4B24-8FA3-9278F476A7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7EED82-4603-D3C2-3329-26A67E43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ED9166-688C-388A-988C-2345398AA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8947A7A-BAEC-DC68-2E78-A7F30BAE4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 dirty="0">
                <a:solidFill>
                  <a:srgbClr val="FFFFFF"/>
                </a:solidFill>
              </a:rPr>
              <a:t>Notater til forelesning 6 –</a:t>
            </a:r>
            <a:r>
              <a:rPr lang="nb-NO" sz="4400" dirty="0">
                <a:solidFill>
                  <a:schemeClr val="bg1"/>
                </a:solidFill>
              </a:rPr>
              <a:t>Kvantumskonkurranse og </a:t>
            </a:r>
            <a:r>
              <a:rPr lang="nb-NO" sz="4400" dirty="0" err="1">
                <a:solidFill>
                  <a:schemeClr val="bg1"/>
                </a:solidFill>
              </a:rPr>
              <a:t>Cournot</a:t>
            </a:r>
            <a:r>
              <a:rPr lang="nb-NO" sz="4400" dirty="0">
                <a:solidFill>
                  <a:schemeClr val="bg1"/>
                </a:solidFill>
              </a:rPr>
              <a:t> modell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56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likevekt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 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bedrifter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514600" y="1359776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c)/2B - 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2438400" y="204557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-1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 = (N - 1)q*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5251938" y="2069022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c)/2B - (N - 1)q*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2438400" y="2616597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 (1 + (N - 1)/2)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c)/2B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6863862" y="2559476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(N + 1)/2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c)/2B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3358662" y="3460826"/>
            <a:ext cx="3505200" cy="4572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c)/(N + 1)B</a:t>
            </a: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3358662" y="4227346"/>
            <a:ext cx="3581400" cy="4572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= N(A - c)/(N + 1)B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2971801" y="4970267"/>
            <a:ext cx="4876800" cy="4572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P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* = A - BQ* = (A +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Nc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)/(N + 1)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2063262" y="5712767"/>
            <a:ext cx="4325815" cy="461665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Profit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bedrift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1: </a:t>
            </a:r>
            <a:r>
              <a:rPr lang="el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π</a:t>
            </a:r>
            <a:r>
              <a:rPr lang="nb-N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 (P* - c)q*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389077" y="5712767"/>
            <a:ext cx="2971800" cy="4572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= (A - c)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/(N + 1)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529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utoUpdateAnimBg="0"/>
      <p:bldP spid="268294" grpId="0"/>
      <p:bldP spid="268295" grpId="0" autoUpdateAnimBg="0"/>
      <p:bldP spid="268296" grpId="0" autoUpdateAnimBg="0"/>
      <p:bldP spid="268297" grpId="0" autoUpdateAnimBg="0"/>
      <p:bldP spid="268298" grpId="0" animBg="1" autoUpdateAnimBg="0"/>
      <p:bldP spid="268299" grpId="0" animBg="1" autoUpdateAnimBg="0"/>
      <p:bldP spid="268300" grpId="0" animBg="1" autoUpdateAnimBg="0"/>
      <p:bldP spid="268304" grpId="0" animBg="1" autoUpdateAnimBg="0"/>
      <p:bldP spid="26830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likevekt ved ulike kostnader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36067"/>
            <a:ext cx="10234247" cy="3276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 skjer hvis bedriftene har ulike produksjonskostnader?</a:t>
            </a:r>
          </a:p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Marginalkostnad for bedrift 1 er 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og for bedrift 2 er marginalkostnaden 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Etterspørselen er: P = A - BQ = A - B(q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- 2Bq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nb-NO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 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MC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(A - 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- 2Bq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defRPr/>
            </a:pP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 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MC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(A – 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- 2Bq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</a:t>
            </a:r>
            <a:r>
              <a:rPr lang="nb-NO" sz="22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nb-NO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nb-NO" sz="24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1471246" y="4451002"/>
            <a:ext cx="703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Reaksjonsfunksjon bedrift 1: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 = (A - c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)/2B - 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1471246" y="5234354"/>
            <a:ext cx="759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Reaksjonsfunksjon bedrift 2: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 = (A - c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)/2B - 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6066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utoUpdateAnimBg="0"/>
      <p:bldP spid="2693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21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nb-N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likevekt ved ulike kostnader</a:t>
            </a:r>
            <a:endParaRPr lang="en-US" dirty="0">
              <a:solidFill>
                <a:schemeClr val="hlink"/>
              </a:solidFill>
              <a:ea typeface="+mj-ea"/>
            </a:endParaRPr>
          </a:p>
        </p:txBody>
      </p:sp>
      <p:sp>
        <p:nvSpPr>
          <p:cNvPr id="270339" name="Line 3"/>
          <p:cNvSpPr>
            <a:spLocks noChangeShapeType="1"/>
          </p:cNvSpPr>
          <p:nvPr/>
        </p:nvSpPr>
        <p:spPr bwMode="auto">
          <a:xfrm>
            <a:off x="2971800" y="1905000"/>
            <a:ext cx="0" cy="3352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>
            <a:off x="2971800" y="5257800"/>
            <a:ext cx="3886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590800" y="14478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6705600" y="5029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>
            <a:off x="2971800" y="2133600"/>
            <a:ext cx="1905000" cy="3124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1828800" y="2133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(A-c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)/B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4191000" y="5257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(A-c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)/2B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3352800" y="2286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R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>
            <a:off x="2971800" y="3962400"/>
            <a:ext cx="28956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1828800" y="365760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(A-c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)/2B</a:t>
            </a: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5410200" y="52578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(A-c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)/B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3352800" y="4267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R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6324600" y="1295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)/2B - 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6324600" y="1905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)/2B - 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70354" name="Text Box 18"/>
          <p:cNvSpPr txBox="1">
            <a:spLocks noChangeArrowheads="1"/>
          </p:cNvSpPr>
          <p:nvPr/>
        </p:nvSpPr>
        <p:spPr bwMode="auto">
          <a:xfrm>
            <a:off x="6180083" y="2438118"/>
            <a:ext cx="5510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)/2B - (A - 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)/4B + 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/4</a:t>
            </a:r>
          </a:p>
        </p:txBody>
      </p:sp>
      <p:sp>
        <p:nvSpPr>
          <p:cNvPr id="270355" name="Text Box 19"/>
          <p:cNvSpPr txBox="1">
            <a:spLocks noChangeArrowheads="1"/>
          </p:cNvSpPr>
          <p:nvPr/>
        </p:nvSpPr>
        <p:spPr bwMode="auto">
          <a:xfrm>
            <a:off x="6180083" y="2914652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3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/4 = (A - 2c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)/4B</a:t>
            </a:r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7391400" y="3682287"/>
            <a:ext cx="3429000" cy="461665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- 2c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+ c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)/3B</a:t>
            </a:r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7522778" y="4450221"/>
            <a:ext cx="3429000" cy="461665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- 2c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+ c</a:t>
            </a:r>
            <a:r>
              <a:rPr lang="en-US" sz="24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)/3B</a:t>
            </a:r>
          </a:p>
        </p:txBody>
      </p:sp>
    </p:spTree>
    <p:extLst>
      <p:ext uri="{BB962C8B-B14F-4D97-AF65-F5344CB8AC3E}">
        <p14:creationId xmlns:p14="http://schemas.microsoft.com/office/powerpoint/2010/main" val="34119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"/>
                                        <p:tgtEl>
                                          <p:spTgt spid="27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"/>
                                        <p:tgtEl>
                                          <p:spTgt spid="27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 autoUpdateAnimBg="0"/>
      <p:bldP spid="270342" grpId="0" autoUpdateAnimBg="0"/>
      <p:bldP spid="270344" grpId="0" autoUpdateAnimBg="0"/>
      <p:bldP spid="270345" grpId="0" autoUpdateAnimBg="0"/>
      <p:bldP spid="270346" grpId="0" autoUpdateAnimBg="0"/>
      <p:bldP spid="270348" grpId="0" autoUpdateAnimBg="0"/>
      <p:bldP spid="270349" grpId="0" autoUpdateAnimBg="0"/>
      <p:bldP spid="270350" grpId="0" autoUpdateAnimBg="0"/>
      <p:bldP spid="270352" grpId="0" autoUpdateAnimBg="0"/>
      <p:bldP spid="270353" grpId="0" autoUpdateAnimBg="0"/>
      <p:bldP spid="270354" grpId="0" autoUpdateAnimBg="0"/>
      <p:bldP spid="270355" grpId="0" autoUpdateAnimBg="0"/>
      <p:bldP spid="270356" grpId="0" animBg="1" autoUpdateAnimBg="0"/>
      <p:bldP spid="27035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nb-NO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likevekt ved ulike kostnader</a:t>
            </a:r>
            <a:endParaRPr lang="en-US" dirty="0">
              <a:solidFill>
                <a:schemeClr val="hlink"/>
              </a:solidFill>
              <a:ea typeface="+mj-ea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718" y="1597572"/>
            <a:ext cx="10266958" cy="45793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likevekt vil bedriftene produsere: 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- 2c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)/3B; q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- 2c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)/3B</a:t>
            </a:r>
          </a:p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kvantum blir da: 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Q* = (2A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)/3B</a:t>
            </a:r>
          </a:p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Etterspørsel: 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- BQ</a:t>
            </a: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som gir pris: P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= A - (2A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)/3 = (A +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)/3</a:t>
            </a:r>
          </a:p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Profitt for bedrift 1: 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 = (P*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)q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- 2c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</a:p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Profitt for bedrift 2: 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 = (P* -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)q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- 2c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c</a:t>
            </a:r>
            <a:r>
              <a:rPr lang="nb-NO" sz="22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nb-NO" sz="2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</a:p>
          <a:p>
            <a:pPr>
              <a:lnSpc>
                <a:spcPct val="150000"/>
              </a:lnSpc>
              <a:defRPr/>
            </a:pPr>
            <a:r>
              <a:rPr lang="nb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Dette gir en ineffektiv produksjon : den bedriften med lavest kostnad burde produsere hele produksjonsmengden</a:t>
            </a:r>
          </a:p>
        </p:txBody>
      </p:sp>
    </p:spTree>
    <p:extLst>
      <p:ext uri="{BB962C8B-B14F-4D97-AF65-F5344CB8AC3E}">
        <p14:creationId xmlns:p14="http://schemas.microsoft.com/office/powerpoint/2010/main" val="17211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utoUpdateAnimBg="0"/>
      <p:bldP spid="271363" grpId="0" build="p" bldLvl="4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hlink"/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521" y="1493044"/>
            <a:ext cx="77724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nb-NO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bedrifter som selger et identisk produkt</a:t>
            </a:r>
          </a:p>
          <a:p>
            <a:pPr>
              <a:defRPr/>
            </a:pPr>
            <a:r>
              <a:rPr lang="nb-NO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Etterspørsel for dette produktet er gitt ved: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686910" y="2590007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P = A - BQ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=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A - 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+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)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435975" y="3105594"/>
            <a:ext cx="88342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hvor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prodsert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mengde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bedrift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 og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produsert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mengde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for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bedrift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1278321" y="3994978"/>
            <a:ext cx="832813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Marginalkostnad for hver bedrift er </a:t>
            </a:r>
            <a:r>
              <a:rPr lang="nb-NO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constant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og lik c per enhet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For å finne etterspørselskurven for en av bedriftene betrakter vi produsert mengde for den andre bedriften som konstant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Så for bedrift 2 er etterspørselen lik: </a:t>
            </a:r>
            <a:r>
              <a:rPr lang="nb-NO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 = </a:t>
            </a:r>
            <a:r>
              <a:rPr lang="nb-N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</a:t>
            </a:r>
            <a:r>
              <a:rPr lang="nb-NO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- Bq</a:t>
            </a:r>
            <a:r>
              <a:rPr 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1</a:t>
            </a:r>
            <a:r>
              <a:rPr lang="nb-N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 - </a:t>
            </a:r>
            <a:r>
              <a:rPr lang="nb-NO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Bq</a:t>
            </a:r>
            <a:r>
              <a:rPr 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1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0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/>
      <p:bldP spid="260100" grpId="0" autoUpdateAnimBg="0"/>
      <p:bldP spid="260101" grpId="0" autoUpdateAnimBg="0"/>
      <p:bldP spid="26010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Cournot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modell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432035" y="1416844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P = (A - 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) - 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>
            <a:off x="6477000" y="1752600"/>
            <a:ext cx="0" cy="2971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6477000" y="4724400"/>
            <a:ext cx="32004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6248400" y="121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kr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839200" y="48768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nb-NO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Mengde</a:t>
            </a:r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6477000" y="2286000"/>
            <a:ext cx="2438400" cy="24384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5486400" y="2057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A - Bq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394137" y="1964264"/>
            <a:ext cx="4711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ＭＳ Ｐゴシック" charset="0"/>
              </a:rPr>
              <a:t>Bedrifts 2 sitt optimale valg av kvantum vil avhenge av solgt mengde for bedrift 1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8077200" y="3581400"/>
            <a:ext cx="1434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Etterspørsel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647701" y="3393193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Marginalinntekt for bedrift 2 er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990600" y="408345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= (A - 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) - 2Bq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7620000" y="4191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990600" y="4604266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= MC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990600" y="5246132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A - 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- 2Bq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= c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810000" y="522645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 = (A - c)/2B - q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1145" name="Line 25"/>
          <p:cNvSpPr>
            <a:spLocks noChangeShapeType="1"/>
          </p:cNvSpPr>
          <p:nvPr/>
        </p:nvSpPr>
        <p:spPr bwMode="auto">
          <a:xfrm>
            <a:off x="6477000" y="4114800"/>
            <a:ext cx="2667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943600" y="3886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9144000" y="38862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MC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1148" name="Line 28"/>
          <p:cNvSpPr>
            <a:spLocks noChangeShapeType="1"/>
          </p:cNvSpPr>
          <p:nvPr/>
        </p:nvSpPr>
        <p:spPr bwMode="auto">
          <a:xfrm>
            <a:off x="7391400" y="4114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1628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515099" y="2302595"/>
            <a:ext cx="1219200" cy="2438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5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6" grpId="0" autoUpdateAnimBg="0"/>
      <p:bldP spid="261127" grpId="0" autoUpdateAnimBg="0"/>
      <p:bldP spid="261129" grpId="0" autoUpdateAnimBg="0"/>
      <p:bldP spid="261135" grpId="0" autoUpdateAnimBg="0"/>
      <p:bldP spid="261136" grpId="0" autoUpdateAnimBg="0"/>
      <p:bldP spid="261137" grpId="0" autoUpdateAnimBg="0"/>
      <p:bldP spid="261138" grpId="0" autoUpdateAnimBg="0"/>
      <p:bldP spid="261140" grpId="0" autoUpdateAnimBg="0"/>
      <p:bldP spid="261141" grpId="0" autoUpdateAnimBg="0"/>
      <p:bldP spid="261142" grpId="0" autoUpdateAnimBg="0"/>
      <p:bldP spid="261144" grpId="0" autoUpdateAnimBg="0"/>
      <p:bldP spid="261146" grpId="0" autoUpdateAnimBg="0"/>
      <p:bldP spid="261147" grpId="0" autoUpdateAnimBg="0"/>
      <p:bldP spid="2611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2645" y="-4076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399498" y="1697432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 = (A - c)/2B - q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159920" y="1233759"/>
            <a:ext cx="8274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Reaksjonsfunksjon til bedrift 2 er lik: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063210" y="2462405"/>
            <a:ext cx="89209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nb-NO" altLang="nb-NO" sz="2400" b="0" dirty="0">
                <a:solidFill>
                  <a:schemeClr val="bg1">
                    <a:lumMod val="50000"/>
                  </a:schemeClr>
                </a:solidFill>
              </a:rPr>
              <a:t>Som viser bedrift 2 sitt optimale valg av mengede for ethvert valg av produksjon for bedrift 1 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982397" y="3481310"/>
            <a:ext cx="758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ＭＳ Ｐゴシック" charset="0"/>
              </a:rPr>
              <a:t>På same måte kan vi finne bedrift 1 sin reaksjonsfunksjon: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024718" y="402137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c)/2B - q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890325" y="4977458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Cournot</a:t>
            </a:r>
            <a:r>
              <a:rPr lang="nb-NO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-Nash-likevekt krever en tilpasning der begge bedriftene er på sine reaksjonsfunksjoner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48" grpId="0" autoUpdateAnimBg="0"/>
      <p:bldP spid="262149" grpId="0" autoUpdateAnimBg="0"/>
      <p:bldP spid="262151" grpId="0" autoUpdateAnimBg="0"/>
      <p:bldP spid="262152" grpId="0" autoUpdateAnimBg="0"/>
      <p:bldP spid="262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083" y="6111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likevekt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171" name="Line 3"/>
          <p:cNvSpPr>
            <a:spLocks noChangeShapeType="1"/>
          </p:cNvSpPr>
          <p:nvPr/>
        </p:nvSpPr>
        <p:spPr bwMode="auto">
          <a:xfrm>
            <a:off x="3429000" y="1524000"/>
            <a:ext cx="0" cy="3352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>
            <a:off x="3429000" y="4876800"/>
            <a:ext cx="3886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048000" y="10668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7162800" y="4648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3429000" y="1981200"/>
            <a:ext cx="1752600" cy="2895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2286000" y="1752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(A-c)/B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4648200" y="48768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(A-c)/2B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3810000" y="200795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nb-NO" altLang="nb-NO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Bedrift</a:t>
            </a:r>
            <a:r>
              <a:rPr lang="en-US" altLang="nb-NO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r>
              <a:rPr lang="ja-JP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</a:t>
            </a:r>
            <a:r>
              <a:rPr lang="nb-NO" altLang="ja-JP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reaksjonsfunksjon</a:t>
            </a:r>
            <a:endParaRPr lang="nb-NO" altLang="nb-NO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3429000" y="3429000"/>
            <a:ext cx="3276600" cy="14478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2362200" y="3276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(A-c)/2B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6172200" y="48768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(A-c)/B</a:t>
            </a:r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6245772" y="4322802"/>
            <a:ext cx="3205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nb-NO" altLang="nb-NO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Bedrift</a:t>
            </a:r>
            <a:r>
              <a:rPr lang="en-US" altLang="nb-NO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  <a:r>
              <a:rPr lang="ja-JP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</a:t>
            </a:r>
            <a:r>
              <a:rPr lang="nb-NO" altLang="ja-JP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reaksjonsfunksjon</a:t>
            </a:r>
            <a:endParaRPr lang="nb-NO" altLang="nb-NO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5081588" y="48006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3352800" y="19050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4571999" y="3581400"/>
            <a:ext cx="1865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Nash- </a:t>
            </a:r>
            <a:r>
              <a:rPr lang="nb-NO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likevekt</a:t>
            </a:r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4616450" y="3968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 flipH="1">
            <a:off x="3429000" y="3962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4343400" y="4953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2895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1441" y="1134070"/>
            <a:ext cx="3552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nb-NO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Reaksjonsfunksjon til bedrift 1 er </a:t>
            </a:r>
          </a:p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 = (A-c)/2B - q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  <a:p>
            <a:endParaRPr lang="nb-N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9625" y="2119314"/>
            <a:ext cx="345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nb-NO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Reaksjonsfunksjon til bedrift 2 er </a:t>
            </a:r>
          </a:p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 = (A-c)/2B - q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  <a:p>
            <a:endParaRPr lang="nb-N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utoUpdateAnimBg="0"/>
      <p:bldP spid="263174" grpId="0" autoUpdateAnimBg="0"/>
      <p:bldP spid="263177" grpId="0" autoUpdateAnimBg="0"/>
      <p:bldP spid="263178" grpId="0" autoUpdateAnimBg="0"/>
      <p:bldP spid="263179" grpId="0" autoUpdateAnimBg="0"/>
      <p:bldP spid="263182" grpId="0" autoUpdateAnimBg="0"/>
      <p:bldP spid="263183" grpId="0" autoUpdateAnimBg="0"/>
      <p:bldP spid="263186" grpId="0" autoUpdateAnimBg="0"/>
      <p:bldP spid="263187" grpId="0" animBg="1"/>
      <p:bldP spid="263188" grpId="0" animBg="1"/>
      <p:bldP spid="263190" grpId="0" autoUpdateAnimBg="0"/>
      <p:bldP spid="263193" grpId="0" autoUpdateAnimBg="0"/>
      <p:bldP spid="263194" grpId="0" autoUpdateAnimBg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likevekt</a:t>
            </a:r>
            <a:endParaRPr lang="en-US" dirty="0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195" name="Line 3"/>
          <p:cNvSpPr>
            <a:spLocks noChangeShapeType="1"/>
          </p:cNvSpPr>
          <p:nvPr/>
        </p:nvSpPr>
        <p:spPr bwMode="auto">
          <a:xfrm>
            <a:off x="2971800" y="1905000"/>
            <a:ext cx="0" cy="3352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196" name="Line 4"/>
          <p:cNvSpPr>
            <a:spLocks noChangeShapeType="1"/>
          </p:cNvSpPr>
          <p:nvPr/>
        </p:nvSpPr>
        <p:spPr bwMode="auto">
          <a:xfrm>
            <a:off x="2971800" y="5257800"/>
            <a:ext cx="3886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590800" y="14478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q</a:t>
            </a:r>
            <a:r>
              <a:rPr lang="en-US" baseline="-25000">
                <a:latin typeface="Times New Roman" charset="0"/>
                <a:ea typeface="ＭＳ Ｐゴシック" charset="0"/>
              </a:rPr>
              <a:t>2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705600" y="5029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2971800" y="2362200"/>
            <a:ext cx="1752600" cy="2895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828800" y="2133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(A-c)/B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4191000" y="5181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(A-c)/2B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352800" y="2667001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b-NO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en-US" altLang="nb-NO" sz="1800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971800" y="3810000"/>
            <a:ext cx="3276600" cy="144780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1905000" y="36576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(A-c)/2B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5715000" y="52578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(A-c)/B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5029200" y="4419601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b-NO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  <a:r>
              <a:rPr lang="en-US" altLang="nb-NO" sz="1800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4159250" y="4349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 flipH="1">
            <a:off x="2971800" y="4343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7048500" y="138712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 = (A - c)/2B - 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7048500" y="1947877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 = (A - c)/2B - 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6629399" y="2485135"/>
            <a:ext cx="6056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 = (A - c)/2B - (A - c)/4B + 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/4</a:t>
            </a: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6626771" y="2963047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3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</a:rPr>
              <a:t>/4 = (A - c)/4B</a:t>
            </a: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7819292" y="3735954"/>
            <a:ext cx="2667000" cy="461665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c)/3B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1847850" y="414655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(A-c)/3B</a:t>
            </a:r>
          </a:p>
        </p:txBody>
      </p:sp>
      <p:sp>
        <p:nvSpPr>
          <p:cNvPr id="264216" name="Line 24"/>
          <p:cNvSpPr>
            <a:spLocks noChangeShapeType="1"/>
          </p:cNvSpPr>
          <p:nvPr/>
        </p:nvSpPr>
        <p:spPr bwMode="auto">
          <a:xfrm flipV="1">
            <a:off x="3917950" y="5283200"/>
            <a:ext cx="234950" cy="33655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7819292" y="4437301"/>
            <a:ext cx="2667000" cy="461665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= (A - c)/3B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3200400" y="563880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ＭＳ Ｐゴシック" charset="0"/>
              </a:rPr>
              <a:t>(A-c)/3B</a:t>
            </a:r>
          </a:p>
        </p:txBody>
      </p:sp>
    </p:spTree>
    <p:extLst>
      <p:ext uri="{BB962C8B-B14F-4D97-AF65-F5344CB8AC3E}">
        <p14:creationId xmlns:p14="http://schemas.microsoft.com/office/powerpoint/2010/main" val="35250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198" grpId="0" autoUpdateAnimBg="0"/>
      <p:bldP spid="264200" grpId="0" autoUpdateAnimBg="0"/>
      <p:bldP spid="264201" grpId="0" autoUpdateAnimBg="0"/>
      <p:bldP spid="264202" grpId="0" autoUpdateAnimBg="0"/>
      <p:bldP spid="264204" grpId="0" autoUpdateAnimBg="0"/>
      <p:bldP spid="264205" grpId="0" autoUpdateAnimBg="0"/>
      <p:bldP spid="264206" grpId="0" autoUpdateAnimBg="0"/>
      <p:bldP spid="264210" grpId="0" autoUpdateAnimBg="0"/>
      <p:bldP spid="264211" grpId="0" autoUpdateAnimBg="0"/>
      <p:bldP spid="264212" grpId="0" autoUpdateAnimBg="0"/>
      <p:bldP spid="264213" grpId="0" autoUpdateAnimBg="0"/>
      <p:bldP spid="264214" grpId="0" animBg="1" autoUpdateAnimBg="0"/>
      <p:bldP spid="264215" grpId="0" autoUpdateAnimBg="0"/>
      <p:bldP spid="264217" grpId="0" animBg="1" autoUpdateAnimBg="0"/>
      <p:bldP spid="2642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353" y="25705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likevekt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5" y="1418492"/>
            <a:ext cx="10937630" cy="475847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likevekt vil begge bedriftene produsere q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c)/3B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produksjon er:  Q* = 2(A - c)/3B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Markedets etterspørsel er: P = A - BQ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pris blir da:  P* = A - 2(A - c)/3 = (A + 2c)/3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Profitt til bedrift 1: </a:t>
            </a:r>
            <a:r>
              <a:rPr lang="el-G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(P* - c)q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c)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</a:p>
          <a:p>
            <a:pPr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Profitt til bedrift 2: </a:t>
            </a:r>
            <a:r>
              <a:rPr lang="el-G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(P* - c)q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nb-NO" sz="2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c)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monopolist vil produsere Q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 - c)/2B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Når vi har konkurranse mellom bedriftene vil de produsere mer enn en monopolist, og markedsprisen vil være lavere enn P</a:t>
            </a:r>
            <a:r>
              <a:rPr lang="nb-NO" sz="22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>
              <a:lnSpc>
                <a:spcPct val="90000"/>
              </a:lnSpc>
              <a:defRPr/>
            </a:pPr>
            <a:r>
              <a:rPr lang="nb-NO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..men produksjon ved duopol vil være lavere enn ved frikonkurranse;  (A - c)/B</a:t>
            </a:r>
          </a:p>
        </p:txBody>
      </p:sp>
    </p:spTree>
    <p:extLst>
      <p:ext uri="{BB962C8B-B14F-4D97-AF65-F5344CB8AC3E}">
        <p14:creationId xmlns:p14="http://schemas.microsoft.com/office/powerpoint/2010/main" val="11174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utoUpdateAnimBg="0"/>
      <p:bldP spid="2652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-Nash likevekt ved N bedrifter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3308" y="1683544"/>
            <a:ext cx="9114692" cy="3124200"/>
          </a:xfrm>
        </p:spPr>
        <p:txBody>
          <a:bodyPr>
            <a:normAutofit/>
          </a:bodyPr>
          <a:lstStyle/>
          <a:p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Anta at det er N identiske </a:t>
            </a:r>
            <a:r>
              <a:rPr lang="nb-NO" altLang="nb-NO" sz="2400" b="1" dirty="0" err="1">
                <a:solidFill>
                  <a:schemeClr val="bg1">
                    <a:lumMod val="50000"/>
                  </a:schemeClr>
                </a:solidFill>
              </a:rPr>
              <a:t>bedifter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 som produserer et identisk produkt</a:t>
            </a:r>
          </a:p>
          <a:p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Total produksjon er: Q = q</a:t>
            </a:r>
            <a:r>
              <a:rPr lang="nb-NO" altLang="nb-NO" sz="24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 + q</a:t>
            </a:r>
            <a:r>
              <a:rPr lang="nb-NO" altLang="nb-NO" sz="24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 + … + </a:t>
            </a:r>
            <a:r>
              <a:rPr lang="nb-NO" altLang="nb-NO" sz="2400" b="1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nb-NO" altLang="nb-NO" sz="2400" b="1" baseline="-25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nb-NO" altLang="nb-NO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Etterspørsel: P = A - BQ = A - B(q</a:t>
            </a:r>
            <a:r>
              <a:rPr lang="nb-NO" altLang="nb-NO" sz="24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 + q</a:t>
            </a:r>
            <a:r>
              <a:rPr lang="nb-NO" altLang="nb-NO" sz="24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 + … + </a:t>
            </a:r>
            <a:r>
              <a:rPr lang="nb-NO" altLang="nb-NO" sz="2400" b="1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nb-NO" altLang="nb-NO" sz="2400" b="1" baseline="-25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nb-NO" altLang="nb-NO" sz="2400" b="1" dirty="0">
                <a:solidFill>
                  <a:schemeClr val="bg1">
                    <a:lumMod val="50000"/>
                  </a:schemeClr>
                </a:solidFill>
              </a:rPr>
              <a:t>Bedrift 1 sin etterspørselskurve kan nå skrives som:</a:t>
            </a:r>
            <a:endParaRPr lang="en-US" altLang="nb-NO" sz="24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100754" y="40386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A - B(q</a:t>
            </a:r>
            <a:r>
              <a:rPr lang="en-US" alt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… + </a:t>
            </a:r>
            <a:r>
              <a:rPr lang="en-US" altLang="nb-N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n-US" altLang="nb-NO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Bq</a:t>
            </a:r>
            <a:r>
              <a:rPr lang="en-US" alt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alt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2209800" y="4800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nb-N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hvor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 </a:t>
            </a:r>
            <a:r>
              <a:rPr lang="en-US" altLang="nb-N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nb-N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skrive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Q</a:t>
            </a:r>
            <a:r>
              <a:rPr lang="en-US" alt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q</a:t>
            </a:r>
            <a:r>
              <a:rPr lang="en-US" alt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q</a:t>
            </a:r>
            <a:r>
              <a:rPr lang="en-US" altLang="nb-NO" sz="2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nb-N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… + </a:t>
            </a:r>
            <a:r>
              <a:rPr lang="en-US" altLang="nb-N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n-US" altLang="nb-NO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en-US" alt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2209800" y="5334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slik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at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etterpørselen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til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bedrift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 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: P = (A - BQ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 - Bq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91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  <p:bldP spid="266243" grpId="0" build="p" bldLvl="4" autoUpdateAnimBg="0"/>
      <p:bldP spid="266244" grpId="0" autoUpdateAnimBg="0"/>
      <p:bldP spid="266245" grpId="0" autoUpdateAnimBg="0"/>
      <p:bldP spid="266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754" y="11057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 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bedrifter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600201" y="1609609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P = (A - BQ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) - Bq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6477000" y="1752600"/>
            <a:ext cx="0" cy="2971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>
            <a:off x="6477000" y="4724400"/>
            <a:ext cx="32004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6248400" y="1219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kr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8839200" y="48768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Mengde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6477000" y="2286000"/>
            <a:ext cx="2438400" cy="24384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5334000" y="20574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A - BQ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8077200" y="3581400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Demand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807984" y="2305689"/>
            <a:ext cx="4175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</a:rPr>
              <a:t>Marginalinntekt for bedrift 1 er:</a:t>
            </a:r>
          </a:p>
        </p:txBody>
      </p:sp>
      <p:sp>
        <p:nvSpPr>
          <p:cNvPr id="267282" name="Text Box 18"/>
          <p:cNvSpPr txBox="1">
            <a:spLocks noChangeArrowheads="1"/>
          </p:cNvSpPr>
          <p:nvPr/>
        </p:nvSpPr>
        <p:spPr bwMode="auto">
          <a:xfrm>
            <a:off x="1333500" y="3048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BQ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) - 2Bq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6477000" y="2286000"/>
            <a:ext cx="1219200" cy="2438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7620000" y="4191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1333499" y="3505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MR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MC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1219200" y="4114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A - BQ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- 2Bq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c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1066801" y="4820541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sym typeface="Symbol" charset="0"/>
              </a:rPr>
              <a:t>=&gt;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 = (A - c)/2B - Q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-1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/2</a:t>
            </a:r>
          </a:p>
        </p:txBody>
      </p:sp>
      <p:sp>
        <p:nvSpPr>
          <p:cNvPr id="267289" name="Line 25"/>
          <p:cNvSpPr>
            <a:spLocks noChangeShapeType="1"/>
          </p:cNvSpPr>
          <p:nvPr/>
        </p:nvSpPr>
        <p:spPr bwMode="auto">
          <a:xfrm>
            <a:off x="6477000" y="4114800"/>
            <a:ext cx="2667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90" name="Text Box 26"/>
          <p:cNvSpPr txBox="1">
            <a:spLocks noChangeArrowheads="1"/>
          </p:cNvSpPr>
          <p:nvPr/>
        </p:nvSpPr>
        <p:spPr bwMode="auto">
          <a:xfrm>
            <a:off x="5943600" y="3886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9144000" y="38862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MC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>
            <a:off x="7391400" y="4114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7293" name="Text Box 29"/>
          <p:cNvSpPr txBox="1">
            <a:spLocks noChangeArrowheads="1"/>
          </p:cNvSpPr>
          <p:nvPr/>
        </p:nvSpPr>
        <p:spPr bwMode="auto">
          <a:xfrm>
            <a:off x="71628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q*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  <p:bldP spid="267270" grpId="0" autoUpdateAnimBg="0"/>
      <p:bldP spid="267271" grpId="0" autoUpdateAnimBg="0"/>
      <p:bldP spid="267273" grpId="0" autoUpdateAnimBg="0"/>
      <p:bldP spid="267280" grpId="0" autoUpdateAnimBg="0"/>
      <p:bldP spid="267281" grpId="0" autoUpdateAnimBg="0"/>
      <p:bldP spid="267282" grpId="0" autoUpdateAnimBg="0"/>
      <p:bldP spid="267284" grpId="0" autoUpdateAnimBg="0"/>
      <p:bldP spid="267285" grpId="0" autoUpdateAnimBg="0"/>
      <p:bldP spid="267286" grpId="0" autoUpdateAnimBg="0"/>
      <p:bldP spid="267288" grpId="0" autoUpdateAnimBg="0"/>
      <p:bldP spid="267290" grpId="0" autoUpdateAnimBg="0"/>
      <p:bldP spid="267291" grpId="0" autoUpdateAnimBg="0"/>
      <p:bldP spid="267293" grpId="0" autoUpdateAnimBg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1279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Office-tema</vt:lpstr>
      <vt:lpstr>Notater til forelesning 6 –Kvantumskonkurranse og Cournot modell</vt:lpstr>
      <vt:lpstr> Cournot modell</vt:lpstr>
      <vt:lpstr>Cournot modell</vt:lpstr>
      <vt:lpstr>Cournot modell </vt:lpstr>
      <vt:lpstr>Cournot-Nash likevekt</vt:lpstr>
      <vt:lpstr>Cournot-Nash likevekt</vt:lpstr>
      <vt:lpstr>Cournot-Nash likevekt</vt:lpstr>
      <vt:lpstr>Cournot-Nash likevekt ved N bedrifter</vt:lpstr>
      <vt:lpstr>Cournot modell med N bedrifter</vt:lpstr>
      <vt:lpstr>Cournot-Nash likevekt med N bedrifter</vt:lpstr>
      <vt:lpstr>Cournot-Nash likevekt ved ulike kostnader</vt:lpstr>
      <vt:lpstr>Cournot-Nash likevekt ved ulike kostnader</vt:lpstr>
      <vt:lpstr>Cournot-Nash likevekt ved ulike kostnader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Notater til forelesning 2–Grunnleggende mikroøkonomi</dc:title>
  <dc:creator>Anita Michalsen</dc:creator>
  <cp:lastModifiedBy>Anita Michalsen</cp:lastModifiedBy>
  <cp:revision>3</cp:revision>
  <dcterms:created xsi:type="dcterms:W3CDTF">2024-01-15T08:29:24Z</dcterms:created>
  <dcterms:modified xsi:type="dcterms:W3CDTF">2024-02-06T09:12:36Z</dcterms:modified>
</cp:coreProperties>
</file>