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6" r:id="rId5"/>
    <p:sldMasterId id="2147483662" r:id="rId6"/>
    <p:sldMasterId id="2147483668" r:id="rId7"/>
  </p:sldMasterIdLst>
  <p:notesMasterIdLst>
    <p:notesMasterId r:id="rId45"/>
  </p:notesMasterIdLst>
  <p:handoutMasterIdLst>
    <p:handoutMasterId r:id="rId46"/>
  </p:handoutMasterIdLst>
  <p:sldIdLst>
    <p:sldId id="401" r:id="rId8"/>
    <p:sldId id="404" r:id="rId9"/>
    <p:sldId id="354" r:id="rId10"/>
    <p:sldId id="414" r:id="rId11"/>
    <p:sldId id="406" r:id="rId12"/>
    <p:sldId id="355" r:id="rId13"/>
    <p:sldId id="415" r:id="rId14"/>
    <p:sldId id="307" r:id="rId15"/>
    <p:sldId id="402" r:id="rId16"/>
    <p:sldId id="403" r:id="rId17"/>
    <p:sldId id="416" r:id="rId18"/>
    <p:sldId id="395" r:id="rId19"/>
    <p:sldId id="408" r:id="rId20"/>
    <p:sldId id="396" r:id="rId21"/>
    <p:sldId id="389" r:id="rId22"/>
    <p:sldId id="336" r:id="rId23"/>
    <p:sldId id="347" r:id="rId24"/>
    <p:sldId id="348" r:id="rId25"/>
    <p:sldId id="349" r:id="rId26"/>
    <p:sldId id="256" r:id="rId27"/>
    <p:sldId id="312" r:id="rId28"/>
    <p:sldId id="313" r:id="rId29"/>
    <p:sldId id="275" r:id="rId30"/>
    <p:sldId id="324" r:id="rId31"/>
    <p:sldId id="278" r:id="rId32"/>
    <p:sldId id="321" r:id="rId33"/>
    <p:sldId id="417" r:id="rId34"/>
    <p:sldId id="418" r:id="rId35"/>
    <p:sldId id="280" r:id="rId36"/>
    <p:sldId id="419" r:id="rId37"/>
    <p:sldId id="281" r:id="rId38"/>
    <p:sldId id="420" r:id="rId39"/>
    <p:sldId id="326" r:id="rId40"/>
    <p:sldId id="327" r:id="rId41"/>
    <p:sldId id="328" r:id="rId42"/>
    <p:sldId id="323" r:id="rId43"/>
    <p:sldId id="322" r:id="rId44"/>
  </p:sldIdLst>
  <p:sldSz cx="12192000" cy="6858000"/>
  <p:notesSz cx="6805613" cy="99441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F5C"/>
    <a:srgbClr val="97BF99"/>
    <a:srgbClr val="F363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DCF407-5C3D-437D-BDB4-608B360E5BC1}" v="1" dt="2025-01-17T09:51:33.830"/>
    <p1510:client id="{D8AA914F-1585-45B8-A3F7-97AE378EAF84}" v="156" dt="2025-01-16T13:16:37.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86" autoAdjust="0"/>
    <p:restoredTop sz="95642" autoAdjust="0"/>
  </p:normalViewPr>
  <p:slideViewPr>
    <p:cSldViewPr snapToGrid="0">
      <p:cViewPr varScale="1">
        <p:scale>
          <a:sx n="106" d="100"/>
          <a:sy n="106" d="100"/>
        </p:scale>
        <p:origin x="906" y="120"/>
      </p:cViewPr>
      <p:guideLst/>
    </p:cSldViewPr>
  </p:slideViewPr>
  <p:notesTextViewPr>
    <p:cViewPr>
      <p:scale>
        <a:sx n="3" d="2"/>
        <a:sy n="3" d="2"/>
      </p:scale>
      <p:origin x="0" y="0"/>
    </p:cViewPr>
  </p:notesTextViewPr>
  <p:notesViewPr>
    <p:cSldViewPr snapToGrid="0">
      <p:cViewPr varScale="1">
        <p:scale>
          <a:sx n="118" d="100"/>
          <a:sy n="118" d="100"/>
        </p:scale>
        <p:origin x="764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viewProps" Target="viewProps.xml"/><Relationship Id="rId8" Type="http://schemas.openxmlformats.org/officeDocument/2006/relationships/slide" Target="slides/slide1.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handoutMaster" Target="handoutMasters/handoutMaster1.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ta Michalsen" userId="a3e3830f-4882-460b-a5d0-892b5b0f3cf5" providerId="ADAL" clId="{64DCF407-5C3D-437D-BDB4-608B360E5BC1}"/>
    <pc:docChg chg="undo custSel addSld delSld modSld">
      <pc:chgData name="Anita Michalsen" userId="a3e3830f-4882-460b-a5d0-892b5b0f3cf5" providerId="ADAL" clId="{64DCF407-5C3D-437D-BDB4-608B360E5BC1}" dt="2025-01-17T09:55:14.293" v="333" actId="1076"/>
      <pc:docMkLst>
        <pc:docMk/>
      </pc:docMkLst>
      <pc:sldChg chg="modAnim">
        <pc:chgData name="Anita Michalsen" userId="a3e3830f-4882-460b-a5d0-892b5b0f3cf5" providerId="ADAL" clId="{64DCF407-5C3D-437D-BDB4-608B360E5BC1}" dt="2025-01-15T09:48:11.471" v="2"/>
        <pc:sldMkLst>
          <pc:docMk/>
          <pc:sldMk cId="1304575626" sldId="275"/>
        </pc:sldMkLst>
      </pc:sldChg>
      <pc:sldChg chg="add del">
        <pc:chgData name="Anita Michalsen" userId="a3e3830f-4882-460b-a5d0-892b5b0f3cf5" providerId="ADAL" clId="{64DCF407-5C3D-437D-BDB4-608B360E5BC1}" dt="2025-01-15T09:46:49.650" v="1"/>
        <pc:sldMkLst>
          <pc:docMk/>
          <pc:sldMk cId="540478041" sldId="312"/>
        </pc:sldMkLst>
      </pc:sldChg>
      <pc:sldChg chg="addSp delSp modSp del mod modNotesTx">
        <pc:chgData name="Anita Michalsen" userId="a3e3830f-4882-460b-a5d0-892b5b0f3cf5" providerId="ADAL" clId="{64DCF407-5C3D-437D-BDB4-608B360E5BC1}" dt="2025-01-15T09:59:11.297" v="218" actId="47"/>
        <pc:sldMkLst>
          <pc:docMk/>
          <pc:sldMk cId="673131195" sldId="314"/>
        </pc:sldMkLst>
        <pc:spChg chg="mod">
          <ac:chgData name="Anita Michalsen" userId="a3e3830f-4882-460b-a5d0-892b5b0f3cf5" providerId="ADAL" clId="{64DCF407-5C3D-437D-BDB4-608B360E5BC1}" dt="2025-01-15T09:51:29.572" v="4" actId="20577"/>
          <ac:spMkLst>
            <pc:docMk/>
            <pc:sldMk cId="673131195" sldId="314"/>
            <ac:spMk id="14" creationId="{00000000-0000-0000-0000-000000000000}"/>
          </ac:spMkLst>
        </pc:spChg>
        <pc:picChg chg="add mod">
          <ac:chgData name="Anita Michalsen" userId="a3e3830f-4882-460b-a5d0-892b5b0f3cf5" providerId="ADAL" clId="{64DCF407-5C3D-437D-BDB4-608B360E5BC1}" dt="2025-01-15T09:53:25.442" v="19" actId="14100"/>
          <ac:picMkLst>
            <pc:docMk/>
            <pc:sldMk cId="673131195" sldId="314"/>
            <ac:picMk id="4" creationId="{24611246-8EF0-6CB5-E400-7819EE24294E}"/>
          </ac:picMkLst>
        </pc:picChg>
        <pc:picChg chg="del">
          <ac:chgData name="Anita Michalsen" userId="a3e3830f-4882-460b-a5d0-892b5b0f3cf5" providerId="ADAL" clId="{64DCF407-5C3D-437D-BDB4-608B360E5BC1}" dt="2025-01-15T09:52:29.382" v="5" actId="478"/>
          <ac:picMkLst>
            <pc:docMk/>
            <pc:sldMk cId="673131195" sldId="314"/>
            <ac:picMk id="6" creationId="{524472C8-622B-519B-058D-B22D252F70AF}"/>
          </ac:picMkLst>
        </pc:picChg>
        <pc:picChg chg="add mod">
          <ac:chgData name="Anita Michalsen" userId="a3e3830f-4882-460b-a5d0-892b5b0f3cf5" providerId="ADAL" clId="{64DCF407-5C3D-437D-BDB4-608B360E5BC1}" dt="2025-01-15T09:53:22.621" v="18" actId="1076"/>
          <ac:picMkLst>
            <pc:docMk/>
            <pc:sldMk cId="673131195" sldId="314"/>
            <ac:picMk id="7" creationId="{F32B1C28-F1E5-A16F-3D10-9ED33E0043B8}"/>
          </ac:picMkLst>
        </pc:picChg>
        <pc:picChg chg="del">
          <ac:chgData name="Anita Michalsen" userId="a3e3830f-4882-460b-a5d0-892b5b0f3cf5" providerId="ADAL" clId="{64DCF407-5C3D-437D-BDB4-608B360E5BC1}" dt="2025-01-15T09:52:59.800" v="9" actId="478"/>
          <ac:picMkLst>
            <pc:docMk/>
            <pc:sldMk cId="673131195" sldId="314"/>
            <ac:picMk id="8" creationId="{1D8465C1-7BBF-D999-B0D3-83AB3C8950EA}"/>
          </ac:picMkLst>
        </pc:picChg>
      </pc:sldChg>
      <pc:sldChg chg="modSp mod">
        <pc:chgData name="Anita Michalsen" userId="a3e3830f-4882-460b-a5d0-892b5b0f3cf5" providerId="ADAL" clId="{64DCF407-5C3D-437D-BDB4-608B360E5BC1}" dt="2025-01-15T10:06:48.801" v="233" actId="947"/>
        <pc:sldMkLst>
          <pc:docMk/>
          <pc:sldMk cId="2085540590" sldId="322"/>
        </pc:sldMkLst>
        <pc:spChg chg="mod">
          <ac:chgData name="Anita Michalsen" userId="a3e3830f-4882-460b-a5d0-892b5b0f3cf5" providerId="ADAL" clId="{64DCF407-5C3D-437D-BDB4-608B360E5BC1}" dt="2025-01-15T10:05:12.635" v="220" actId="1076"/>
          <ac:spMkLst>
            <pc:docMk/>
            <pc:sldMk cId="2085540590" sldId="322"/>
            <ac:spMk id="3" creationId="{00000000-0000-0000-0000-000000000000}"/>
          </ac:spMkLst>
        </pc:spChg>
        <pc:spChg chg="mod">
          <ac:chgData name="Anita Michalsen" userId="a3e3830f-4882-460b-a5d0-892b5b0f3cf5" providerId="ADAL" clId="{64DCF407-5C3D-437D-BDB4-608B360E5BC1}" dt="2025-01-15T10:06:48.801" v="233" actId="947"/>
          <ac:spMkLst>
            <pc:docMk/>
            <pc:sldMk cId="2085540590" sldId="322"/>
            <ac:spMk id="5" creationId="{19B51B37-AA4E-6D26-78CC-3EC72B682243}"/>
          </ac:spMkLst>
        </pc:spChg>
      </pc:sldChg>
      <pc:sldChg chg="del">
        <pc:chgData name="Anita Michalsen" userId="a3e3830f-4882-460b-a5d0-892b5b0f3cf5" providerId="ADAL" clId="{64DCF407-5C3D-437D-BDB4-608B360E5BC1}" dt="2025-01-15T09:57:22.021" v="215" actId="47"/>
        <pc:sldMkLst>
          <pc:docMk/>
          <pc:sldMk cId="3421165926" sldId="325"/>
        </pc:sldMkLst>
      </pc:sldChg>
      <pc:sldChg chg="add modNotesTx">
        <pc:chgData name="Anita Michalsen" userId="a3e3830f-4882-460b-a5d0-892b5b0f3cf5" providerId="ADAL" clId="{64DCF407-5C3D-437D-BDB4-608B360E5BC1}" dt="2025-01-15T09:59:07.115" v="217"/>
        <pc:sldMkLst>
          <pc:docMk/>
          <pc:sldMk cId="3161950455" sldId="328"/>
        </pc:sldMkLst>
      </pc:sldChg>
      <pc:sldChg chg="addSp delSp modSp mod">
        <pc:chgData name="Anita Michalsen" userId="a3e3830f-4882-460b-a5d0-892b5b0f3cf5" providerId="ADAL" clId="{64DCF407-5C3D-437D-BDB4-608B360E5BC1}" dt="2025-01-17T09:52:39.195" v="301" actId="14100"/>
        <pc:sldMkLst>
          <pc:docMk/>
          <pc:sldMk cId="1601116470" sldId="417"/>
        </pc:sldMkLst>
        <pc:spChg chg="add del mod">
          <ac:chgData name="Anita Michalsen" userId="a3e3830f-4882-460b-a5d0-892b5b0f3cf5" providerId="ADAL" clId="{64DCF407-5C3D-437D-BDB4-608B360E5BC1}" dt="2025-01-17T09:51:06.807" v="241" actId="478"/>
          <ac:spMkLst>
            <pc:docMk/>
            <pc:sldMk cId="1601116470" sldId="417"/>
            <ac:spMk id="3" creationId="{F6951FAA-AE8B-B195-43E0-A14DCD160858}"/>
          </ac:spMkLst>
        </pc:spChg>
        <pc:spChg chg="del mod">
          <ac:chgData name="Anita Michalsen" userId="a3e3830f-4882-460b-a5d0-892b5b0f3cf5" providerId="ADAL" clId="{64DCF407-5C3D-437D-BDB4-608B360E5BC1}" dt="2025-01-17T09:51:51.146" v="289" actId="478"/>
          <ac:spMkLst>
            <pc:docMk/>
            <pc:sldMk cId="1601116470" sldId="417"/>
            <ac:spMk id="6" creationId="{D3CE57A5-5D58-69AC-920E-E26673E59285}"/>
          </ac:spMkLst>
        </pc:spChg>
        <pc:spChg chg="add mod">
          <ac:chgData name="Anita Michalsen" userId="a3e3830f-4882-460b-a5d0-892b5b0f3cf5" providerId="ADAL" clId="{64DCF407-5C3D-437D-BDB4-608B360E5BC1}" dt="2025-01-17T09:52:39.195" v="301" actId="14100"/>
          <ac:spMkLst>
            <pc:docMk/>
            <pc:sldMk cId="1601116470" sldId="417"/>
            <ac:spMk id="9" creationId="{EBED0C21-2879-445A-49BF-44DD41612AC4}"/>
          </ac:spMkLst>
        </pc:spChg>
        <pc:spChg chg="add del mod">
          <ac:chgData name="Anita Michalsen" userId="a3e3830f-4882-460b-a5d0-892b5b0f3cf5" providerId="ADAL" clId="{64DCF407-5C3D-437D-BDB4-608B360E5BC1}" dt="2025-01-17T09:51:54.416" v="290" actId="478"/>
          <ac:spMkLst>
            <pc:docMk/>
            <pc:sldMk cId="1601116470" sldId="417"/>
            <ac:spMk id="11" creationId="{F4EF228A-B1BC-A697-64CE-F7406E0DE2A8}"/>
          </ac:spMkLst>
        </pc:spChg>
        <pc:picChg chg="del">
          <ac:chgData name="Anita Michalsen" userId="a3e3830f-4882-460b-a5d0-892b5b0f3cf5" providerId="ADAL" clId="{64DCF407-5C3D-437D-BDB4-608B360E5BC1}" dt="2025-01-17T09:51:01.382" v="239" actId="478"/>
          <ac:picMkLst>
            <pc:docMk/>
            <pc:sldMk cId="1601116470" sldId="417"/>
            <ac:picMk id="5" creationId="{C11DB9F0-1FA6-611D-87CB-E2DFBC557524}"/>
          </ac:picMkLst>
        </pc:picChg>
        <pc:picChg chg="add mod">
          <ac:chgData name="Anita Michalsen" userId="a3e3830f-4882-460b-a5d0-892b5b0f3cf5" providerId="ADAL" clId="{64DCF407-5C3D-437D-BDB4-608B360E5BC1}" dt="2025-01-17T09:52:18.542" v="296" actId="1076"/>
          <ac:picMkLst>
            <pc:docMk/>
            <pc:sldMk cId="1601116470" sldId="417"/>
            <ac:picMk id="7" creationId="{4A8B6168-D333-41AC-D25F-C14040EAD825}"/>
          </ac:picMkLst>
        </pc:picChg>
        <pc:picChg chg="del">
          <ac:chgData name="Anita Michalsen" userId="a3e3830f-4882-460b-a5d0-892b5b0f3cf5" providerId="ADAL" clId="{64DCF407-5C3D-437D-BDB4-608B360E5BC1}" dt="2025-01-17T09:51:04.460" v="240" actId="478"/>
          <ac:picMkLst>
            <pc:docMk/>
            <pc:sldMk cId="1601116470" sldId="417"/>
            <ac:picMk id="8" creationId="{0795258B-5638-CC3A-C793-F054E9B01E82}"/>
          </ac:picMkLst>
        </pc:picChg>
      </pc:sldChg>
      <pc:sldChg chg="addSp delSp modSp new mod">
        <pc:chgData name="Anita Michalsen" userId="a3e3830f-4882-460b-a5d0-892b5b0f3cf5" providerId="ADAL" clId="{64DCF407-5C3D-437D-BDB4-608B360E5BC1}" dt="2025-01-17T09:50:35.551" v="238" actId="14100"/>
        <pc:sldMkLst>
          <pc:docMk/>
          <pc:sldMk cId="3542840572" sldId="418"/>
        </pc:sldMkLst>
        <pc:spChg chg="del">
          <ac:chgData name="Anita Michalsen" userId="a3e3830f-4882-460b-a5d0-892b5b0f3cf5" providerId="ADAL" clId="{64DCF407-5C3D-437D-BDB4-608B360E5BC1}" dt="2025-01-17T09:50:30.959" v="236" actId="478"/>
          <ac:spMkLst>
            <pc:docMk/>
            <pc:sldMk cId="3542840572" sldId="418"/>
            <ac:spMk id="2" creationId="{13A3B1B7-75F7-1F1B-8899-889AB09BA230}"/>
          </ac:spMkLst>
        </pc:spChg>
        <pc:spChg chg="del">
          <ac:chgData name="Anita Michalsen" userId="a3e3830f-4882-460b-a5d0-892b5b0f3cf5" providerId="ADAL" clId="{64DCF407-5C3D-437D-BDB4-608B360E5BC1}" dt="2025-01-17T09:50:22.831" v="235" actId="22"/>
          <ac:spMkLst>
            <pc:docMk/>
            <pc:sldMk cId="3542840572" sldId="418"/>
            <ac:spMk id="3" creationId="{C4064EB0-9D19-857C-1D15-1303C27C7ECC}"/>
          </ac:spMkLst>
        </pc:spChg>
        <pc:picChg chg="add mod ord">
          <ac:chgData name="Anita Michalsen" userId="a3e3830f-4882-460b-a5d0-892b5b0f3cf5" providerId="ADAL" clId="{64DCF407-5C3D-437D-BDB4-608B360E5BC1}" dt="2025-01-17T09:50:35.551" v="238" actId="14100"/>
          <ac:picMkLst>
            <pc:docMk/>
            <pc:sldMk cId="3542840572" sldId="418"/>
            <ac:picMk id="5" creationId="{4369353A-B99E-0675-FBE9-FFF2B215B0EF}"/>
          </ac:picMkLst>
        </pc:picChg>
      </pc:sldChg>
      <pc:sldChg chg="addSp modSp new mod">
        <pc:chgData name="Anita Michalsen" userId="a3e3830f-4882-460b-a5d0-892b5b0f3cf5" providerId="ADAL" clId="{64DCF407-5C3D-437D-BDB4-608B360E5BC1}" dt="2025-01-17T09:53:59.871" v="315" actId="1076"/>
        <pc:sldMkLst>
          <pc:docMk/>
          <pc:sldMk cId="3638907244" sldId="419"/>
        </pc:sldMkLst>
        <pc:spChg chg="mod">
          <ac:chgData name="Anita Michalsen" userId="a3e3830f-4882-460b-a5d0-892b5b0f3cf5" providerId="ADAL" clId="{64DCF407-5C3D-437D-BDB4-608B360E5BC1}" dt="2025-01-17T09:53:53.733" v="311" actId="255"/>
          <ac:spMkLst>
            <pc:docMk/>
            <pc:sldMk cId="3638907244" sldId="419"/>
            <ac:spMk id="2" creationId="{C1B7D700-6D17-C31F-BCAA-80858FA7D043}"/>
          </ac:spMkLst>
        </pc:spChg>
        <pc:picChg chg="add mod modCrop">
          <ac:chgData name="Anita Michalsen" userId="a3e3830f-4882-460b-a5d0-892b5b0f3cf5" providerId="ADAL" clId="{64DCF407-5C3D-437D-BDB4-608B360E5BC1}" dt="2025-01-17T09:53:55.522" v="312" actId="14100"/>
          <ac:picMkLst>
            <pc:docMk/>
            <pc:sldMk cId="3638907244" sldId="419"/>
            <ac:picMk id="4" creationId="{CCA0E1B1-BC26-6550-D6CB-A12DC12B9BC0}"/>
          </ac:picMkLst>
        </pc:picChg>
        <pc:picChg chg="add mod modCrop">
          <ac:chgData name="Anita Michalsen" userId="a3e3830f-4882-460b-a5d0-892b5b0f3cf5" providerId="ADAL" clId="{64DCF407-5C3D-437D-BDB4-608B360E5BC1}" dt="2025-01-17T09:53:59.871" v="315" actId="1076"/>
          <ac:picMkLst>
            <pc:docMk/>
            <pc:sldMk cId="3638907244" sldId="419"/>
            <ac:picMk id="6" creationId="{A5307F0F-CC6C-F563-BABE-21F02FFF37EB}"/>
          </ac:picMkLst>
        </pc:picChg>
      </pc:sldChg>
      <pc:sldChg chg="addSp modSp new mod">
        <pc:chgData name="Anita Michalsen" userId="a3e3830f-4882-460b-a5d0-892b5b0f3cf5" providerId="ADAL" clId="{64DCF407-5C3D-437D-BDB4-608B360E5BC1}" dt="2025-01-17T09:55:14.293" v="333" actId="1076"/>
        <pc:sldMkLst>
          <pc:docMk/>
          <pc:sldMk cId="1964168161" sldId="420"/>
        </pc:sldMkLst>
        <pc:spChg chg="mod">
          <ac:chgData name="Anita Michalsen" userId="a3e3830f-4882-460b-a5d0-892b5b0f3cf5" providerId="ADAL" clId="{64DCF407-5C3D-437D-BDB4-608B360E5BC1}" dt="2025-01-17T09:55:07.602" v="329" actId="255"/>
          <ac:spMkLst>
            <pc:docMk/>
            <pc:sldMk cId="1964168161" sldId="420"/>
            <ac:spMk id="2" creationId="{631B3790-7913-A799-1ED5-B9CE480B1691}"/>
          </ac:spMkLst>
        </pc:spChg>
        <pc:picChg chg="add mod modCrop">
          <ac:chgData name="Anita Michalsen" userId="a3e3830f-4882-460b-a5d0-892b5b0f3cf5" providerId="ADAL" clId="{64DCF407-5C3D-437D-BDB4-608B360E5BC1}" dt="2025-01-17T09:55:14.293" v="333" actId="1076"/>
          <ac:picMkLst>
            <pc:docMk/>
            <pc:sldMk cId="1964168161" sldId="420"/>
            <ac:picMk id="4" creationId="{09361ADD-C5B1-7436-6056-79178EEA90D8}"/>
          </ac:picMkLst>
        </pc:picChg>
        <pc:picChg chg="add mod modCrop">
          <ac:chgData name="Anita Michalsen" userId="a3e3830f-4882-460b-a5d0-892b5b0f3cf5" providerId="ADAL" clId="{64DCF407-5C3D-437D-BDB4-608B360E5BC1}" dt="2025-01-17T09:55:10.598" v="331" actId="14100"/>
          <ac:picMkLst>
            <pc:docMk/>
            <pc:sldMk cId="1964168161" sldId="420"/>
            <ac:picMk id="6" creationId="{EAEF5ED2-19EF-054E-2679-50C6431C0116}"/>
          </ac:picMkLst>
        </pc:picChg>
      </pc:sldChg>
    </pc:docChg>
  </pc:docChgLst>
  <pc:docChgLst>
    <pc:chgData name="Anita Michalsen" userId="a3e3830f-4882-460b-a5d0-892b5b0f3cf5" providerId="ADAL" clId="{D8AA914F-1585-45B8-A3F7-97AE378EAF84}"/>
    <pc:docChg chg="custSel addSld delSld modSld sldOrd">
      <pc:chgData name="Anita Michalsen" userId="a3e3830f-4882-460b-a5d0-892b5b0f3cf5" providerId="ADAL" clId="{D8AA914F-1585-45B8-A3F7-97AE378EAF84}" dt="2025-01-16T13:16:37.929" v="228"/>
      <pc:docMkLst>
        <pc:docMk/>
      </pc:docMkLst>
      <pc:sldChg chg="ord">
        <pc:chgData name="Anita Michalsen" userId="a3e3830f-4882-460b-a5d0-892b5b0f3cf5" providerId="ADAL" clId="{D8AA914F-1585-45B8-A3F7-97AE378EAF84}" dt="2025-01-14T13:04:06.695" v="205"/>
        <pc:sldMkLst>
          <pc:docMk/>
          <pc:sldMk cId="2785979479" sldId="256"/>
        </pc:sldMkLst>
      </pc:sldChg>
      <pc:sldChg chg="addSp modSp modAnim">
        <pc:chgData name="Anita Michalsen" userId="a3e3830f-4882-460b-a5d0-892b5b0f3cf5" providerId="ADAL" clId="{D8AA914F-1585-45B8-A3F7-97AE378EAF84}" dt="2025-01-16T13:16:37.929" v="228"/>
        <pc:sldMkLst>
          <pc:docMk/>
          <pc:sldMk cId="2136533501" sldId="278"/>
        </pc:sldMkLst>
        <pc:spChg chg="add mod">
          <ac:chgData name="Anita Michalsen" userId="a3e3830f-4882-460b-a5d0-892b5b0f3cf5" providerId="ADAL" clId="{D8AA914F-1585-45B8-A3F7-97AE378EAF84}" dt="2025-01-16T13:16:20.144" v="227" actId="20577"/>
          <ac:spMkLst>
            <pc:docMk/>
            <pc:sldMk cId="2136533501" sldId="278"/>
            <ac:spMk id="2" creationId="{53938348-F002-5D7E-124B-5E2A3DDBE016}"/>
          </ac:spMkLst>
        </pc:spChg>
      </pc:sldChg>
      <pc:sldChg chg="modSp add mod">
        <pc:chgData name="Anita Michalsen" userId="a3e3830f-4882-460b-a5d0-892b5b0f3cf5" providerId="ADAL" clId="{D8AA914F-1585-45B8-A3F7-97AE378EAF84}" dt="2025-01-14T13:02:20.072" v="194" actId="20577"/>
        <pc:sldMkLst>
          <pc:docMk/>
          <pc:sldMk cId="2650184649" sldId="307"/>
        </pc:sldMkLst>
        <pc:spChg chg="mod">
          <ac:chgData name="Anita Michalsen" userId="a3e3830f-4882-460b-a5d0-892b5b0f3cf5" providerId="ADAL" clId="{D8AA914F-1585-45B8-A3F7-97AE378EAF84}" dt="2025-01-14T13:02:20.072" v="194" actId="20577"/>
          <ac:spMkLst>
            <pc:docMk/>
            <pc:sldMk cId="2650184649" sldId="307"/>
            <ac:spMk id="16388" creationId="{00000000-0000-0000-0000-000000000000}"/>
          </ac:spMkLst>
        </pc:spChg>
      </pc:sldChg>
      <pc:sldChg chg="modSp mod">
        <pc:chgData name="Anita Michalsen" userId="a3e3830f-4882-460b-a5d0-892b5b0f3cf5" providerId="ADAL" clId="{D8AA914F-1585-45B8-A3F7-97AE378EAF84}" dt="2025-01-14T13:04:24.990" v="207" actId="20577"/>
        <pc:sldMkLst>
          <pc:docMk/>
          <pc:sldMk cId="2085540590" sldId="322"/>
        </pc:sldMkLst>
        <pc:spChg chg="mod">
          <ac:chgData name="Anita Michalsen" userId="a3e3830f-4882-460b-a5d0-892b5b0f3cf5" providerId="ADAL" clId="{D8AA914F-1585-45B8-A3F7-97AE378EAF84}" dt="2025-01-14T13:04:24.990" v="207" actId="20577"/>
          <ac:spMkLst>
            <pc:docMk/>
            <pc:sldMk cId="2085540590" sldId="322"/>
            <ac:spMk id="3" creationId="{00000000-0000-0000-0000-000000000000}"/>
          </ac:spMkLst>
        </pc:spChg>
      </pc:sldChg>
      <pc:sldChg chg="add">
        <pc:chgData name="Anita Michalsen" userId="a3e3830f-4882-460b-a5d0-892b5b0f3cf5" providerId="ADAL" clId="{D8AA914F-1585-45B8-A3F7-97AE378EAF84}" dt="2025-01-14T12:35:17.799" v="0"/>
        <pc:sldMkLst>
          <pc:docMk/>
          <pc:sldMk cId="3767408106" sldId="336"/>
        </pc:sldMkLst>
      </pc:sldChg>
      <pc:sldChg chg="add">
        <pc:chgData name="Anita Michalsen" userId="a3e3830f-4882-460b-a5d0-892b5b0f3cf5" providerId="ADAL" clId="{D8AA914F-1585-45B8-A3F7-97AE378EAF84}" dt="2025-01-14T12:54:31.164" v="163"/>
        <pc:sldMkLst>
          <pc:docMk/>
          <pc:sldMk cId="3647695686" sldId="347"/>
        </pc:sldMkLst>
      </pc:sldChg>
      <pc:sldChg chg="add">
        <pc:chgData name="Anita Michalsen" userId="a3e3830f-4882-460b-a5d0-892b5b0f3cf5" providerId="ADAL" clId="{D8AA914F-1585-45B8-A3F7-97AE378EAF84}" dt="2025-01-14T12:54:31.164" v="163"/>
        <pc:sldMkLst>
          <pc:docMk/>
          <pc:sldMk cId="520467867" sldId="348"/>
        </pc:sldMkLst>
      </pc:sldChg>
      <pc:sldChg chg="addSp delSp modSp add mod modAnim">
        <pc:chgData name="Anita Michalsen" userId="a3e3830f-4882-460b-a5d0-892b5b0f3cf5" providerId="ADAL" clId="{D8AA914F-1585-45B8-A3F7-97AE378EAF84}" dt="2025-01-14T13:01:14.080" v="180"/>
        <pc:sldMkLst>
          <pc:docMk/>
          <pc:sldMk cId="2058679815" sldId="349"/>
        </pc:sldMkLst>
        <pc:spChg chg="mod">
          <ac:chgData name="Anita Michalsen" userId="a3e3830f-4882-460b-a5d0-892b5b0f3cf5" providerId="ADAL" clId="{D8AA914F-1585-45B8-A3F7-97AE378EAF84}" dt="2025-01-14T13:00:58.650" v="176" actId="1076"/>
          <ac:spMkLst>
            <pc:docMk/>
            <pc:sldMk cId="2058679815" sldId="349"/>
            <ac:spMk id="2" creationId="{00000000-0000-0000-0000-000000000000}"/>
          </ac:spMkLst>
        </pc:spChg>
        <pc:spChg chg="mod">
          <ac:chgData name="Anita Michalsen" userId="a3e3830f-4882-460b-a5d0-892b5b0f3cf5" providerId="ADAL" clId="{D8AA914F-1585-45B8-A3F7-97AE378EAF84}" dt="2025-01-14T13:00:55.717" v="175" actId="1076"/>
          <ac:spMkLst>
            <pc:docMk/>
            <pc:sldMk cId="2058679815" sldId="349"/>
            <ac:spMk id="4" creationId="{00000000-0000-0000-0000-000000000000}"/>
          </ac:spMkLst>
        </pc:spChg>
        <pc:spChg chg="add mod">
          <ac:chgData name="Anita Michalsen" userId="a3e3830f-4882-460b-a5d0-892b5b0f3cf5" providerId="ADAL" clId="{D8AA914F-1585-45B8-A3F7-97AE378EAF84}" dt="2025-01-14T13:00:17.244" v="169" actId="1076"/>
          <ac:spMkLst>
            <pc:docMk/>
            <pc:sldMk cId="2058679815" sldId="349"/>
            <ac:spMk id="5" creationId="{00000000-0000-0000-0000-000000000000}"/>
          </ac:spMkLst>
        </pc:spChg>
        <pc:spChg chg="add mod">
          <ac:chgData name="Anita Michalsen" userId="a3e3830f-4882-460b-a5d0-892b5b0f3cf5" providerId="ADAL" clId="{D8AA914F-1585-45B8-A3F7-97AE378EAF84}" dt="2025-01-14T13:00:17.244" v="169" actId="1076"/>
          <ac:spMkLst>
            <pc:docMk/>
            <pc:sldMk cId="2058679815" sldId="349"/>
            <ac:spMk id="7" creationId="{00000000-0000-0000-0000-000000000000}"/>
          </ac:spMkLst>
        </pc:spChg>
        <pc:spChg chg="add mod">
          <ac:chgData name="Anita Michalsen" userId="a3e3830f-4882-460b-a5d0-892b5b0f3cf5" providerId="ADAL" clId="{D8AA914F-1585-45B8-A3F7-97AE378EAF84}" dt="2025-01-14T13:00:17.244" v="169" actId="1076"/>
          <ac:spMkLst>
            <pc:docMk/>
            <pc:sldMk cId="2058679815" sldId="349"/>
            <ac:spMk id="8" creationId="{00000000-0000-0000-0000-000000000000}"/>
          </ac:spMkLst>
        </pc:spChg>
        <pc:spChg chg="add mod">
          <ac:chgData name="Anita Michalsen" userId="a3e3830f-4882-460b-a5d0-892b5b0f3cf5" providerId="ADAL" clId="{D8AA914F-1585-45B8-A3F7-97AE378EAF84}" dt="2025-01-14T13:00:17.244" v="169" actId="1076"/>
          <ac:spMkLst>
            <pc:docMk/>
            <pc:sldMk cId="2058679815" sldId="349"/>
            <ac:spMk id="9" creationId="{00000000-0000-0000-0000-000000000000}"/>
          </ac:spMkLst>
        </pc:spChg>
        <pc:spChg chg="add mod">
          <ac:chgData name="Anita Michalsen" userId="a3e3830f-4882-460b-a5d0-892b5b0f3cf5" providerId="ADAL" clId="{D8AA914F-1585-45B8-A3F7-97AE378EAF84}" dt="2025-01-14T13:00:17.244" v="169" actId="1076"/>
          <ac:spMkLst>
            <pc:docMk/>
            <pc:sldMk cId="2058679815" sldId="349"/>
            <ac:spMk id="10" creationId="{00000000-0000-0000-0000-000000000000}"/>
          </ac:spMkLst>
        </pc:spChg>
        <pc:spChg chg="add mod">
          <ac:chgData name="Anita Michalsen" userId="a3e3830f-4882-460b-a5d0-892b5b0f3cf5" providerId="ADAL" clId="{D8AA914F-1585-45B8-A3F7-97AE378EAF84}" dt="2025-01-14T13:00:17.244" v="169" actId="1076"/>
          <ac:spMkLst>
            <pc:docMk/>
            <pc:sldMk cId="2058679815" sldId="349"/>
            <ac:spMk id="11" creationId="{00000000-0000-0000-0000-000000000000}"/>
          </ac:spMkLst>
        </pc:spChg>
        <pc:spChg chg="add mod">
          <ac:chgData name="Anita Michalsen" userId="a3e3830f-4882-460b-a5d0-892b5b0f3cf5" providerId="ADAL" clId="{D8AA914F-1585-45B8-A3F7-97AE378EAF84}" dt="2025-01-14T13:00:17.244" v="169" actId="1076"/>
          <ac:spMkLst>
            <pc:docMk/>
            <pc:sldMk cId="2058679815" sldId="349"/>
            <ac:spMk id="12" creationId="{00000000-0000-0000-0000-000000000000}"/>
          </ac:spMkLst>
        </pc:spChg>
        <pc:spChg chg="add del">
          <ac:chgData name="Anita Michalsen" userId="a3e3830f-4882-460b-a5d0-892b5b0f3cf5" providerId="ADAL" clId="{D8AA914F-1585-45B8-A3F7-97AE378EAF84}" dt="2025-01-14T13:00:00.547" v="166" actId="21"/>
          <ac:spMkLst>
            <pc:docMk/>
            <pc:sldMk cId="2058679815" sldId="349"/>
            <ac:spMk id="13" creationId="{00000000-0000-0000-0000-000000000000}"/>
          </ac:spMkLst>
        </pc:spChg>
        <pc:spChg chg="mod">
          <ac:chgData name="Anita Michalsen" userId="a3e3830f-4882-460b-a5d0-892b5b0f3cf5" providerId="ADAL" clId="{D8AA914F-1585-45B8-A3F7-97AE378EAF84}" dt="2025-01-14T13:01:02.354" v="177" actId="1076"/>
          <ac:spMkLst>
            <pc:docMk/>
            <pc:sldMk cId="2058679815" sldId="349"/>
            <ac:spMk id="14" creationId="{00000000-0000-0000-0000-000000000000}"/>
          </ac:spMkLst>
        </pc:spChg>
        <pc:spChg chg="add mod">
          <ac:chgData name="Anita Michalsen" userId="a3e3830f-4882-460b-a5d0-892b5b0f3cf5" providerId="ADAL" clId="{D8AA914F-1585-45B8-A3F7-97AE378EAF84}" dt="2025-01-14T13:00:17.244" v="169" actId="1076"/>
          <ac:spMkLst>
            <pc:docMk/>
            <pc:sldMk cId="2058679815" sldId="349"/>
            <ac:spMk id="15" creationId="{00000000-0000-0000-0000-000000000000}"/>
          </ac:spMkLst>
        </pc:spChg>
        <pc:spChg chg="add mod">
          <ac:chgData name="Anita Michalsen" userId="a3e3830f-4882-460b-a5d0-892b5b0f3cf5" providerId="ADAL" clId="{D8AA914F-1585-45B8-A3F7-97AE378EAF84}" dt="2025-01-14T13:00:17.244" v="169" actId="1076"/>
          <ac:spMkLst>
            <pc:docMk/>
            <pc:sldMk cId="2058679815" sldId="349"/>
            <ac:spMk id="16" creationId="{00000000-0000-0000-0000-000000000000}"/>
          </ac:spMkLst>
        </pc:spChg>
        <pc:spChg chg="add mod">
          <ac:chgData name="Anita Michalsen" userId="a3e3830f-4882-460b-a5d0-892b5b0f3cf5" providerId="ADAL" clId="{D8AA914F-1585-45B8-A3F7-97AE378EAF84}" dt="2025-01-14T13:00:17.244" v="169" actId="1076"/>
          <ac:spMkLst>
            <pc:docMk/>
            <pc:sldMk cId="2058679815" sldId="349"/>
            <ac:spMk id="17" creationId="{00000000-0000-0000-0000-000000000000}"/>
          </ac:spMkLst>
        </pc:spChg>
        <pc:spChg chg="add mod">
          <ac:chgData name="Anita Michalsen" userId="a3e3830f-4882-460b-a5d0-892b5b0f3cf5" providerId="ADAL" clId="{D8AA914F-1585-45B8-A3F7-97AE378EAF84}" dt="2025-01-14T13:00:17.244" v="169" actId="1076"/>
          <ac:spMkLst>
            <pc:docMk/>
            <pc:sldMk cId="2058679815" sldId="349"/>
            <ac:spMk id="18" creationId="{00000000-0000-0000-0000-000000000000}"/>
          </ac:spMkLst>
        </pc:spChg>
        <pc:spChg chg="add mod">
          <ac:chgData name="Anita Michalsen" userId="a3e3830f-4882-460b-a5d0-892b5b0f3cf5" providerId="ADAL" clId="{D8AA914F-1585-45B8-A3F7-97AE378EAF84}" dt="2025-01-14T13:00:17.244" v="169" actId="1076"/>
          <ac:spMkLst>
            <pc:docMk/>
            <pc:sldMk cId="2058679815" sldId="349"/>
            <ac:spMk id="19" creationId="{00000000-0000-0000-0000-000000000000}"/>
          </ac:spMkLst>
        </pc:spChg>
        <pc:spChg chg="add mod">
          <ac:chgData name="Anita Michalsen" userId="a3e3830f-4882-460b-a5d0-892b5b0f3cf5" providerId="ADAL" clId="{D8AA914F-1585-45B8-A3F7-97AE378EAF84}" dt="2025-01-14T13:00:17.244" v="169" actId="1076"/>
          <ac:spMkLst>
            <pc:docMk/>
            <pc:sldMk cId="2058679815" sldId="349"/>
            <ac:spMk id="20" creationId="{00000000-0000-0000-0000-000000000000}"/>
          </ac:spMkLst>
        </pc:spChg>
        <pc:spChg chg="add mod">
          <ac:chgData name="Anita Michalsen" userId="a3e3830f-4882-460b-a5d0-892b5b0f3cf5" providerId="ADAL" clId="{D8AA914F-1585-45B8-A3F7-97AE378EAF84}" dt="2025-01-14T13:00:17.244" v="169" actId="1076"/>
          <ac:spMkLst>
            <pc:docMk/>
            <pc:sldMk cId="2058679815" sldId="349"/>
            <ac:spMk id="21" creationId="{00000000-0000-0000-0000-000000000000}"/>
          </ac:spMkLst>
        </pc:spChg>
        <pc:spChg chg="add del">
          <ac:chgData name="Anita Michalsen" userId="a3e3830f-4882-460b-a5d0-892b5b0f3cf5" providerId="ADAL" clId="{D8AA914F-1585-45B8-A3F7-97AE378EAF84}" dt="2025-01-14T13:00:00.547" v="166" actId="21"/>
          <ac:spMkLst>
            <pc:docMk/>
            <pc:sldMk cId="2058679815" sldId="349"/>
            <ac:spMk id="22" creationId="{00000000-0000-0000-0000-000000000000}"/>
          </ac:spMkLst>
        </pc:spChg>
        <pc:spChg chg="add del">
          <ac:chgData name="Anita Michalsen" userId="a3e3830f-4882-460b-a5d0-892b5b0f3cf5" providerId="ADAL" clId="{D8AA914F-1585-45B8-A3F7-97AE378EAF84}" dt="2025-01-14T13:00:00.547" v="166" actId="21"/>
          <ac:spMkLst>
            <pc:docMk/>
            <pc:sldMk cId="2058679815" sldId="349"/>
            <ac:spMk id="23" creationId="{00000000-0000-0000-0000-000000000000}"/>
          </ac:spMkLst>
        </pc:spChg>
        <pc:spChg chg="add mod">
          <ac:chgData name="Anita Michalsen" userId="a3e3830f-4882-460b-a5d0-892b5b0f3cf5" providerId="ADAL" clId="{D8AA914F-1585-45B8-A3F7-97AE378EAF84}" dt="2025-01-14T13:00:17.244" v="169" actId="1076"/>
          <ac:spMkLst>
            <pc:docMk/>
            <pc:sldMk cId="2058679815" sldId="349"/>
            <ac:spMk id="24" creationId="{00000000-0000-0000-0000-000000000000}"/>
          </ac:spMkLst>
        </pc:spChg>
        <pc:spChg chg="add mod">
          <ac:chgData name="Anita Michalsen" userId="a3e3830f-4882-460b-a5d0-892b5b0f3cf5" providerId="ADAL" clId="{D8AA914F-1585-45B8-A3F7-97AE378EAF84}" dt="2025-01-14T13:00:17.244" v="169" actId="1076"/>
          <ac:spMkLst>
            <pc:docMk/>
            <pc:sldMk cId="2058679815" sldId="349"/>
            <ac:spMk id="25" creationId="{00000000-0000-0000-0000-000000000000}"/>
          </ac:spMkLst>
        </pc:spChg>
        <pc:spChg chg="add mod">
          <ac:chgData name="Anita Michalsen" userId="a3e3830f-4882-460b-a5d0-892b5b0f3cf5" providerId="ADAL" clId="{D8AA914F-1585-45B8-A3F7-97AE378EAF84}" dt="2025-01-14T13:00:17.244" v="169" actId="1076"/>
          <ac:spMkLst>
            <pc:docMk/>
            <pc:sldMk cId="2058679815" sldId="349"/>
            <ac:spMk id="26" creationId="{00000000-0000-0000-0000-000000000000}"/>
          </ac:spMkLst>
        </pc:spChg>
        <pc:spChg chg="add mod">
          <ac:chgData name="Anita Michalsen" userId="a3e3830f-4882-460b-a5d0-892b5b0f3cf5" providerId="ADAL" clId="{D8AA914F-1585-45B8-A3F7-97AE378EAF84}" dt="2025-01-14T13:00:17.244" v="169" actId="1076"/>
          <ac:spMkLst>
            <pc:docMk/>
            <pc:sldMk cId="2058679815" sldId="349"/>
            <ac:spMk id="29" creationId="{00000000-0000-0000-0000-000000000000}"/>
          </ac:spMkLst>
        </pc:spChg>
        <pc:spChg chg="add mod">
          <ac:chgData name="Anita Michalsen" userId="a3e3830f-4882-460b-a5d0-892b5b0f3cf5" providerId="ADAL" clId="{D8AA914F-1585-45B8-A3F7-97AE378EAF84}" dt="2025-01-14T13:00:17.244" v="169" actId="1076"/>
          <ac:spMkLst>
            <pc:docMk/>
            <pc:sldMk cId="2058679815" sldId="349"/>
            <ac:spMk id="30" creationId="{00000000-0000-0000-0000-000000000000}"/>
          </ac:spMkLst>
        </pc:spChg>
        <pc:spChg chg="add mod">
          <ac:chgData name="Anita Michalsen" userId="a3e3830f-4882-460b-a5d0-892b5b0f3cf5" providerId="ADAL" clId="{D8AA914F-1585-45B8-A3F7-97AE378EAF84}" dt="2025-01-14T13:00:17.244" v="169" actId="1076"/>
          <ac:spMkLst>
            <pc:docMk/>
            <pc:sldMk cId="2058679815" sldId="349"/>
            <ac:spMk id="35" creationId="{00000000-0000-0000-0000-000000000000}"/>
          </ac:spMkLst>
        </pc:spChg>
        <pc:spChg chg="add del">
          <ac:chgData name="Anita Michalsen" userId="a3e3830f-4882-460b-a5d0-892b5b0f3cf5" providerId="ADAL" clId="{D8AA914F-1585-45B8-A3F7-97AE378EAF84}" dt="2025-01-14T13:00:00.547" v="166" actId="21"/>
          <ac:spMkLst>
            <pc:docMk/>
            <pc:sldMk cId="2058679815" sldId="349"/>
            <ac:spMk id="10245" creationId="{00000000-0000-0000-0000-000000000000}"/>
          </ac:spMkLst>
        </pc:spChg>
        <pc:spChg chg="add del">
          <ac:chgData name="Anita Michalsen" userId="a3e3830f-4882-460b-a5d0-892b5b0f3cf5" providerId="ADAL" clId="{D8AA914F-1585-45B8-A3F7-97AE378EAF84}" dt="2025-01-14T13:00:00.547" v="166" actId="21"/>
          <ac:spMkLst>
            <pc:docMk/>
            <pc:sldMk cId="2058679815" sldId="349"/>
            <ac:spMk id="10246" creationId="{00000000-0000-0000-0000-000000000000}"/>
          </ac:spMkLst>
        </pc:spChg>
        <pc:spChg chg="add del">
          <ac:chgData name="Anita Michalsen" userId="a3e3830f-4882-460b-a5d0-892b5b0f3cf5" providerId="ADAL" clId="{D8AA914F-1585-45B8-A3F7-97AE378EAF84}" dt="2025-01-14T13:00:00.547" v="166" actId="21"/>
          <ac:spMkLst>
            <pc:docMk/>
            <pc:sldMk cId="2058679815" sldId="349"/>
            <ac:spMk id="10247" creationId="{00000000-0000-0000-0000-000000000000}"/>
          </ac:spMkLst>
        </pc:spChg>
        <pc:spChg chg="del">
          <ac:chgData name="Anita Michalsen" userId="a3e3830f-4882-460b-a5d0-892b5b0f3cf5" providerId="ADAL" clId="{D8AA914F-1585-45B8-A3F7-97AE378EAF84}" dt="2025-01-14T13:00:00.547" v="166" actId="21"/>
          <ac:spMkLst>
            <pc:docMk/>
            <pc:sldMk cId="2058679815" sldId="349"/>
            <ac:spMk id="10248" creationId="{00000000-0000-0000-0000-000000000000}"/>
          </ac:spMkLst>
        </pc:spChg>
        <pc:spChg chg="add del">
          <ac:chgData name="Anita Michalsen" userId="a3e3830f-4882-460b-a5d0-892b5b0f3cf5" providerId="ADAL" clId="{D8AA914F-1585-45B8-A3F7-97AE378EAF84}" dt="2025-01-14T13:00:00.547" v="166" actId="21"/>
          <ac:spMkLst>
            <pc:docMk/>
            <pc:sldMk cId="2058679815" sldId="349"/>
            <ac:spMk id="10249" creationId="{00000000-0000-0000-0000-000000000000}"/>
          </ac:spMkLst>
        </pc:spChg>
        <pc:spChg chg="del">
          <ac:chgData name="Anita Michalsen" userId="a3e3830f-4882-460b-a5d0-892b5b0f3cf5" providerId="ADAL" clId="{D8AA914F-1585-45B8-A3F7-97AE378EAF84}" dt="2025-01-14T13:00:00.547" v="166" actId="21"/>
          <ac:spMkLst>
            <pc:docMk/>
            <pc:sldMk cId="2058679815" sldId="349"/>
            <ac:spMk id="10250" creationId="{00000000-0000-0000-0000-000000000000}"/>
          </ac:spMkLst>
        </pc:spChg>
        <pc:spChg chg="del">
          <ac:chgData name="Anita Michalsen" userId="a3e3830f-4882-460b-a5d0-892b5b0f3cf5" providerId="ADAL" clId="{D8AA914F-1585-45B8-A3F7-97AE378EAF84}" dt="2025-01-14T13:00:00.547" v="166" actId="21"/>
          <ac:spMkLst>
            <pc:docMk/>
            <pc:sldMk cId="2058679815" sldId="349"/>
            <ac:spMk id="10251" creationId="{00000000-0000-0000-0000-000000000000}"/>
          </ac:spMkLst>
        </pc:spChg>
        <pc:spChg chg="add del">
          <ac:chgData name="Anita Michalsen" userId="a3e3830f-4882-460b-a5d0-892b5b0f3cf5" providerId="ADAL" clId="{D8AA914F-1585-45B8-A3F7-97AE378EAF84}" dt="2025-01-14T13:00:00.547" v="166" actId="21"/>
          <ac:spMkLst>
            <pc:docMk/>
            <pc:sldMk cId="2058679815" sldId="349"/>
            <ac:spMk id="10252" creationId="{00000000-0000-0000-0000-000000000000}"/>
          </ac:spMkLst>
        </pc:spChg>
        <pc:spChg chg="add del">
          <ac:chgData name="Anita Michalsen" userId="a3e3830f-4882-460b-a5d0-892b5b0f3cf5" providerId="ADAL" clId="{D8AA914F-1585-45B8-A3F7-97AE378EAF84}" dt="2025-01-14T13:00:00.547" v="166" actId="21"/>
          <ac:spMkLst>
            <pc:docMk/>
            <pc:sldMk cId="2058679815" sldId="349"/>
            <ac:spMk id="10254" creationId="{00000000-0000-0000-0000-000000000000}"/>
          </ac:spMkLst>
        </pc:spChg>
        <pc:spChg chg="add del">
          <ac:chgData name="Anita Michalsen" userId="a3e3830f-4882-460b-a5d0-892b5b0f3cf5" providerId="ADAL" clId="{D8AA914F-1585-45B8-A3F7-97AE378EAF84}" dt="2025-01-14T13:00:00.547" v="166" actId="21"/>
          <ac:spMkLst>
            <pc:docMk/>
            <pc:sldMk cId="2058679815" sldId="349"/>
            <ac:spMk id="10255" creationId="{00000000-0000-0000-0000-000000000000}"/>
          </ac:spMkLst>
        </pc:spChg>
        <pc:spChg chg="add del">
          <ac:chgData name="Anita Michalsen" userId="a3e3830f-4882-460b-a5d0-892b5b0f3cf5" providerId="ADAL" clId="{D8AA914F-1585-45B8-A3F7-97AE378EAF84}" dt="2025-01-14T13:00:00.547" v="166" actId="21"/>
          <ac:spMkLst>
            <pc:docMk/>
            <pc:sldMk cId="2058679815" sldId="349"/>
            <ac:spMk id="10256" creationId="{00000000-0000-0000-0000-000000000000}"/>
          </ac:spMkLst>
        </pc:spChg>
        <pc:spChg chg="add del">
          <ac:chgData name="Anita Michalsen" userId="a3e3830f-4882-460b-a5d0-892b5b0f3cf5" providerId="ADAL" clId="{D8AA914F-1585-45B8-A3F7-97AE378EAF84}" dt="2025-01-14T13:00:00.547" v="166" actId="21"/>
          <ac:spMkLst>
            <pc:docMk/>
            <pc:sldMk cId="2058679815" sldId="349"/>
            <ac:spMk id="10257" creationId="{00000000-0000-0000-0000-000000000000}"/>
          </ac:spMkLst>
        </pc:spChg>
        <pc:spChg chg="del">
          <ac:chgData name="Anita Michalsen" userId="a3e3830f-4882-460b-a5d0-892b5b0f3cf5" providerId="ADAL" clId="{D8AA914F-1585-45B8-A3F7-97AE378EAF84}" dt="2025-01-14T13:00:00.547" v="166" actId="21"/>
          <ac:spMkLst>
            <pc:docMk/>
            <pc:sldMk cId="2058679815" sldId="349"/>
            <ac:spMk id="10258" creationId="{00000000-0000-0000-0000-000000000000}"/>
          </ac:spMkLst>
        </pc:spChg>
        <pc:spChg chg="add del">
          <ac:chgData name="Anita Michalsen" userId="a3e3830f-4882-460b-a5d0-892b5b0f3cf5" providerId="ADAL" clId="{D8AA914F-1585-45B8-A3F7-97AE378EAF84}" dt="2025-01-14T13:00:00.547" v="166" actId="21"/>
          <ac:spMkLst>
            <pc:docMk/>
            <pc:sldMk cId="2058679815" sldId="349"/>
            <ac:spMk id="10259" creationId="{00000000-0000-0000-0000-000000000000}"/>
          </ac:spMkLst>
        </pc:spChg>
        <pc:spChg chg="add del">
          <ac:chgData name="Anita Michalsen" userId="a3e3830f-4882-460b-a5d0-892b5b0f3cf5" providerId="ADAL" clId="{D8AA914F-1585-45B8-A3F7-97AE378EAF84}" dt="2025-01-14T13:00:00.547" v="166" actId="21"/>
          <ac:spMkLst>
            <pc:docMk/>
            <pc:sldMk cId="2058679815" sldId="349"/>
            <ac:spMk id="10260" creationId="{00000000-0000-0000-0000-000000000000}"/>
          </ac:spMkLst>
        </pc:spChg>
        <pc:spChg chg="del">
          <ac:chgData name="Anita Michalsen" userId="a3e3830f-4882-460b-a5d0-892b5b0f3cf5" providerId="ADAL" clId="{D8AA914F-1585-45B8-A3F7-97AE378EAF84}" dt="2025-01-14T13:00:00.547" v="166" actId="21"/>
          <ac:spMkLst>
            <pc:docMk/>
            <pc:sldMk cId="2058679815" sldId="349"/>
            <ac:spMk id="10261" creationId="{00000000-0000-0000-0000-000000000000}"/>
          </ac:spMkLst>
        </pc:spChg>
        <pc:spChg chg="add del">
          <ac:chgData name="Anita Michalsen" userId="a3e3830f-4882-460b-a5d0-892b5b0f3cf5" providerId="ADAL" clId="{D8AA914F-1585-45B8-A3F7-97AE378EAF84}" dt="2025-01-14T13:00:00.547" v="166" actId="21"/>
          <ac:spMkLst>
            <pc:docMk/>
            <pc:sldMk cId="2058679815" sldId="349"/>
            <ac:spMk id="10262" creationId="{00000000-0000-0000-0000-000000000000}"/>
          </ac:spMkLst>
        </pc:spChg>
        <pc:cxnChg chg="add del">
          <ac:chgData name="Anita Michalsen" userId="a3e3830f-4882-460b-a5d0-892b5b0f3cf5" providerId="ADAL" clId="{D8AA914F-1585-45B8-A3F7-97AE378EAF84}" dt="2025-01-14T13:00:00.547" v="166" actId="21"/>
          <ac:cxnSpMkLst>
            <pc:docMk/>
            <pc:sldMk cId="2058679815" sldId="349"/>
            <ac:cxnSpMk id="3" creationId="{00000000-0000-0000-0000-000000000000}"/>
          </ac:cxnSpMkLst>
        </pc:cxnChg>
        <pc:cxnChg chg="add del">
          <ac:chgData name="Anita Michalsen" userId="a3e3830f-4882-460b-a5d0-892b5b0f3cf5" providerId="ADAL" clId="{D8AA914F-1585-45B8-A3F7-97AE378EAF84}" dt="2025-01-14T13:00:00.547" v="166" actId="21"/>
          <ac:cxnSpMkLst>
            <pc:docMk/>
            <pc:sldMk cId="2058679815" sldId="349"/>
            <ac:cxnSpMk id="6" creationId="{00000000-0000-0000-0000-000000000000}"/>
          </ac:cxnSpMkLst>
        </pc:cxnChg>
        <pc:cxnChg chg="add del">
          <ac:chgData name="Anita Michalsen" userId="a3e3830f-4882-460b-a5d0-892b5b0f3cf5" providerId="ADAL" clId="{D8AA914F-1585-45B8-A3F7-97AE378EAF84}" dt="2025-01-14T13:00:00.547" v="166" actId="21"/>
          <ac:cxnSpMkLst>
            <pc:docMk/>
            <pc:sldMk cId="2058679815" sldId="349"/>
            <ac:cxnSpMk id="27" creationId="{00000000-0000-0000-0000-000000000000}"/>
          </ac:cxnSpMkLst>
        </pc:cxnChg>
        <pc:cxnChg chg="add mod">
          <ac:chgData name="Anita Michalsen" userId="a3e3830f-4882-460b-a5d0-892b5b0f3cf5" providerId="ADAL" clId="{D8AA914F-1585-45B8-A3F7-97AE378EAF84}" dt="2025-01-14T13:00:17.244" v="169" actId="1076"/>
          <ac:cxnSpMkLst>
            <pc:docMk/>
            <pc:sldMk cId="2058679815" sldId="349"/>
            <ac:cxnSpMk id="28" creationId="{00000000-0000-0000-0000-000000000000}"/>
          </ac:cxnSpMkLst>
        </pc:cxnChg>
        <pc:cxnChg chg="add del">
          <ac:chgData name="Anita Michalsen" userId="a3e3830f-4882-460b-a5d0-892b5b0f3cf5" providerId="ADAL" clId="{D8AA914F-1585-45B8-A3F7-97AE378EAF84}" dt="2025-01-14T13:00:00.547" v="166" actId="21"/>
          <ac:cxnSpMkLst>
            <pc:docMk/>
            <pc:sldMk cId="2058679815" sldId="349"/>
            <ac:cxnSpMk id="31" creationId="{00000000-0000-0000-0000-000000000000}"/>
          </ac:cxnSpMkLst>
        </pc:cxnChg>
        <pc:cxnChg chg="add mod">
          <ac:chgData name="Anita Michalsen" userId="a3e3830f-4882-460b-a5d0-892b5b0f3cf5" providerId="ADAL" clId="{D8AA914F-1585-45B8-A3F7-97AE378EAF84}" dt="2025-01-14T13:00:17.244" v="169" actId="1076"/>
          <ac:cxnSpMkLst>
            <pc:docMk/>
            <pc:sldMk cId="2058679815" sldId="349"/>
            <ac:cxnSpMk id="32" creationId="{00000000-0000-0000-0000-000000000000}"/>
          </ac:cxnSpMkLst>
        </pc:cxnChg>
        <pc:cxnChg chg="add mod">
          <ac:chgData name="Anita Michalsen" userId="a3e3830f-4882-460b-a5d0-892b5b0f3cf5" providerId="ADAL" clId="{D8AA914F-1585-45B8-A3F7-97AE378EAF84}" dt="2025-01-14T13:00:17.244" v="169" actId="1076"/>
          <ac:cxnSpMkLst>
            <pc:docMk/>
            <pc:sldMk cId="2058679815" sldId="349"/>
            <ac:cxnSpMk id="33" creationId="{00000000-0000-0000-0000-000000000000}"/>
          </ac:cxnSpMkLst>
        </pc:cxnChg>
        <pc:cxnChg chg="add mod">
          <ac:chgData name="Anita Michalsen" userId="a3e3830f-4882-460b-a5d0-892b5b0f3cf5" providerId="ADAL" clId="{D8AA914F-1585-45B8-A3F7-97AE378EAF84}" dt="2025-01-14T13:00:17.244" v="169" actId="1076"/>
          <ac:cxnSpMkLst>
            <pc:docMk/>
            <pc:sldMk cId="2058679815" sldId="349"/>
            <ac:cxnSpMk id="34" creationId="{00000000-0000-0000-0000-000000000000}"/>
          </ac:cxnSpMkLst>
        </pc:cxnChg>
      </pc:sldChg>
      <pc:sldChg chg="modSp add mod">
        <pc:chgData name="Anita Michalsen" userId="a3e3830f-4882-460b-a5d0-892b5b0f3cf5" providerId="ADAL" clId="{D8AA914F-1585-45B8-A3F7-97AE378EAF84}" dt="2025-01-14T12:50:59.615" v="143" actId="20577"/>
        <pc:sldMkLst>
          <pc:docMk/>
          <pc:sldMk cId="1569351262" sldId="354"/>
        </pc:sldMkLst>
        <pc:spChg chg="mod">
          <ac:chgData name="Anita Michalsen" userId="a3e3830f-4882-460b-a5d0-892b5b0f3cf5" providerId="ADAL" clId="{D8AA914F-1585-45B8-A3F7-97AE378EAF84}" dt="2025-01-14T12:50:31.153" v="133" actId="1076"/>
          <ac:spMkLst>
            <pc:docMk/>
            <pc:sldMk cId="1569351262" sldId="354"/>
            <ac:spMk id="2" creationId="{00000000-0000-0000-0000-000000000000}"/>
          </ac:spMkLst>
        </pc:spChg>
        <pc:spChg chg="mod">
          <ac:chgData name="Anita Michalsen" userId="a3e3830f-4882-460b-a5d0-892b5b0f3cf5" providerId="ADAL" clId="{D8AA914F-1585-45B8-A3F7-97AE378EAF84}" dt="2025-01-14T12:50:59.615" v="143" actId="20577"/>
          <ac:spMkLst>
            <pc:docMk/>
            <pc:sldMk cId="1569351262" sldId="354"/>
            <ac:spMk id="3" creationId="{00000000-0000-0000-0000-000000000000}"/>
          </ac:spMkLst>
        </pc:spChg>
        <pc:spChg chg="mod">
          <ac:chgData name="Anita Michalsen" userId="a3e3830f-4882-460b-a5d0-892b5b0f3cf5" providerId="ADAL" clId="{D8AA914F-1585-45B8-A3F7-97AE378EAF84}" dt="2025-01-14T12:50:27.575" v="132" actId="1076"/>
          <ac:spMkLst>
            <pc:docMk/>
            <pc:sldMk cId="1569351262" sldId="354"/>
            <ac:spMk id="4" creationId="{00000000-0000-0000-0000-000000000000}"/>
          </ac:spMkLst>
        </pc:spChg>
      </pc:sldChg>
      <pc:sldChg chg="modSp add mod">
        <pc:chgData name="Anita Michalsen" userId="a3e3830f-4882-460b-a5d0-892b5b0f3cf5" providerId="ADAL" clId="{D8AA914F-1585-45B8-A3F7-97AE378EAF84}" dt="2025-01-14T12:51:18.989" v="155" actId="1076"/>
        <pc:sldMkLst>
          <pc:docMk/>
          <pc:sldMk cId="2430825157" sldId="355"/>
        </pc:sldMkLst>
        <pc:spChg chg="mod">
          <ac:chgData name="Anita Michalsen" userId="a3e3830f-4882-460b-a5d0-892b5b0f3cf5" providerId="ADAL" clId="{D8AA914F-1585-45B8-A3F7-97AE378EAF84}" dt="2025-01-14T12:51:14.372" v="154" actId="20577"/>
          <ac:spMkLst>
            <pc:docMk/>
            <pc:sldMk cId="2430825157" sldId="355"/>
            <ac:spMk id="3" creationId="{00000000-0000-0000-0000-000000000000}"/>
          </ac:spMkLst>
        </pc:spChg>
        <pc:spChg chg="mod">
          <ac:chgData name="Anita Michalsen" userId="a3e3830f-4882-460b-a5d0-892b5b0f3cf5" providerId="ADAL" clId="{D8AA914F-1585-45B8-A3F7-97AE378EAF84}" dt="2025-01-14T12:51:18.989" v="155" actId="1076"/>
          <ac:spMkLst>
            <pc:docMk/>
            <pc:sldMk cId="2430825157" sldId="355"/>
            <ac:spMk id="4" creationId="{00000000-0000-0000-0000-000000000000}"/>
          </ac:spMkLst>
        </pc:spChg>
      </pc:sldChg>
      <pc:sldChg chg="add">
        <pc:chgData name="Anita Michalsen" userId="a3e3830f-4882-460b-a5d0-892b5b0f3cf5" providerId="ADAL" clId="{D8AA914F-1585-45B8-A3F7-97AE378EAF84}" dt="2025-01-14T12:35:17.799" v="0"/>
        <pc:sldMkLst>
          <pc:docMk/>
          <pc:sldMk cId="2807145010" sldId="389"/>
        </pc:sldMkLst>
      </pc:sldChg>
      <pc:sldChg chg="add">
        <pc:chgData name="Anita Michalsen" userId="a3e3830f-4882-460b-a5d0-892b5b0f3cf5" providerId="ADAL" clId="{D8AA914F-1585-45B8-A3F7-97AE378EAF84}" dt="2025-01-14T12:53:52.446" v="162"/>
        <pc:sldMkLst>
          <pc:docMk/>
          <pc:sldMk cId="885244946" sldId="395"/>
        </pc:sldMkLst>
      </pc:sldChg>
      <pc:sldChg chg="add">
        <pc:chgData name="Anita Michalsen" userId="a3e3830f-4882-460b-a5d0-892b5b0f3cf5" providerId="ADAL" clId="{D8AA914F-1585-45B8-A3F7-97AE378EAF84}" dt="2025-01-14T12:53:52.446" v="162"/>
        <pc:sldMkLst>
          <pc:docMk/>
          <pc:sldMk cId="344335118" sldId="396"/>
        </pc:sldMkLst>
      </pc:sldChg>
      <pc:sldChg chg="add">
        <pc:chgData name="Anita Michalsen" userId="a3e3830f-4882-460b-a5d0-892b5b0f3cf5" providerId="ADAL" clId="{D8AA914F-1585-45B8-A3F7-97AE378EAF84}" dt="2025-01-14T12:35:17.799" v="0"/>
        <pc:sldMkLst>
          <pc:docMk/>
          <pc:sldMk cId="1901266842" sldId="401"/>
        </pc:sldMkLst>
      </pc:sldChg>
      <pc:sldChg chg="add">
        <pc:chgData name="Anita Michalsen" userId="a3e3830f-4882-460b-a5d0-892b5b0f3cf5" providerId="ADAL" clId="{D8AA914F-1585-45B8-A3F7-97AE378EAF84}" dt="2025-01-14T12:35:17.799" v="0"/>
        <pc:sldMkLst>
          <pc:docMk/>
          <pc:sldMk cId="2223034327" sldId="402"/>
        </pc:sldMkLst>
      </pc:sldChg>
      <pc:sldChg chg="add">
        <pc:chgData name="Anita Michalsen" userId="a3e3830f-4882-460b-a5d0-892b5b0f3cf5" providerId="ADAL" clId="{D8AA914F-1585-45B8-A3F7-97AE378EAF84}" dt="2025-01-14T12:35:17.799" v="0"/>
        <pc:sldMkLst>
          <pc:docMk/>
          <pc:sldMk cId="66674683" sldId="403"/>
        </pc:sldMkLst>
      </pc:sldChg>
      <pc:sldChg chg="modSp add mod ord">
        <pc:chgData name="Anita Michalsen" userId="a3e3830f-4882-460b-a5d0-892b5b0f3cf5" providerId="ADAL" clId="{D8AA914F-1585-45B8-A3F7-97AE378EAF84}" dt="2025-01-14T12:47:17.548" v="108" actId="20577"/>
        <pc:sldMkLst>
          <pc:docMk/>
          <pc:sldMk cId="2994465084" sldId="404"/>
        </pc:sldMkLst>
        <pc:spChg chg="mod">
          <ac:chgData name="Anita Michalsen" userId="a3e3830f-4882-460b-a5d0-892b5b0f3cf5" providerId="ADAL" clId="{D8AA914F-1585-45B8-A3F7-97AE378EAF84}" dt="2025-01-14T12:47:17.548" v="108" actId="20577"/>
          <ac:spMkLst>
            <pc:docMk/>
            <pc:sldMk cId="2994465084" sldId="404"/>
            <ac:spMk id="3" creationId="{2D52CD9E-DB66-9AF8-C05B-85098343D33A}"/>
          </ac:spMkLst>
        </pc:spChg>
        <pc:spChg chg="mod">
          <ac:chgData name="Anita Michalsen" userId="a3e3830f-4882-460b-a5d0-892b5b0f3cf5" providerId="ADAL" clId="{D8AA914F-1585-45B8-A3F7-97AE378EAF84}" dt="2025-01-14T12:47:11.820" v="105" actId="1076"/>
          <ac:spMkLst>
            <pc:docMk/>
            <pc:sldMk cId="2994465084" sldId="404"/>
            <ac:spMk id="4" creationId="{7BB9A116-D1AB-9C66-B35E-FBA523BC38B6}"/>
          </ac:spMkLst>
        </pc:spChg>
      </pc:sldChg>
      <pc:sldChg chg="add del">
        <pc:chgData name="Anita Michalsen" userId="a3e3830f-4882-460b-a5d0-892b5b0f3cf5" providerId="ADAL" clId="{D8AA914F-1585-45B8-A3F7-97AE378EAF84}" dt="2025-01-14T12:52:09.886" v="157" actId="47"/>
        <pc:sldMkLst>
          <pc:docMk/>
          <pc:sldMk cId="3615480076" sldId="405"/>
        </pc:sldMkLst>
      </pc:sldChg>
      <pc:sldChg chg="add ord">
        <pc:chgData name="Anita Michalsen" userId="a3e3830f-4882-460b-a5d0-892b5b0f3cf5" providerId="ADAL" clId="{D8AA914F-1585-45B8-A3F7-97AE378EAF84}" dt="2025-01-14T12:52:33.861" v="161"/>
        <pc:sldMkLst>
          <pc:docMk/>
          <pc:sldMk cId="614645860" sldId="406"/>
        </pc:sldMkLst>
      </pc:sldChg>
      <pc:sldChg chg="add">
        <pc:chgData name="Anita Michalsen" userId="a3e3830f-4882-460b-a5d0-892b5b0f3cf5" providerId="ADAL" clId="{D8AA914F-1585-45B8-A3F7-97AE378EAF84}" dt="2025-01-14T12:53:52.446" v="162"/>
        <pc:sldMkLst>
          <pc:docMk/>
          <pc:sldMk cId="2202294004" sldId="408"/>
        </pc:sldMkLst>
      </pc:sldChg>
      <pc:sldChg chg="add ord">
        <pc:chgData name="Anita Michalsen" userId="a3e3830f-4882-460b-a5d0-892b5b0f3cf5" providerId="ADAL" clId="{D8AA914F-1585-45B8-A3F7-97AE378EAF84}" dt="2025-01-14T12:52:31.697" v="159"/>
        <pc:sldMkLst>
          <pc:docMk/>
          <pc:sldMk cId="3841384742" sldId="414"/>
        </pc:sldMkLst>
      </pc:sldChg>
      <pc:sldChg chg="add">
        <pc:chgData name="Anita Michalsen" userId="a3e3830f-4882-460b-a5d0-892b5b0f3cf5" providerId="ADAL" clId="{D8AA914F-1585-45B8-A3F7-97AE378EAF84}" dt="2025-01-14T12:52:07.213" v="156"/>
        <pc:sldMkLst>
          <pc:docMk/>
          <pc:sldMk cId="3856866038" sldId="415"/>
        </pc:sldMkLst>
      </pc:sldChg>
      <pc:sldChg chg="add">
        <pc:chgData name="Anita Michalsen" userId="a3e3830f-4882-460b-a5d0-892b5b0f3cf5" providerId="ADAL" clId="{D8AA914F-1585-45B8-A3F7-97AE378EAF84}" dt="2025-01-14T12:53:52.446" v="162"/>
        <pc:sldMkLst>
          <pc:docMk/>
          <pc:sldMk cId="3726591138" sldId="416"/>
        </pc:sldMkLst>
      </pc:sldChg>
      <pc:sldChg chg="add del">
        <pc:chgData name="Anita Michalsen" userId="a3e3830f-4882-460b-a5d0-892b5b0f3cf5" providerId="ADAL" clId="{D8AA914F-1585-45B8-A3F7-97AE378EAF84}" dt="2025-01-14T13:03:39.615" v="195" actId="47"/>
        <pc:sldMkLst>
          <pc:docMk/>
          <pc:sldMk cId="461467744" sldId="417"/>
        </pc:sldMkLst>
      </pc:sldChg>
      <pc:sldChg chg="addSp delSp modSp new mod">
        <pc:chgData name="Anita Michalsen" userId="a3e3830f-4882-460b-a5d0-892b5b0f3cf5" providerId="ADAL" clId="{D8AA914F-1585-45B8-A3F7-97AE378EAF84}" dt="2025-01-16T13:13:05.644" v="222" actId="1076"/>
        <pc:sldMkLst>
          <pc:docMk/>
          <pc:sldMk cId="1601116470" sldId="417"/>
        </pc:sldMkLst>
        <pc:spChg chg="del">
          <ac:chgData name="Anita Michalsen" userId="a3e3830f-4882-460b-a5d0-892b5b0f3cf5" providerId="ADAL" clId="{D8AA914F-1585-45B8-A3F7-97AE378EAF84}" dt="2025-01-16T13:12:11.595" v="210"/>
          <ac:spMkLst>
            <pc:docMk/>
            <pc:sldMk cId="1601116470" sldId="417"/>
            <ac:spMk id="2" creationId="{1BF15296-6479-5C72-CDD2-0B26FBD948CA}"/>
          </ac:spMkLst>
        </pc:spChg>
        <pc:spChg chg="del">
          <ac:chgData name="Anita Michalsen" userId="a3e3830f-4882-460b-a5d0-892b5b0f3cf5" providerId="ADAL" clId="{D8AA914F-1585-45B8-A3F7-97AE378EAF84}" dt="2025-01-16T13:12:00.971" v="209" actId="22"/>
          <ac:spMkLst>
            <pc:docMk/>
            <pc:sldMk cId="1601116470" sldId="417"/>
            <ac:spMk id="3" creationId="{86E96DBC-68F5-BF78-9AD3-9A2BA828D50B}"/>
          </ac:spMkLst>
        </pc:spChg>
        <pc:spChg chg="add mod">
          <ac:chgData name="Anita Michalsen" userId="a3e3830f-4882-460b-a5d0-892b5b0f3cf5" providerId="ADAL" clId="{D8AA914F-1585-45B8-A3F7-97AE378EAF84}" dt="2025-01-16T13:13:02.432" v="221" actId="20577"/>
          <ac:spMkLst>
            <pc:docMk/>
            <pc:sldMk cId="1601116470" sldId="417"/>
            <ac:spMk id="6" creationId="{D3CE57A5-5D58-69AC-920E-E26673E59285}"/>
          </ac:spMkLst>
        </pc:spChg>
        <pc:picChg chg="add mod ord">
          <ac:chgData name="Anita Michalsen" userId="a3e3830f-4882-460b-a5d0-892b5b0f3cf5" providerId="ADAL" clId="{D8AA914F-1585-45B8-A3F7-97AE378EAF84}" dt="2025-01-16T13:12:51.418" v="215" actId="1076"/>
          <ac:picMkLst>
            <pc:docMk/>
            <pc:sldMk cId="1601116470" sldId="417"/>
            <ac:picMk id="5" creationId="{C11DB9F0-1FA6-611D-87CB-E2DFBC557524}"/>
          </ac:picMkLst>
        </pc:picChg>
        <pc:picChg chg="add mod">
          <ac:chgData name="Anita Michalsen" userId="a3e3830f-4882-460b-a5d0-892b5b0f3cf5" providerId="ADAL" clId="{D8AA914F-1585-45B8-A3F7-97AE378EAF84}" dt="2025-01-16T13:13:05.644" v="222" actId="1076"/>
          <ac:picMkLst>
            <pc:docMk/>
            <pc:sldMk cId="1601116470" sldId="417"/>
            <ac:picMk id="8" creationId="{0795258B-5638-CC3A-C793-F054E9B01E8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54939" y="0"/>
            <a:ext cx="2949099" cy="498932"/>
          </a:xfrm>
          <a:prstGeom prst="rect">
            <a:avLst/>
          </a:prstGeom>
        </p:spPr>
        <p:txBody>
          <a:bodyPr vert="horz" lIns="91440" tIns="45720" rIns="91440" bIns="45720" rtlCol="0"/>
          <a:lstStyle>
            <a:lvl1pPr algn="r">
              <a:defRPr sz="1200"/>
            </a:lvl1pPr>
          </a:lstStyle>
          <a:p>
            <a:fld id="{DB750899-3D14-4A38-B0C5-4D2CF77B5B8A}" type="datetimeFigureOut">
              <a:rPr lang="nb-NO" smtClean="0"/>
              <a:t>17.01.2025</a:t>
            </a:fld>
            <a:endParaRPr lang="nb-NO"/>
          </a:p>
        </p:txBody>
      </p:sp>
      <p:sp>
        <p:nvSpPr>
          <p:cNvPr id="4" name="Footer Placeholder 3"/>
          <p:cNvSpPr>
            <a:spLocks noGrp="1"/>
          </p:cNvSpPr>
          <p:nvPr>
            <p:ph type="ftr" sz="quarter" idx="2"/>
          </p:nvPr>
        </p:nvSpPr>
        <p:spPr>
          <a:xfrm>
            <a:off x="0" y="9445170"/>
            <a:ext cx="2949099" cy="498931"/>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54939" y="9445170"/>
            <a:ext cx="2949099" cy="498931"/>
          </a:xfrm>
          <a:prstGeom prst="rect">
            <a:avLst/>
          </a:prstGeom>
        </p:spPr>
        <p:txBody>
          <a:bodyPr vert="horz" lIns="91440" tIns="45720" rIns="91440" bIns="45720" rtlCol="0" anchor="b"/>
          <a:lstStyle>
            <a:lvl1pPr algn="r">
              <a:defRPr sz="1200"/>
            </a:lvl1pPr>
          </a:lstStyle>
          <a:p>
            <a:fld id="{0FE35F46-3402-4F9A-A575-76C8BB429A56}" type="slidenum">
              <a:rPr lang="nb-NO" smtClean="0"/>
              <a:t>‹#›</a:t>
            </a:fld>
            <a:endParaRPr lang="nb-NO"/>
          </a:p>
        </p:txBody>
      </p:sp>
    </p:spTree>
    <p:extLst>
      <p:ext uri="{BB962C8B-B14F-4D97-AF65-F5344CB8AC3E}">
        <p14:creationId xmlns:p14="http://schemas.microsoft.com/office/powerpoint/2010/main" val="2774814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54939" y="0"/>
            <a:ext cx="2949099" cy="498932"/>
          </a:xfrm>
          <a:prstGeom prst="rect">
            <a:avLst/>
          </a:prstGeom>
        </p:spPr>
        <p:txBody>
          <a:bodyPr vert="horz" lIns="91440" tIns="45720" rIns="91440" bIns="45720" rtlCol="0"/>
          <a:lstStyle>
            <a:lvl1pPr algn="r">
              <a:defRPr sz="1200"/>
            </a:lvl1pPr>
          </a:lstStyle>
          <a:p>
            <a:fld id="{74CB91F6-9785-4BB6-AC21-322CB72F9312}" type="datetimeFigureOut">
              <a:rPr lang="nb-NO" smtClean="0"/>
              <a:t>17.01.2025</a:t>
            </a:fld>
            <a:endParaRPr lang="nb-NO"/>
          </a:p>
        </p:txBody>
      </p:sp>
      <p:sp>
        <p:nvSpPr>
          <p:cNvPr id="4" name="Slide Image Placeholder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0562" y="4785598"/>
            <a:ext cx="5444490" cy="391548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9445170"/>
            <a:ext cx="2949099" cy="498931"/>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54939" y="9445170"/>
            <a:ext cx="2949099" cy="498931"/>
          </a:xfrm>
          <a:prstGeom prst="rect">
            <a:avLst/>
          </a:prstGeom>
        </p:spPr>
        <p:txBody>
          <a:bodyPr vert="horz" lIns="91440" tIns="45720" rIns="91440" bIns="45720" rtlCol="0" anchor="b"/>
          <a:lstStyle>
            <a:lvl1pPr algn="r">
              <a:defRPr sz="1200"/>
            </a:lvl1pPr>
          </a:lstStyle>
          <a:p>
            <a:fld id="{24A84839-9EB5-42D1-A189-A3B8C37418D0}" type="slidenum">
              <a:rPr lang="nb-NO" smtClean="0"/>
              <a:t>‹#›</a:t>
            </a:fld>
            <a:endParaRPr lang="nb-NO"/>
          </a:p>
        </p:txBody>
      </p:sp>
    </p:spTree>
    <p:extLst>
      <p:ext uri="{BB962C8B-B14F-4D97-AF65-F5344CB8AC3E}">
        <p14:creationId xmlns:p14="http://schemas.microsoft.com/office/powerpoint/2010/main" val="3995172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5"/>
          </p:nvPr>
        </p:nvSpPr>
        <p:spPr/>
        <p:txBody>
          <a:bodyPr/>
          <a:lstStyle/>
          <a:p>
            <a:fld id="{24A84839-9EB5-42D1-A189-A3B8C37418D0}" type="slidenum">
              <a:rPr lang="nb-NO" smtClean="0"/>
              <a:t>20</a:t>
            </a:fld>
            <a:endParaRPr lang="nb-NO"/>
          </a:p>
        </p:txBody>
      </p:sp>
    </p:spTree>
    <p:extLst>
      <p:ext uri="{BB962C8B-B14F-4D97-AF65-F5344CB8AC3E}">
        <p14:creationId xmlns:p14="http://schemas.microsoft.com/office/powerpoint/2010/main" val="2558187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5"/>
          </p:nvPr>
        </p:nvSpPr>
        <p:spPr/>
        <p:txBody>
          <a:bodyPr/>
          <a:lstStyle/>
          <a:p>
            <a:fld id="{24A84839-9EB5-42D1-A189-A3B8C37418D0}" type="slidenum">
              <a:rPr lang="nb-NO" smtClean="0"/>
              <a:t>34</a:t>
            </a:fld>
            <a:endParaRPr lang="nb-NO"/>
          </a:p>
        </p:txBody>
      </p:sp>
    </p:spTree>
    <p:extLst>
      <p:ext uri="{BB962C8B-B14F-4D97-AF65-F5344CB8AC3E}">
        <p14:creationId xmlns:p14="http://schemas.microsoft.com/office/powerpoint/2010/main" val="73283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Pris 2024: Go </a:t>
            </a:r>
            <a:r>
              <a:rPr lang="nb-NO" dirty="0" err="1"/>
              <a:t>Light</a:t>
            </a:r>
            <a:r>
              <a:rPr lang="nb-NO" dirty="0"/>
              <a:t> 2600 - Plus 3000 – høye </a:t>
            </a:r>
            <a:r>
              <a:rPr lang="nb-NO" dirty="0" err="1"/>
              <a:t>drifvstoffpriser</a:t>
            </a:r>
            <a:r>
              <a:rPr lang="nb-NO" dirty="0"/>
              <a:t>, økt etterspørsel, få flyavganger</a:t>
            </a:r>
          </a:p>
          <a:p>
            <a:r>
              <a:rPr lang="nb-NO" dirty="0"/>
              <a:t>Pris 2022: Og smart 1000 - Plus   3700 – korona, lav etterspørsel</a:t>
            </a:r>
          </a:p>
          <a:p>
            <a:endParaRPr lang="nb-NO" dirty="0"/>
          </a:p>
        </p:txBody>
      </p:sp>
      <p:sp>
        <p:nvSpPr>
          <p:cNvPr id="4" name="Slide Number Placeholder 3"/>
          <p:cNvSpPr>
            <a:spLocks noGrp="1"/>
          </p:cNvSpPr>
          <p:nvPr>
            <p:ph type="sldNum" sz="quarter" idx="5"/>
          </p:nvPr>
        </p:nvSpPr>
        <p:spPr/>
        <p:txBody>
          <a:bodyPr/>
          <a:lstStyle/>
          <a:p>
            <a:fld id="{24A84839-9EB5-42D1-A189-A3B8C37418D0}" type="slidenum">
              <a:rPr lang="nb-NO" smtClean="0"/>
              <a:t>35</a:t>
            </a:fld>
            <a:endParaRPr lang="nb-NO"/>
          </a:p>
        </p:txBody>
      </p:sp>
    </p:spTree>
    <p:extLst>
      <p:ext uri="{BB962C8B-B14F-4D97-AF65-F5344CB8AC3E}">
        <p14:creationId xmlns:p14="http://schemas.microsoft.com/office/powerpoint/2010/main" val="3010746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sz="1200" dirty="0">
                <a:latin typeface="Calibri" panose="020F0502020204030204" pitchFamily="34" charset="0"/>
                <a:cs typeface="Calibri" panose="020F0502020204030204" pitchFamily="34" charset="0"/>
              </a:rPr>
              <a:t>Et generelt resultat fra analyse av samfunnsøkonomisk overskudd, gitt lineær etterspørsel og 3. grads prisdiskriminering, er at økt kvantum er en nødvendig betingelse for at prisdiskriminering skal øke det samfunnsøkonomiske overskuddet.</a:t>
            </a:r>
          </a:p>
          <a:p>
            <a:r>
              <a:rPr lang="nb-NO" sz="1200" i="1" dirty="0">
                <a:latin typeface="Calibri" panose="020F0502020204030204" pitchFamily="34" charset="0"/>
                <a:cs typeface="Calibri" panose="020F0502020204030204" pitchFamily="34" charset="0"/>
              </a:rPr>
              <a:t>Gitt to markeder hvor p1 &gt; p2 vil den siste konsumenten i hvert marked naturligvis ha en marginal betalingsvilje lik prisen i det gitte markedet. Det eksisterer da kunder i marked 1 som har en marginal betalingsvilje i intervallet mellom p1 og p2 som ikke får kjøpt godet. Konsumentoverskuddet og dermed det samfunnsøkonomiske overskuddet ville da vært høyere om produktet bare ble solgt i marked 1</a:t>
            </a:r>
            <a:r>
              <a:rPr lang="nb-NO" sz="1200" dirty="0">
                <a:latin typeface="Calibri" panose="020F0502020204030204" pitchFamily="34" charset="0"/>
                <a:cs typeface="Calibri" panose="020F0502020204030204" pitchFamily="34" charset="0"/>
              </a:rPr>
              <a:t> </a:t>
            </a:r>
          </a:p>
          <a:p>
            <a:endParaRPr lang="nb-NO" sz="1200" dirty="0">
              <a:latin typeface="Calibri" panose="020F0502020204030204" pitchFamily="34" charset="0"/>
              <a:cs typeface="Calibri" panose="020F0502020204030204" pitchFamily="34" charset="0"/>
            </a:endParaRPr>
          </a:p>
          <a:p>
            <a:r>
              <a:rPr lang="nb-NO" b="1" dirty="0">
                <a:solidFill>
                  <a:schemeClr val="tx1">
                    <a:lumMod val="50000"/>
                    <a:lumOff val="50000"/>
                  </a:schemeClr>
                </a:solidFill>
                <a:latin typeface="Calibri" panose="020F0502020204030204" pitchFamily="34" charset="0"/>
                <a:cs typeface="Calibri" panose="020F0502020204030204" pitchFamily="34" charset="0"/>
              </a:rPr>
              <a:t>Dynamisk prising</a:t>
            </a:r>
          </a:p>
          <a:p>
            <a:endParaRPr lang="nb-NO" dirty="0">
              <a:latin typeface="Calibri" panose="020F0502020204030204" pitchFamily="34" charset="0"/>
              <a:cs typeface="Calibri" panose="020F0502020204030204" pitchFamily="34" charset="0"/>
            </a:endParaRPr>
          </a:p>
          <a:p>
            <a:r>
              <a:rPr lang="nb-NO" dirty="0">
                <a:latin typeface="Calibri" panose="020F0502020204030204" pitchFamily="34" charset="0"/>
                <a:cs typeface="Calibri" panose="020F0502020204030204" pitchFamily="34" charset="0"/>
              </a:rPr>
              <a:t>En form for prissetting, som har elementer fra prisdiskrimineringen,  er dynamisk prising. Istedenfor å tilby ulik pris til hver enkelt kunde, eller en gruppe kunder i markedet, vil produktet være tilgjengelig for alle, men prisen stiger. I flybransjen vil dette skje fordi tilbudet reduseres og dermed er etterspørselen større </a:t>
            </a:r>
          </a:p>
          <a:p>
            <a:endParaRPr lang="nb-NO" dirty="0"/>
          </a:p>
        </p:txBody>
      </p:sp>
      <p:sp>
        <p:nvSpPr>
          <p:cNvPr id="4" name="Slide Number Placeholder 3"/>
          <p:cNvSpPr>
            <a:spLocks noGrp="1"/>
          </p:cNvSpPr>
          <p:nvPr>
            <p:ph type="sldNum" sz="quarter" idx="5"/>
          </p:nvPr>
        </p:nvSpPr>
        <p:spPr/>
        <p:txBody>
          <a:bodyPr/>
          <a:lstStyle/>
          <a:p>
            <a:fld id="{24A84839-9EB5-42D1-A189-A3B8C37418D0}" type="slidenum">
              <a:rPr lang="nb-NO" smtClean="0"/>
              <a:t>36</a:t>
            </a:fld>
            <a:endParaRPr lang="nb-NO"/>
          </a:p>
        </p:txBody>
      </p:sp>
    </p:spTree>
    <p:extLst>
      <p:ext uri="{BB962C8B-B14F-4D97-AF65-F5344CB8AC3E}">
        <p14:creationId xmlns:p14="http://schemas.microsoft.com/office/powerpoint/2010/main" val="1952929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5"/>
          </p:nvPr>
        </p:nvSpPr>
        <p:spPr/>
        <p:txBody>
          <a:bodyPr/>
          <a:lstStyle/>
          <a:p>
            <a:fld id="{24A84839-9EB5-42D1-A189-A3B8C37418D0}" type="slidenum">
              <a:rPr lang="nb-NO" smtClean="0"/>
              <a:t>37</a:t>
            </a:fld>
            <a:endParaRPr lang="nb-NO"/>
          </a:p>
        </p:txBody>
      </p:sp>
    </p:spTree>
    <p:extLst>
      <p:ext uri="{BB962C8B-B14F-4D97-AF65-F5344CB8AC3E}">
        <p14:creationId xmlns:p14="http://schemas.microsoft.com/office/powerpoint/2010/main" val="2880305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5"/>
          </p:nvPr>
        </p:nvSpPr>
        <p:spPr/>
        <p:txBody>
          <a:bodyPr/>
          <a:lstStyle/>
          <a:p>
            <a:fld id="{24A84839-9EB5-42D1-A189-A3B8C37418D0}" type="slidenum">
              <a:rPr lang="nb-NO" smtClean="0"/>
              <a:t>21</a:t>
            </a:fld>
            <a:endParaRPr lang="nb-NO"/>
          </a:p>
        </p:txBody>
      </p:sp>
    </p:spTree>
    <p:extLst>
      <p:ext uri="{BB962C8B-B14F-4D97-AF65-F5344CB8AC3E}">
        <p14:creationId xmlns:p14="http://schemas.microsoft.com/office/powerpoint/2010/main" val="2962652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5"/>
          </p:nvPr>
        </p:nvSpPr>
        <p:spPr/>
        <p:txBody>
          <a:bodyPr/>
          <a:lstStyle/>
          <a:p>
            <a:fld id="{24A84839-9EB5-42D1-A189-A3B8C37418D0}" type="slidenum">
              <a:rPr lang="nb-NO" smtClean="0"/>
              <a:t>22</a:t>
            </a:fld>
            <a:endParaRPr lang="nb-NO"/>
          </a:p>
        </p:txBody>
      </p:sp>
    </p:spTree>
    <p:extLst>
      <p:ext uri="{BB962C8B-B14F-4D97-AF65-F5344CB8AC3E}">
        <p14:creationId xmlns:p14="http://schemas.microsoft.com/office/powerpoint/2010/main" val="2579481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5"/>
          </p:nvPr>
        </p:nvSpPr>
        <p:spPr/>
        <p:txBody>
          <a:bodyPr/>
          <a:lstStyle/>
          <a:p>
            <a:fld id="{24A84839-9EB5-42D1-A189-A3B8C37418D0}" type="slidenum">
              <a:rPr lang="nb-NO" smtClean="0"/>
              <a:t>23</a:t>
            </a:fld>
            <a:endParaRPr lang="nb-NO"/>
          </a:p>
        </p:txBody>
      </p:sp>
    </p:spTree>
    <p:extLst>
      <p:ext uri="{BB962C8B-B14F-4D97-AF65-F5344CB8AC3E}">
        <p14:creationId xmlns:p14="http://schemas.microsoft.com/office/powerpoint/2010/main" val="3759627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24A84839-9EB5-42D1-A189-A3B8C37418D0}" type="slidenum">
              <a:rPr lang="nb-NO" smtClean="0"/>
              <a:t>25</a:t>
            </a:fld>
            <a:endParaRPr lang="nb-NO"/>
          </a:p>
        </p:txBody>
      </p:sp>
    </p:spTree>
    <p:extLst>
      <p:ext uri="{BB962C8B-B14F-4D97-AF65-F5344CB8AC3E}">
        <p14:creationId xmlns:p14="http://schemas.microsoft.com/office/powerpoint/2010/main" val="1503669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5"/>
          </p:nvPr>
        </p:nvSpPr>
        <p:spPr/>
        <p:txBody>
          <a:bodyPr/>
          <a:lstStyle/>
          <a:p>
            <a:fld id="{24A84839-9EB5-42D1-A189-A3B8C37418D0}" type="slidenum">
              <a:rPr lang="nb-NO" smtClean="0"/>
              <a:t>26</a:t>
            </a:fld>
            <a:endParaRPr lang="nb-NO"/>
          </a:p>
        </p:txBody>
      </p:sp>
    </p:spTree>
    <p:extLst>
      <p:ext uri="{BB962C8B-B14F-4D97-AF65-F5344CB8AC3E}">
        <p14:creationId xmlns:p14="http://schemas.microsoft.com/office/powerpoint/2010/main" val="1797593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5"/>
          </p:nvPr>
        </p:nvSpPr>
        <p:spPr/>
        <p:txBody>
          <a:bodyPr/>
          <a:lstStyle/>
          <a:p>
            <a:fld id="{24A84839-9EB5-42D1-A189-A3B8C37418D0}" type="slidenum">
              <a:rPr lang="nb-NO" smtClean="0"/>
              <a:t>29</a:t>
            </a:fld>
            <a:endParaRPr lang="nb-NO"/>
          </a:p>
        </p:txBody>
      </p:sp>
    </p:spTree>
    <p:extLst>
      <p:ext uri="{BB962C8B-B14F-4D97-AF65-F5344CB8AC3E}">
        <p14:creationId xmlns:p14="http://schemas.microsoft.com/office/powerpoint/2010/main" val="3698543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5"/>
          </p:nvPr>
        </p:nvSpPr>
        <p:spPr/>
        <p:txBody>
          <a:bodyPr/>
          <a:lstStyle/>
          <a:p>
            <a:fld id="{24A84839-9EB5-42D1-A189-A3B8C37418D0}" type="slidenum">
              <a:rPr lang="nb-NO" smtClean="0"/>
              <a:t>31</a:t>
            </a:fld>
            <a:endParaRPr lang="nb-NO"/>
          </a:p>
        </p:txBody>
      </p:sp>
    </p:spTree>
    <p:extLst>
      <p:ext uri="{BB962C8B-B14F-4D97-AF65-F5344CB8AC3E}">
        <p14:creationId xmlns:p14="http://schemas.microsoft.com/office/powerpoint/2010/main" val="3869882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a:p>
        </p:txBody>
      </p:sp>
      <p:sp>
        <p:nvSpPr>
          <p:cNvPr id="4" name="Slide Number Placeholder 3"/>
          <p:cNvSpPr>
            <a:spLocks noGrp="1"/>
          </p:cNvSpPr>
          <p:nvPr>
            <p:ph type="sldNum" sz="quarter" idx="5"/>
          </p:nvPr>
        </p:nvSpPr>
        <p:spPr/>
        <p:txBody>
          <a:bodyPr/>
          <a:lstStyle/>
          <a:p>
            <a:fld id="{24A84839-9EB5-42D1-A189-A3B8C37418D0}" type="slidenum">
              <a:rPr lang="nb-NO" smtClean="0"/>
              <a:t>33</a:t>
            </a:fld>
            <a:endParaRPr lang="nb-NO"/>
          </a:p>
        </p:txBody>
      </p:sp>
    </p:spTree>
    <p:extLst>
      <p:ext uri="{BB962C8B-B14F-4D97-AF65-F5344CB8AC3E}">
        <p14:creationId xmlns:p14="http://schemas.microsoft.com/office/powerpoint/2010/main" val="1271832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tellysbil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7"/>
          <p:cNvSpPr>
            <a:spLocks noGrp="1"/>
          </p:cNvSpPr>
          <p:nvPr>
            <p:ph type="title" hasCustomPrompt="1"/>
          </p:nvPr>
        </p:nvSpPr>
        <p:spPr>
          <a:xfrm>
            <a:off x="1054464" y="1118585"/>
            <a:ext cx="6012000" cy="1811813"/>
          </a:xfrm>
        </p:spPr>
        <p:txBody>
          <a:bodyPr lIns="0" anchor="b">
            <a:normAutofit/>
          </a:bodyPr>
          <a:lstStyle>
            <a:lvl1pPr>
              <a:defRPr sz="2400" baseline="0">
                <a:solidFill>
                  <a:schemeClr val="bg1"/>
                </a:solidFill>
              </a:defRPr>
            </a:lvl1pPr>
          </a:lstStyle>
          <a:p>
            <a:r>
              <a:rPr lang="nb-NO" noProof="0" dirty="0"/>
              <a:t>Tittel dokumentet settes her</a:t>
            </a:r>
          </a:p>
        </p:txBody>
      </p:sp>
      <p:sp>
        <p:nvSpPr>
          <p:cNvPr id="4" name="Text Placeholder 3"/>
          <p:cNvSpPr>
            <a:spLocks noGrp="1"/>
          </p:cNvSpPr>
          <p:nvPr>
            <p:ph type="body" sz="quarter" idx="12" hasCustomPrompt="1"/>
          </p:nvPr>
        </p:nvSpPr>
        <p:spPr>
          <a:xfrm>
            <a:off x="1054464" y="2942591"/>
            <a:ext cx="6012000" cy="1126695"/>
          </a:xfrm>
        </p:spPr>
        <p:txBody>
          <a:bodyPr lIns="0">
            <a:noAutofit/>
          </a:bodyPr>
          <a:lstStyle>
            <a:lvl1pPr marL="0" indent="0">
              <a:buNone/>
              <a:defRPr sz="1800" i="1" baseline="0">
                <a:solidFill>
                  <a:schemeClr val="bg1"/>
                </a:solidFill>
                <a:latin typeface="Arial" panose="020B0604020202020204" pitchFamily="34" charset="0"/>
                <a:cs typeface="Arial" panose="020B0604020202020204" pitchFamily="34" charset="0"/>
              </a:defRPr>
            </a:lvl1pPr>
            <a:lvl2pPr marL="457200" indent="0">
              <a:buNone/>
              <a:defRPr sz="1800" i="1">
                <a:solidFill>
                  <a:schemeClr val="bg1"/>
                </a:solidFill>
              </a:defRPr>
            </a:lvl2pPr>
            <a:lvl3pPr marL="914400" indent="0">
              <a:buNone/>
              <a:defRPr sz="1800" i="1">
                <a:solidFill>
                  <a:schemeClr val="bg1"/>
                </a:solidFill>
              </a:defRPr>
            </a:lvl3pPr>
            <a:lvl4pPr marL="1371600" indent="0">
              <a:buNone/>
              <a:defRPr sz="1800" i="1">
                <a:solidFill>
                  <a:schemeClr val="bg1"/>
                </a:solidFill>
              </a:defRPr>
            </a:lvl4pPr>
            <a:lvl5pPr marL="1828800" indent="0">
              <a:buNone/>
              <a:defRPr sz="1800" i="1">
                <a:solidFill>
                  <a:schemeClr val="bg1"/>
                </a:solidFill>
              </a:defRPr>
            </a:lvl5pPr>
          </a:lstStyle>
          <a:p>
            <a:pPr lvl="0"/>
            <a:r>
              <a:rPr lang="nb-NO" noProof="0" dirty="0"/>
              <a:t>Her kommer en utdypning eller undertittel</a:t>
            </a:r>
          </a:p>
        </p:txBody>
      </p:sp>
      <p:sp>
        <p:nvSpPr>
          <p:cNvPr id="3" name="Subtitle 2"/>
          <p:cNvSpPr>
            <a:spLocks noGrp="1"/>
          </p:cNvSpPr>
          <p:nvPr>
            <p:ph type="subTitle" idx="1" hasCustomPrompt="1"/>
          </p:nvPr>
        </p:nvSpPr>
        <p:spPr>
          <a:xfrm>
            <a:off x="1054464" y="4208016"/>
            <a:ext cx="6012000" cy="1454784"/>
          </a:xfrm>
        </p:spPr>
        <p:txBody>
          <a:bodyPr lIns="0" anchor="b">
            <a:normAutofit/>
          </a:bodyPr>
          <a:lstStyle>
            <a:lvl1pPr marL="0" indent="0" algn="l">
              <a:buNone/>
              <a:defRPr sz="1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noProof="0" dirty="0"/>
              <a:t>Forfatters Navn og Etternavn</a:t>
            </a:r>
          </a:p>
        </p:txBody>
      </p:sp>
      <p:sp>
        <p:nvSpPr>
          <p:cNvPr id="6" name="Text Placeholder 5"/>
          <p:cNvSpPr>
            <a:spLocks noGrp="1"/>
          </p:cNvSpPr>
          <p:nvPr>
            <p:ph type="body" sz="quarter" idx="13" hasCustomPrompt="1"/>
          </p:nvPr>
        </p:nvSpPr>
        <p:spPr>
          <a:xfrm>
            <a:off x="1054464" y="5674992"/>
            <a:ext cx="6012000" cy="746878"/>
          </a:xfrm>
        </p:spPr>
        <p:txBody>
          <a:bodyPr lIns="0" tIns="0">
            <a:noAutofit/>
          </a:bodyPr>
          <a:lstStyle>
            <a:lvl1pPr marL="0" indent="0">
              <a:buNone/>
              <a:defRPr sz="1200" i="1">
                <a:solidFill>
                  <a:schemeClr val="bg1"/>
                </a:solidFill>
                <a:latin typeface="Arial" panose="020B0604020202020204" pitchFamily="34" charset="0"/>
                <a:cs typeface="Arial" panose="020B0604020202020204" pitchFamily="34" charset="0"/>
              </a:defRPr>
            </a:lvl1pPr>
            <a:lvl2pPr marL="457200" indent="0">
              <a:buNone/>
              <a:defRPr sz="1700" i="1">
                <a:solidFill>
                  <a:schemeClr val="bg1"/>
                </a:solidFill>
                <a:latin typeface="Arial" panose="020B0604020202020204" pitchFamily="34" charset="0"/>
                <a:cs typeface="Arial" panose="020B0604020202020204" pitchFamily="34" charset="0"/>
              </a:defRPr>
            </a:lvl2pPr>
            <a:lvl3pPr marL="914400" indent="0">
              <a:buNone/>
              <a:defRPr sz="1700" i="1">
                <a:solidFill>
                  <a:schemeClr val="bg1"/>
                </a:solidFill>
                <a:latin typeface="Arial" panose="020B0604020202020204" pitchFamily="34" charset="0"/>
                <a:cs typeface="Arial" panose="020B0604020202020204" pitchFamily="34" charset="0"/>
              </a:defRPr>
            </a:lvl3pPr>
            <a:lvl4pPr marL="1371600" indent="0">
              <a:buNone/>
              <a:defRPr sz="1700" i="1">
                <a:solidFill>
                  <a:schemeClr val="bg1"/>
                </a:solidFill>
                <a:latin typeface="Arial" panose="020B0604020202020204" pitchFamily="34" charset="0"/>
                <a:cs typeface="Arial" panose="020B0604020202020204" pitchFamily="34" charset="0"/>
              </a:defRPr>
            </a:lvl4pPr>
            <a:lvl5pPr marL="1828800" indent="0">
              <a:buNone/>
              <a:defRPr sz="1700" i="1">
                <a:solidFill>
                  <a:schemeClr val="bg1"/>
                </a:solidFill>
                <a:latin typeface="Arial" panose="020B0604020202020204" pitchFamily="34" charset="0"/>
                <a:cs typeface="Arial" panose="020B0604020202020204" pitchFamily="34" charset="0"/>
              </a:defRPr>
            </a:lvl5pPr>
          </a:lstStyle>
          <a:p>
            <a:pPr lvl="0"/>
            <a:r>
              <a:rPr lang="nb-NO" noProof="0" dirty="0"/>
              <a:t>Eventuelle adresser</a:t>
            </a:r>
          </a:p>
        </p:txBody>
      </p:sp>
      <p:sp>
        <p:nvSpPr>
          <p:cNvPr id="9" name="Picture Placeholder 8"/>
          <p:cNvSpPr>
            <a:spLocks noGrp="1"/>
          </p:cNvSpPr>
          <p:nvPr>
            <p:ph type="pic" sz="quarter" idx="14" hasCustomPrompt="1"/>
          </p:nvPr>
        </p:nvSpPr>
        <p:spPr>
          <a:xfrm>
            <a:off x="7448550" y="0"/>
            <a:ext cx="4743450" cy="6858000"/>
          </a:xfrm>
          <a:custGeom>
            <a:avLst/>
            <a:gdLst>
              <a:gd name="connsiteX0" fmla="*/ 0 w 4743450"/>
              <a:gd name="connsiteY0" fmla="*/ 6858000 h 6858000"/>
              <a:gd name="connsiteX1" fmla="*/ 1185863 w 4743450"/>
              <a:gd name="connsiteY1" fmla="*/ 0 h 6858000"/>
              <a:gd name="connsiteX2" fmla="*/ 4743450 w 4743450"/>
              <a:gd name="connsiteY2" fmla="*/ 0 h 6858000"/>
              <a:gd name="connsiteX3" fmla="*/ 3557588 w 4743450"/>
              <a:gd name="connsiteY3" fmla="*/ 6858000 h 6858000"/>
              <a:gd name="connsiteX4" fmla="*/ 0 w 4743450"/>
              <a:gd name="connsiteY4" fmla="*/ 6858000 h 6858000"/>
              <a:gd name="connsiteX0" fmla="*/ 0 w 4743450"/>
              <a:gd name="connsiteY0" fmla="*/ 6858000 h 6858000"/>
              <a:gd name="connsiteX1" fmla="*/ 1185863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 name="connsiteX0" fmla="*/ 0 w 4743450"/>
              <a:gd name="connsiteY0" fmla="*/ 6858000 h 6858000"/>
              <a:gd name="connsiteX1" fmla="*/ 2825687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3450" h="6858000">
                <a:moveTo>
                  <a:pt x="0" y="6858000"/>
                </a:moveTo>
                <a:lnTo>
                  <a:pt x="2825687" y="0"/>
                </a:lnTo>
                <a:lnTo>
                  <a:pt x="4743450" y="0"/>
                </a:lnTo>
                <a:cubicBezTo>
                  <a:pt x="4742371" y="2283968"/>
                  <a:pt x="4741291" y="4567936"/>
                  <a:pt x="4740212" y="6851904"/>
                </a:cubicBezTo>
                <a:lnTo>
                  <a:pt x="0" y="6858000"/>
                </a:lnTo>
                <a:close/>
              </a:path>
            </a:pathLst>
          </a:custGeom>
        </p:spPr>
        <p:txBody>
          <a:bodyPr/>
          <a:lstStyle>
            <a:lvl1pPr marL="0" indent="0">
              <a:buNone/>
              <a:defRPr baseline="0">
                <a:solidFill>
                  <a:schemeClr val="bg1"/>
                </a:solidFill>
              </a:defRPr>
            </a:lvl1pPr>
          </a:lstStyle>
          <a:p>
            <a:r>
              <a:rPr lang="nb-NO" dirty="0"/>
              <a:t>Klikk på bildeikon hvis du vil legge til bilde</a:t>
            </a:r>
          </a:p>
        </p:txBody>
      </p:sp>
    </p:spTree>
    <p:extLst>
      <p:ext uri="{BB962C8B-B14F-4D97-AF65-F5344CB8AC3E}">
        <p14:creationId xmlns:p14="http://schemas.microsoft.com/office/powerpoint/2010/main" val="61589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a:t>Klikk for å legge til en tittel</a:t>
            </a:r>
          </a:p>
        </p:txBody>
      </p:sp>
    </p:spTree>
    <p:extLst>
      <p:ext uri="{BB962C8B-B14F-4D97-AF65-F5344CB8AC3E}">
        <p14:creationId xmlns:p14="http://schemas.microsoft.com/office/powerpoint/2010/main" val="1075264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1905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tellysbilde">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Title 7"/>
          <p:cNvSpPr>
            <a:spLocks noGrp="1"/>
          </p:cNvSpPr>
          <p:nvPr>
            <p:ph type="title" hasCustomPrompt="1"/>
          </p:nvPr>
        </p:nvSpPr>
        <p:spPr>
          <a:xfrm>
            <a:off x="1054464" y="1118585"/>
            <a:ext cx="6012000" cy="1811813"/>
          </a:xfrm>
        </p:spPr>
        <p:txBody>
          <a:bodyPr lIns="0" anchor="b">
            <a:normAutofit/>
          </a:bodyPr>
          <a:lstStyle>
            <a:lvl1pPr>
              <a:defRPr sz="2400" baseline="0">
                <a:solidFill>
                  <a:schemeClr val="bg1"/>
                </a:solidFill>
              </a:defRPr>
            </a:lvl1pPr>
          </a:lstStyle>
          <a:p>
            <a:r>
              <a:rPr lang="nb-NO" noProof="0" dirty="0"/>
              <a:t>Tittel dokumentet settes her</a:t>
            </a:r>
          </a:p>
        </p:txBody>
      </p:sp>
      <p:sp>
        <p:nvSpPr>
          <p:cNvPr id="25" name="Text Placeholder 3"/>
          <p:cNvSpPr>
            <a:spLocks noGrp="1"/>
          </p:cNvSpPr>
          <p:nvPr>
            <p:ph type="body" sz="quarter" idx="12" hasCustomPrompt="1"/>
          </p:nvPr>
        </p:nvSpPr>
        <p:spPr>
          <a:xfrm>
            <a:off x="1054464" y="2942591"/>
            <a:ext cx="6012000" cy="1126695"/>
          </a:xfrm>
        </p:spPr>
        <p:txBody>
          <a:bodyPr lIns="0">
            <a:noAutofit/>
          </a:bodyPr>
          <a:lstStyle>
            <a:lvl1pPr marL="0" indent="0">
              <a:buNone/>
              <a:defRPr sz="1800" i="1" baseline="0">
                <a:solidFill>
                  <a:schemeClr val="bg1"/>
                </a:solidFill>
                <a:latin typeface="Arial" panose="020B0604020202020204" pitchFamily="34" charset="0"/>
                <a:cs typeface="Arial" panose="020B0604020202020204" pitchFamily="34" charset="0"/>
              </a:defRPr>
            </a:lvl1pPr>
            <a:lvl2pPr marL="457200" indent="0">
              <a:buNone/>
              <a:defRPr sz="1800" i="1">
                <a:solidFill>
                  <a:schemeClr val="bg1"/>
                </a:solidFill>
              </a:defRPr>
            </a:lvl2pPr>
            <a:lvl3pPr marL="914400" indent="0">
              <a:buNone/>
              <a:defRPr sz="1800" i="1">
                <a:solidFill>
                  <a:schemeClr val="bg1"/>
                </a:solidFill>
              </a:defRPr>
            </a:lvl3pPr>
            <a:lvl4pPr marL="1371600" indent="0">
              <a:buNone/>
              <a:defRPr sz="1800" i="1">
                <a:solidFill>
                  <a:schemeClr val="bg1"/>
                </a:solidFill>
              </a:defRPr>
            </a:lvl4pPr>
            <a:lvl5pPr marL="1828800" indent="0">
              <a:buNone/>
              <a:defRPr sz="1800" i="1">
                <a:solidFill>
                  <a:schemeClr val="bg1"/>
                </a:solidFill>
              </a:defRPr>
            </a:lvl5pPr>
          </a:lstStyle>
          <a:p>
            <a:pPr lvl="0"/>
            <a:r>
              <a:rPr lang="nb-NO" noProof="0" dirty="0"/>
              <a:t>Her kommer en utdypning eller undertittel</a:t>
            </a:r>
          </a:p>
        </p:txBody>
      </p:sp>
      <p:sp>
        <p:nvSpPr>
          <p:cNvPr id="23" name="Subtitle 2"/>
          <p:cNvSpPr>
            <a:spLocks noGrp="1"/>
          </p:cNvSpPr>
          <p:nvPr>
            <p:ph type="subTitle" idx="1" hasCustomPrompt="1"/>
          </p:nvPr>
        </p:nvSpPr>
        <p:spPr>
          <a:xfrm>
            <a:off x="1054464" y="4208016"/>
            <a:ext cx="6012000" cy="1454784"/>
          </a:xfrm>
        </p:spPr>
        <p:txBody>
          <a:bodyPr lIns="0" anchor="b">
            <a:normAutofit/>
          </a:bodyPr>
          <a:lstStyle>
            <a:lvl1pPr marL="0" indent="0" algn="l">
              <a:buNone/>
              <a:defRPr sz="1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noProof="0" dirty="0"/>
              <a:t>Forfatters Navn og Etternavn</a:t>
            </a:r>
          </a:p>
        </p:txBody>
      </p:sp>
      <p:sp>
        <p:nvSpPr>
          <p:cNvPr id="26" name="Text Placeholder 5"/>
          <p:cNvSpPr>
            <a:spLocks noGrp="1"/>
          </p:cNvSpPr>
          <p:nvPr>
            <p:ph type="body" sz="quarter" idx="13" hasCustomPrompt="1"/>
          </p:nvPr>
        </p:nvSpPr>
        <p:spPr>
          <a:xfrm>
            <a:off x="1054464" y="5674992"/>
            <a:ext cx="6012000" cy="746878"/>
          </a:xfrm>
        </p:spPr>
        <p:txBody>
          <a:bodyPr lIns="0" tIns="0">
            <a:noAutofit/>
          </a:bodyPr>
          <a:lstStyle>
            <a:lvl1pPr marL="0" indent="0">
              <a:buNone/>
              <a:defRPr sz="1200" i="1">
                <a:solidFill>
                  <a:schemeClr val="bg1"/>
                </a:solidFill>
                <a:latin typeface="Arial" panose="020B0604020202020204" pitchFamily="34" charset="0"/>
                <a:cs typeface="Arial" panose="020B0604020202020204" pitchFamily="34" charset="0"/>
              </a:defRPr>
            </a:lvl1pPr>
            <a:lvl2pPr marL="457200" indent="0">
              <a:buNone/>
              <a:defRPr sz="1700" i="1">
                <a:solidFill>
                  <a:schemeClr val="bg1"/>
                </a:solidFill>
                <a:latin typeface="Arial" panose="020B0604020202020204" pitchFamily="34" charset="0"/>
                <a:cs typeface="Arial" panose="020B0604020202020204" pitchFamily="34" charset="0"/>
              </a:defRPr>
            </a:lvl2pPr>
            <a:lvl3pPr marL="914400" indent="0">
              <a:buNone/>
              <a:defRPr sz="1700" i="1">
                <a:solidFill>
                  <a:schemeClr val="bg1"/>
                </a:solidFill>
                <a:latin typeface="Arial" panose="020B0604020202020204" pitchFamily="34" charset="0"/>
                <a:cs typeface="Arial" panose="020B0604020202020204" pitchFamily="34" charset="0"/>
              </a:defRPr>
            </a:lvl3pPr>
            <a:lvl4pPr marL="1371600" indent="0">
              <a:buNone/>
              <a:defRPr sz="1700" i="1">
                <a:solidFill>
                  <a:schemeClr val="bg1"/>
                </a:solidFill>
                <a:latin typeface="Arial" panose="020B0604020202020204" pitchFamily="34" charset="0"/>
                <a:cs typeface="Arial" panose="020B0604020202020204" pitchFamily="34" charset="0"/>
              </a:defRPr>
            </a:lvl4pPr>
            <a:lvl5pPr marL="1828800" indent="0">
              <a:buNone/>
              <a:defRPr sz="1700" i="1">
                <a:solidFill>
                  <a:schemeClr val="bg1"/>
                </a:solidFill>
                <a:latin typeface="Arial" panose="020B0604020202020204" pitchFamily="34" charset="0"/>
                <a:cs typeface="Arial" panose="020B0604020202020204" pitchFamily="34" charset="0"/>
              </a:defRPr>
            </a:lvl5pPr>
          </a:lstStyle>
          <a:p>
            <a:pPr lvl="0"/>
            <a:r>
              <a:rPr lang="nb-NO" noProof="0" dirty="0"/>
              <a:t>Eventuelle adresser</a:t>
            </a:r>
          </a:p>
        </p:txBody>
      </p:sp>
      <p:sp>
        <p:nvSpPr>
          <p:cNvPr id="27" name="Picture Placeholder 8"/>
          <p:cNvSpPr>
            <a:spLocks noGrp="1"/>
          </p:cNvSpPr>
          <p:nvPr>
            <p:ph type="pic" sz="quarter" idx="14" hasCustomPrompt="1"/>
          </p:nvPr>
        </p:nvSpPr>
        <p:spPr>
          <a:xfrm>
            <a:off x="7448550" y="0"/>
            <a:ext cx="4743450" cy="6858000"/>
          </a:xfrm>
          <a:custGeom>
            <a:avLst/>
            <a:gdLst>
              <a:gd name="connsiteX0" fmla="*/ 0 w 4743450"/>
              <a:gd name="connsiteY0" fmla="*/ 6858000 h 6858000"/>
              <a:gd name="connsiteX1" fmla="*/ 1185863 w 4743450"/>
              <a:gd name="connsiteY1" fmla="*/ 0 h 6858000"/>
              <a:gd name="connsiteX2" fmla="*/ 4743450 w 4743450"/>
              <a:gd name="connsiteY2" fmla="*/ 0 h 6858000"/>
              <a:gd name="connsiteX3" fmla="*/ 3557588 w 4743450"/>
              <a:gd name="connsiteY3" fmla="*/ 6858000 h 6858000"/>
              <a:gd name="connsiteX4" fmla="*/ 0 w 4743450"/>
              <a:gd name="connsiteY4" fmla="*/ 6858000 h 6858000"/>
              <a:gd name="connsiteX0" fmla="*/ 0 w 4743450"/>
              <a:gd name="connsiteY0" fmla="*/ 6858000 h 6858000"/>
              <a:gd name="connsiteX1" fmla="*/ 1185863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 name="connsiteX0" fmla="*/ 0 w 4743450"/>
              <a:gd name="connsiteY0" fmla="*/ 6858000 h 6858000"/>
              <a:gd name="connsiteX1" fmla="*/ 2825687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3450" h="6858000">
                <a:moveTo>
                  <a:pt x="0" y="6858000"/>
                </a:moveTo>
                <a:lnTo>
                  <a:pt x="2825687" y="0"/>
                </a:lnTo>
                <a:lnTo>
                  <a:pt x="4743450" y="0"/>
                </a:lnTo>
                <a:cubicBezTo>
                  <a:pt x="4742371" y="2283968"/>
                  <a:pt x="4741291" y="4567936"/>
                  <a:pt x="4740212" y="6851904"/>
                </a:cubicBezTo>
                <a:lnTo>
                  <a:pt x="0" y="6858000"/>
                </a:lnTo>
                <a:close/>
              </a:path>
            </a:pathLst>
          </a:custGeom>
        </p:spPr>
        <p:txBody>
          <a:bodyPr/>
          <a:lstStyle>
            <a:lvl1pPr marL="0" indent="0">
              <a:buNone/>
              <a:defRPr baseline="0">
                <a:solidFill>
                  <a:schemeClr val="bg1"/>
                </a:solidFill>
              </a:defRPr>
            </a:lvl1pPr>
          </a:lstStyle>
          <a:p>
            <a:r>
              <a:rPr lang="nb-NO" dirty="0"/>
              <a:t>Klikk på bildeikon hvis du vil legge til bilde</a:t>
            </a:r>
          </a:p>
        </p:txBody>
      </p:sp>
    </p:spTree>
    <p:extLst>
      <p:ext uri="{BB962C8B-B14F-4D97-AF65-F5344CB8AC3E}">
        <p14:creationId xmlns:p14="http://schemas.microsoft.com/office/powerpoint/2010/main" val="1334680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a:t>Klikk for å legge til en tittel</a:t>
            </a:r>
          </a:p>
        </p:txBody>
      </p:sp>
      <p:sp>
        <p:nvSpPr>
          <p:cNvPr id="3" name="Content Placeholder 2"/>
          <p:cNvSpPr>
            <a:spLocks noGrp="1"/>
          </p:cNvSpPr>
          <p:nvPr>
            <p:ph idx="1" hasCustomPrompt="1"/>
          </p:nvPr>
        </p:nvSpPr>
        <p:spPr/>
        <p:txBody>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Tree>
    <p:extLst>
      <p:ext uri="{BB962C8B-B14F-4D97-AF65-F5344CB8AC3E}">
        <p14:creationId xmlns:p14="http://schemas.microsoft.com/office/powerpoint/2010/main" val="4081405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a:t>Klikk for å legge til en tittel</a:t>
            </a:r>
          </a:p>
        </p:txBody>
      </p:sp>
      <p:sp>
        <p:nvSpPr>
          <p:cNvPr id="3" name="Content Placeholder 2"/>
          <p:cNvSpPr>
            <a:spLocks noGrp="1"/>
          </p:cNvSpPr>
          <p:nvPr>
            <p:ph sz="half" idx="1" hasCustomPrompt="1"/>
          </p:nvPr>
        </p:nvSpPr>
        <p:spPr>
          <a:xfrm>
            <a:off x="838200" y="1825625"/>
            <a:ext cx="5181600" cy="4351338"/>
          </a:xfrm>
        </p:spPr>
        <p:txBody>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
        <p:nvSpPr>
          <p:cNvPr id="4" name="Content Placeholder 3"/>
          <p:cNvSpPr>
            <a:spLocks noGrp="1"/>
          </p:cNvSpPr>
          <p:nvPr>
            <p:ph sz="half" idx="2" hasCustomPrompt="1"/>
          </p:nvPr>
        </p:nvSpPr>
        <p:spPr>
          <a:xfrm>
            <a:off x="6172200" y="1825625"/>
            <a:ext cx="5181600" cy="4351338"/>
          </a:xfrm>
        </p:spPr>
        <p:txBody>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Tree>
    <p:extLst>
      <p:ext uri="{BB962C8B-B14F-4D97-AF65-F5344CB8AC3E}">
        <p14:creationId xmlns:p14="http://schemas.microsoft.com/office/powerpoint/2010/main" val="3709082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a:t>Klikk for å legge til en tittel</a:t>
            </a:r>
          </a:p>
        </p:txBody>
      </p:sp>
    </p:spTree>
    <p:extLst>
      <p:ext uri="{BB962C8B-B14F-4D97-AF65-F5344CB8AC3E}">
        <p14:creationId xmlns:p14="http://schemas.microsoft.com/office/powerpoint/2010/main" val="4270224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64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tellysbil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Title 7"/>
          <p:cNvSpPr>
            <a:spLocks noGrp="1"/>
          </p:cNvSpPr>
          <p:nvPr>
            <p:ph type="title" hasCustomPrompt="1"/>
          </p:nvPr>
        </p:nvSpPr>
        <p:spPr>
          <a:xfrm>
            <a:off x="1054464" y="1118585"/>
            <a:ext cx="6012000" cy="1811813"/>
          </a:xfrm>
        </p:spPr>
        <p:txBody>
          <a:bodyPr lIns="0" anchor="b">
            <a:normAutofit/>
          </a:bodyPr>
          <a:lstStyle>
            <a:lvl1pPr>
              <a:defRPr sz="2400" baseline="0">
                <a:solidFill>
                  <a:schemeClr val="bg1"/>
                </a:solidFill>
              </a:defRPr>
            </a:lvl1pPr>
          </a:lstStyle>
          <a:p>
            <a:r>
              <a:rPr lang="nb-NO" noProof="0" dirty="0"/>
              <a:t>Tittel dokumentet settes her</a:t>
            </a:r>
          </a:p>
        </p:txBody>
      </p:sp>
      <p:sp>
        <p:nvSpPr>
          <p:cNvPr id="19" name="Text Placeholder 3"/>
          <p:cNvSpPr>
            <a:spLocks noGrp="1"/>
          </p:cNvSpPr>
          <p:nvPr>
            <p:ph type="body" sz="quarter" idx="12" hasCustomPrompt="1"/>
          </p:nvPr>
        </p:nvSpPr>
        <p:spPr>
          <a:xfrm>
            <a:off x="1054464" y="2942591"/>
            <a:ext cx="6012000" cy="1126695"/>
          </a:xfrm>
        </p:spPr>
        <p:txBody>
          <a:bodyPr lIns="0">
            <a:noAutofit/>
          </a:bodyPr>
          <a:lstStyle>
            <a:lvl1pPr marL="0" indent="0">
              <a:buNone/>
              <a:defRPr sz="1800" i="1" baseline="0">
                <a:solidFill>
                  <a:schemeClr val="bg1"/>
                </a:solidFill>
                <a:latin typeface="Arial" panose="020B0604020202020204" pitchFamily="34" charset="0"/>
                <a:cs typeface="Arial" panose="020B0604020202020204" pitchFamily="34" charset="0"/>
              </a:defRPr>
            </a:lvl1pPr>
            <a:lvl2pPr marL="457200" indent="0">
              <a:buNone/>
              <a:defRPr sz="1800" i="1">
                <a:solidFill>
                  <a:schemeClr val="bg1"/>
                </a:solidFill>
              </a:defRPr>
            </a:lvl2pPr>
            <a:lvl3pPr marL="914400" indent="0">
              <a:buNone/>
              <a:defRPr sz="1800" i="1">
                <a:solidFill>
                  <a:schemeClr val="bg1"/>
                </a:solidFill>
              </a:defRPr>
            </a:lvl3pPr>
            <a:lvl4pPr marL="1371600" indent="0">
              <a:buNone/>
              <a:defRPr sz="1800" i="1">
                <a:solidFill>
                  <a:schemeClr val="bg1"/>
                </a:solidFill>
              </a:defRPr>
            </a:lvl4pPr>
            <a:lvl5pPr marL="1828800" indent="0">
              <a:buNone/>
              <a:defRPr sz="1800" i="1">
                <a:solidFill>
                  <a:schemeClr val="bg1"/>
                </a:solidFill>
              </a:defRPr>
            </a:lvl5pPr>
          </a:lstStyle>
          <a:p>
            <a:pPr lvl="0"/>
            <a:r>
              <a:rPr lang="nb-NO" noProof="0" dirty="0"/>
              <a:t>Her kommer en utdypning eller undertittel</a:t>
            </a:r>
          </a:p>
        </p:txBody>
      </p:sp>
      <p:sp>
        <p:nvSpPr>
          <p:cNvPr id="17" name="Subtitle 2"/>
          <p:cNvSpPr>
            <a:spLocks noGrp="1"/>
          </p:cNvSpPr>
          <p:nvPr>
            <p:ph type="subTitle" idx="1" hasCustomPrompt="1"/>
          </p:nvPr>
        </p:nvSpPr>
        <p:spPr>
          <a:xfrm>
            <a:off x="1054464" y="4208016"/>
            <a:ext cx="6012000" cy="1454784"/>
          </a:xfrm>
        </p:spPr>
        <p:txBody>
          <a:bodyPr lIns="0" anchor="b">
            <a:normAutofit/>
          </a:bodyPr>
          <a:lstStyle>
            <a:lvl1pPr marL="0" indent="0" algn="l">
              <a:buNone/>
              <a:defRPr sz="1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noProof="0" dirty="0"/>
              <a:t>Forfatters Navn og Etternavn</a:t>
            </a:r>
          </a:p>
        </p:txBody>
      </p:sp>
      <p:sp>
        <p:nvSpPr>
          <p:cNvPr id="20" name="Text Placeholder 5"/>
          <p:cNvSpPr>
            <a:spLocks noGrp="1"/>
          </p:cNvSpPr>
          <p:nvPr>
            <p:ph type="body" sz="quarter" idx="13" hasCustomPrompt="1"/>
          </p:nvPr>
        </p:nvSpPr>
        <p:spPr>
          <a:xfrm>
            <a:off x="1054464" y="5674992"/>
            <a:ext cx="6012000" cy="746878"/>
          </a:xfrm>
        </p:spPr>
        <p:txBody>
          <a:bodyPr lIns="0" tIns="0">
            <a:noAutofit/>
          </a:bodyPr>
          <a:lstStyle>
            <a:lvl1pPr marL="0" indent="0">
              <a:buNone/>
              <a:defRPr sz="1200" i="1">
                <a:solidFill>
                  <a:schemeClr val="bg1"/>
                </a:solidFill>
                <a:latin typeface="Arial" panose="020B0604020202020204" pitchFamily="34" charset="0"/>
                <a:cs typeface="Arial" panose="020B0604020202020204" pitchFamily="34" charset="0"/>
              </a:defRPr>
            </a:lvl1pPr>
            <a:lvl2pPr marL="457200" indent="0">
              <a:buNone/>
              <a:defRPr sz="1700" i="1">
                <a:solidFill>
                  <a:schemeClr val="bg1"/>
                </a:solidFill>
                <a:latin typeface="Arial" panose="020B0604020202020204" pitchFamily="34" charset="0"/>
                <a:cs typeface="Arial" panose="020B0604020202020204" pitchFamily="34" charset="0"/>
              </a:defRPr>
            </a:lvl2pPr>
            <a:lvl3pPr marL="914400" indent="0">
              <a:buNone/>
              <a:defRPr sz="1700" i="1">
                <a:solidFill>
                  <a:schemeClr val="bg1"/>
                </a:solidFill>
                <a:latin typeface="Arial" panose="020B0604020202020204" pitchFamily="34" charset="0"/>
                <a:cs typeface="Arial" panose="020B0604020202020204" pitchFamily="34" charset="0"/>
              </a:defRPr>
            </a:lvl3pPr>
            <a:lvl4pPr marL="1371600" indent="0">
              <a:buNone/>
              <a:defRPr sz="1700" i="1">
                <a:solidFill>
                  <a:schemeClr val="bg1"/>
                </a:solidFill>
                <a:latin typeface="Arial" panose="020B0604020202020204" pitchFamily="34" charset="0"/>
                <a:cs typeface="Arial" panose="020B0604020202020204" pitchFamily="34" charset="0"/>
              </a:defRPr>
            </a:lvl4pPr>
            <a:lvl5pPr marL="1828800" indent="0">
              <a:buNone/>
              <a:defRPr sz="1700" i="1">
                <a:solidFill>
                  <a:schemeClr val="bg1"/>
                </a:solidFill>
                <a:latin typeface="Arial" panose="020B0604020202020204" pitchFamily="34" charset="0"/>
                <a:cs typeface="Arial" panose="020B0604020202020204" pitchFamily="34" charset="0"/>
              </a:defRPr>
            </a:lvl5pPr>
          </a:lstStyle>
          <a:p>
            <a:pPr lvl="0"/>
            <a:r>
              <a:rPr lang="nb-NO" noProof="0" dirty="0"/>
              <a:t>Eventuelle adresser</a:t>
            </a:r>
          </a:p>
        </p:txBody>
      </p:sp>
      <p:sp>
        <p:nvSpPr>
          <p:cNvPr id="21" name="Picture Placeholder 8"/>
          <p:cNvSpPr>
            <a:spLocks noGrp="1"/>
          </p:cNvSpPr>
          <p:nvPr>
            <p:ph type="pic" sz="quarter" idx="14" hasCustomPrompt="1"/>
          </p:nvPr>
        </p:nvSpPr>
        <p:spPr>
          <a:xfrm>
            <a:off x="7448550" y="0"/>
            <a:ext cx="4743450" cy="6858000"/>
          </a:xfrm>
          <a:custGeom>
            <a:avLst/>
            <a:gdLst>
              <a:gd name="connsiteX0" fmla="*/ 0 w 4743450"/>
              <a:gd name="connsiteY0" fmla="*/ 6858000 h 6858000"/>
              <a:gd name="connsiteX1" fmla="*/ 1185863 w 4743450"/>
              <a:gd name="connsiteY1" fmla="*/ 0 h 6858000"/>
              <a:gd name="connsiteX2" fmla="*/ 4743450 w 4743450"/>
              <a:gd name="connsiteY2" fmla="*/ 0 h 6858000"/>
              <a:gd name="connsiteX3" fmla="*/ 3557588 w 4743450"/>
              <a:gd name="connsiteY3" fmla="*/ 6858000 h 6858000"/>
              <a:gd name="connsiteX4" fmla="*/ 0 w 4743450"/>
              <a:gd name="connsiteY4" fmla="*/ 6858000 h 6858000"/>
              <a:gd name="connsiteX0" fmla="*/ 0 w 4743450"/>
              <a:gd name="connsiteY0" fmla="*/ 6858000 h 6858000"/>
              <a:gd name="connsiteX1" fmla="*/ 1185863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 name="connsiteX0" fmla="*/ 0 w 4743450"/>
              <a:gd name="connsiteY0" fmla="*/ 6858000 h 6858000"/>
              <a:gd name="connsiteX1" fmla="*/ 2825687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3450" h="6858000">
                <a:moveTo>
                  <a:pt x="0" y="6858000"/>
                </a:moveTo>
                <a:lnTo>
                  <a:pt x="2825687" y="0"/>
                </a:lnTo>
                <a:lnTo>
                  <a:pt x="4743450" y="0"/>
                </a:lnTo>
                <a:cubicBezTo>
                  <a:pt x="4742371" y="2283968"/>
                  <a:pt x="4741291" y="4567936"/>
                  <a:pt x="4740212" y="6851904"/>
                </a:cubicBezTo>
                <a:lnTo>
                  <a:pt x="0" y="6858000"/>
                </a:lnTo>
                <a:close/>
              </a:path>
            </a:pathLst>
          </a:custGeom>
        </p:spPr>
        <p:txBody>
          <a:bodyPr/>
          <a:lstStyle>
            <a:lvl1pPr marL="0" indent="0">
              <a:buNone/>
              <a:defRPr baseline="0">
                <a:solidFill>
                  <a:schemeClr val="bg1"/>
                </a:solidFill>
              </a:defRPr>
            </a:lvl1pPr>
          </a:lstStyle>
          <a:p>
            <a:r>
              <a:rPr lang="nb-NO" dirty="0"/>
              <a:t>Klikk på bildeikon hvis du vil legge til bilde</a:t>
            </a:r>
          </a:p>
        </p:txBody>
      </p:sp>
    </p:spTree>
    <p:extLst>
      <p:ext uri="{BB962C8B-B14F-4D97-AF65-F5344CB8AC3E}">
        <p14:creationId xmlns:p14="http://schemas.microsoft.com/office/powerpoint/2010/main" val="21085393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a:t>Klikk for å legge til en tittel</a:t>
            </a:r>
          </a:p>
        </p:txBody>
      </p:sp>
      <p:sp>
        <p:nvSpPr>
          <p:cNvPr id="3" name="Content Placeholder 2"/>
          <p:cNvSpPr>
            <a:spLocks noGrp="1"/>
          </p:cNvSpPr>
          <p:nvPr>
            <p:ph idx="1" hasCustomPrompt="1"/>
          </p:nvPr>
        </p:nvSpPr>
        <p:spPr/>
        <p:txBody>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Tree>
    <p:extLst>
      <p:ext uri="{BB962C8B-B14F-4D97-AF65-F5344CB8AC3E}">
        <p14:creationId xmlns:p14="http://schemas.microsoft.com/office/powerpoint/2010/main" val="3995541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a:t>Klikk for å legge til en tittel</a:t>
            </a:r>
          </a:p>
        </p:txBody>
      </p:sp>
      <p:sp>
        <p:nvSpPr>
          <p:cNvPr id="3" name="Content Placeholder 2"/>
          <p:cNvSpPr>
            <a:spLocks noGrp="1"/>
          </p:cNvSpPr>
          <p:nvPr>
            <p:ph sz="half" idx="1" hasCustomPrompt="1"/>
          </p:nvPr>
        </p:nvSpPr>
        <p:spPr>
          <a:xfrm>
            <a:off x="838200" y="1825625"/>
            <a:ext cx="5181600" cy="4351338"/>
          </a:xfrm>
        </p:spPr>
        <p:txBody>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
        <p:nvSpPr>
          <p:cNvPr id="4" name="Content Placeholder 3"/>
          <p:cNvSpPr>
            <a:spLocks noGrp="1"/>
          </p:cNvSpPr>
          <p:nvPr>
            <p:ph sz="half" idx="2" hasCustomPrompt="1"/>
          </p:nvPr>
        </p:nvSpPr>
        <p:spPr>
          <a:xfrm>
            <a:off x="6172200" y="1825625"/>
            <a:ext cx="5181600" cy="4351338"/>
          </a:xfrm>
        </p:spPr>
        <p:txBody>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Tree>
    <p:extLst>
      <p:ext uri="{BB962C8B-B14F-4D97-AF65-F5344CB8AC3E}">
        <p14:creationId xmlns:p14="http://schemas.microsoft.com/office/powerpoint/2010/main" val="1884416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a:t>Klikk for å legge til en tittel</a:t>
            </a:r>
          </a:p>
        </p:txBody>
      </p:sp>
      <p:sp>
        <p:nvSpPr>
          <p:cNvPr id="3" name="Content Placeholder 2"/>
          <p:cNvSpPr>
            <a:spLocks noGrp="1"/>
          </p:cNvSpPr>
          <p:nvPr>
            <p:ph idx="1" hasCustomPrompt="1"/>
          </p:nvPr>
        </p:nvSpPr>
        <p:spPr/>
        <p:txBody>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Tree>
    <p:extLst>
      <p:ext uri="{BB962C8B-B14F-4D97-AF65-F5344CB8AC3E}">
        <p14:creationId xmlns:p14="http://schemas.microsoft.com/office/powerpoint/2010/main" val="1967770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a:t>Klikk for å legge til en tittel</a:t>
            </a:r>
          </a:p>
        </p:txBody>
      </p:sp>
    </p:spTree>
    <p:extLst>
      <p:ext uri="{BB962C8B-B14F-4D97-AF65-F5344CB8AC3E}">
        <p14:creationId xmlns:p14="http://schemas.microsoft.com/office/powerpoint/2010/main" val="25734931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566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a:t>Klikk for å legge til en tittel</a:t>
            </a:r>
          </a:p>
        </p:txBody>
      </p:sp>
      <p:sp>
        <p:nvSpPr>
          <p:cNvPr id="3" name="Content Placeholder 2"/>
          <p:cNvSpPr>
            <a:spLocks noGrp="1"/>
          </p:cNvSpPr>
          <p:nvPr>
            <p:ph sz="half" idx="1" hasCustomPrompt="1"/>
          </p:nvPr>
        </p:nvSpPr>
        <p:spPr>
          <a:xfrm>
            <a:off x="838200" y="1825625"/>
            <a:ext cx="5181600" cy="4351338"/>
          </a:xfrm>
        </p:spPr>
        <p:txBody>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
        <p:nvSpPr>
          <p:cNvPr id="4" name="Content Placeholder 3"/>
          <p:cNvSpPr>
            <a:spLocks noGrp="1"/>
          </p:cNvSpPr>
          <p:nvPr>
            <p:ph sz="half" idx="2" hasCustomPrompt="1"/>
          </p:nvPr>
        </p:nvSpPr>
        <p:spPr>
          <a:xfrm>
            <a:off x="6172200" y="1825625"/>
            <a:ext cx="5181600" cy="4351338"/>
          </a:xfrm>
        </p:spPr>
        <p:txBody>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Tree>
    <p:extLst>
      <p:ext uri="{BB962C8B-B14F-4D97-AF65-F5344CB8AC3E}">
        <p14:creationId xmlns:p14="http://schemas.microsoft.com/office/powerpoint/2010/main" val="2067876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a:t>Klikk for å legge til en tittel</a:t>
            </a:r>
          </a:p>
        </p:txBody>
      </p:sp>
    </p:spTree>
    <p:extLst>
      <p:ext uri="{BB962C8B-B14F-4D97-AF65-F5344CB8AC3E}">
        <p14:creationId xmlns:p14="http://schemas.microsoft.com/office/powerpoint/2010/main" val="4187642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34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nb-NO"/>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Rectangle 4"/>
          <p:cNvSpPr>
            <a:spLocks noGrp="1" noChangeArrowheads="1"/>
          </p:cNvSpPr>
          <p:nvPr>
            <p:ph type="dt" sz="half" idx="10"/>
          </p:nvPr>
        </p:nvSpPr>
        <p:spPr>
          <a:ln/>
        </p:spPr>
        <p:txBody>
          <a:bodyPr/>
          <a:lstStyle>
            <a:lvl1pPr>
              <a:defRPr/>
            </a:lvl1pPr>
          </a:lstStyle>
          <a:p>
            <a:pPr>
              <a:defRPr/>
            </a:pPr>
            <a:r>
              <a:rPr lang="nb-NO"/>
              <a:t>20.02.2013</a:t>
            </a:r>
          </a:p>
        </p:txBody>
      </p:sp>
      <p:sp>
        <p:nvSpPr>
          <p:cNvPr id="7" name="Rectangle 5"/>
          <p:cNvSpPr>
            <a:spLocks noGrp="1" noChangeArrowheads="1"/>
          </p:cNvSpPr>
          <p:nvPr>
            <p:ph type="ftr" sz="quarter" idx="11"/>
          </p:nvPr>
        </p:nvSpPr>
        <p:spPr>
          <a:ln/>
        </p:spPr>
        <p:txBody>
          <a:bodyPr/>
          <a:lstStyle>
            <a:lvl1pPr>
              <a:defRPr/>
            </a:lvl1pPr>
          </a:lstStyle>
          <a:p>
            <a:pPr>
              <a:defRPr/>
            </a:pPr>
            <a:endParaRPr lang="nb-NO"/>
          </a:p>
        </p:txBody>
      </p:sp>
      <p:sp>
        <p:nvSpPr>
          <p:cNvPr id="8" name="Rectangle 6"/>
          <p:cNvSpPr>
            <a:spLocks noGrp="1" noChangeArrowheads="1"/>
          </p:cNvSpPr>
          <p:nvPr>
            <p:ph type="sldNum" sz="quarter" idx="12"/>
          </p:nvPr>
        </p:nvSpPr>
        <p:spPr>
          <a:ln/>
        </p:spPr>
        <p:txBody>
          <a:bodyPr/>
          <a:lstStyle>
            <a:lvl1pPr>
              <a:defRPr/>
            </a:lvl1pPr>
          </a:lstStyle>
          <a:p>
            <a:pPr>
              <a:defRPr/>
            </a:pPr>
            <a:fld id="{8A13C8C8-7CD2-4CB1-B5D9-6A8788B1BDAA}" type="slidenum">
              <a:rPr lang="nb-NO"/>
              <a:pPr>
                <a:defRPr/>
              </a:pPr>
              <a:t>‹#›</a:t>
            </a:fld>
            <a:endParaRPr lang="nb-NO"/>
          </a:p>
        </p:txBody>
      </p:sp>
    </p:spTree>
    <p:extLst>
      <p:ext uri="{BB962C8B-B14F-4D97-AF65-F5344CB8AC3E}">
        <p14:creationId xmlns:p14="http://schemas.microsoft.com/office/powerpoint/2010/main" val="1887240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tellysbilde">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Title 7"/>
          <p:cNvSpPr>
            <a:spLocks noGrp="1"/>
          </p:cNvSpPr>
          <p:nvPr>
            <p:ph type="title" hasCustomPrompt="1"/>
          </p:nvPr>
        </p:nvSpPr>
        <p:spPr>
          <a:xfrm>
            <a:off x="1054464" y="1118585"/>
            <a:ext cx="6012000" cy="1811813"/>
          </a:xfrm>
        </p:spPr>
        <p:txBody>
          <a:bodyPr lIns="0" anchor="b">
            <a:normAutofit/>
          </a:bodyPr>
          <a:lstStyle>
            <a:lvl1pPr>
              <a:defRPr sz="2400" baseline="0">
                <a:solidFill>
                  <a:schemeClr val="bg1"/>
                </a:solidFill>
              </a:defRPr>
            </a:lvl1pPr>
          </a:lstStyle>
          <a:p>
            <a:r>
              <a:rPr lang="nb-NO" noProof="0" dirty="0"/>
              <a:t>Tittel dokumentet settes her</a:t>
            </a:r>
          </a:p>
        </p:txBody>
      </p:sp>
      <p:sp>
        <p:nvSpPr>
          <p:cNvPr id="19" name="Text Placeholder 3"/>
          <p:cNvSpPr>
            <a:spLocks noGrp="1"/>
          </p:cNvSpPr>
          <p:nvPr>
            <p:ph type="body" sz="quarter" idx="12" hasCustomPrompt="1"/>
          </p:nvPr>
        </p:nvSpPr>
        <p:spPr>
          <a:xfrm>
            <a:off x="1054464" y="2942591"/>
            <a:ext cx="6012000" cy="1126695"/>
          </a:xfrm>
        </p:spPr>
        <p:txBody>
          <a:bodyPr lIns="0">
            <a:noAutofit/>
          </a:bodyPr>
          <a:lstStyle>
            <a:lvl1pPr marL="0" indent="0">
              <a:buNone/>
              <a:defRPr sz="1800" i="1" baseline="0">
                <a:solidFill>
                  <a:schemeClr val="bg1"/>
                </a:solidFill>
                <a:latin typeface="Arial" panose="020B0604020202020204" pitchFamily="34" charset="0"/>
                <a:cs typeface="Arial" panose="020B0604020202020204" pitchFamily="34" charset="0"/>
              </a:defRPr>
            </a:lvl1pPr>
            <a:lvl2pPr marL="457200" indent="0">
              <a:buNone/>
              <a:defRPr sz="1800" i="1">
                <a:solidFill>
                  <a:schemeClr val="bg1"/>
                </a:solidFill>
              </a:defRPr>
            </a:lvl2pPr>
            <a:lvl3pPr marL="914400" indent="0">
              <a:buNone/>
              <a:defRPr sz="1800" i="1">
                <a:solidFill>
                  <a:schemeClr val="bg1"/>
                </a:solidFill>
              </a:defRPr>
            </a:lvl3pPr>
            <a:lvl4pPr marL="1371600" indent="0">
              <a:buNone/>
              <a:defRPr sz="1800" i="1">
                <a:solidFill>
                  <a:schemeClr val="bg1"/>
                </a:solidFill>
              </a:defRPr>
            </a:lvl4pPr>
            <a:lvl5pPr marL="1828800" indent="0">
              <a:buNone/>
              <a:defRPr sz="1800" i="1">
                <a:solidFill>
                  <a:schemeClr val="bg1"/>
                </a:solidFill>
              </a:defRPr>
            </a:lvl5pPr>
          </a:lstStyle>
          <a:p>
            <a:pPr lvl="0"/>
            <a:r>
              <a:rPr lang="nb-NO" noProof="0" dirty="0"/>
              <a:t>Her kommer en utdypning eller undertittel</a:t>
            </a:r>
          </a:p>
        </p:txBody>
      </p:sp>
      <p:sp>
        <p:nvSpPr>
          <p:cNvPr id="17" name="Subtitle 2"/>
          <p:cNvSpPr>
            <a:spLocks noGrp="1"/>
          </p:cNvSpPr>
          <p:nvPr>
            <p:ph type="subTitle" idx="1" hasCustomPrompt="1"/>
          </p:nvPr>
        </p:nvSpPr>
        <p:spPr>
          <a:xfrm>
            <a:off x="1054464" y="4208016"/>
            <a:ext cx="6012000" cy="1454784"/>
          </a:xfrm>
        </p:spPr>
        <p:txBody>
          <a:bodyPr lIns="0" anchor="b">
            <a:normAutofit/>
          </a:bodyPr>
          <a:lstStyle>
            <a:lvl1pPr marL="0" indent="0" algn="l">
              <a:buNone/>
              <a:defRPr sz="1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noProof="0" dirty="0"/>
              <a:t>Forfatters Navn og Etternavn</a:t>
            </a:r>
          </a:p>
        </p:txBody>
      </p:sp>
      <p:sp>
        <p:nvSpPr>
          <p:cNvPr id="20" name="Text Placeholder 5"/>
          <p:cNvSpPr>
            <a:spLocks noGrp="1"/>
          </p:cNvSpPr>
          <p:nvPr>
            <p:ph type="body" sz="quarter" idx="13" hasCustomPrompt="1"/>
          </p:nvPr>
        </p:nvSpPr>
        <p:spPr>
          <a:xfrm>
            <a:off x="1054464" y="5674992"/>
            <a:ext cx="6012000" cy="746878"/>
          </a:xfrm>
        </p:spPr>
        <p:txBody>
          <a:bodyPr lIns="0" tIns="0">
            <a:noAutofit/>
          </a:bodyPr>
          <a:lstStyle>
            <a:lvl1pPr marL="0" indent="0">
              <a:buNone/>
              <a:defRPr sz="1200" i="1">
                <a:solidFill>
                  <a:schemeClr val="bg1"/>
                </a:solidFill>
                <a:latin typeface="Arial" panose="020B0604020202020204" pitchFamily="34" charset="0"/>
                <a:cs typeface="Arial" panose="020B0604020202020204" pitchFamily="34" charset="0"/>
              </a:defRPr>
            </a:lvl1pPr>
            <a:lvl2pPr marL="457200" indent="0">
              <a:buNone/>
              <a:defRPr sz="1700" i="1">
                <a:solidFill>
                  <a:schemeClr val="bg1"/>
                </a:solidFill>
                <a:latin typeface="Arial" panose="020B0604020202020204" pitchFamily="34" charset="0"/>
                <a:cs typeface="Arial" panose="020B0604020202020204" pitchFamily="34" charset="0"/>
              </a:defRPr>
            </a:lvl2pPr>
            <a:lvl3pPr marL="914400" indent="0">
              <a:buNone/>
              <a:defRPr sz="1700" i="1">
                <a:solidFill>
                  <a:schemeClr val="bg1"/>
                </a:solidFill>
                <a:latin typeface="Arial" panose="020B0604020202020204" pitchFamily="34" charset="0"/>
                <a:cs typeface="Arial" panose="020B0604020202020204" pitchFamily="34" charset="0"/>
              </a:defRPr>
            </a:lvl3pPr>
            <a:lvl4pPr marL="1371600" indent="0">
              <a:buNone/>
              <a:defRPr sz="1700" i="1">
                <a:solidFill>
                  <a:schemeClr val="bg1"/>
                </a:solidFill>
                <a:latin typeface="Arial" panose="020B0604020202020204" pitchFamily="34" charset="0"/>
                <a:cs typeface="Arial" panose="020B0604020202020204" pitchFamily="34" charset="0"/>
              </a:defRPr>
            </a:lvl4pPr>
            <a:lvl5pPr marL="1828800" indent="0">
              <a:buNone/>
              <a:defRPr sz="1700" i="1">
                <a:solidFill>
                  <a:schemeClr val="bg1"/>
                </a:solidFill>
                <a:latin typeface="Arial" panose="020B0604020202020204" pitchFamily="34" charset="0"/>
                <a:cs typeface="Arial" panose="020B0604020202020204" pitchFamily="34" charset="0"/>
              </a:defRPr>
            </a:lvl5pPr>
          </a:lstStyle>
          <a:p>
            <a:pPr lvl="0"/>
            <a:r>
              <a:rPr lang="nb-NO" noProof="0" dirty="0"/>
              <a:t>Eventuelle adresser</a:t>
            </a:r>
          </a:p>
        </p:txBody>
      </p:sp>
      <p:sp>
        <p:nvSpPr>
          <p:cNvPr id="21" name="Picture Placeholder 8"/>
          <p:cNvSpPr>
            <a:spLocks noGrp="1"/>
          </p:cNvSpPr>
          <p:nvPr>
            <p:ph type="pic" sz="quarter" idx="14" hasCustomPrompt="1"/>
          </p:nvPr>
        </p:nvSpPr>
        <p:spPr>
          <a:xfrm>
            <a:off x="7448550" y="0"/>
            <a:ext cx="4743450" cy="6858000"/>
          </a:xfrm>
          <a:custGeom>
            <a:avLst/>
            <a:gdLst>
              <a:gd name="connsiteX0" fmla="*/ 0 w 4743450"/>
              <a:gd name="connsiteY0" fmla="*/ 6858000 h 6858000"/>
              <a:gd name="connsiteX1" fmla="*/ 1185863 w 4743450"/>
              <a:gd name="connsiteY1" fmla="*/ 0 h 6858000"/>
              <a:gd name="connsiteX2" fmla="*/ 4743450 w 4743450"/>
              <a:gd name="connsiteY2" fmla="*/ 0 h 6858000"/>
              <a:gd name="connsiteX3" fmla="*/ 3557588 w 4743450"/>
              <a:gd name="connsiteY3" fmla="*/ 6858000 h 6858000"/>
              <a:gd name="connsiteX4" fmla="*/ 0 w 4743450"/>
              <a:gd name="connsiteY4" fmla="*/ 6858000 h 6858000"/>
              <a:gd name="connsiteX0" fmla="*/ 0 w 4743450"/>
              <a:gd name="connsiteY0" fmla="*/ 6858000 h 6858000"/>
              <a:gd name="connsiteX1" fmla="*/ 1185863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 name="connsiteX0" fmla="*/ 0 w 4743450"/>
              <a:gd name="connsiteY0" fmla="*/ 6858000 h 6858000"/>
              <a:gd name="connsiteX1" fmla="*/ 2825687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3450" h="6858000">
                <a:moveTo>
                  <a:pt x="0" y="6858000"/>
                </a:moveTo>
                <a:lnTo>
                  <a:pt x="2825687" y="0"/>
                </a:lnTo>
                <a:lnTo>
                  <a:pt x="4743450" y="0"/>
                </a:lnTo>
                <a:cubicBezTo>
                  <a:pt x="4742371" y="2283968"/>
                  <a:pt x="4741291" y="4567936"/>
                  <a:pt x="4740212" y="6851904"/>
                </a:cubicBezTo>
                <a:lnTo>
                  <a:pt x="0" y="6858000"/>
                </a:lnTo>
                <a:close/>
              </a:path>
            </a:pathLst>
          </a:custGeom>
        </p:spPr>
        <p:txBody>
          <a:bodyPr/>
          <a:lstStyle>
            <a:lvl1pPr marL="0" indent="0">
              <a:buNone/>
              <a:defRPr baseline="0">
                <a:solidFill>
                  <a:schemeClr val="bg1"/>
                </a:solidFill>
              </a:defRPr>
            </a:lvl1pPr>
          </a:lstStyle>
          <a:p>
            <a:r>
              <a:rPr lang="nb-NO" dirty="0"/>
              <a:t>Klikk på bildeikon hvis du vil legge til bilde</a:t>
            </a:r>
          </a:p>
        </p:txBody>
      </p:sp>
    </p:spTree>
    <p:extLst>
      <p:ext uri="{BB962C8B-B14F-4D97-AF65-F5344CB8AC3E}">
        <p14:creationId xmlns:p14="http://schemas.microsoft.com/office/powerpoint/2010/main" val="2267822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a:t>Klikk for å legge til en tittel</a:t>
            </a:r>
          </a:p>
        </p:txBody>
      </p:sp>
      <p:sp>
        <p:nvSpPr>
          <p:cNvPr id="3" name="Content Placeholder 2"/>
          <p:cNvSpPr>
            <a:spLocks noGrp="1"/>
          </p:cNvSpPr>
          <p:nvPr>
            <p:ph idx="1" hasCustomPrompt="1"/>
          </p:nvPr>
        </p:nvSpPr>
        <p:spPr/>
        <p:txBody>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Tree>
    <p:extLst>
      <p:ext uri="{BB962C8B-B14F-4D97-AF65-F5344CB8AC3E}">
        <p14:creationId xmlns:p14="http://schemas.microsoft.com/office/powerpoint/2010/main" val="8950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nb-NO" dirty="0"/>
              <a:t>Klikk for å legge til en tittel</a:t>
            </a:r>
          </a:p>
        </p:txBody>
      </p:sp>
      <p:sp>
        <p:nvSpPr>
          <p:cNvPr id="3" name="Content Placeholder 2"/>
          <p:cNvSpPr>
            <a:spLocks noGrp="1"/>
          </p:cNvSpPr>
          <p:nvPr>
            <p:ph sz="half" idx="1" hasCustomPrompt="1"/>
          </p:nvPr>
        </p:nvSpPr>
        <p:spPr>
          <a:xfrm>
            <a:off x="838200" y="1825625"/>
            <a:ext cx="5181600" cy="4351338"/>
          </a:xfrm>
        </p:spPr>
        <p:txBody>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
        <p:nvSpPr>
          <p:cNvPr id="4" name="Content Placeholder 3"/>
          <p:cNvSpPr>
            <a:spLocks noGrp="1"/>
          </p:cNvSpPr>
          <p:nvPr>
            <p:ph sz="half" idx="2" hasCustomPrompt="1"/>
          </p:nvPr>
        </p:nvSpPr>
        <p:spPr>
          <a:xfrm>
            <a:off x="6172200" y="1825625"/>
            <a:ext cx="5181600" cy="4351338"/>
          </a:xfrm>
        </p:spPr>
        <p:txBody>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Tree>
    <p:extLst>
      <p:ext uri="{BB962C8B-B14F-4D97-AF65-F5344CB8AC3E}">
        <p14:creationId xmlns:p14="http://schemas.microsoft.com/office/powerpoint/2010/main" val="2761819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3.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image" Target="../media/image4.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4.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dirty="0"/>
              <a:t>Klikk for å legge til en tittel</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nb-N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02961-D91A-442E-803D-6BE684C4B445}" type="slidenum">
              <a:rPr lang="nb-NO" smtClean="0"/>
              <a:t>‹#›</a:t>
            </a:fld>
            <a:endParaRPr lang="nb-NO"/>
          </a:p>
        </p:txBody>
      </p:sp>
    </p:spTree>
    <p:extLst>
      <p:ext uri="{BB962C8B-B14F-4D97-AF65-F5344CB8AC3E}">
        <p14:creationId xmlns:p14="http://schemas.microsoft.com/office/powerpoint/2010/main" val="3509431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74" r:id="rId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dirty="0"/>
              <a:t>Klikk for å legge til en tittel</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nb-N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02961-D91A-442E-803D-6BE684C4B445}" type="slidenum">
              <a:rPr lang="nb-NO" smtClean="0"/>
              <a:t>‹#›</a:t>
            </a:fld>
            <a:endParaRPr lang="nb-NO"/>
          </a:p>
        </p:txBody>
      </p:sp>
    </p:spTree>
    <p:extLst>
      <p:ext uri="{BB962C8B-B14F-4D97-AF65-F5344CB8AC3E}">
        <p14:creationId xmlns:p14="http://schemas.microsoft.com/office/powerpoint/2010/main" val="1097610030"/>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dirty="0"/>
              <a:t>Klikk for å legge til en tittel</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nb-N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02961-D91A-442E-803D-6BE684C4B445}" type="slidenum">
              <a:rPr lang="nb-NO" smtClean="0"/>
              <a:t>‹#›</a:t>
            </a:fld>
            <a:endParaRPr lang="nb-NO"/>
          </a:p>
        </p:txBody>
      </p:sp>
    </p:spTree>
    <p:extLst>
      <p:ext uri="{BB962C8B-B14F-4D97-AF65-F5344CB8AC3E}">
        <p14:creationId xmlns:p14="http://schemas.microsoft.com/office/powerpoint/2010/main" val="218861953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Lst>
  <p:hf sldNum="0"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dirty="0"/>
              <a:t>Klikk for å legge til en tittel</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noProof="0" dirty="0"/>
              <a:t>Klikk for å legge til tekst</a:t>
            </a:r>
          </a:p>
          <a:p>
            <a:pPr lvl="1"/>
            <a:r>
              <a:rPr lang="nb-NO" noProof="0" dirty="0"/>
              <a:t>Andre nivå</a:t>
            </a:r>
          </a:p>
          <a:p>
            <a:pPr lvl="2"/>
            <a:r>
              <a:rPr lang="nb-NO" noProof="0" dirty="0"/>
              <a:t>Tredje nivå</a:t>
            </a:r>
          </a:p>
          <a:p>
            <a:pPr lvl="3"/>
            <a:r>
              <a:rPr lang="nb-NO" noProof="0" dirty="0"/>
              <a:t>Fjerde nivå</a:t>
            </a:r>
          </a:p>
          <a:p>
            <a:pPr lvl="4"/>
            <a:r>
              <a:rPr lang="nb-NO" noProof="0" dirty="0"/>
              <a:t>Femte nivå</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nb-N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02961-D91A-442E-803D-6BE684C4B445}" type="slidenum">
              <a:rPr lang="nb-NO" smtClean="0"/>
              <a:t>‹#›</a:t>
            </a:fld>
            <a:endParaRPr lang="nb-NO"/>
          </a:p>
        </p:txBody>
      </p:sp>
    </p:spTree>
    <p:extLst>
      <p:ext uri="{BB962C8B-B14F-4D97-AF65-F5344CB8AC3E}">
        <p14:creationId xmlns:p14="http://schemas.microsoft.com/office/powerpoint/2010/main" val="288254346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Lst>
  <p:hf sldNum="0"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4.xml"/><Relationship Id="rId4" Type="http://schemas.openxmlformats.org/officeDocument/2006/relationships/image" Target="../media/image150.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4.xml"/><Relationship Id="rId5" Type="http://schemas.openxmlformats.org/officeDocument/2006/relationships/image" Target="../media/image100.png"/><Relationship Id="rId4" Type="http://schemas.openxmlformats.org/officeDocument/2006/relationships/image" Target="../media/image9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20924-AB70-D23D-1500-5AA23201DE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CE870D-1AAF-524A-4D48-FE49067E9630}"/>
              </a:ext>
            </a:extLst>
          </p:cNvPr>
          <p:cNvSpPr>
            <a:spLocks noGrp="1"/>
          </p:cNvSpPr>
          <p:nvPr>
            <p:ph type="title"/>
          </p:nvPr>
        </p:nvSpPr>
        <p:spPr/>
        <p:txBody>
          <a:bodyPr>
            <a:normAutofit/>
          </a:bodyPr>
          <a:lstStyle/>
          <a:p>
            <a:r>
              <a:rPr lang="nb-NO" sz="2400" dirty="0">
                <a:latin typeface="Calibri" panose="020F0502020204030204" pitchFamily="34" charset="0"/>
                <a:ea typeface="Calibri" panose="020F0502020204030204" pitchFamily="34" charset="0"/>
                <a:cs typeface="Calibri" panose="020F0502020204030204" pitchFamily="34" charset="0"/>
              </a:rPr>
              <a:t>Praktisk problem 2.2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650E25D-6E2D-9A8A-019B-6CFFB38AC488}"/>
                  </a:ext>
                </a:extLst>
              </p:cNvPr>
              <p:cNvSpPr txBox="1"/>
              <p:nvPr/>
            </p:nvSpPr>
            <p:spPr>
              <a:xfrm>
                <a:off x="418652" y="1787507"/>
                <a:ext cx="10252934" cy="3990708"/>
              </a:xfrm>
              <a:prstGeom prst="rect">
                <a:avLst/>
              </a:prstGeom>
              <a:noFill/>
            </p:spPr>
            <p:txBody>
              <a:bodyPr wrap="square" rtlCol="0">
                <a:spAutoFit/>
              </a:bodyPr>
              <a:lstStyle/>
              <a:p>
                <a:r>
                  <a:rPr lang="nb-NO" dirty="0">
                    <a:latin typeface="Calibri" panose="020F0502020204030204" pitchFamily="34" charset="0"/>
                    <a:ea typeface="Calibri" panose="020F0502020204030204" pitchFamily="34" charset="0"/>
                    <a:cs typeface="Calibri" panose="020F0502020204030204" pitchFamily="34" charset="0"/>
                  </a:rPr>
                  <a:t>Anta nå at det er monopol i markedet for produksjon av mobiltelefoner. Monopolisten har 50 like fabrikker, med samme kostnadsfunksjon per fabrikk som i 2.1:</a:t>
                </a:r>
                <a14:m>
                  <m:oMath xmlns:m="http://schemas.openxmlformats.org/officeDocument/2006/math">
                    <m:r>
                      <a:rPr lang="nb-NO" b="0" i="0" smtClean="0">
                        <a:latin typeface="Cambria Math" panose="02040503050406030204" pitchFamily="18" charset="0"/>
                        <a:ea typeface="Calibri" panose="020F0502020204030204" pitchFamily="34" charset="0"/>
                        <a:cs typeface="Calibri" panose="020F0502020204030204" pitchFamily="34" charset="0"/>
                      </a:rPr>
                      <m:t> </m:t>
                    </m:r>
                    <m:r>
                      <m:rPr>
                        <m:sty m:val="p"/>
                      </m:rPr>
                      <a:rPr lang="nb-NO">
                        <a:latin typeface="Cambria Math" panose="02040503050406030204" pitchFamily="18" charset="0"/>
                        <a:ea typeface="Calibri" panose="020F0502020204030204" pitchFamily="34" charset="0"/>
                        <a:cs typeface="Calibri" panose="020F0502020204030204" pitchFamily="34" charset="0"/>
                      </a:rPr>
                      <m:t>TC</m:t>
                    </m:r>
                    <m:d>
                      <m:dPr>
                        <m:ctrlPr>
                          <a:rPr lang="nb-NO" i="1">
                            <a:latin typeface="Cambria Math" panose="02040503050406030204" pitchFamily="18" charset="0"/>
                            <a:ea typeface="Calibri" panose="020F0502020204030204" pitchFamily="34" charset="0"/>
                            <a:cs typeface="Calibri" panose="020F0502020204030204" pitchFamily="34" charset="0"/>
                          </a:rPr>
                        </m:ctrlPr>
                      </m:dPr>
                      <m:e>
                        <m:r>
                          <m:rPr>
                            <m:sty m:val="p"/>
                          </m:rPr>
                          <a:rPr lang="nb-NO">
                            <a:latin typeface="Cambria Math" panose="02040503050406030204" pitchFamily="18" charset="0"/>
                            <a:ea typeface="Calibri" panose="020F0502020204030204" pitchFamily="34" charset="0"/>
                            <a:cs typeface="Calibri" panose="020F0502020204030204" pitchFamily="34" charset="0"/>
                          </a:rPr>
                          <m:t>q</m:t>
                        </m:r>
                      </m:e>
                    </m:d>
                    <m:r>
                      <a:rPr lang="nb-NO">
                        <a:latin typeface="Cambria Math" panose="02040503050406030204" pitchFamily="18" charset="0"/>
                        <a:ea typeface="Calibri" panose="020F0502020204030204" pitchFamily="34" charset="0"/>
                        <a:cs typeface="Calibri" panose="020F0502020204030204" pitchFamily="34" charset="0"/>
                      </a:rPr>
                      <m:t>=</m:t>
                    </m:r>
                    <m:sSup>
                      <m:sSupPr>
                        <m:ctrlPr>
                          <a:rPr lang="nb-NO" i="1">
                            <a:latin typeface="Cambria Math" panose="02040503050406030204" pitchFamily="18" charset="0"/>
                            <a:ea typeface="Calibri" panose="020F0502020204030204" pitchFamily="34" charset="0"/>
                            <a:cs typeface="Calibri" panose="020F0502020204030204" pitchFamily="34" charset="0"/>
                          </a:rPr>
                        </m:ctrlPr>
                      </m:sSupPr>
                      <m:e>
                        <m:r>
                          <a:rPr lang="nb-NO" i="1">
                            <a:latin typeface="Cambria Math" panose="02040503050406030204" pitchFamily="18" charset="0"/>
                            <a:ea typeface="Calibri" panose="020F0502020204030204" pitchFamily="34" charset="0"/>
                            <a:cs typeface="Calibri" panose="020F0502020204030204" pitchFamily="34" charset="0"/>
                          </a:rPr>
                          <m:t>100+</m:t>
                        </m:r>
                        <m:r>
                          <a:rPr lang="nb-NO" i="1">
                            <a:latin typeface="Cambria Math" panose="02040503050406030204" pitchFamily="18" charset="0"/>
                            <a:ea typeface="Calibri" panose="020F0502020204030204" pitchFamily="34" charset="0"/>
                            <a:cs typeface="Calibri" panose="020F0502020204030204" pitchFamily="34" charset="0"/>
                          </a:rPr>
                          <m:t>𝑞</m:t>
                        </m:r>
                      </m:e>
                      <m:sup>
                        <m:r>
                          <a:rPr lang="nb-NO" i="1">
                            <a:latin typeface="Cambria Math" panose="02040503050406030204" pitchFamily="18" charset="0"/>
                            <a:ea typeface="Calibri" panose="020F0502020204030204" pitchFamily="34" charset="0"/>
                            <a:cs typeface="Calibri" panose="020F0502020204030204" pitchFamily="34" charset="0"/>
                          </a:rPr>
                          <m:t>2</m:t>
                        </m:r>
                      </m:sup>
                    </m:sSup>
                    <m:r>
                      <a:rPr lang="nb-NO" i="1">
                        <a:latin typeface="Cambria Math" panose="02040503050406030204" pitchFamily="18" charset="0"/>
                        <a:ea typeface="Calibri" panose="020F0502020204030204" pitchFamily="34" charset="0"/>
                        <a:cs typeface="Calibri" panose="020F0502020204030204" pitchFamily="34" charset="0"/>
                      </a:rPr>
                      <m:t>+10</m:t>
                    </m:r>
                    <m:r>
                      <a:rPr lang="nb-NO" i="1">
                        <a:latin typeface="Cambria Math" panose="02040503050406030204" pitchFamily="18" charset="0"/>
                        <a:ea typeface="Calibri" panose="020F0502020204030204" pitchFamily="34" charset="0"/>
                        <a:cs typeface="Calibri" panose="020F0502020204030204" pitchFamily="34" charset="0"/>
                      </a:rPr>
                      <m:t>𝑞</m:t>
                    </m:r>
                  </m:oMath>
                </a14:m>
                <a:endParaRPr lang="nb-NO" dirty="0">
                  <a:latin typeface="Calibri" panose="020F0502020204030204" pitchFamily="34" charset="0"/>
                  <a:ea typeface="Calibri" panose="020F0502020204030204" pitchFamily="34" charset="0"/>
                  <a:cs typeface="Calibri" panose="020F0502020204030204" pitchFamily="34" charset="0"/>
                </a:endParaRPr>
              </a:p>
              <a:p>
                <a:r>
                  <a:rPr lang="nb-NO" dirty="0">
                    <a:latin typeface="Calibri" panose="020F0502020204030204" pitchFamily="34" charset="0"/>
                    <a:ea typeface="Calibri" panose="020F0502020204030204" pitchFamily="34" charset="0"/>
                    <a:cs typeface="Calibri" panose="020F0502020204030204" pitchFamily="34" charset="0"/>
                  </a:rPr>
                  <a:t>Markedsetterspørselen for mobiltelefoner er gitt ved en lineær etterspørsel lik:  </a:t>
                </a:r>
                <a14:m>
                  <m:oMath xmlns:m="http://schemas.openxmlformats.org/officeDocument/2006/math">
                    <m:sSup>
                      <m:sSupPr>
                        <m:ctrlPr>
                          <a:rPr lang="nb-NO" i="1" smtClean="0">
                            <a:latin typeface="Cambria Math" panose="02040503050406030204" pitchFamily="18" charset="0"/>
                            <a:ea typeface="Calibri" panose="020F0502020204030204" pitchFamily="34" charset="0"/>
                            <a:cs typeface="Calibri" panose="020F0502020204030204" pitchFamily="34" charset="0"/>
                          </a:rPr>
                        </m:ctrlPr>
                      </m:sSupPr>
                      <m:e>
                        <m:r>
                          <a:rPr lang="nb-NO" b="0" i="1" smtClean="0">
                            <a:latin typeface="Cambria Math" panose="02040503050406030204" pitchFamily="18" charset="0"/>
                            <a:ea typeface="Calibri" panose="020F0502020204030204" pitchFamily="34" charset="0"/>
                            <a:cs typeface="Calibri" panose="020F0502020204030204" pitchFamily="34" charset="0"/>
                          </a:rPr>
                          <m:t>𝑄</m:t>
                        </m:r>
                      </m:e>
                      <m:sup>
                        <m:r>
                          <a:rPr lang="nb-NO" b="0" i="1" smtClean="0">
                            <a:latin typeface="Cambria Math" panose="02040503050406030204" pitchFamily="18" charset="0"/>
                            <a:ea typeface="Calibri" panose="020F0502020204030204" pitchFamily="34" charset="0"/>
                            <a:cs typeface="Calibri" panose="020F0502020204030204" pitchFamily="34" charset="0"/>
                          </a:rPr>
                          <m:t>𝐷</m:t>
                        </m:r>
                      </m:sup>
                    </m:sSup>
                  </m:oMath>
                </a14:m>
                <a:r>
                  <a:rPr lang="nb-NO"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f>
                      <m:fPr>
                        <m:ctrlPr>
                          <a:rPr lang="nb-NO" i="1" smtClean="0">
                            <a:latin typeface="Cambria Math" panose="02040503050406030204" pitchFamily="18" charset="0"/>
                            <a:ea typeface="Calibri" panose="020F0502020204030204" pitchFamily="34" charset="0"/>
                            <a:cs typeface="Calibri" panose="020F0502020204030204" pitchFamily="34" charset="0"/>
                          </a:rPr>
                        </m:ctrlPr>
                      </m:fPr>
                      <m:num>
                        <m:r>
                          <a:rPr lang="nb-NO" b="0" i="1" smtClean="0">
                            <a:latin typeface="Cambria Math" panose="02040503050406030204" pitchFamily="18" charset="0"/>
                            <a:ea typeface="Calibri" panose="020F0502020204030204" pitchFamily="34" charset="0"/>
                            <a:cs typeface="Calibri" panose="020F0502020204030204" pitchFamily="34" charset="0"/>
                          </a:rPr>
                          <m:t>6000 −50</m:t>
                        </m:r>
                        <m:r>
                          <a:rPr lang="nb-NO" b="0" i="1" smtClean="0">
                            <a:latin typeface="Cambria Math" panose="02040503050406030204" pitchFamily="18" charset="0"/>
                            <a:ea typeface="Calibri" panose="020F0502020204030204" pitchFamily="34" charset="0"/>
                            <a:cs typeface="Calibri" panose="020F0502020204030204" pitchFamily="34" charset="0"/>
                          </a:rPr>
                          <m:t>𝑃</m:t>
                        </m:r>
                      </m:num>
                      <m:den>
                        <m:r>
                          <a:rPr lang="nb-NO" b="0" i="1" smtClean="0">
                            <a:latin typeface="Cambria Math" panose="02040503050406030204" pitchFamily="18" charset="0"/>
                            <a:ea typeface="Calibri" panose="020F0502020204030204" pitchFamily="34" charset="0"/>
                            <a:cs typeface="Calibri" panose="020F0502020204030204" pitchFamily="34" charset="0"/>
                          </a:rPr>
                          <m:t>9</m:t>
                        </m:r>
                      </m:den>
                    </m:f>
                  </m:oMath>
                </a14:m>
                <a:endParaRPr lang="nb-NO" dirty="0">
                  <a:latin typeface="Calibri" panose="020F0502020204030204" pitchFamily="34" charset="0"/>
                  <a:ea typeface="Calibri" panose="020F0502020204030204" pitchFamily="34" charset="0"/>
                  <a:cs typeface="Calibri" panose="020F0502020204030204" pitchFamily="34" charset="0"/>
                </a:endParaRPr>
              </a:p>
              <a:p>
                <a:endParaRPr lang="nb-NO" dirty="0">
                  <a:latin typeface="Calibri" panose="020F0502020204030204" pitchFamily="34" charset="0"/>
                  <a:ea typeface="Calibri" panose="020F0502020204030204" pitchFamily="34" charset="0"/>
                  <a:cs typeface="Calibri" panose="020F0502020204030204" pitchFamily="34" charset="0"/>
                </a:endParaRPr>
              </a:p>
              <a:p>
                <a:r>
                  <a:rPr lang="nb-NO" dirty="0">
                    <a:latin typeface="Calibri" panose="020F0502020204030204" pitchFamily="34" charset="0"/>
                    <a:ea typeface="Calibri" panose="020F0502020204030204" pitchFamily="34" charset="0"/>
                    <a:cs typeface="Calibri" panose="020F0502020204030204" pitchFamily="34" charset="0"/>
                  </a:rPr>
                  <a:t>Marginale kostnader for monopolisten er lik: </a:t>
                </a:r>
                <a14:m>
                  <m:oMath xmlns:m="http://schemas.openxmlformats.org/officeDocument/2006/math">
                    <m:r>
                      <m:rPr>
                        <m:sty m:val="p"/>
                      </m:rPr>
                      <a:rPr lang="nb-NO" b="0" i="0" smtClean="0">
                        <a:latin typeface="Cambria Math" panose="02040503050406030204" pitchFamily="18" charset="0"/>
                        <a:ea typeface="Calibri" panose="020F0502020204030204" pitchFamily="34" charset="0"/>
                        <a:cs typeface="Calibri" panose="020F0502020204030204" pitchFamily="34" charset="0"/>
                      </a:rPr>
                      <m:t>MC</m:t>
                    </m:r>
                    <m:d>
                      <m:dPr>
                        <m:ctrlPr>
                          <a:rPr lang="nb-NO" b="0" i="1" smtClean="0">
                            <a:latin typeface="Cambria Math" panose="02040503050406030204" pitchFamily="18" charset="0"/>
                            <a:ea typeface="Calibri" panose="020F0502020204030204" pitchFamily="34" charset="0"/>
                            <a:cs typeface="Calibri" panose="020F0502020204030204" pitchFamily="34" charset="0"/>
                          </a:rPr>
                        </m:ctrlPr>
                      </m:dPr>
                      <m:e>
                        <m:r>
                          <m:rPr>
                            <m:sty m:val="p"/>
                          </m:rPr>
                          <a:rPr lang="nb-NO" b="0" i="0" smtClean="0">
                            <a:latin typeface="Cambria Math" panose="02040503050406030204" pitchFamily="18" charset="0"/>
                            <a:ea typeface="Calibri" panose="020F0502020204030204" pitchFamily="34" charset="0"/>
                            <a:cs typeface="Calibri" panose="020F0502020204030204" pitchFamily="34" charset="0"/>
                          </a:rPr>
                          <m:t>q</m:t>
                        </m:r>
                      </m:e>
                    </m:d>
                    <m:r>
                      <a:rPr lang="nb-NO" b="0" i="0" smtClean="0">
                        <a:latin typeface="Cambria Math" panose="02040503050406030204" pitchFamily="18" charset="0"/>
                        <a:ea typeface="Calibri" panose="020F0502020204030204" pitchFamily="34" charset="0"/>
                        <a:cs typeface="Calibri" panose="020F0502020204030204" pitchFamily="34" charset="0"/>
                      </a:rPr>
                      <m:t>=10+</m:t>
                    </m:r>
                    <m:r>
                      <m:rPr>
                        <m:sty m:val="p"/>
                      </m:rPr>
                      <a:rPr lang="nb-NO" b="0" i="0" smtClean="0">
                        <a:latin typeface="Cambria Math" panose="02040503050406030204" pitchFamily="18" charset="0"/>
                        <a:ea typeface="Calibri" panose="020F0502020204030204" pitchFamily="34" charset="0"/>
                        <a:cs typeface="Calibri" panose="020F0502020204030204" pitchFamily="34" charset="0"/>
                      </a:rPr>
                      <m:t>Q</m:t>
                    </m:r>
                    <m:r>
                      <a:rPr lang="nb-NO" b="0" i="0" smtClean="0">
                        <a:latin typeface="Cambria Math" panose="02040503050406030204" pitchFamily="18" charset="0"/>
                        <a:ea typeface="Calibri" panose="020F0502020204030204" pitchFamily="34" charset="0"/>
                        <a:cs typeface="Calibri" panose="020F0502020204030204" pitchFamily="34" charset="0"/>
                      </a:rPr>
                      <m:t>/2</m:t>
                    </m:r>
                  </m:oMath>
                </a14:m>
                <a:endParaRPr lang="nb-NO" dirty="0">
                  <a:latin typeface="Calibri" panose="020F0502020204030204" pitchFamily="34" charset="0"/>
                  <a:ea typeface="Calibri" panose="020F0502020204030204" pitchFamily="34" charset="0"/>
                  <a:cs typeface="Calibri" panose="020F0502020204030204" pitchFamily="34" charset="0"/>
                </a:endParaRPr>
              </a:p>
              <a:p>
                <a:endParaRPr lang="nb-NO" dirty="0">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50000"/>
                  </a:lnSpc>
                  <a:buFont typeface="+mj-lt"/>
                  <a:buAutoNum type="alphaLcPeriod"/>
                </a:pPr>
                <a:r>
                  <a:rPr lang="nb-NO" dirty="0">
                    <a:latin typeface="Calibri" panose="020F0502020204030204" pitchFamily="34" charset="0"/>
                    <a:ea typeface="Calibri" panose="020F0502020204030204" pitchFamily="34" charset="0"/>
                    <a:cs typeface="Calibri" panose="020F0502020204030204" pitchFamily="34" charset="0"/>
                  </a:rPr>
                  <a:t>Vis at monopolistens marginalinntekts funksjon er:  </a:t>
                </a:r>
                <a14:m>
                  <m:oMath xmlns:m="http://schemas.openxmlformats.org/officeDocument/2006/math">
                    <m:r>
                      <m:rPr>
                        <m:sty m:val="p"/>
                      </m:rPr>
                      <a:rPr lang="nb-NO" b="0" i="0" smtClean="0">
                        <a:latin typeface="Cambria Math" panose="02040503050406030204" pitchFamily="18" charset="0"/>
                        <a:ea typeface="Calibri" panose="020F0502020204030204" pitchFamily="34" charset="0"/>
                        <a:cs typeface="Calibri" panose="020F0502020204030204" pitchFamily="34" charset="0"/>
                      </a:rPr>
                      <m:t>MR</m:t>
                    </m:r>
                    <m:d>
                      <m:dPr>
                        <m:ctrlPr>
                          <a:rPr lang="nb-NO" b="0" i="1" smtClean="0">
                            <a:latin typeface="Cambria Math" panose="02040503050406030204" pitchFamily="18" charset="0"/>
                            <a:ea typeface="Calibri" panose="020F0502020204030204" pitchFamily="34" charset="0"/>
                            <a:cs typeface="Calibri" panose="020F0502020204030204" pitchFamily="34" charset="0"/>
                          </a:rPr>
                        </m:ctrlPr>
                      </m:dPr>
                      <m:e>
                        <m:r>
                          <m:rPr>
                            <m:sty m:val="p"/>
                          </m:rPr>
                          <a:rPr lang="nb-NO" b="0" i="0" smtClean="0">
                            <a:latin typeface="Cambria Math" panose="02040503050406030204" pitchFamily="18" charset="0"/>
                            <a:ea typeface="Calibri" panose="020F0502020204030204" pitchFamily="34" charset="0"/>
                            <a:cs typeface="Calibri" panose="020F0502020204030204" pitchFamily="34" charset="0"/>
                          </a:rPr>
                          <m:t>Q</m:t>
                        </m:r>
                      </m:e>
                    </m:d>
                    <m:r>
                      <a:rPr lang="nb-NO" b="0" i="0" smtClean="0">
                        <a:latin typeface="Cambria Math" panose="02040503050406030204" pitchFamily="18" charset="0"/>
                        <a:ea typeface="Calibri" panose="020F0502020204030204" pitchFamily="34" charset="0"/>
                        <a:cs typeface="Calibri" panose="020F0502020204030204" pitchFamily="34" charset="0"/>
                      </a:rPr>
                      <m:t>=</m:t>
                    </m:r>
                    <m:r>
                      <a:rPr lang="nb-NO" b="0" i="1" smtClean="0">
                        <a:latin typeface="Cambria Math" panose="02040503050406030204" pitchFamily="18" charset="0"/>
                        <a:ea typeface="Calibri" panose="020F0502020204030204" pitchFamily="34" charset="0"/>
                        <a:cs typeface="Calibri" panose="020F0502020204030204" pitchFamily="34" charset="0"/>
                      </a:rPr>
                      <m:t>120−</m:t>
                    </m:r>
                    <m:f>
                      <m:fPr>
                        <m:ctrlPr>
                          <a:rPr lang="nb-NO" i="1">
                            <a:latin typeface="Cambria Math" panose="02040503050406030204" pitchFamily="18" charset="0"/>
                            <a:ea typeface="Calibri" panose="020F0502020204030204" pitchFamily="34" charset="0"/>
                            <a:cs typeface="Calibri" panose="020F0502020204030204" pitchFamily="34" charset="0"/>
                          </a:rPr>
                        </m:ctrlPr>
                      </m:fPr>
                      <m:num>
                        <m:r>
                          <a:rPr lang="nb-NO" b="0" i="1" smtClean="0">
                            <a:latin typeface="Cambria Math" panose="02040503050406030204" pitchFamily="18" charset="0"/>
                            <a:ea typeface="Calibri" panose="020F0502020204030204" pitchFamily="34" charset="0"/>
                            <a:cs typeface="Calibri" panose="020F0502020204030204" pitchFamily="34" charset="0"/>
                          </a:rPr>
                          <m:t>18</m:t>
                        </m:r>
                        <m:r>
                          <a:rPr lang="nb-NO" b="0" i="1" smtClean="0">
                            <a:latin typeface="Cambria Math" panose="02040503050406030204" pitchFamily="18" charset="0"/>
                            <a:ea typeface="Calibri" panose="020F0502020204030204" pitchFamily="34" charset="0"/>
                            <a:cs typeface="Calibri" panose="020F0502020204030204" pitchFamily="34" charset="0"/>
                          </a:rPr>
                          <m:t>𝑄</m:t>
                        </m:r>
                      </m:num>
                      <m:den>
                        <m:r>
                          <a:rPr lang="nb-NO" b="0" i="1" smtClean="0">
                            <a:latin typeface="Cambria Math" panose="02040503050406030204" pitchFamily="18" charset="0"/>
                            <a:ea typeface="Calibri" panose="020F0502020204030204" pitchFamily="34" charset="0"/>
                            <a:cs typeface="Calibri" panose="020F0502020204030204" pitchFamily="34" charset="0"/>
                          </a:rPr>
                          <m:t>50</m:t>
                        </m:r>
                      </m:den>
                    </m:f>
                  </m:oMath>
                </a14:m>
                <a:endParaRPr lang="nb-NO" dirty="0">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50000"/>
                  </a:lnSpc>
                  <a:buFont typeface="+mj-lt"/>
                  <a:buAutoNum type="alphaLcPeriod"/>
                </a:pPr>
                <a:r>
                  <a:rPr lang="nb-NO" dirty="0">
                    <a:latin typeface="Calibri" panose="020F0502020204030204" pitchFamily="34" charset="0"/>
                    <a:ea typeface="Calibri" panose="020F0502020204030204" pitchFamily="34" charset="0"/>
                    <a:cs typeface="Calibri" panose="020F0502020204030204" pitchFamily="34" charset="0"/>
                  </a:rPr>
                  <a:t>Vis at monopolistens optimale produksjon er </a:t>
                </a:r>
                <a14:m>
                  <m:oMath xmlns:m="http://schemas.openxmlformats.org/officeDocument/2006/math">
                    <m:sSub>
                      <m:sSubPr>
                        <m:ctrlPr>
                          <a:rPr lang="nb-NO" i="1" smtClean="0">
                            <a:latin typeface="Cambria Math" panose="02040503050406030204" pitchFamily="18" charset="0"/>
                            <a:ea typeface="Calibri" panose="020F0502020204030204" pitchFamily="34" charset="0"/>
                            <a:cs typeface="Calibri" panose="020F0502020204030204" pitchFamily="34" charset="0"/>
                          </a:rPr>
                        </m:ctrlPr>
                      </m:sSubPr>
                      <m:e>
                        <m:r>
                          <a:rPr lang="nb-NO" b="0" i="1" smtClean="0">
                            <a:latin typeface="Cambria Math" panose="02040503050406030204" pitchFamily="18" charset="0"/>
                            <a:ea typeface="Calibri" panose="020F0502020204030204" pitchFamily="34" charset="0"/>
                            <a:cs typeface="Calibri" panose="020F0502020204030204" pitchFamily="34" charset="0"/>
                          </a:rPr>
                          <m:t>𝑄</m:t>
                        </m:r>
                      </m:e>
                      <m:sub>
                        <m:r>
                          <a:rPr lang="nb-NO" b="0" i="1" smtClean="0">
                            <a:latin typeface="Cambria Math" panose="02040503050406030204" pitchFamily="18" charset="0"/>
                            <a:ea typeface="Calibri" panose="020F0502020204030204" pitchFamily="34" charset="0"/>
                            <a:cs typeface="Calibri" panose="020F0502020204030204" pitchFamily="34" charset="0"/>
                          </a:rPr>
                          <m:t>𝑀</m:t>
                        </m:r>
                      </m:sub>
                    </m:sSub>
                    <m:r>
                      <a:rPr lang="nb-NO" b="0" i="1" smtClean="0">
                        <a:latin typeface="Cambria Math" panose="02040503050406030204" pitchFamily="18" charset="0"/>
                        <a:ea typeface="Calibri" panose="020F0502020204030204" pitchFamily="34" charset="0"/>
                        <a:cs typeface="Calibri" panose="020F0502020204030204" pitchFamily="34" charset="0"/>
                      </a:rPr>
                      <m:t>=275</m:t>
                    </m:r>
                  </m:oMath>
                </a14:m>
                <a:r>
                  <a:rPr lang="nb-NO" b="0" dirty="0">
                    <a:latin typeface="Calibri" panose="020F0502020204030204" pitchFamily="34" charset="0"/>
                    <a:ea typeface="Calibri" panose="020F0502020204030204" pitchFamily="34" charset="0"/>
                    <a:cs typeface="Calibri" panose="020F0502020204030204" pitchFamily="34" charset="0"/>
                  </a:rPr>
                  <a:t>. Hva er den optimale prisen for monopolisten?</a:t>
                </a:r>
              </a:p>
              <a:p>
                <a:pPr marL="342900" indent="-342900">
                  <a:lnSpc>
                    <a:spcPct val="150000"/>
                  </a:lnSpc>
                  <a:buFont typeface="+mj-lt"/>
                  <a:buAutoNum type="alphaLcPeriod"/>
                </a:pPr>
                <a:r>
                  <a:rPr lang="nb-NO" dirty="0">
                    <a:latin typeface="Calibri" panose="020F0502020204030204" pitchFamily="34" charset="0"/>
                    <a:ea typeface="Calibri" panose="020F0502020204030204" pitchFamily="34" charset="0"/>
                    <a:cs typeface="Calibri" panose="020F0502020204030204" pitchFamily="34" charset="0"/>
                  </a:rPr>
                  <a:t>Hva blir profitten for hver fabrikk?</a:t>
                </a:r>
              </a:p>
              <a:p>
                <a:pPr marL="342900" indent="-342900">
                  <a:lnSpc>
                    <a:spcPct val="150000"/>
                  </a:lnSpc>
                  <a:buFont typeface="+mj-lt"/>
                  <a:buAutoNum type="alphaLcPeriod"/>
                </a:pPr>
                <a:endParaRPr lang="nb-NO" dirty="0">
                  <a:latin typeface="Calibri" panose="020F0502020204030204" pitchFamily="34" charset="0"/>
                  <a:ea typeface="Calibri" panose="020F0502020204030204" pitchFamily="34" charset="0"/>
                  <a:cs typeface="Calibri" panose="020F0502020204030204" pitchFamily="34" charset="0"/>
                </a:endParaRPr>
              </a:p>
              <a:p>
                <a:endParaRPr lang="nb-NO"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TextBox 2">
                <a:extLst>
                  <a:ext uri="{FF2B5EF4-FFF2-40B4-BE49-F238E27FC236}">
                    <a16:creationId xmlns:a16="http://schemas.microsoft.com/office/drawing/2014/main" id="{8650E25D-6E2D-9A8A-019B-6CFFB38AC488}"/>
                  </a:ext>
                </a:extLst>
              </p:cNvPr>
              <p:cNvSpPr txBox="1">
                <a:spLocks noRot="1" noChangeAspect="1" noMove="1" noResize="1" noEditPoints="1" noAdjustHandles="1" noChangeArrowheads="1" noChangeShapeType="1" noTextEdit="1"/>
              </p:cNvSpPr>
              <p:nvPr/>
            </p:nvSpPr>
            <p:spPr>
              <a:xfrm>
                <a:off x="418652" y="1787507"/>
                <a:ext cx="10252934" cy="3990708"/>
              </a:xfrm>
              <a:prstGeom prst="rect">
                <a:avLst/>
              </a:prstGeom>
              <a:blipFill>
                <a:blip r:embed="rId2"/>
                <a:stretch>
                  <a:fillRect l="-535" t="-763"/>
                </a:stretch>
              </a:blipFill>
            </p:spPr>
            <p:txBody>
              <a:bodyPr/>
              <a:lstStyle/>
              <a:p>
                <a:r>
                  <a:rPr lang="nb-NO">
                    <a:noFill/>
                  </a:rPr>
                  <a:t> </a:t>
                </a:r>
              </a:p>
            </p:txBody>
          </p:sp>
        </mc:Fallback>
      </mc:AlternateContent>
    </p:spTree>
    <p:extLst>
      <p:ext uri="{BB962C8B-B14F-4D97-AF65-F5344CB8AC3E}">
        <p14:creationId xmlns:p14="http://schemas.microsoft.com/office/powerpoint/2010/main" val="1901266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44FB0-8B02-36FE-F8B7-5B54877681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6D98F5-594E-5CBF-C468-4095523FAE82}"/>
              </a:ext>
            </a:extLst>
          </p:cNvPr>
          <p:cNvSpPr>
            <a:spLocks noGrp="1"/>
          </p:cNvSpPr>
          <p:nvPr>
            <p:ph type="title"/>
          </p:nvPr>
        </p:nvSpPr>
        <p:spPr/>
        <p:txBody>
          <a:bodyPr>
            <a:normAutofit/>
          </a:bodyPr>
          <a:lstStyle/>
          <a:p>
            <a:r>
              <a:rPr lang="nb-NO" sz="2400" dirty="0">
                <a:latin typeface="Calibri" panose="020F0502020204030204" pitchFamily="34" charset="0"/>
                <a:ea typeface="Calibri" panose="020F0502020204030204" pitchFamily="34" charset="0"/>
                <a:cs typeface="Calibri" panose="020F0502020204030204" pitchFamily="34" charset="0"/>
              </a:rPr>
              <a:t>Praktisk problem 2.3</a:t>
            </a:r>
          </a:p>
        </p:txBody>
      </p:sp>
      <p:sp>
        <p:nvSpPr>
          <p:cNvPr id="3" name="TextBox 2">
            <a:extLst>
              <a:ext uri="{FF2B5EF4-FFF2-40B4-BE49-F238E27FC236}">
                <a16:creationId xmlns:a16="http://schemas.microsoft.com/office/drawing/2014/main" id="{710B0241-A4EE-1308-AD12-55074B7E94F6}"/>
              </a:ext>
            </a:extLst>
          </p:cNvPr>
          <p:cNvSpPr txBox="1"/>
          <p:nvPr/>
        </p:nvSpPr>
        <p:spPr>
          <a:xfrm>
            <a:off x="838200" y="1690688"/>
            <a:ext cx="10252934" cy="3277820"/>
          </a:xfrm>
          <a:prstGeom prst="rect">
            <a:avLst/>
          </a:prstGeom>
          <a:noFill/>
        </p:spPr>
        <p:txBody>
          <a:bodyPr wrap="square" rtlCol="0">
            <a:spAutoFit/>
          </a:bodyPr>
          <a:lstStyle/>
          <a:p>
            <a:r>
              <a:rPr lang="nb-NO" dirty="0">
                <a:latin typeface="Calibri" panose="020F0502020204030204" pitchFamily="34" charset="0"/>
                <a:ea typeface="Calibri" panose="020F0502020204030204" pitchFamily="34" charset="0"/>
                <a:cs typeface="Calibri" panose="020F0502020204030204" pitchFamily="34" charset="0"/>
              </a:rPr>
              <a:t>Anta nå at det er fullkommen konkurranse i markedet for produksjon av mobiltelefoner, som i PP 2.1, og finn konsument- og produsentoverskudd.</a:t>
            </a:r>
          </a:p>
          <a:p>
            <a:endParaRPr lang="nb-NO" dirty="0">
              <a:latin typeface="Calibri" panose="020F0502020204030204" pitchFamily="34" charset="0"/>
              <a:ea typeface="Calibri" panose="020F0502020204030204" pitchFamily="34" charset="0"/>
              <a:cs typeface="Calibri" panose="020F0502020204030204" pitchFamily="34" charset="0"/>
            </a:endParaRPr>
          </a:p>
          <a:p>
            <a:r>
              <a:rPr lang="nb-NO" dirty="0">
                <a:latin typeface="Calibri" panose="020F0502020204030204" pitchFamily="34" charset="0"/>
                <a:ea typeface="Calibri" panose="020F0502020204030204" pitchFamily="34" charset="0"/>
                <a:cs typeface="Calibri" panose="020F0502020204030204" pitchFamily="34" charset="0"/>
              </a:rPr>
              <a:t> </a:t>
            </a:r>
          </a:p>
          <a:p>
            <a:pPr marL="342900" indent="-342900">
              <a:lnSpc>
                <a:spcPct val="150000"/>
              </a:lnSpc>
              <a:buFont typeface="+mj-lt"/>
              <a:buAutoNum type="alphaLcPeriod"/>
            </a:pPr>
            <a:r>
              <a:rPr lang="nb-NO" dirty="0">
                <a:latin typeface="Calibri" panose="020F0502020204030204" pitchFamily="34" charset="0"/>
                <a:ea typeface="Calibri" panose="020F0502020204030204" pitchFamily="34" charset="0"/>
                <a:cs typeface="Calibri" panose="020F0502020204030204" pitchFamily="34" charset="0"/>
              </a:rPr>
              <a:t>Vis at når Q</a:t>
            </a:r>
            <a:r>
              <a:rPr lang="nb-NO" baseline="30000" dirty="0">
                <a:latin typeface="Calibri" panose="020F0502020204030204" pitchFamily="34" charset="0"/>
                <a:ea typeface="Calibri" panose="020F0502020204030204" pitchFamily="34" charset="0"/>
                <a:cs typeface="Calibri" panose="020F0502020204030204" pitchFamily="34" charset="0"/>
              </a:rPr>
              <a:t>C</a:t>
            </a:r>
            <a:r>
              <a:rPr lang="nb-NO" dirty="0">
                <a:latin typeface="Calibri" panose="020F0502020204030204" pitchFamily="34" charset="0"/>
                <a:ea typeface="Calibri" panose="020F0502020204030204" pitchFamily="34" charset="0"/>
                <a:cs typeface="Calibri" panose="020F0502020204030204" pitchFamily="34" charset="0"/>
              </a:rPr>
              <a:t> = 500 og P</a:t>
            </a:r>
            <a:r>
              <a:rPr lang="nb-NO" baseline="30000" dirty="0">
                <a:latin typeface="Calibri" panose="020F0502020204030204" pitchFamily="34" charset="0"/>
                <a:ea typeface="Calibri" panose="020F0502020204030204" pitchFamily="34" charset="0"/>
                <a:cs typeface="Calibri" panose="020F0502020204030204" pitchFamily="34" charset="0"/>
              </a:rPr>
              <a:t>C</a:t>
            </a:r>
            <a:r>
              <a:rPr lang="nb-NO" dirty="0">
                <a:latin typeface="Calibri" panose="020F0502020204030204" pitchFamily="34" charset="0"/>
                <a:ea typeface="Calibri" panose="020F0502020204030204" pitchFamily="34" charset="0"/>
                <a:cs typeface="Calibri" panose="020F0502020204030204" pitchFamily="34" charset="0"/>
              </a:rPr>
              <a:t> = 30 per enhet, så vil konsumentoverskuddet være lik 22 500 og produsentoverskuddet være lik 5 000.</a:t>
            </a:r>
          </a:p>
          <a:p>
            <a:pPr marL="342900" indent="-342900">
              <a:lnSpc>
                <a:spcPct val="150000"/>
              </a:lnSpc>
              <a:buFont typeface="+mj-lt"/>
              <a:buAutoNum type="alphaLcPeriod"/>
            </a:pPr>
            <a:r>
              <a:rPr lang="nb-NO" dirty="0">
                <a:latin typeface="Calibri" panose="020F0502020204030204" pitchFamily="34" charset="0"/>
                <a:ea typeface="Calibri" panose="020F0502020204030204" pitchFamily="34" charset="0"/>
                <a:cs typeface="Calibri" panose="020F0502020204030204" pitchFamily="34" charset="0"/>
              </a:rPr>
              <a:t>Vis nå at en produksjon på 275 enheter vil gi et samfunnsøkonomisk overskudd på 21 931,25</a:t>
            </a:r>
          </a:p>
          <a:p>
            <a:endParaRPr lang="nb-NO" dirty="0">
              <a:latin typeface="Calibri" panose="020F0502020204030204" pitchFamily="34" charset="0"/>
              <a:ea typeface="Calibri" panose="020F0502020204030204" pitchFamily="34" charset="0"/>
              <a:cs typeface="Calibri" panose="020F0502020204030204" pitchFamily="34" charset="0"/>
            </a:endParaRPr>
          </a:p>
          <a:p>
            <a:endParaRPr lang="nb-NO" dirty="0">
              <a:latin typeface="Calibri" panose="020F0502020204030204" pitchFamily="34" charset="0"/>
              <a:ea typeface="Calibri" panose="020F0502020204030204" pitchFamily="34" charset="0"/>
              <a:cs typeface="Calibri" panose="020F0502020204030204" pitchFamily="34" charset="0"/>
            </a:endParaRPr>
          </a:p>
          <a:p>
            <a:endParaRPr lang="nb-NO"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674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44FB0-8B02-36FE-F8B7-5B54877681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6D98F5-594E-5CBF-C468-4095523FAE82}"/>
              </a:ext>
            </a:extLst>
          </p:cNvPr>
          <p:cNvSpPr>
            <a:spLocks noGrp="1"/>
          </p:cNvSpPr>
          <p:nvPr>
            <p:ph type="title"/>
          </p:nvPr>
        </p:nvSpPr>
        <p:spPr>
          <a:xfrm>
            <a:off x="706867" y="-128651"/>
            <a:ext cx="10515600" cy="1325563"/>
          </a:xfrm>
        </p:spPr>
        <p:txBody>
          <a:bodyPr>
            <a:normAutofit/>
          </a:bodyPr>
          <a:lstStyle/>
          <a:p>
            <a:r>
              <a:rPr lang="nb-NO" sz="2400" dirty="0">
                <a:latin typeface="Calibri" panose="020F0502020204030204" pitchFamily="34" charset="0"/>
                <a:ea typeface="Calibri" panose="020F0502020204030204" pitchFamily="34" charset="0"/>
                <a:cs typeface="Calibri" panose="020F0502020204030204" pitchFamily="34" charset="0"/>
              </a:rPr>
              <a:t>Praktisk problem 2.3</a:t>
            </a:r>
          </a:p>
        </p:txBody>
      </p:sp>
      <p:sp>
        <p:nvSpPr>
          <p:cNvPr id="3" name="TextBox 2">
            <a:extLst>
              <a:ext uri="{FF2B5EF4-FFF2-40B4-BE49-F238E27FC236}">
                <a16:creationId xmlns:a16="http://schemas.microsoft.com/office/drawing/2014/main" id="{710B0241-A4EE-1308-AD12-55074B7E94F6}"/>
              </a:ext>
            </a:extLst>
          </p:cNvPr>
          <p:cNvSpPr txBox="1"/>
          <p:nvPr/>
        </p:nvSpPr>
        <p:spPr>
          <a:xfrm>
            <a:off x="563880" y="895160"/>
            <a:ext cx="11195304" cy="2031325"/>
          </a:xfrm>
          <a:prstGeom prst="rect">
            <a:avLst/>
          </a:prstGeom>
          <a:noFill/>
        </p:spPr>
        <p:txBody>
          <a:bodyPr wrap="square" rtlCol="0">
            <a:spAutoFit/>
          </a:bodyPr>
          <a:lstStyle/>
          <a:p>
            <a:r>
              <a:rPr lang="nb-NO" dirty="0">
                <a:latin typeface="Calibri" panose="020F0502020204030204" pitchFamily="34" charset="0"/>
                <a:ea typeface="Calibri" panose="020F0502020204030204" pitchFamily="34" charset="0"/>
                <a:cs typeface="Calibri" panose="020F0502020204030204" pitchFamily="34" charset="0"/>
              </a:rPr>
              <a:t>Anta nå at det er fullkommen konkurranse i markedet for produksjon av mobiltelefoner, som i PP 2.1, og finn konsument- og produsentoverskudd.</a:t>
            </a:r>
          </a:p>
          <a:p>
            <a:endParaRPr lang="nb-NO" dirty="0">
              <a:latin typeface="Calibri" panose="020F0502020204030204" pitchFamily="34" charset="0"/>
              <a:ea typeface="Calibri" panose="020F0502020204030204" pitchFamily="34" charset="0"/>
              <a:cs typeface="Calibri" panose="020F0502020204030204" pitchFamily="34" charset="0"/>
            </a:endParaRPr>
          </a:p>
          <a:p>
            <a:r>
              <a:rPr lang="nb-NO" dirty="0">
                <a:latin typeface="Calibri" panose="020F0502020204030204" pitchFamily="34" charset="0"/>
                <a:ea typeface="Calibri" panose="020F0502020204030204" pitchFamily="34" charset="0"/>
                <a:cs typeface="Calibri" panose="020F0502020204030204" pitchFamily="34" charset="0"/>
              </a:rPr>
              <a:t>a) Vis at når Q</a:t>
            </a:r>
            <a:r>
              <a:rPr lang="nb-NO" baseline="30000" dirty="0">
                <a:latin typeface="Calibri" panose="020F0502020204030204" pitchFamily="34" charset="0"/>
                <a:ea typeface="Calibri" panose="020F0502020204030204" pitchFamily="34" charset="0"/>
                <a:cs typeface="Calibri" panose="020F0502020204030204" pitchFamily="34" charset="0"/>
              </a:rPr>
              <a:t>C</a:t>
            </a:r>
            <a:r>
              <a:rPr lang="nb-NO" dirty="0">
                <a:latin typeface="Calibri" panose="020F0502020204030204" pitchFamily="34" charset="0"/>
                <a:ea typeface="Calibri" panose="020F0502020204030204" pitchFamily="34" charset="0"/>
                <a:cs typeface="Calibri" panose="020F0502020204030204" pitchFamily="34" charset="0"/>
              </a:rPr>
              <a:t> = 500 og P</a:t>
            </a:r>
            <a:r>
              <a:rPr lang="nb-NO" baseline="30000" dirty="0">
                <a:latin typeface="Calibri" panose="020F0502020204030204" pitchFamily="34" charset="0"/>
                <a:ea typeface="Calibri" panose="020F0502020204030204" pitchFamily="34" charset="0"/>
                <a:cs typeface="Calibri" panose="020F0502020204030204" pitchFamily="34" charset="0"/>
              </a:rPr>
              <a:t>C</a:t>
            </a:r>
            <a:r>
              <a:rPr lang="nb-NO" dirty="0">
                <a:latin typeface="Calibri" panose="020F0502020204030204" pitchFamily="34" charset="0"/>
                <a:ea typeface="Calibri" panose="020F0502020204030204" pitchFamily="34" charset="0"/>
                <a:cs typeface="Calibri" panose="020F0502020204030204" pitchFamily="34" charset="0"/>
              </a:rPr>
              <a:t> = 30 per enhet, så vil konsumentoverskuddet være lik 22 500 og produsentoverskuddet være lik 5 000.</a:t>
            </a:r>
          </a:p>
          <a:p>
            <a:endParaRPr lang="nb-NO" dirty="0">
              <a:latin typeface="Calibri" panose="020F0502020204030204" pitchFamily="34" charset="0"/>
              <a:ea typeface="Calibri" panose="020F0502020204030204" pitchFamily="34" charset="0"/>
              <a:cs typeface="Calibri" panose="020F0502020204030204" pitchFamily="34" charset="0"/>
            </a:endParaRPr>
          </a:p>
          <a:p>
            <a:endParaRPr lang="nb-NO"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6591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lassholder for innhold 4">
            <a:extLst>
              <a:ext uri="{FF2B5EF4-FFF2-40B4-BE49-F238E27FC236}">
                <a16:creationId xmlns:a16="http://schemas.microsoft.com/office/drawing/2014/main" id="{64C2F20E-BD1D-DF26-8ACE-32DAC1DE5EB6}"/>
              </a:ext>
            </a:extLst>
          </p:cNvPr>
          <p:cNvPicPr>
            <a:picLocks noGrp="1" noChangeAspect="1"/>
          </p:cNvPicPr>
          <p:nvPr>
            <p:ph idx="1"/>
          </p:nvPr>
        </p:nvPicPr>
        <p:blipFill>
          <a:blip r:embed="rId2"/>
          <a:stretch>
            <a:fillRect/>
          </a:stretch>
        </p:blipFill>
        <p:spPr>
          <a:xfrm>
            <a:off x="990875" y="1125315"/>
            <a:ext cx="3351982" cy="4762818"/>
          </a:xfrm>
        </p:spPr>
      </p:pic>
      <p:pic>
        <p:nvPicPr>
          <p:cNvPr id="7" name="Bilde 6">
            <a:extLst>
              <a:ext uri="{FF2B5EF4-FFF2-40B4-BE49-F238E27FC236}">
                <a16:creationId xmlns:a16="http://schemas.microsoft.com/office/drawing/2014/main" id="{7B8052C1-38D3-20DC-3541-38F895809B04}"/>
              </a:ext>
            </a:extLst>
          </p:cNvPr>
          <p:cNvPicPr>
            <a:picLocks noChangeAspect="1"/>
          </p:cNvPicPr>
          <p:nvPr/>
        </p:nvPicPr>
        <p:blipFill>
          <a:blip r:embed="rId3"/>
          <a:stretch>
            <a:fillRect/>
          </a:stretch>
        </p:blipFill>
        <p:spPr>
          <a:xfrm>
            <a:off x="5720058" y="1253331"/>
            <a:ext cx="5481068" cy="3428397"/>
          </a:xfrm>
          <a:prstGeom prst="rect">
            <a:avLst/>
          </a:prstGeom>
        </p:spPr>
      </p:pic>
      <p:sp>
        <p:nvSpPr>
          <p:cNvPr id="9" name="TekstSylinder 8">
            <a:extLst>
              <a:ext uri="{FF2B5EF4-FFF2-40B4-BE49-F238E27FC236}">
                <a16:creationId xmlns:a16="http://schemas.microsoft.com/office/drawing/2014/main" id="{ACBD14DD-F42D-45AA-4D28-34EF48076670}"/>
              </a:ext>
            </a:extLst>
          </p:cNvPr>
          <p:cNvSpPr txBox="1"/>
          <p:nvPr/>
        </p:nvSpPr>
        <p:spPr>
          <a:xfrm>
            <a:off x="1611580" y="441741"/>
            <a:ext cx="6864907" cy="400110"/>
          </a:xfrm>
          <a:prstGeom prst="rect">
            <a:avLst/>
          </a:prstGeom>
          <a:noFill/>
        </p:spPr>
        <p:txBody>
          <a:bodyPr wrap="square">
            <a:spAutoFit/>
          </a:bodyPr>
          <a:lstStyle/>
          <a:p>
            <a:r>
              <a:rPr lang="nb-NO" sz="2000" dirty="0">
                <a:latin typeface="Calibri" panose="020F0502020204030204" pitchFamily="34" charset="0"/>
                <a:ea typeface="Calibri" panose="020F0502020204030204" pitchFamily="34" charset="0"/>
                <a:cs typeface="Calibri" panose="020F0502020204030204" pitchFamily="34" charset="0"/>
              </a:rPr>
              <a:t>Konsument-, produsent- og samfunnsøkonomiskoverskudd</a:t>
            </a:r>
          </a:p>
        </p:txBody>
      </p:sp>
    </p:spTree>
    <p:extLst>
      <p:ext uri="{BB962C8B-B14F-4D97-AF65-F5344CB8AC3E}">
        <p14:creationId xmlns:p14="http://schemas.microsoft.com/office/powerpoint/2010/main" val="885244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717430" y="-432594"/>
            <a:ext cx="10515600" cy="1325563"/>
          </a:xfrm>
        </p:spPr>
        <p:txBody>
          <a:bodyPr>
            <a:normAutofit fontScale="90000"/>
          </a:bodyPr>
          <a:lstStyle/>
          <a:p>
            <a:br>
              <a:rPr lang="nb-NO" sz="4000" dirty="0">
                <a:solidFill>
                  <a:schemeClr val="bg2">
                    <a:lumMod val="50000"/>
                  </a:schemeClr>
                </a:solidFill>
                <a:latin typeface="Calibri" panose="020F0502020204030204" pitchFamily="34" charset="0"/>
                <a:cs typeface="Calibri" panose="020F0502020204030204" pitchFamily="34" charset="0"/>
              </a:rPr>
            </a:br>
            <a:br>
              <a:rPr lang="nb-NO" sz="4000" dirty="0">
                <a:solidFill>
                  <a:schemeClr val="bg2">
                    <a:lumMod val="50000"/>
                  </a:schemeClr>
                </a:solidFill>
                <a:latin typeface="Calibri" panose="020F0502020204030204" pitchFamily="34" charset="0"/>
                <a:cs typeface="Calibri" panose="020F0502020204030204" pitchFamily="34" charset="0"/>
              </a:rPr>
            </a:br>
            <a:r>
              <a:rPr lang="nb-NO" sz="2200" dirty="0">
                <a:solidFill>
                  <a:schemeClr val="bg2">
                    <a:lumMod val="50000"/>
                  </a:schemeClr>
                </a:solidFill>
                <a:latin typeface="Calibri" panose="020F0502020204030204" pitchFamily="34" charset="0"/>
                <a:cs typeface="Calibri" panose="020F0502020204030204" pitchFamily="34" charset="0"/>
              </a:rPr>
              <a:t>b) </a:t>
            </a:r>
            <a:r>
              <a:rPr lang="nb-NO" sz="2200" dirty="0">
                <a:latin typeface="Calibri" panose="020F0502020204030204" pitchFamily="34" charset="0"/>
                <a:ea typeface="Calibri" panose="020F0502020204030204" pitchFamily="34" charset="0"/>
                <a:cs typeface="Calibri" panose="020F0502020204030204" pitchFamily="34" charset="0"/>
              </a:rPr>
              <a:t>Vis nå at en produksjon på 275 enheter vil gi et samfunnsøkonomisk overskudd på 21 931,25</a:t>
            </a:r>
            <a:br>
              <a:rPr lang="nb-NO" sz="1600" dirty="0">
                <a:latin typeface="Calibri" panose="020F0502020204030204" pitchFamily="34" charset="0"/>
                <a:ea typeface="Calibri" panose="020F0502020204030204" pitchFamily="34" charset="0"/>
                <a:cs typeface="Calibri" panose="020F0502020204030204" pitchFamily="34" charset="0"/>
              </a:rPr>
            </a:br>
            <a:endParaRPr lang="nb-NO" sz="4000" dirty="0">
              <a:solidFill>
                <a:schemeClr val="bg2">
                  <a:lumMod val="50000"/>
                </a:schemeClr>
              </a:solidFill>
              <a:latin typeface="Calibri" panose="020F0502020204030204" pitchFamily="34" charset="0"/>
              <a:cs typeface="Calibri" panose="020F0502020204030204" pitchFamily="34" charset="0"/>
            </a:endParaRPr>
          </a:p>
        </p:txBody>
      </p:sp>
      <p:sp>
        <p:nvSpPr>
          <p:cNvPr id="7" name="Line 4"/>
          <p:cNvSpPr>
            <a:spLocks noChangeShapeType="1"/>
          </p:cNvSpPr>
          <p:nvPr/>
        </p:nvSpPr>
        <p:spPr bwMode="auto">
          <a:xfrm flipV="1">
            <a:off x="6690812" y="1691587"/>
            <a:ext cx="0" cy="3600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8" name="Line 5"/>
          <p:cNvSpPr>
            <a:spLocks noChangeShapeType="1"/>
          </p:cNvSpPr>
          <p:nvPr/>
        </p:nvSpPr>
        <p:spPr bwMode="auto">
          <a:xfrm>
            <a:off x="6690813" y="5292037"/>
            <a:ext cx="48244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9" name="Text Box 6"/>
          <p:cNvSpPr txBox="1">
            <a:spLocks noChangeArrowheads="1"/>
          </p:cNvSpPr>
          <p:nvPr/>
        </p:nvSpPr>
        <p:spPr bwMode="auto">
          <a:xfrm>
            <a:off x="11494587" y="5168212"/>
            <a:ext cx="361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nb-NO"/>
              <a:t>Q</a:t>
            </a:r>
          </a:p>
        </p:txBody>
      </p:sp>
      <p:sp>
        <p:nvSpPr>
          <p:cNvPr id="10" name="Text Box 7"/>
          <p:cNvSpPr txBox="1">
            <a:spLocks noChangeArrowheads="1"/>
          </p:cNvSpPr>
          <p:nvPr/>
        </p:nvSpPr>
        <p:spPr bwMode="auto">
          <a:xfrm>
            <a:off x="6436798" y="1336968"/>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nb-NO"/>
              <a:t>p</a:t>
            </a:r>
          </a:p>
        </p:txBody>
      </p:sp>
      <p:sp>
        <p:nvSpPr>
          <p:cNvPr id="11" name="Line 8"/>
          <p:cNvSpPr>
            <a:spLocks noChangeShapeType="1"/>
          </p:cNvSpPr>
          <p:nvPr/>
        </p:nvSpPr>
        <p:spPr bwMode="auto">
          <a:xfrm>
            <a:off x="6690812" y="1980513"/>
            <a:ext cx="4103688" cy="3311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2" name="Line 9"/>
          <p:cNvSpPr>
            <a:spLocks noChangeShapeType="1"/>
          </p:cNvSpPr>
          <p:nvPr/>
        </p:nvSpPr>
        <p:spPr bwMode="auto">
          <a:xfrm>
            <a:off x="6690812" y="1980513"/>
            <a:ext cx="2376488" cy="388778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3" name="Text Box 10"/>
          <p:cNvSpPr txBox="1">
            <a:spLocks noChangeArrowheads="1"/>
          </p:cNvSpPr>
          <p:nvPr/>
        </p:nvSpPr>
        <p:spPr bwMode="auto">
          <a:xfrm>
            <a:off x="8900147" y="5776015"/>
            <a:ext cx="539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nb-NO"/>
              <a:t>MR</a:t>
            </a:r>
          </a:p>
        </p:txBody>
      </p:sp>
      <p:sp>
        <p:nvSpPr>
          <p:cNvPr id="14" name="Line 14"/>
          <p:cNvSpPr>
            <a:spLocks noChangeShapeType="1"/>
          </p:cNvSpPr>
          <p:nvPr/>
        </p:nvSpPr>
        <p:spPr bwMode="auto">
          <a:xfrm>
            <a:off x="9025426" y="3839667"/>
            <a:ext cx="21235" cy="14595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5" name="Line 15"/>
          <p:cNvSpPr>
            <a:spLocks noChangeShapeType="1"/>
          </p:cNvSpPr>
          <p:nvPr/>
        </p:nvSpPr>
        <p:spPr bwMode="auto">
          <a:xfrm flipH="1">
            <a:off x="6686050" y="3839667"/>
            <a:ext cx="233937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6" name="Text Box 16"/>
          <p:cNvSpPr txBox="1">
            <a:spLocks noChangeArrowheads="1"/>
          </p:cNvSpPr>
          <p:nvPr/>
        </p:nvSpPr>
        <p:spPr bwMode="auto">
          <a:xfrm>
            <a:off x="6233193" y="3678090"/>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nb-NO" dirty="0"/>
              <a:t>30</a:t>
            </a:r>
          </a:p>
        </p:txBody>
      </p:sp>
      <mc:AlternateContent xmlns:mc="http://schemas.openxmlformats.org/markup-compatibility/2006" xmlns:a14="http://schemas.microsoft.com/office/drawing/2010/main">
        <mc:Choice Requires="a14">
          <p:sp>
            <p:nvSpPr>
              <p:cNvPr id="17" name="Text Box 17"/>
              <p:cNvSpPr txBox="1">
                <a:spLocks noChangeArrowheads="1"/>
              </p:cNvSpPr>
              <p:nvPr/>
            </p:nvSpPr>
            <p:spPr bwMode="auto">
              <a:xfrm>
                <a:off x="8900613" y="5259524"/>
                <a:ext cx="633507"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r>
                        <m:rPr>
                          <m:nor/>
                        </m:rPr>
                        <a:rPr lang="nb-NO" b="0" i="0" smtClean="0">
                          <a:latin typeface="Cambria Math" panose="02040503050406030204" pitchFamily="18" charset="0"/>
                          <a:ea typeface="Cambria Math" panose="02040503050406030204" pitchFamily="18" charset="0"/>
                        </a:rPr>
                        <m:t>500</m:t>
                      </m:r>
                    </m:oMath>
                  </m:oMathPara>
                </a14:m>
                <a:endParaRPr lang="nb-NO" dirty="0"/>
              </a:p>
            </p:txBody>
          </p:sp>
        </mc:Choice>
        <mc:Fallback xmlns="">
          <p:sp>
            <p:nvSpPr>
              <p:cNvPr id="17" name="Text Box 17"/>
              <p:cNvSpPr txBox="1">
                <a:spLocks noRot="1" noChangeAspect="1" noMove="1" noResize="1" noEditPoints="1" noAdjustHandles="1" noChangeArrowheads="1" noChangeShapeType="1" noTextEdit="1"/>
              </p:cNvSpPr>
              <p:nvPr/>
            </p:nvSpPr>
            <p:spPr bwMode="auto">
              <a:xfrm>
                <a:off x="8900613" y="5259524"/>
                <a:ext cx="633507" cy="369332"/>
              </a:xfrm>
              <a:prstGeom prst="rect">
                <a:avLst/>
              </a:prstGeom>
              <a:blipFill>
                <a:blip r:embed="rId2"/>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8" name="Line 18"/>
          <p:cNvSpPr>
            <a:spLocks noChangeShapeType="1"/>
          </p:cNvSpPr>
          <p:nvPr/>
        </p:nvSpPr>
        <p:spPr bwMode="auto">
          <a:xfrm flipV="1">
            <a:off x="8144962" y="3158438"/>
            <a:ext cx="0" cy="2133599"/>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9" name="Line 19"/>
          <p:cNvSpPr>
            <a:spLocks noChangeShapeType="1"/>
          </p:cNvSpPr>
          <p:nvPr/>
        </p:nvSpPr>
        <p:spPr bwMode="auto">
          <a:xfrm flipH="1">
            <a:off x="6686050" y="3158438"/>
            <a:ext cx="145891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mc:AlternateContent xmlns:mc="http://schemas.openxmlformats.org/markup-compatibility/2006" xmlns:a14="http://schemas.microsoft.com/office/drawing/2010/main">
        <mc:Choice Requires="a14">
          <p:sp>
            <p:nvSpPr>
              <p:cNvPr id="20" name="Text Box 20"/>
              <p:cNvSpPr txBox="1">
                <a:spLocks noChangeArrowheads="1"/>
              </p:cNvSpPr>
              <p:nvPr/>
            </p:nvSpPr>
            <p:spPr bwMode="auto">
              <a:xfrm>
                <a:off x="7987006" y="5299180"/>
                <a:ext cx="633507"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r>
                        <m:rPr>
                          <m:nor/>
                        </m:rPr>
                        <a:rPr lang="nb-NO" b="0" i="0" smtClean="0">
                          <a:latin typeface="Cambria Math" panose="02040503050406030204" pitchFamily="18" charset="0"/>
                          <a:ea typeface="Cambria Math" panose="02040503050406030204" pitchFamily="18" charset="0"/>
                        </a:rPr>
                        <m:t>275</m:t>
                      </m:r>
                    </m:oMath>
                  </m:oMathPara>
                </a14:m>
                <a:endParaRPr lang="nb-NO" dirty="0"/>
              </a:p>
            </p:txBody>
          </p:sp>
        </mc:Choice>
        <mc:Fallback xmlns="">
          <p:sp>
            <p:nvSpPr>
              <p:cNvPr id="20" name="Text Box 20"/>
              <p:cNvSpPr txBox="1">
                <a:spLocks noRot="1" noChangeAspect="1" noMove="1" noResize="1" noEditPoints="1" noAdjustHandles="1" noChangeArrowheads="1" noChangeShapeType="1" noTextEdit="1"/>
              </p:cNvSpPr>
              <p:nvPr/>
            </p:nvSpPr>
            <p:spPr bwMode="auto">
              <a:xfrm>
                <a:off x="7987006" y="5299180"/>
                <a:ext cx="633507" cy="369332"/>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 Box 21"/>
              <p:cNvSpPr txBox="1">
                <a:spLocks noChangeArrowheads="1"/>
              </p:cNvSpPr>
              <p:nvPr/>
            </p:nvSpPr>
            <p:spPr bwMode="auto">
              <a:xfrm>
                <a:off x="6096000" y="2922250"/>
                <a:ext cx="681597"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r>
                        <m:rPr>
                          <m:nor/>
                        </m:rPr>
                        <a:rPr lang="nb-NO" b="0" i="0" smtClean="0">
                          <a:latin typeface="Cambria Math" panose="02040503050406030204" pitchFamily="18" charset="0"/>
                          <a:ea typeface="Cambria Math" panose="02040503050406030204" pitchFamily="18" charset="0"/>
                        </a:rPr>
                        <m:t>70.5</m:t>
                      </m:r>
                    </m:oMath>
                  </m:oMathPara>
                </a14:m>
                <a:endParaRPr lang="nb-NO" dirty="0"/>
              </a:p>
            </p:txBody>
          </p:sp>
        </mc:Choice>
        <mc:Fallback xmlns="">
          <p:sp>
            <p:nvSpPr>
              <p:cNvPr id="21" name="Text Box 21"/>
              <p:cNvSpPr txBox="1">
                <a:spLocks noRot="1" noChangeAspect="1" noMove="1" noResize="1" noEditPoints="1" noAdjustHandles="1" noChangeArrowheads="1" noChangeShapeType="1" noTextEdit="1"/>
              </p:cNvSpPr>
              <p:nvPr/>
            </p:nvSpPr>
            <p:spPr bwMode="auto">
              <a:xfrm>
                <a:off x="6096000" y="2922250"/>
                <a:ext cx="681597" cy="369332"/>
              </a:xfrm>
              <a:prstGeom prst="rect">
                <a:avLst/>
              </a:prstGeom>
              <a:blipFill>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cxnSp>
        <p:nvCxnSpPr>
          <p:cNvPr id="22" name="Straight Connector 2"/>
          <p:cNvCxnSpPr/>
          <p:nvPr/>
        </p:nvCxnSpPr>
        <p:spPr>
          <a:xfrm flipV="1">
            <a:off x="6686050" y="3025907"/>
            <a:ext cx="3793687" cy="2070866"/>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 Box 16">
            <a:extLst>
              <a:ext uri="{FF2B5EF4-FFF2-40B4-BE49-F238E27FC236}">
                <a16:creationId xmlns:a16="http://schemas.microsoft.com/office/drawing/2014/main" id="{FF723DB1-ED58-30D9-B1F6-040C9215BBFA}"/>
              </a:ext>
            </a:extLst>
          </p:cNvPr>
          <p:cNvSpPr txBox="1">
            <a:spLocks noChangeArrowheads="1"/>
          </p:cNvSpPr>
          <p:nvPr/>
        </p:nvSpPr>
        <p:spPr bwMode="auto">
          <a:xfrm>
            <a:off x="6231182" y="4929848"/>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nb-NO" dirty="0"/>
              <a:t>10</a:t>
            </a:r>
          </a:p>
        </p:txBody>
      </p:sp>
      <p:sp>
        <p:nvSpPr>
          <p:cNvPr id="24" name="Text Box 16">
            <a:extLst>
              <a:ext uri="{FF2B5EF4-FFF2-40B4-BE49-F238E27FC236}">
                <a16:creationId xmlns:a16="http://schemas.microsoft.com/office/drawing/2014/main" id="{324A4BA3-DF17-2655-7589-31ED954E2205}"/>
              </a:ext>
            </a:extLst>
          </p:cNvPr>
          <p:cNvSpPr txBox="1">
            <a:spLocks noChangeArrowheads="1"/>
          </p:cNvSpPr>
          <p:nvPr/>
        </p:nvSpPr>
        <p:spPr bwMode="auto">
          <a:xfrm>
            <a:off x="6260514" y="4114144"/>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nb-NO" dirty="0"/>
              <a:t>21</a:t>
            </a:r>
          </a:p>
        </p:txBody>
      </p:sp>
      <p:sp>
        <p:nvSpPr>
          <p:cNvPr id="25" name="Line 19">
            <a:extLst>
              <a:ext uri="{FF2B5EF4-FFF2-40B4-BE49-F238E27FC236}">
                <a16:creationId xmlns:a16="http://schemas.microsoft.com/office/drawing/2014/main" id="{0AD44736-B464-E99B-000F-3C3C00088D06}"/>
              </a:ext>
            </a:extLst>
          </p:cNvPr>
          <p:cNvSpPr>
            <a:spLocks noChangeShapeType="1"/>
          </p:cNvSpPr>
          <p:nvPr/>
        </p:nvSpPr>
        <p:spPr bwMode="auto">
          <a:xfrm flipH="1">
            <a:off x="6690812" y="4283916"/>
            <a:ext cx="145891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3" name="Text Box 16">
            <a:extLst>
              <a:ext uri="{FF2B5EF4-FFF2-40B4-BE49-F238E27FC236}">
                <a16:creationId xmlns:a16="http://schemas.microsoft.com/office/drawing/2014/main" id="{D64EBF35-4D5F-C6B3-B2EA-8EA6BAF29D59}"/>
              </a:ext>
            </a:extLst>
          </p:cNvPr>
          <p:cNvSpPr txBox="1">
            <a:spLocks noChangeArrowheads="1"/>
          </p:cNvSpPr>
          <p:nvPr/>
        </p:nvSpPr>
        <p:spPr bwMode="auto">
          <a:xfrm>
            <a:off x="6109256" y="1848144"/>
            <a:ext cx="5693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nb-NO" dirty="0"/>
              <a:t>120</a:t>
            </a:r>
          </a:p>
        </p:txBody>
      </p:sp>
    </p:spTree>
    <p:extLst>
      <p:ext uri="{BB962C8B-B14F-4D97-AF65-F5344CB8AC3E}">
        <p14:creationId xmlns:p14="http://schemas.microsoft.com/office/powerpoint/2010/main" val="2202294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lassholder for innhold 4">
            <a:extLst>
              <a:ext uri="{FF2B5EF4-FFF2-40B4-BE49-F238E27FC236}">
                <a16:creationId xmlns:a16="http://schemas.microsoft.com/office/drawing/2014/main" id="{93F0748F-163F-E9DB-0B37-6C96CF0F6601}"/>
              </a:ext>
            </a:extLst>
          </p:cNvPr>
          <p:cNvPicPr>
            <a:picLocks noGrp="1" noChangeAspect="1"/>
          </p:cNvPicPr>
          <p:nvPr>
            <p:ph idx="1"/>
          </p:nvPr>
        </p:nvPicPr>
        <p:blipFill>
          <a:blip r:embed="rId2"/>
          <a:stretch>
            <a:fillRect/>
          </a:stretch>
        </p:blipFill>
        <p:spPr>
          <a:xfrm>
            <a:off x="1121356" y="1079595"/>
            <a:ext cx="3249475" cy="5294404"/>
          </a:xfrm>
        </p:spPr>
      </p:pic>
      <p:pic>
        <p:nvPicPr>
          <p:cNvPr id="7" name="Bilde 6">
            <a:extLst>
              <a:ext uri="{FF2B5EF4-FFF2-40B4-BE49-F238E27FC236}">
                <a16:creationId xmlns:a16="http://schemas.microsoft.com/office/drawing/2014/main" id="{DF2F1367-6E22-31FC-9741-5DEC7D54B3FE}"/>
              </a:ext>
            </a:extLst>
          </p:cNvPr>
          <p:cNvPicPr>
            <a:picLocks noChangeAspect="1"/>
          </p:cNvPicPr>
          <p:nvPr/>
        </p:nvPicPr>
        <p:blipFill>
          <a:blip r:embed="rId3"/>
          <a:stretch>
            <a:fillRect/>
          </a:stretch>
        </p:blipFill>
        <p:spPr>
          <a:xfrm>
            <a:off x="5379056" y="1690688"/>
            <a:ext cx="5556320" cy="3685984"/>
          </a:xfrm>
          <a:prstGeom prst="rect">
            <a:avLst/>
          </a:prstGeom>
        </p:spPr>
      </p:pic>
      <p:sp>
        <p:nvSpPr>
          <p:cNvPr id="8" name="Tittel 7">
            <a:extLst>
              <a:ext uri="{FF2B5EF4-FFF2-40B4-BE49-F238E27FC236}">
                <a16:creationId xmlns:a16="http://schemas.microsoft.com/office/drawing/2014/main" id="{A27DE727-CF1F-C737-3526-F513CDBD5F65}"/>
              </a:ext>
            </a:extLst>
          </p:cNvPr>
          <p:cNvSpPr txBox="1">
            <a:spLocks noGrp="1"/>
          </p:cNvSpPr>
          <p:nvPr>
            <p:ph type="title"/>
          </p:nvPr>
        </p:nvSpPr>
        <p:spPr>
          <a:xfrm>
            <a:off x="1676400" y="145669"/>
            <a:ext cx="10515600" cy="1325563"/>
          </a:xfrm>
          <a:prstGeom prst="rect">
            <a:avLst/>
          </a:prstGeom>
          <a:noFill/>
        </p:spPr>
        <p:txBody>
          <a:bodyPr wrap="square">
            <a:spAutoFit/>
          </a:bodyPr>
          <a:lstStyle/>
          <a:p>
            <a:r>
              <a:rPr lang="nb-NO" sz="2000" dirty="0">
                <a:latin typeface="Calibri" panose="020F0502020204030204" pitchFamily="34" charset="0"/>
                <a:ea typeface="Calibri" panose="020F0502020204030204" pitchFamily="34" charset="0"/>
                <a:cs typeface="Calibri" panose="020F0502020204030204" pitchFamily="34" charset="0"/>
              </a:rPr>
              <a:t>Konsument-, produsent- og samfunnsøkonomiskoverskudd</a:t>
            </a:r>
          </a:p>
        </p:txBody>
      </p:sp>
    </p:spTree>
    <p:extLst>
      <p:ext uri="{BB962C8B-B14F-4D97-AF65-F5344CB8AC3E}">
        <p14:creationId xmlns:p14="http://schemas.microsoft.com/office/powerpoint/2010/main" val="344335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60258" y="339329"/>
            <a:ext cx="10972800" cy="1143000"/>
          </a:xfrm>
        </p:spPr>
        <p:txBody>
          <a:bodyPr>
            <a:normAutofit/>
          </a:bodyPr>
          <a:lstStyle/>
          <a:p>
            <a:r>
              <a:rPr lang="nb-NO" sz="4000" b="1" dirty="0">
                <a:solidFill>
                  <a:schemeClr val="tx1">
                    <a:lumMod val="65000"/>
                    <a:lumOff val="35000"/>
                  </a:schemeClr>
                </a:solidFill>
                <a:latin typeface="Calibri" panose="020F0502020204030204" pitchFamily="34" charset="0"/>
                <a:cs typeface="Calibri" panose="020F0502020204030204" pitchFamily="34" charset="0"/>
              </a:rPr>
              <a:t>Markedsmakt, </a:t>
            </a:r>
            <a:r>
              <a:rPr lang="nb-NO" sz="4000" b="1" dirty="0" err="1">
                <a:solidFill>
                  <a:schemeClr val="tx1">
                    <a:lumMod val="65000"/>
                    <a:lumOff val="35000"/>
                  </a:schemeClr>
                </a:solidFill>
                <a:latin typeface="Calibri" panose="020F0502020204030204" pitchFamily="34" charset="0"/>
                <a:cs typeface="Calibri" panose="020F0502020204030204" pitchFamily="34" charset="0"/>
              </a:rPr>
              <a:t>kap</a:t>
            </a:r>
            <a:r>
              <a:rPr lang="nb-NO" sz="4000" b="1" dirty="0">
                <a:solidFill>
                  <a:schemeClr val="tx1">
                    <a:lumMod val="65000"/>
                    <a:lumOff val="35000"/>
                  </a:schemeClr>
                </a:solidFill>
                <a:latin typeface="Calibri" panose="020F0502020204030204" pitchFamily="34" charset="0"/>
                <a:cs typeface="Calibri" panose="020F0502020204030204" pitchFamily="34" charset="0"/>
              </a:rPr>
              <a:t>. 3.2</a:t>
            </a:r>
          </a:p>
        </p:txBody>
      </p:sp>
      <p:sp>
        <p:nvSpPr>
          <p:cNvPr id="18435" name="Rectangle 3"/>
          <p:cNvSpPr>
            <a:spLocks noGrp="1" noChangeArrowheads="1"/>
          </p:cNvSpPr>
          <p:nvPr>
            <p:ph type="body" sz="half" idx="1"/>
          </p:nvPr>
        </p:nvSpPr>
        <p:spPr>
          <a:xfrm>
            <a:off x="1059365" y="1600201"/>
            <a:ext cx="9813073" cy="4525963"/>
          </a:xfrm>
        </p:spPr>
        <p:txBody>
          <a:bodyPr/>
          <a:lstStyle/>
          <a:p>
            <a:pPr marL="0" indent="0">
              <a:buNone/>
            </a:pPr>
            <a:r>
              <a:rPr lang="nb-NO" dirty="0">
                <a:latin typeface="Calibri" panose="020F0502020204030204" pitchFamily="34" charset="0"/>
                <a:cs typeface="Calibri" panose="020F0502020204030204" pitchFamily="34" charset="0"/>
              </a:rPr>
              <a:t>Grad av markedsmakt styrer hvor mye </a:t>
            </a:r>
            <a:r>
              <a:rPr lang="nb-NO" dirty="0" err="1">
                <a:latin typeface="Calibri" panose="020F0502020204030204" pitchFamily="34" charset="0"/>
                <a:cs typeface="Calibri" panose="020F0502020204030204" pitchFamily="34" charset="0"/>
              </a:rPr>
              <a:t>renprofitt</a:t>
            </a:r>
            <a:r>
              <a:rPr lang="nb-NO" dirty="0">
                <a:latin typeface="Calibri" panose="020F0502020204030204" pitchFamily="34" charset="0"/>
                <a:cs typeface="Calibri" panose="020F0502020204030204" pitchFamily="34" charset="0"/>
              </a:rPr>
              <a:t> (monopolprofitt) en bedrift kan hente ut av markedet</a:t>
            </a:r>
          </a:p>
          <a:p>
            <a:pPr marL="0" indent="0">
              <a:buNone/>
            </a:pPr>
            <a:endParaRPr lang="nb-NO" dirty="0">
              <a:latin typeface="Calibri" panose="020F0502020204030204" pitchFamily="34" charset="0"/>
              <a:cs typeface="Calibri" panose="020F0502020204030204" pitchFamily="34" charset="0"/>
            </a:endParaRPr>
          </a:p>
          <a:p>
            <a:r>
              <a:rPr lang="nb-NO" dirty="0">
                <a:latin typeface="Calibri" panose="020F0502020204030204" pitchFamily="34" charset="0"/>
                <a:cs typeface="Calibri" panose="020F0502020204030204" pitchFamily="34" charset="0"/>
              </a:rPr>
              <a:t>Et vanlig mål: </a:t>
            </a:r>
          </a:p>
          <a:p>
            <a:pPr lvl="1"/>
            <a:r>
              <a:rPr lang="nb-NO" dirty="0">
                <a:latin typeface="Calibri" panose="020F0502020204030204" pitchFamily="34" charset="0"/>
                <a:cs typeface="Calibri" panose="020F0502020204030204" pitchFamily="34" charset="0"/>
              </a:rPr>
              <a:t>Lerner-indeksen</a:t>
            </a:r>
          </a:p>
          <a:p>
            <a:pPr lvl="1"/>
            <a:endParaRPr lang="nb-NO" dirty="0">
              <a:latin typeface="Calibri" panose="020F0502020204030204" pitchFamily="34" charset="0"/>
              <a:cs typeface="Calibri" panose="020F0502020204030204" pitchFamily="34" charset="0"/>
            </a:endParaRPr>
          </a:p>
          <a:p>
            <a:pPr lvl="1"/>
            <a:r>
              <a:rPr lang="nb-NO" i="1" dirty="0">
                <a:latin typeface="Calibri" panose="020F0502020204030204" pitchFamily="34" charset="0"/>
                <a:cs typeface="Calibri" panose="020F0502020204030204" pitchFamily="34" charset="0"/>
              </a:rPr>
              <a:t>LI</a:t>
            </a:r>
            <a:r>
              <a:rPr lang="nb-NO" dirty="0">
                <a:latin typeface="Calibri" panose="020F0502020204030204" pitchFamily="34" charset="0"/>
                <a:cs typeface="Calibri" panose="020F0502020204030204" pitchFamily="34" charset="0"/>
              </a:rPr>
              <a:t> </a:t>
            </a:r>
            <a:r>
              <a:rPr lang="nb-NO" i="1" dirty="0">
                <a:latin typeface="Calibri" panose="020F0502020204030204" pitchFamily="34" charset="0"/>
                <a:cs typeface="Calibri" panose="020F0502020204030204" pitchFamily="34" charset="0"/>
              </a:rPr>
              <a:t>= 0</a:t>
            </a:r>
            <a:r>
              <a:rPr lang="nb-NO" dirty="0">
                <a:latin typeface="Calibri" panose="020F0502020204030204" pitchFamily="34" charset="0"/>
                <a:cs typeface="Calibri" panose="020F0502020204030204" pitchFamily="34" charset="0"/>
              </a:rPr>
              <a:t> hvis pris = grensekostnad</a:t>
            </a:r>
          </a:p>
          <a:p>
            <a:pPr lvl="1"/>
            <a:r>
              <a:rPr lang="nb-NO" i="1" dirty="0">
                <a:latin typeface="Calibri" panose="020F0502020204030204" pitchFamily="34" charset="0"/>
                <a:cs typeface="Calibri" panose="020F0502020204030204" pitchFamily="34" charset="0"/>
              </a:rPr>
              <a:t>LI ≤ 1</a:t>
            </a:r>
            <a:r>
              <a:rPr lang="nb-NO" dirty="0">
                <a:latin typeface="Calibri" panose="020F0502020204030204" pitchFamily="34" charset="0"/>
                <a:cs typeface="Calibri" panose="020F0502020204030204" pitchFamily="34" charset="0"/>
              </a:rPr>
              <a:t> og lik 1 kun dersom MC = 0</a:t>
            </a:r>
            <a:endParaRPr lang="nb-NO" i="1" dirty="0">
              <a:latin typeface="Calibri" panose="020F0502020204030204" pitchFamily="34" charset="0"/>
              <a:cs typeface="Calibri" panose="020F0502020204030204" pitchFamily="34" charset="0"/>
            </a:endParaRPr>
          </a:p>
        </p:txBody>
      </p:sp>
      <p:graphicFrame>
        <p:nvGraphicFramePr>
          <p:cNvPr id="18436" name="Object 4"/>
          <p:cNvGraphicFramePr>
            <a:graphicFrameLocks noGrp="1" noChangeAspect="1"/>
          </p:cNvGraphicFramePr>
          <p:nvPr>
            <p:ph sz="quarter" idx="2"/>
          </p:nvPr>
        </p:nvGraphicFramePr>
        <p:xfrm>
          <a:off x="4800600" y="2978945"/>
          <a:ext cx="1943100" cy="884237"/>
        </p:xfrm>
        <a:graphic>
          <a:graphicData uri="http://schemas.openxmlformats.org/presentationml/2006/ole">
            <mc:AlternateContent xmlns:mc="http://schemas.openxmlformats.org/markup-compatibility/2006">
              <mc:Choice xmlns:v="urn:schemas-microsoft-com:vml" Requires="v">
                <p:oleObj name="Equation" r:id="rId2" imgW="863225" imgH="393529" progId="Equation.3">
                  <p:embed/>
                </p:oleObj>
              </mc:Choice>
              <mc:Fallback>
                <p:oleObj name="Equation" r:id="rId2" imgW="863225" imgH="393529" progId="Equation.3">
                  <p:embed/>
                  <p:pic>
                    <p:nvPicPr>
                      <p:cNvPr id="1843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978945"/>
                        <a:ext cx="1943100" cy="884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07145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993" y="0"/>
            <a:ext cx="10515600" cy="1325563"/>
          </a:xfrm>
        </p:spPr>
        <p:txBody>
          <a:bodyPr>
            <a:normAutofit/>
          </a:bodyPr>
          <a:lstStyle/>
          <a:p>
            <a:r>
              <a:rPr lang="nb-NO" sz="4000">
                <a:solidFill>
                  <a:schemeClr val="accent1">
                    <a:lumMod val="75000"/>
                  </a:schemeClr>
                </a:solidFill>
                <a:latin typeface="Calibri" panose="020F0502020204030204" pitchFamily="34" charset="0"/>
                <a:cs typeface="Calibri" panose="020F0502020204030204" pitchFamily="34" charset="0"/>
              </a:rPr>
              <a:t>Oppgave 1</a:t>
            </a:r>
            <a:endParaRPr lang="nb-NO" sz="4000" dirty="0">
              <a:solidFill>
                <a:schemeClr val="accent1">
                  <a:lumMod val="75000"/>
                </a:schemeClr>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33400" y="1325563"/>
            <a:ext cx="10515600" cy="4486275"/>
          </a:xfrm>
        </p:spPr>
        <p:txBody>
          <a:bodyPr>
            <a:normAutofit/>
          </a:bodyPr>
          <a:lstStyle/>
          <a:p>
            <a:pPr marL="0" indent="0">
              <a:buNone/>
            </a:pPr>
            <a:r>
              <a:rPr lang="nb-NO" sz="2400" dirty="0">
                <a:solidFill>
                  <a:schemeClr val="accent1">
                    <a:lumMod val="75000"/>
                  </a:schemeClr>
                </a:solidFill>
                <a:latin typeface="Calibri" panose="020F0502020204030204" pitchFamily="34" charset="0"/>
                <a:cs typeface="Calibri" panose="020F0502020204030204" pitchFamily="34" charset="0"/>
              </a:rPr>
              <a:t>Etterspørsel etter vare Q er gitt ved p = 500 – 2Q, der p er prisen på gode Q, og Q er kvantum etterspurt. Anta at en monopolist produserer denne varen og har kostnadsfunksjon c(Q) = Q</a:t>
            </a:r>
            <a:r>
              <a:rPr lang="nb-NO" sz="2400" baseline="30000" dirty="0">
                <a:solidFill>
                  <a:schemeClr val="accent1">
                    <a:lumMod val="75000"/>
                  </a:schemeClr>
                </a:solidFill>
                <a:latin typeface="Calibri" panose="020F0502020204030204" pitchFamily="34" charset="0"/>
                <a:cs typeface="Calibri" panose="020F0502020204030204" pitchFamily="34" charset="0"/>
              </a:rPr>
              <a:t>2</a:t>
            </a:r>
            <a:r>
              <a:rPr lang="nb-NO" sz="2400" dirty="0">
                <a:solidFill>
                  <a:schemeClr val="accent1">
                    <a:lumMod val="75000"/>
                  </a:schemeClr>
                </a:solidFill>
                <a:latin typeface="Calibri" panose="020F0502020204030204" pitchFamily="34" charset="0"/>
                <a:cs typeface="Calibri" panose="020F0502020204030204" pitchFamily="34" charset="0"/>
              </a:rPr>
              <a:t>. </a:t>
            </a:r>
          </a:p>
          <a:p>
            <a:pPr marL="0" indent="0">
              <a:buNone/>
            </a:pPr>
            <a:endParaRPr lang="nb-NO" sz="2400" dirty="0">
              <a:solidFill>
                <a:schemeClr val="accent1">
                  <a:lumMod val="75000"/>
                </a:schemeClr>
              </a:solidFill>
              <a:latin typeface="Calibri" panose="020F0502020204030204" pitchFamily="34" charset="0"/>
              <a:cs typeface="Calibri" panose="020F0502020204030204" pitchFamily="34" charset="0"/>
            </a:endParaRPr>
          </a:p>
          <a:p>
            <a:pPr marL="571500" indent="-571500">
              <a:buAutoNum type="romanLcParenR"/>
            </a:pPr>
            <a:r>
              <a:rPr lang="nb-NO" sz="2400" dirty="0">
                <a:solidFill>
                  <a:schemeClr val="accent1">
                    <a:lumMod val="75000"/>
                  </a:schemeClr>
                </a:solidFill>
                <a:latin typeface="Calibri" panose="020F0502020204030204" pitchFamily="34" charset="0"/>
                <a:cs typeface="Calibri" panose="020F0502020204030204" pitchFamily="34" charset="0"/>
              </a:rPr>
              <a:t>Anta at monopolisten vil maksimere sin profitt. Hvor mye produserer monopolbedriften og til hvilken pris? Forklar intuisjonen bak tilpasningen. </a:t>
            </a:r>
          </a:p>
          <a:p>
            <a:pPr marL="571500" indent="-571500">
              <a:buAutoNum type="romanLcParenR"/>
            </a:pPr>
            <a:r>
              <a:rPr lang="nb-NO" sz="2400" dirty="0">
                <a:solidFill>
                  <a:schemeClr val="accent1">
                    <a:lumMod val="75000"/>
                  </a:schemeClr>
                </a:solidFill>
                <a:latin typeface="Calibri" panose="020F0502020204030204" pitchFamily="34" charset="0"/>
                <a:cs typeface="Calibri" panose="020F0502020204030204" pitchFamily="34" charset="0"/>
              </a:rPr>
              <a:t>Hva ville markedstilpasningen ha vært under fullkommen konkurranse? Forklar ditt svar og kommenter den samfunnsøkonomiske lønnsomheten ved denne markedstilpasningen. Hvor mye taper samfunnet ved monopoltilpasning? </a:t>
            </a:r>
          </a:p>
        </p:txBody>
      </p:sp>
    </p:spTree>
    <p:extLst>
      <p:ext uri="{BB962C8B-B14F-4D97-AF65-F5344CB8AC3E}">
        <p14:creationId xmlns:p14="http://schemas.microsoft.com/office/powerpoint/2010/main" val="3767408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913" y="-133814"/>
            <a:ext cx="10515600" cy="1325563"/>
          </a:xfrm>
        </p:spPr>
        <p:txBody>
          <a:bodyPr/>
          <a:lstStyle/>
          <a:p>
            <a:r>
              <a:rPr lang="nb-NO" dirty="0">
                <a:solidFill>
                  <a:schemeClr val="accent1">
                    <a:lumMod val="75000"/>
                  </a:schemeClr>
                </a:solidFill>
                <a:latin typeface="Calibri" panose="020F0502020204030204" pitchFamily="34" charset="0"/>
                <a:cs typeface="Calibri" panose="020F0502020204030204" pitchFamily="34" charset="0"/>
              </a:rPr>
              <a:t>Oppgave</a:t>
            </a:r>
            <a:endParaRPr lang="nb-NO"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59781" y="955829"/>
                <a:ext cx="10515600" cy="5118399"/>
              </a:xfrm>
            </p:spPr>
            <p:txBody>
              <a:bodyPr>
                <a:normAutofit fontScale="92500" lnSpcReduction="20000"/>
              </a:bodyPr>
              <a:lstStyle/>
              <a:p>
                <a:pPr marL="0" indent="0">
                  <a:lnSpc>
                    <a:spcPct val="170000"/>
                  </a:lnSpc>
                  <a:buNone/>
                </a:pPr>
                <a:r>
                  <a:rPr lang="nb-NO" sz="2000" dirty="0">
                    <a:solidFill>
                      <a:schemeClr val="accent1">
                        <a:lumMod val="75000"/>
                      </a:schemeClr>
                    </a:solidFill>
                    <a:latin typeface="Calibri" panose="020F0502020204030204" pitchFamily="34" charset="0"/>
                    <a:cs typeface="Calibri" panose="020F0502020204030204" pitchFamily="34" charset="0"/>
                  </a:rPr>
                  <a:t>Etterspørsel etter vare Q er gitt ved p = 500 – 2Q, der p er prisen på gode Q, og Q er kvantum etterspurt. Anta at en monopolist produserer denne varen og har kostnadsfunksjon c(Q) = Q</a:t>
                </a:r>
                <a:r>
                  <a:rPr lang="nb-NO" sz="2000" baseline="30000" dirty="0">
                    <a:solidFill>
                      <a:schemeClr val="accent1">
                        <a:lumMod val="75000"/>
                      </a:schemeClr>
                    </a:solidFill>
                    <a:latin typeface="Calibri" panose="020F0502020204030204" pitchFamily="34" charset="0"/>
                    <a:cs typeface="Calibri" panose="020F0502020204030204" pitchFamily="34" charset="0"/>
                  </a:rPr>
                  <a:t>2</a:t>
                </a:r>
                <a:r>
                  <a:rPr lang="nb-NO" sz="2000" dirty="0">
                    <a:solidFill>
                      <a:schemeClr val="accent1">
                        <a:lumMod val="75000"/>
                      </a:schemeClr>
                    </a:solidFill>
                    <a:latin typeface="Calibri" panose="020F0502020204030204" pitchFamily="34" charset="0"/>
                    <a:cs typeface="Calibri" panose="020F0502020204030204" pitchFamily="34" charset="0"/>
                  </a:rPr>
                  <a:t>. </a:t>
                </a:r>
              </a:p>
              <a:p>
                <a:pPr marL="571500" indent="-571500">
                  <a:lnSpc>
                    <a:spcPct val="170000"/>
                  </a:lnSpc>
                  <a:buAutoNum type="romanLcParenR"/>
                </a:pPr>
                <a:r>
                  <a:rPr lang="nb-NO" sz="2000" dirty="0">
                    <a:solidFill>
                      <a:schemeClr val="accent1">
                        <a:lumMod val="75000"/>
                      </a:schemeClr>
                    </a:solidFill>
                    <a:latin typeface="Calibri" panose="020F0502020204030204" pitchFamily="34" charset="0"/>
                    <a:cs typeface="Calibri" panose="020F0502020204030204" pitchFamily="34" charset="0"/>
                  </a:rPr>
                  <a:t>Anta at monopolisten vil maksimere sin profitt. Hvor mye produserer monopolbedriften og til hvilken pris? Forklar intuisjonen bak tilpasningen. </a:t>
                </a:r>
              </a:p>
              <a:p>
                <a:pPr marL="0" indent="0">
                  <a:buNone/>
                </a:pPr>
                <a:endParaRPr lang="nb-NO" sz="2000" dirty="0">
                  <a:solidFill>
                    <a:schemeClr val="accent1">
                      <a:lumMod val="75000"/>
                    </a:schemeClr>
                  </a:solidFill>
                  <a:latin typeface="Calibri" panose="020F0502020204030204" pitchFamily="34" charset="0"/>
                  <a:cs typeface="Calibri" panose="020F0502020204030204" pitchFamily="34" charset="0"/>
                </a:endParaRPr>
              </a:p>
              <a:p>
                <a:pPr marL="0" indent="0">
                  <a:buNone/>
                </a:pPr>
                <a:r>
                  <a:rPr lang="nb-NO" sz="2000" dirty="0">
                    <a:solidFill>
                      <a:schemeClr val="accent1">
                        <a:lumMod val="75000"/>
                      </a:schemeClr>
                    </a:solidFill>
                    <a:latin typeface="Calibri" panose="020F0502020204030204" pitchFamily="34" charset="0"/>
                    <a:cs typeface="Calibri" panose="020F0502020204030204" pitchFamily="34" charset="0"/>
                  </a:rPr>
                  <a:t>	Maks </a:t>
                </a:r>
                <a14:m>
                  <m:oMath xmlns:m="http://schemas.openxmlformats.org/officeDocument/2006/math">
                    <m:sSup>
                      <m:sSupPr>
                        <m:ctrlPr>
                          <a:rPr lang="nb-NO" sz="2000" i="1" smtClean="0">
                            <a:solidFill>
                              <a:schemeClr val="accent1">
                                <a:lumMod val="75000"/>
                              </a:schemeClr>
                            </a:solidFill>
                            <a:latin typeface="Cambria Math" panose="02040503050406030204" pitchFamily="18" charset="0"/>
                            <a:cs typeface="Calibri" panose="020F0502020204030204" pitchFamily="34" charset="0"/>
                          </a:rPr>
                        </m:ctrlPr>
                      </m:sSupPr>
                      <m:e>
                        <m:r>
                          <a:rPr lang="nb-NO" sz="2000" i="1" smtClean="0">
                            <a:solidFill>
                              <a:schemeClr val="accent1">
                                <a:lumMod val="75000"/>
                              </a:schemeClr>
                            </a:solidFill>
                            <a:latin typeface="Cambria Math" panose="02040503050406030204" pitchFamily="18" charset="0"/>
                            <a:ea typeface="Cambria Math" panose="02040503050406030204" pitchFamily="18" charset="0"/>
                            <a:cs typeface="Calibri" panose="020F0502020204030204" pitchFamily="34" charset="0"/>
                          </a:rPr>
                          <m:t>𝜋</m:t>
                        </m:r>
                      </m:e>
                      <m:sup>
                        <m:r>
                          <a:rPr lang="nb-NO" sz="2000" b="0" i="1" smtClean="0">
                            <a:solidFill>
                              <a:schemeClr val="accent1">
                                <a:lumMod val="75000"/>
                              </a:schemeClr>
                            </a:solidFill>
                            <a:latin typeface="Cambria Math" panose="02040503050406030204" pitchFamily="18" charset="0"/>
                            <a:cs typeface="Calibri" panose="020F0502020204030204" pitchFamily="34" charset="0"/>
                          </a:rPr>
                          <m:t>𝑀</m:t>
                        </m:r>
                      </m:sup>
                    </m:sSup>
                    <m:r>
                      <a:rPr lang="nb-NO" sz="2000" b="0" i="1" smtClean="0">
                        <a:solidFill>
                          <a:schemeClr val="accent1">
                            <a:lumMod val="75000"/>
                          </a:schemeClr>
                        </a:solidFill>
                        <a:latin typeface="Cambria Math" panose="02040503050406030204" pitchFamily="18" charset="0"/>
                        <a:cs typeface="Calibri" panose="020F0502020204030204" pitchFamily="34" charset="0"/>
                      </a:rPr>
                      <m:t>=</m:t>
                    </m:r>
                    <m:r>
                      <a:rPr lang="nb-NO" sz="2000" b="0" i="1" smtClean="0">
                        <a:solidFill>
                          <a:schemeClr val="accent1">
                            <a:lumMod val="75000"/>
                          </a:schemeClr>
                        </a:solidFill>
                        <a:latin typeface="Cambria Math" panose="02040503050406030204" pitchFamily="18" charset="0"/>
                        <a:cs typeface="Calibri" panose="020F0502020204030204" pitchFamily="34" charset="0"/>
                      </a:rPr>
                      <m:t>𝑃𝑄</m:t>
                    </m:r>
                    <m:r>
                      <a:rPr lang="nb-NO" sz="2000" b="0" i="1" smtClean="0">
                        <a:solidFill>
                          <a:schemeClr val="accent1">
                            <a:lumMod val="75000"/>
                          </a:schemeClr>
                        </a:solidFill>
                        <a:latin typeface="Cambria Math" panose="02040503050406030204" pitchFamily="18" charset="0"/>
                        <a:cs typeface="Calibri" panose="020F0502020204030204" pitchFamily="34" charset="0"/>
                      </a:rPr>
                      <m:t>−</m:t>
                    </m:r>
                    <m:r>
                      <a:rPr lang="nb-NO" sz="2000" b="0" i="1" smtClean="0">
                        <a:solidFill>
                          <a:schemeClr val="accent1">
                            <a:lumMod val="75000"/>
                          </a:schemeClr>
                        </a:solidFill>
                        <a:latin typeface="Cambria Math" panose="02040503050406030204" pitchFamily="18" charset="0"/>
                        <a:cs typeface="Calibri" panose="020F0502020204030204" pitchFamily="34" charset="0"/>
                      </a:rPr>
                      <m:t>𝑐</m:t>
                    </m:r>
                    <m:d>
                      <m:dPr>
                        <m:ctrlPr>
                          <a:rPr lang="nb-NO" sz="2000" b="0" i="1" smtClean="0">
                            <a:solidFill>
                              <a:schemeClr val="accent1">
                                <a:lumMod val="75000"/>
                              </a:schemeClr>
                            </a:solidFill>
                            <a:latin typeface="Cambria Math" panose="02040503050406030204" pitchFamily="18" charset="0"/>
                            <a:cs typeface="Calibri" panose="020F0502020204030204" pitchFamily="34" charset="0"/>
                          </a:rPr>
                        </m:ctrlPr>
                      </m:dPr>
                      <m:e>
                        <m:r>
                          <a:rPr lang="nb-NO" sz="2000" b="0" i="1" smtClean="0">
                            <a:solidFill>
                              <a:schemeClr val="accent1">
                                <a:lumMod val="75000"/>
                              </a:schemeClr>
                            </a:solidFill>
                            <a:latin typeface="Cambria Math" panose="02040503050406030204" pitchFamily="18" charset="0"/>
                            <a:cs typeface="Calibri" panose="020F0502020204030204" pitchFamily="34" charset="0"/>
                          </a:rPr>
                          <m:t>𝑄</m:t>
                        </m:r>
                      </m:e>
                    </m:d>
                    <m:r>
                      <a:rPr lang="nb-NO" sz="2000" b="0" i="1" smtClean="0">
                        <a:solidFill>
                          <a:schemeClr val="accent1">
                            <a:lumMod val="75000"/>
                          </a:schemeClr>
                        </a:solidFill>
                        <a:latin typeface="Cambria Math" panose="02040503050406030204" pitchFamily="18" charset="0"/>
                        <a:cs typeface="Calibri" panose="020F0502020204030204" pitchFamily="34" charset="0"/>
                      </a:rPr>
                      <m:t>=</m:t>
                    </m:r>
                    <m:d>
                      <m:dPr>
                        <m:ctrlPr>
                          <a:rPr lang="nb-NO" sz="2000" b="0" i="1" smtClean="0">
                            <a:solidFill>
                              <a:schemeClr val="accent1">
                                <a:lumMod val="75000"/>
                              </a:schemeClr>
                            </a:solidFill>
                            <a:latin typeface="Cambria Math" panose="02040503050406030204" pitchFamily="18" charset="0"/>
                            <a:cs typeface="Calibri" panose="020F0502020204030204" pitchFamily="34" charset="0"/>
                          </a:rPr>
                        </m:ctrlPr>
                      </m:dPr>
                      <m:e>
                        <m:r>
                          <a:rPr lang="nb-NO" sz="2000" b="0" i="1" smtClean="0">
                            <a:solidFill>
                              <a:schemeClr val="accent1">
                                <a:lumMod val="75000"/>
                              </a:schemeClr>
                            </a:solidFill>
                            <a:latin typeface="Cambria Math" panose="02040503050406030204" pitchFamily="18" charset="0"/>
                            <a:cs typeface="Calibri" panose="020F0502020204030204" pitchFamily="34" charset="0"/>
                          </a:rPr>
                          <m:t>500−2</m:t>
                        </m:r>
                        <m:r>
                          <a:rPr lang="nb-NO" sz="2000" b="0" i="1" smtClean="0">
                            <a:solidFill>
                              <a:schemeClr val="accent1">
                                <a:lumMod val="75000"/>
                              </a:schemeClr>
                            </a:solidFill>
                            <a:latin typeface="Cambria Math" panose="02040503050406030204" pitchFamily="18" charset="0"/>
                            <a:cs typeface="Calibri" panose="020F0502020204030204" pitchFamily="34" charset="0"/>
                          </a:rPr>
                          <m:t>𝑄</m:t>
                        </m:r>
                      </m:e>
                    </m:d>
                    <m:r>
                      <a:rPr lang="nb-NO" sz="2000" b="0" i="1" smtClean="0">
                        <a:solidFill>
                          <a:schemeClr val="accent1">
                            <a:lumMod val="75000"/>
                          </a:schemeClr>
                        </a:solidFill>
                        <a:latin typeface="Cambria Math" panose="02040503050406030204" pitchFamily="18" charset="0"/>
                        <a:cs typeface="Calibri" panose="020F0502020204030204" pitchFamily="34" charset="0"/>
                      </a:rPr>
                      <m:t>𝑄</m:t>
                    </m:r>
                    <m:r>
                      <a:rPr lang="nb-NO" sz="2000" b="0" i="1" smtClean="0">
                        <a:solidFill>
                          <a:schemeClr val="accent1">
                            <a:lumMod val="75000"/>
                          </a:schemeClr>
                        </a:solidFill>
                        <a:latin typeface="Cambria Math" panose="02040503050406030204" pitchFamily="18" charset="0"/>
                        <a:cs typeface="Calibri" panose="020F0502020204030204" pitchFamily="34" charset="0"/>
                      </a:rPr>
                      <m:t>−</m:t>
                    </m:r>
                    <m:sSup>
                      <m:sSupPr>
                        <m:ctrlPr>
                          <a:rPr lang="nb-NO" sz="2000" i="1">
                            <a:solidFill>
                              <a:schemeClr val="accent1">
                                <a:lumMod val="75000"/>
                              </a:schemeClr>
                            </a:solidFill>
                            <a:latin typeface="Cambria Math" panose="02040503050406030204" pitchFamily="18" charset="0"/>
                            <a:cs typeface="Calibri" panose="020F0502020204030204" pitchFamily="34" charset="0"/>
                          </a:rPr>
                        </m:ctrlPr>
                      </m:sSupPr>
                      <m:e>
                        <m:r>
                          <a:rPr lang="nb-NO" sz="2000" b="0" i="1" smtClean="0">
                            <a:solidFill>
                              <a:schemeClr val="accent1">
                                <a:lumMod val="75000"/>
                              </a:schemeClr>
                            </a:solidFill>
                            <a:latin typeface="Cambria Math" panose="02040503050406030204" pitchFamily="18" charset="0"/>
                            <a:cs typeface="Calibri" panose="020F0502020204030204" pitchFamily="34" charset="0"/>
                          </a:rPr>
                          <m:t>𝑄</m:t>
                        </m:r>
                      </m:e>
                      <m:sup>
                        <m:r>
                          <a:rPr lang="nb-NO" sz="2000" b="0" i="1" smtClean="0">
                            <a:solidFill>
                              <a:schemeClr val="accent1">
                                <a:lumMod val="75000"/>
                              </a:schemeClr>
                            </a:solidFill>
                            <a:latin typeface="Cambria Math" panose="02040503050406030204" pitchFamily="18" charset="0"/>
                            <a:ea typeface="Cambria Math" panose="02040503050406030204" pitchFamily="18" charset="0"/>
                            <a:cs typeface="Calibri" panose="020F0502020204030204" pitchFamily="34" charset="0"/>
                          </a:rPr>
                          <m:t>2</m:t>
                        </m:r>
                      </m:sup>
                    </m:sSup>
                  </m:oMath>
                </a14:m>
                <a:endParaRPr lang="nb-NO" sz="2000" dirty="0">
                  <a:solidFill>
                    <a:schemeClr val="accent1">
                      <a:lumMod val="75000"/>
                    </a:schemeClr>
                  </a:solidFill>
                  <a:latin typeface="Calibri" panose="020F0502020204030204" pitchFamily="34" charset="0"/>
                  <a:cs typeface="Calibri" panose="020F0502020204030204" pitchFamily="34" charset="0"/>
                </a:endParaRPr>
              </a:p>
              <a:p>
                <a:pPr marL="0" indent="0">
                  <a:buNone/>
                </a:pPr>
                <a:endParaRPr lang="nb-NO" sz="2000" i="1" dirty="0">
                  <a:solidFill>
                    <a:schemeClr val="accent1">
                      <a:lumMod val="75000"/>
                    </a:schemeClr>
                  </a:solidFill>
                  <a:latin typeface="Cambria Math" panose="02040503050406030204" pitchFamily="18" charset="0"/>
                  <a:cs typeface="Calibri" panose="020F0502020204030204" pitchFamily="34" charset="0"/>
                </a:endParaRPr>
              </a:p>
              <a:p>
                <a:pPr marL="0" indent="0">
                  <a:buNone/>
                </a:pPr>
                <a:r>
                  <a:rPr lang="nb-NO" sz="2000" dirty="0">
                    <a:solidFill>
                      <a:schemeClr val="accent1">
                        <a:lumMod val="75000"/>
                      </a:schemeClr>
                    </a:solidFill>
                    <a:cs typeface="Calibri" panose="020F0502020204030204" pitchFamily="34" charset="0"/>
                  </a:rPr>
                  <a:t>	Optimal tilpasning der MR = MC</a:t>
                </a:r>
              </a:p>
              <a:p>
                <a:pPr marL="0" indent="0">
                  <a:buNone/>
                </a:pPr>
                <a:r>
                  <a:rPr lang="nb-NO" sz="2000" b="0" dirty="0">
                    <a:solidFill>
                      <a:schemeClr val="accent1">
                        <a:lumMod val="75000"/>
                      </a:schemeClr>
                    </a:solidFill>
                    <a:cs typeface="Calibri" panose="020F0502020204030204" pitchFamily="34" charset="0"/>
                  </a:rPr>
                  <a:t>	</a:t>
                </a:r>
                <a14:m>
                  <m:oMath xmlns:m="http://schemas.openxmlformats.org/officeDocument/2006/math">
                    <m:r>
                      <a:rPr lang="nb-NO" sz="2000" b="0" i="1" smtClean="0">
                        <a:solidFill>
                          <a:schemeClr val="accent1">
                            <a:lumMod val="75000"/>
                          </a:schemeClr>
                        </a:solidFill>
                        <a:latin typeface="Cambria Math" panose="02040503050406030204" pitchFamily="18" charset="0"/>
                        <a:cs typeface="Calibri" panose="020F0502020204030204" pitchFamily="34" charset="0"/>
                      </a:rPr>
                      <m:t>500−4</m:t>
                    </m:r>
                    <m:r>
                      <a:rPr lang="nb-NO" sz="2000" b="0" i="1" smtClean="0">
                        <a:solidFill>
                          <a:schemeClr val="accent1">
                            <a:lumMod val="75000"/>
                          </a:schemeClr>
                        </a:solidFill>
                        <a:latin typeface="Cambria Math" panose="02040503050406030204" pitchFamily="18" charset="0"/>
                        <a:cs typeface="Calibri" panose="020F0502020204030204" pitchFamily="34" charset="0"/>
                      </a:rPr>
                      <m:t>𝑄</m:t>
                    </m:r>
                    <m:r>
                      <a:rPr lang="nb-NO" sz="2000" b="0" i="1" smtClean="0">
                        <a:solidFill>
                          <a:schemeClr val="accent1">
                            <a:lumMod val="75000"/>
                          </a:schemeClr>
                        </a:solidFill>
                        <a:latin typeface="Cambria Math" panose="02040503050406030204" pitchFamily="18" charset="0"/>
                        <a:cs typeface="Calibri" panose="020F0502020204030204" pitchFamily="34" charset="0"/>
                      </a:rPr>
                      <m:t>=2</m:t>
                    </m:r>
                    <m:r>
                      <a:rPr lang="nb-NO" sz="2000" b="0" i="1" smtClean="0">
                        <a:solidFill>
                          <a:schemeClr val="accent1">
                            <a:lumMod val="75000"/>
                          </a:schemeClr>
                        </a:solidFill>
                        <a:latin typeface="Cambria Math" panose="02040503050406030204" pitchFamily="18" charset="0"/>
                        <a:cs typeface="Calibri" panose="020F0502020204030204" pitchFamily="34" charset="0"/>
                      </a:rPr>
                      <m:t>𝑄</m:t>
                    </m:r>
                    <m:r>
                      <a:rPr lang="nb-NO" sz="2000" b="0" i="1" smtClean="0">
                        <a:solidFill>
                          <a:schemeClr val="accent1">
                            <a:lumMod val="75000"/>
                          </a:schemeClr>
                        </a:solidFill>
                        <a:latin typeface="Cambria Math" panose="02040503050406030204" pitchFamily="18" charset="0"/>
                        <a:cs typeface="Calibri" panose="020F0502020204030204" pitchFamily="34" charset="0"/>
                      </a:rPr>
                      <m:t> ⇒  500=6</m:t>
                    </m:r>
                    <m:r>
                      <a:rPr lang="nb-NO" sz="2000" b="0" i="1" smtClean="0">
                        <a:solidFill>
                          <a:schemeClr val="accent1">
                            <a:lumMod val="75000"/>
                          </a:schemeClr>
                        </a:solidFill>
                        <a:latin typeface="Cambria Math" panose="02040503050406030204" pitchFamily="18" charset="0"/>
                        <a:cs typeface="Calibri" panose="020F0502020204030204" pitchFamily="34" charset="0"/>
                      </a:rPr>
                      <m:t>𝑄</m:t>
                    </m:r>
                    <m:r>
                      <a:rPr lang="nb-NO" sz="2000" b="0" i="1" smtClean="0">
                        <a:solidFill>
                          <a:schemeClr val="accent1">
                            <a:lumMod val="75000"/>
                          </a:schemeClr>
                        </a:solidFill>
                        <a:latin typeface="Cambria Math" panose="02040503050406030204" pitchFamily="18" charset="0"/>
                        <a:cs typeface="Calibri" panose="020F0502020204030204" pitchFamily="34" charset="0"/>
                      </a:rPr>
                      <m:t> ⇒</m:t>
                    </m:r>
                    <m:sSup>
                      <m:sSupPr>
                        <m:ctrlPr>
                          <a:rPr lang="nb-NO" sz="2000" b="0" i="1" smtClean="0">
                            <a:solidFill>
                              <a:schemeClr val="accent1">
                                <a:lumMod val="75000"/>
                              </a:schemeClr>
                            </a:solidFill>
                            <a:latin typeface="Cambria Math" panose="02040503050406030204" pitchFamily="18" charset="0"/>
                            <a:cs typeface="Calibri" panose="020F0502020204030204" pitchFamily="34" charset="0"/>
                          </a:rPr>
                        </m:ctrlPr>
                      </m:sSupPr>
                      <m:e>
                        <m:r>
                          <a:rPr lang="nb-NO" sz="2000" b="0" i="1" smtClean="0">
                            <a:solidFill>
                              <a:schemeClr val="accent1">
                                <a:lumMod val="75000"/>
                              </a:schemeClr>
                            </a:solidFill>
                            <a:latin typeface="Cambria Math" panose="02040503050406030204" pitchFamily="18" charset="0"/>
                            <a:cs typeface="Calibri" panose="020F0502020204030204" pitchFamily="34" charset="0"/>
                          </a:rPr>
                          <m:t>𝑄</m:t>
                        </m:r>
                      </m:e>
                      <m:sup>
                        <m:r>
                          <a:rPr lang="nb-NO" sz="2000" b="0" i="1" smtClean="0">
                            <a:solidFill>
                              <a:schemeClr val="accent1">
                                <a:lumMod val="75000"/>
                              </a:schemeClr>
                            </a:solidFill>
                            <a:latin typeface="Cambria Math" panose="02040503050406030204" pitchFamily="18" charset="0"/>
                            <a:cs typeface="Calibri" panose="020F0502020204030204" pitchFamily="34" charset="0"/>
                          </a:rPr>
                          <m:t>𝑀</m:t>
                        </m:r>
                      </m:sup>
                    </m:sSup>
                    <m:r>
                      <a:rPr lang="nb-NO" sz="2000" b="0" i="1" smtClean="0">
                        <a:solidFill>
                          <a:schemeClr val="accent1">
                            <a:lumMod val="75000"/>
                          </a:schemeClr>
                        </a:solidFill>
                        <a:latin typeface="Cambria Math" panose="02040503050406030204" pitchFamily="18" charset="0"/>
                        <a:cs typeface="Calibri" panose="020F0502020204030204" pitchFamily="34" charset="0"/>
                      </a:rPr>
                      <m:t>=</m:t>
                    </m:r>
                    <m:f>
                      <m:fPr>
                        <m:ctrlPr>
                          <a:rPr lang="nb-NO" sz="2000" b="0" i="1" smtClean="0">
                            <a:solidFill>
                              <a:schemeClr val="accent1">
                                <a:lumMod val="75000"/>
                              </a:schemeClr>
                            </a:solidFill>
                            <a:latin typeface="Cambria Math" panose="02040503050406030204" pitchFamily="18" charset="0"/>
                            <a:cs typeface="Calibri" panose="020F0502020204030204" pitchFamily="34" charset="0"/>
                          </a:rPr>
                        </m:ctrlPr>
                      </m:fPr>
                      <m:num>
                        <m:r>
                          <a:rPr lang="nb-NO" sz="2000" b="0" i="1" smtClean="0">
                            <a:solidFill>
                              <a:schemeClr val="accent1">
                                <a:lumMod val="75000"/>
                              </a:schemeClr>
                            </a:solidFill>
                            <a:latin typeface="Cambria Math" panose="02040503050406030204" pitchFamily="18" charset="0"/>
                            <a:cs typeface="Calibri" panose="020F0502020204030204" pitchFamily="34" charset="0"/>
                          </a:rPr>
                          <m:t>500</m:t>
                        </m:r>
                      </m:num>
                      <m:den>
                        <m:r>
                          <a:rPr lang="nb-NO" sz="2000" b="0" i="1" smtClean="0">
                            <a:solidFill>
                              <a:schemeClr val="accent1">
                                <a:lumMod val="75000"/>
                              </a:schemeClr>
                            </a:solidFill>
                            <a:latin typeface="Cambria Math" panose="02040503050406030204" pitchFamily="18" charset="0"/>
                            <a:cs typeface="Calibri" panose="020F0502020204030204" pitchFamily="34" charset="0"/>
                          </a:rPr>
                          <m:t>6</m:t>
                        </m:r>
                      </m:den>
                    </m:f>
                    <m:r>
                      <a:rPr lang="nb-NO" sz="2000" b="0" i="1" smtClean="0">
                        <a:solidFill>
                          <a:schemeClr val="accent1">
                            <a:lumMod val="75000"/>
                          </a:schemeClr>
                        </a:solidFill>
                        <a:latin typeface="Cambria Math" panose="02040503050406030204" pitchFamily="18" charset="0"/>
                        <a:cs typeface="Calibri" panose="020F0502020204030204" pitchFamily="34" charset="0"/>
                      </a:rPr>
                      <m:t>=83,33</m:t>
                    </m:r>
                  </m:oMath>
                </a14:m>
                <a:r>
                  <a:rPr lang="nb-NO" sz="2000" dirty="0">
                    <a:solidFill>
                      <a:schemeClr val="accent1">
                        <a:lumMod val="75000"/>
                      </a:schemeClr>
                    </a:solidFill>
                    <a:latin typeface="Calibri" panose="020F0502020204030204" pitchFamily="34" charset="0"/>
                    <a:cs typeface="Calibri" panose="020F0502020204030204" pitchFamily="34" charset="0"/>
                  </a:rPr>
                  <a:t>  </a:t>
                </a:r>
              </a:p>
              <a:p>
                <a:pPr marL="0" indent="0">
                  <a:buNone/>
                </a:pPr>
                <a:endParaRPr lang="nb-NO" sz="2000" dirty="0">
                  <a:solidFill>
                    <a:schemeClr val="accent1">
                      <a:lumMod val="75000"/>
                    </a:schemeClr>
                  </a:solidFill>
                  <a:latin typeface="Calibri" panose="020F0502020204030204" pitchFamily="34" charset="0"/>
                  <a:cs typeface="Calibri" panose="020F0502020204030204" pitchFamily="34" charset="0"/>
                </a:endParaRPr>
              </a:p>
              <a:p>
                <a:pPr marL="0" indent="0">
                  <a:buNone/>
                </a:pPr>
                <a14:m>
                  <m:oMath xmlns:m="http://schemas.openxmlformats.org/officeDocument/2006/math">
                    <m:sSup>
                      <m:sSupPr>
                        <m:ctrlPr>
                          <a:rPr lang="nb-NO" sz="2000" i="1" smtClean="0">
                            <a:solidFill>
                              <a:schemeClr val="accent1">
                                <a:lumMod val="75000"/>
                              </a:schemeClr>
                            </a:solidFill>
                            <a:latin typeface="Cambria Math" panose="02040503050406030204" pitchFamily="18" charset="0"/>
                            <a:cs typeface="Calibri" panose="020F0502020204030204" pitchFamily="34" charset="0"/>
                          </a:rPr>
                        </m:ctrlPr>
                      </m:sSupPr>
                      <m:e>
                        <m:r>
                          <a:rPr lang="nb-NO" sz="2000" b="0" i="1" smtClean="0">
                            <a:solidFill>
                              <a:schemeClr val="accent1">
                                <a:lumMod val="75000"/>
                              </a:schemeClr>
                            </a:solidFill>
                            <a:latin typeface="Cambria Math" panose="02040503050406030204" pitchFamily="18" charset="0"/>
                            <a:cs typeface="Calibri" panose="020F0502020204030204" pitchFamily="34" charset="0"/>
                          </a:rPr>
                          <m:t>                 </m:t>
                        </m:r>
                        <m:r>
                          <a:rPr lang="nb-NO" sz="2000" b="0" i="1" smtClean="0">
                            <a:solidFill>
                              <a:schemeClr val="accent1">
                                <a:lumMod val="75000"/>
                              </a:schemeClr>
                            </a:solidFill>
                            <a:latin typeface="Cambria Math" panose="02040503050406030204" pitchFamily="18" charset="0"/>
                            <a:cs typeface="Calibri" panose="020F0502020204030204" pitchFamily="34" charset="0"/>
                          </a:rPr>
                          <m:t>𝑃</m:t>
                        </m:r>
                      </m:e>
                      <m:sup>
                        <m:r>
                          <a:rPr lang="nb-NO" sz="2000" b="0" i="1" smtClean="0">
                            <a:solidFill>
                              <a:schemeClr val="accent1">
                                <a:lumMod val="75000"/>
                              </a:schemeClr>
                            </a:solidFill>
                            <a:latin typeface="Cambria Math" panose="02040503050406030204" pitchFamily="18" charset="0"/>
                            <a:cs typeface="Calibri" panose="020F0502020204030204" pitchFamily="34" charset="0"/>
                          </a:rPr>
                          <m:t>𝑀</m:t>
                        </m:r>
                      </m:sup>
                    </m:sSup>
                    <m:r>
                      <a:rPr lang="nb-NO" sz="2000" b="0" i="1" smtClean="0">
                        <a:solidFill>
                          <a:schemeClr val="accent1">
                            <a:lumMod val="75000"/>
                          </a:schemeClr>
                        </a:solidFill>
                        <a:latin typeface="Cambria Math" panose="02040503050406030204" pitchFamily="18" charset="0"/>
                        <a:cs typeface="Calibri" panose="020F0502020204030204" pitchFamily="34" charset="0"/>
                      </a:rPr>
                      <m:t>=500−2</m:t>
                    </m:r>
                    <m:r>
                      <a:rPr lang="nb-NO" sz="2000" b="0" i="1" smtClean="0">
                        <a:solidFill>
                          <a:schemeClr val="accent1">
                            <a:lumMod val="75000"/>
                          </a:schemeClr>
                        </a:solidFill>
                        <a:latin typeface="Cambria Math" panose="02040503050406030204" pitchFamily="18" charset="0"/>
                        <a:cs typeface="Calibri" panose="020F0502020204030204" pitchFamily="34" charset="0"/>
                      </a:rPr>
                      <m:t>𝑄</m:t>
                    </m:r>
                    <m:r>
                      <a:rPr lang="nb-NO" sz="2000" b="0" i="1" smtClean="0">
                        <a:solidFill>
                          <a:schemeClr val="accent1">
                            <a:lumMod val="75000"/>
                          </a:schemeClr>
                        </a:solidFill>
                        <a:latin typeface="Cambria Math" panose="02040503050406030204" pitchFamily="18" charset="0"/>
                        <a:cs typeface="Calibri" panose="020F0502020204030204" pitchFamily="34" charset="0"/>
                      </a:rPr>
                      <m:t>=500−2</m:t>
                    </m:r>
                    <m:d>
                      <m:dPr>
                        <m:ctrlPr>
                          <a:rPr lang="nb-NO" sz="2000" b="0" i="1" smtClean="0">
                            <a:solidFill>
                              <a:schemeClr val="accent1">
                                <a:lumMod val="75000"/>
                              </a:schemeClr>
                            </a:solidFill>
                            <a:latin typeface="Cambria Math" panose="02040503050406030204" pitchFamily="18" charset="0"/>
                            <a:cs typeface="Calibri" panose="020F0502020204030204" pitchFamily="34" charset="0"/>
                          </a:rPr>
                        </m:ctrlPr>
                      </m:dPr>
                      <m:e>
                        <m:r>
                          <a:rPr lang="nb-NO" sz="2000" b="0" i="1" smtClean="0">
                            <a:solidFill>
                              <a:schemeClr val="accent1">
                                <a:lumMod val="75000"/>
                              </a:schemeClr>
                            </a:solidFill>
                            <a:latin typeface="Cambria Math" panose="02040503050406030204" pitchFamily="18" charset="0"/>
                            <a:cs typeface="Calibri" panose="020F0502020204030204" pitchFamily="34" charset="0"/>
                          </a:rPr>
                          <m:t>83,33</m:t>
                        </m:r>
                      </m:e>
                    </m:d>
                    <m:r>
                      <a:rPr lang="nb-NO" sz="2000" b="0" i="1" smtClean="0">
                        <a:solidFill>
                          <a:schemeClr val="accent1">
                            <a:lumMod val="75000"/>
                          </a:schemeClr>
                        </a:solidFill>
                        <a:latin typeface="Cambria Math" panose="02040503050406030204" pitchFamily="18" charset="0"/>
                        <a:cs typeface="Calibri" panose="020F0502020204030204" pitchFamily="34" charset="0"/>
                      </a:rPr>
                      <m:t>=333,33</m:t>
                    </m:r>
                  </m:oMath>
                </a14:m>
                <a:r>
                  <a:rPr lang="nb-NO" sz="2000" b="0" dirty="0">
                    <a:solidFill>
                      <a:schemeClr val="accent1">
                        <a:lumMod val="75000"/>
                      </a:schemeClr>
                    </a:solidFill>
                    <a:latin typeface="Calibri" panose="020F0502020204030204" pitchFamily="34" charset="0"/>
                    <a:cs typeface="Calibri" panose="020F0502020204030204" pitchFamily="34" charset="0"/>
                  </a:rPr>
                  <a:t>   </a:t>
                </a:r>
              </a:p>
              <a:p>
                <a:pPr marL="0" indent="0">
                  <a:buNone/>
                </a:pPr>
                <a:endParaRPr lang="nb-NO" sz="2000" dirty="0">
                  <a:solidFill>
                    <a:schemeClr val="accent1">
                      <a:lumMod val="75000"/>
                    </a:schemeClr>
                  </a:solidFill>
                  <a:latin typeface="Calibri" panose="020F0502020204030204" pitchFamily="34" charset="0"/>
                  <a:cs typeface="Calibri" panose="020F0502020204030204" pitchFamily="34" charset="0"/>
                </a:endParaRPr>
              </a:p>
              <a:p>
                <a:pPr marL="0" indent="0">
                  <a:buNone/>
                </a:pPr>
                <a:r>
                  <a:rPr lang="nb-NO" sz="2000" dirty="0">
                    <a:solidFill>
                      <a:schemeClr val="accent1">
                        <a:lumMod val="75000"/>
                      </a:schemeClr>
                    </a:solidFill>
                    <a:latin typeface="Calibri" panose="020F0502020204030204" pitchFamily="34" charset="0"/>
                    <a:cs typeface="Calibri" panose="020F0502020204030204" pitchFamily="34" charset="0"/>
                  </a:rPr>
                  <a:t>	Monopolisten tilpasser seg der MC = MR, og setter P &gt;MC</a:t>
                </a:r>
              </a:p>
              <a:p>
                <a:endParaRPr lang="nb-NO"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59781" y="955829"/>
                <a:ext cx="10515600" cy="5118399"/>
              </a:xfrm>
              <a:blipFill>
                <a:blip r:embed="rId2"/>
                <a:stretch>
                  <a:fillRect l="-580" b="-358"/>
                </a:stretch>
              </a:blipFill>
            </p:spPr>
            <p:txBody>
              <a:bodyPr/>
              <a:lstStyle/>
              <a:p>
                <a:r>
                  <a:rPr lang="en-US">
                    <a:noFill/>
                  </a:rPr>
                  <a:t> </a:t>
                </a:r>
              </a:p>
            </p:txBody>
          </p:sp>
        </mc:Fallback>
      </mc:AlternateContent>
    </p:spTree>
    <p:extLst>
      <p:ext uri="{BB962C8B-B14F-4D97-AF65-F5344CB8AC3E}">
        <p14:creationId xmlns:p14="http://schemas.microsoft.com/office/powerpoint/2010/main" val="3647695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756" y="0"/>
            <a:ext cx="10515600" cy="1325563"/>
          </a:xfrm>
        </p:spPr>
        <p:txBody>
          <a:bodyPr/>
          <a:lstStyle/>
          <a:p>
            <a:r>
              <a:rPr lang="nb-NO" dirty="0">
                <a:solidFill>
                  <a:schemeClr val="accent1">
                    <a:lumMod val="75000"/>
                  </a:schemeClr>
                </a:solidFill>
                <a:latin typeface="Calibri" panose="020F0502020204030204" pitchFamily="34" charset="0"/>
                <a:cs typeface="Calibri" panose="020F0502020204030204" pitchFamily="34" charset="0"/>
              </a:rPr>
              <a:t>Oppgave</a:t>
            </a:r>
            <a:endParaRPr lang="nb-NO"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81722" y="1045038"/>
                <a:ext cx="10515600" cy="4926553"/>
              </a:xfrm>
            </p:spPr>
            <p:txBody>
              <a:bodyPr>
                <a:normAutofit/>
              </a:bodyPr>
              <a:lstStyle/>
              <a:p>
                <a:pPr marL="0" indent="0">
                  <a:buNone/>
                </a:pPr>
                <a:r>
                  <a:rPr lang="nb-NO" sz="1800" dirty="0">
                    <a:solidFill>
                      <a:schemeClr val="accent1">
                        <a:lumMod val="75000"/>
                      </a:schemeClr>
                    </a:solidFill>
                    <a:latin typeface="Calibri" panose="020F0502020204030204" pitchFamily="34" charset="0"/>
                    <a:cs typeface="Calibri" panose="020F0502020204030204" pitchFamily="34" charset="0"/>
                  </a:rPr>
                  <a:t>Etterspørsel etter vare Q er gitt ved p = 500 – 2Q, der p er prisen på gode Q, og Q er kvantum etterspurt. </a:t>
                </a:r>
              </a:p>
              <a:p>
                <a:pPr marL="571500" indent="-571500">
                  <a:lnSpc>
                    <a:spcPct val="150000"/>
                  </a:lnSpc>
                  <a:buFont typeface="+mj-lt"/>
                  <a:buAutoNum type="romanLcPeriod" startAt="2"/>
                </a:pPr>
                <a:r>
                  <a:rPr lang="nb-NO" sz="1800" dirty="0">
                    <a:solidFill>
                      <a:schemeClr val="accent1">
                        <a:lumMod val="75000"/>
                      </a:schemeClr>
                    </a:solidFill>
                    <a:latin typeface="Calibri" panose="020F0502020204030204" pitchFamily="34" charset="0"/>
                    <a:cs typeface="Calibri" panose="020F0502020204030204" pitchFamily="34" charset="0"/>
                  </a:rPr>
                  <a:t>Hva ville markedstilpasningen ha vært under fullkommen konkurranse? Forklar ditt svar og kommenter den samfunnsøkonomiske lønnsomheten ved denne markedstilpasningen. Hvor mye taper samfunnet ved monopoltilpasning? </a:t>
                </a:r>
              </a:p>
              <a:p>
                <a:pPr marL="0" indent="0">
                  <a:buNone/>
                </a:pPr>
                <a:endParaRPr lang="nb-NO" sz="1800" dirty="0">
                  <a:solidFill>
                    <a:schemeClr val="accent1">
                      <a:lumMod val="75000"/>
                    </a:schemeClr>
                  </a:solidFill>
                  <a:latin typeface="Calibri" panose="020F0502020204030204" pitchFamily="34" charset="0"/>
                  <a:cs typeface="Calibri" panose="020F0502020204030204" pitchFamily="34" charset="0"/>
                </a:endParaRPr>
              </a:p>
              <a:p>
                <a:pPr marL="0" indent="0">
                  <a:buNone/>
                </a:pPr>
                <a:r>
                  <a:rPr lang="nb-NO" sz="1800" dirty="0">
                    <a:solidFill>
                      <a:schemeClr val="accent1">
                        <a:lumMod val="75000"/>
                      </a:schemeClr>
                    </a:solidFill>
                    <a:latin typeface="Calibri" panose="020F0502020204030204" pitchFamily="34" charset="0"/>
                    <a:cs typeface="Calibri" panose="020F0502020204030204" pitchFamily="34" charset="0"/>
                  </a:rPr>
                  <a:t>Ved fullkommen konkurranse vil markedslikevekten være der P = MC:</a:t>
                </a:r>
              </a:p>
              <a:p>
                <a:pPr marL="0" indent="0">
                  <a:buNone/>
                </a:pPr>
                <a:r>
                  <a:rPr lang="nb-NO" sz="1800" dirty="0">
                    <a:solidFill>
                      <a:schemeClr val="accent1">
                        <a:lumMod val="75000"/>
                      </a:schemeClr>
                    </a:solidFill>
                    <a:latin typeface="Calibri" panose="020F0502020204030204" pitchFamily="34" charset="0"/>
                    <a:cs typeface="Calibri" panose="020F0502020204030204" pitchFamily="34" charset="0"/>
                  </a:rPr>
                  <a:t>	</a:t>
                </a:r>
                <a14:m>
                  <m:oMath xmlns:m="http://schemas.openxmlformats.org/officeDocument/2006/math">
                    <m:r>
                      <a:rPr lang="nb-NO" sz="1800" b="0" i="1" smtClean="0">
                        <a:solidFill>
                          <a:schemeClr val="accent1">
                            <a:lumMod val="75000"/>
                          </a:schemeClr>
                        </a:solidFill>
                        <a:latin typeface="Cambria Math" panose="02040503050406030204" pitchFamily="18" charset="0"/>
                        <a:cs typeface="Calibri" panose="020F0502020204030204" pitchFamily="34" charset="0"/>
                      </a:rPr>
                      <m:t>500−2</m:t>
                    </m:r>
                    <m:r>
                      <a:rPr lang="nb-NO" sz="1800" b="0" i="1" smtClean="0">
                        <a:solidFill>
                          <a:schemeClr val="accent1">
                            <a:lumMod val="75000"/>
                          </a:schemeClr>
                        </a:solidFill>
                        <a:latin typeface="Cambria Math" panose="02040503050406030204" pitchFamily="18" charset="0"/>
                        <a:cs typeface="Calibri" panose="020F0502020204030204" pitchFamily="34" charset="0"/>
                      </a:rPr>
                      <m:t>𝑄</m:t>
                    </m:r>
                    <m:r>
                      <a:rPr lang="nb-NO" sz="1800" b="0" i="1" smtClean="0">
                        <a:solidFill>
                          <a:schemeClr val="accent1">
                            <a:lumMod val="75000"/>
                          </a:schemeClr>
                        </a:solidFill>
                        <a:latin typeface="Cambria Math" panose="02040503050406030204" pitchFamily="18" charset="0"/>
                        <a:cs typeface="Calibri" panose="020F0502020204030204" pitchFamily="34" charset="0"/>
                      </a:rPr>
                      <m:t>=2</m:t>
                    </m:r>
                    <m:r>
                      <a:rPr lang="nb-NO" sz="1800" b="0" i="1" smtClean="0">
                        <a:solidFill>
                          <a:schemeClr val="accent1">
                            <a:lumMod val="75000"/>
                          </a:schemeClr>
                        </a:solidFill>
                        <a:latin typeface="Cambria Math" panose="02040503050406030204" pitchFamily="18" charset="0"/>
                        <a:cs typeface="Calibri" panose="020F0502020204030204" pitchFamily="34" charset="0"/>
                      </a:rPr>
                      <m:t>𝑄</m:t>
                    </m:r>
                    <m:r>
                      <a:rPr lang="nb-NO" sz="1800" b="0" i="1" smtClean="0">
                        <a:solidFill>
                          <a:schemeClr val="accent1">
                            <a:lumMod val="75000"/>
                          </a:schemeClr>
                        </a:solidFill>
                        <a:latin typeface="Cambria Math" panose="02040503050406030204" pitchFamily="18" charset="0"/>
                        <a:cs typeface="Calibri" panose="020F0502020204030204" pitchFamily="34" charset="0"/>
                      </a:rPr>
                      <m:t>  ⇒  500=4</m:t>
                    </m:r>
                    <m:r>
                      <a:rPr lang="nb-NO" sz="1800" b="0" i="1" smtClean="0">
                        <a:solidFill>
                          <a:schemeClr val="accent1">
                            <a:lumMod val="75000"/>
                          </a:schemeClr>
                        </a:solidFill>
                        <a:latin typeface="Cambria Math" panose="02040503050406030204" pitchFamily="18" charset="0"/>
                        <a:cs typeface="Calibri" panose="020F0502020204030204" pitchFamily="34" charset="0"/>
                      </a:rPr>
                      <m:t>𝑄</m:t>
                    </m:r>
                    <m:r>
                      <a:rPr lang="nb-NO" sz="1800" b="0" i="1" smtClean="0">
                        <a:solidFill>
                          <a:schemeClr val="accent1">
                            <a:lumMod val="75000"/>
                          </a:schemeClr>
                        </a:solidFill>
                        <a:latin typeface="Cambria Math" panose="02040503050406030204" pitchFamily="18" charset="0"/>
                        <a:cs typeface="Calibri" panose="020F0502020204030204" pitchFamily="34" charset="0"/>
                      </a:rPr>
                      <m:t>   ⇒ </m:t>
                    </m:r>
                    <m:sSup>
                      <m:sSupPr>
                        <m:ctrlPr>
                          <a:rPr lang="nb-NO" sz="1800" b="0" i="1" smtClean="0">
                            <a:solidFill>
                              <a:schemeClr val="accent1">
                                <a:lumMod val="75000"/>
                              </a:schemeClr>
                            </a:solidFill>
                            <a:latin typeface="Cambria Math" panose="02040503050406030204" pitchFamily="18" charset="0"/>
                            <a:cs typeface="Calibri" panose="020F0502020204030204" pitchFamily="34" charset="0"/>
                          </a:rPr>
                        </m:ctrlPr>
                      </m:sSupPr>
                      <m:e>
                        <m:r>
                          <a:rPr lang="nb-NO" sz="1800" b="0" i="1" smtClean="0">
                            <a:solidFill>
                              <a:schemeClr val="accent1">
                                <a:lumMod val="75000"/>
                              </a:schemeClr>
                            </a:solidFill>
                            <a:latin typeface="Cambria Math" panose="02040503050406030204" pitchFamily="18" charset="0"/>
                            <a:cs typeface="Calibri" panose="020F0502020204030204" pitchFamily="34" charset="0"/>
                          </a:rPr>
                          <m:t>𝑄</m:t>
                        </m:r>
                      </m:e>
                      <m:sup>
                        <m:r>
                          <a:rPr lang="nb-NO" sz="1800" b="0" i="1" smtClean="0">
                            <a:solidFill>
                              <a:schemeClr val="accent1">
                                <a:lumMod val="75000"/>
                              </a:schemeClr>
                            </a:solidFill>
                            <a:latin typeface="Cambria Math" panose="02040503050406030204" pitchFamily="18" charset="0"/>
                            <a:cs typeface="Calibri" panose="020F0502020204030204" pitchFamily="34" charset="0"/>
                          </a:rPr>
                          <m:t>𝑐</m:t>
                        </m:r>
                      </m:sup>
                    </m:sSup>
                    <m:r>
                      <a:rPr lang="nb-NO" sz="1800" b="0" i="1" smtClean="0">
                        <a:solidFill>
                          <a:schemeClr val="accent1">
                            <a:lumMod val="75000"/>
                          </a:schemeClr>
                        </a:solidFill>
                        <a:latin typeface="Cambria Math" panose="02040503050406030204" pitchFamily="18" charset="0"/>
                        <a:cs typeface="Calibri" panose="020F0502020204030204" pitchFamily="34" charset="0"/>
                      </a:rPr>
                      <m:t>=</m:t>
                    </m:r>
                    <m:f>
                      <m:fPr>
                        <m:ctrlPr>
                          <a:rPr lang="nb-NO" sz="1800" b="0" i="1" smtClean="0">
                            <a:solidFill>
                              <a:schemeClr val="accent1">
                                <a:lumMod val="75000"/>
                              </a:schemeClr>
                            </a:solidFill>
                            <a:latin typeface="Cambria Math" panose="02040503050406030204" pitchFamily="18" charset="0"/>
                            <a:cs typeface="Calibri" panose="020F0502020204030204" pitchFamily="34" charset="0"/>
                          </a:rPr>
                        </m:ctrlPr>
                      </m:fPr>
                      <m:num>
                        <m:r>
                          <a:rPr lang="nb-NO" sz="1800" b="0" i="1" smtClean="0">
                            <a:solidFill>
                              <a:schemeClr val="accent1">
                                <a:lumMod val="75000"/>
                              </a:schemeClr>
                            </a:solidFill>
                            <a:latin typeface="Cambria Math" panose="02040503050406030204" pitchFamily="18" charset="0"/>
                            <a:cs typeface="Calibri" panose="020F0502020204030204" pitchFamily="34" charset="0"/>
                          </a:rPr>
                          <m:t>500</m:t>
                        </m:r>
                      </m:num>
                      <m:den>
                        <m:r>
                          <a:rPr lang="nb-NO" sz="1800" b="0" i="1" smtClean="0">
                            <a:solidFill>
                              <a:schemeClr val="accent1">
                                <a:lumMod val="75000"/>
                              </a:schemeClr>
                            </a:solidFill>
                            <a:latin typeface="Cambria Math" panose="02040503050406030204" pitchFamily="18" charset="0"/>
                            <a:cs typeface="Calibri" panose="020F0502020204030204" pitchFamily="34" charset="0"/>
                          </a:rPr>
                          <m:t>4</m:t>
                        </m:r>
                      </m:den>
                    </m:f>
                    <m:r>
                      <a:rPr lang="nb-NO" sz="1800" b="0" i="1" smtClean="0">
                        <a:solidFill>
                          <a:schemeClr val="accent1">
                            <a:lumMod val="75000"/>
                          </a:schemeClr>
                        </a:solidFill>
                        <a:latin typeface="Cambria Math" panose="02040503050406030204" pitchFamily="18" charset="0"/>
                        <a:cs typeface="Calibri" panose="020F0502020204030204" pitchFamily="34" charset="0"/>
                      </a:rPr>
                      <m:t>=125</m:t>
                    </m:r>
                  </m:oMath>
                </a14:m>
                <a:endParaRPr lang="nb-NO" sz="1800" b="0" dirty="0">
                  <a:solidFill>
                    <a:schemeClr val="accent1">
                      <a:lumMod val="75000"/>
                    </a:schemeClr>
                  </a:solidFill>
                  <a:latin typeface="Calibri" panose="020F0502020204030204" pitchFamily="34" charset="0"/>
                  <a:cs typeface="Calibri" panose="020F0502020204030204" pitchFamily="34" charset="0"/>
                </a:endParaRPr>
              </a:p>
              <a:p>
                <a:pPr marL="0" indent="0">
                  <a:buNone/>
                </a:pPr>
                <a:endParaRPr lang="nb-NO" sz="1800" dirty="0">
                  <a:solidFill>
                    <a:schemeClr val="accent1">
                      <a:lumMod val="75000"/>
                    </a:schemeClr>
                  </a:solidFill>
                  <a:latin typeface="Calibri" panose="020F0502020204030204" pitchFamily="34" charset="0"/>
                  <a:cs typeface="Calibri" panose="020F0502020204030204" pitchFamily="34" charset="0"/>
                </a:endParaRPr>
              </a:p>
              <a:p>
                <a:pPr marL="0" indent="0">
                  <a:buNone/>
                </a:pPr>
                <a14:m>
                  <m:oMath xmlns:m="http://schemas.openxmlformats.org/officeDocument/2006/math">
                    <m:sSup>
                      <m:sSupPr>
                        <m:ctrlPr>
                          <a:rPr lang="nb-NO" sz="1800" i="1">
                            <a:solidFill>
                              <a:schemeClr val="accent1">
                                <a:lumMod val="75000"/>
                              </a:schemeClr>
                            </a:solidFill>
                            <a:latin typeface="Cambria Math" panose="02040503050406030204" pitchFamily="18" charset="0"/>
                            <a:cs typeface="Calibri" panose="020F0502020204030204" pitchFamily="34" charset="0"/>
                          </a:rPr>
                        </m:ctrlPr>
                      </m:sSupPr>
                      <m:e>
                        <m:r>
                          <a:rPr lang="nb-NO" sz="1800" i="1">
                            <a:solidFill>
                              <a:schemeClr val="accent1">
                                <a:lumMod val="75000"/>
                              </a:schemeClr>
                            </a:solidFill>
                            <a:latin typeface="Cambria Math" panose="02040503050406030204" pitchFamily="18" charset="0"/>
                            <a:cs typeface="Calibri" panose="020F0502020204030204" pitchFamily="34" charset="0"/>
                          </a:rPr>
                          <m:t>                 </m:t>
                        </m:r>
                        <m:r>
                          <a:rPr lang="nb-NO" sz="1800" i="1">
                            <a:solidFill>
                              <a:schemeClr val="accent1">
                                <a:lumMod val="75000"/>
                              </a:schemeClr>
                            </a:solidFill>
                            <a:latin typeface="Cambria Math" panose="02040503050406030204" pitchFamily="18" charset="0"/>
                            <a:cs typeface="Calibri" panose="020F0502020204030204" pitchFamily="34" charset="0"/>
                          </a:rPr>
                          <m:t>𝑃</m:t>
                        </m:r>
                      </m:e>
                      <m:sup>
                        <m:r>
                          <a:rPr lang="nb-NO" sz="1800" b="0" i="1" smtClean="0">
                            <a:solidFill>
                              <a:schemeClr val="accent1">
                                <a:lumMod val="75000"/>
                              </a:schemeClr>
                            </a:solidFill>
                            <a:latin typeface="Cambria Math" panose="02040503050406030204" pitchFamily="18" charset="0"/>
                            <a:cs typeface="Calibri" panose="020F0502020204030204" pitchFamily="34" charset="0"/>
                          </a:rPr>
                          <m:t>𝑐</m:t>
                        </m:r>
                      </m:sup>
                    </m:sSup>
                    <m:r>
                      <a:rPr lang="nb-NO" sz="1800" i="1">
                        <a:solidFill>
                          <a:schemeClr val="accent1">
                            <a:lumMod val="75000"/>
                          </a:schemeClr>
                        </a:solidFill>
                        <a:latin typeface="Cambria Math" panose="02040503050406030204" pitchFamily="18" charset="0"/>
                        <a:cs typeface="Calibri" panose="020F0502020204030204" pitchFamily="34" charset="0"/>
                      </a:rPr>
                      <m:t>=500−2</m:t>
                    </m:r>
                    <m:r>
                      <a:rPr lang="nb-NO" sz="1800" i="1">
                        <a:solidFill>
                          <a:schemeClr val="accent1">
                            <a:lumMod val="75000"/>
                          </a:schemeClr>
                        </a:solidFill>
                        <a:latin typeface="Cambria Math" panose="02040503050406030204" pitchFamily="18" charset="0"/>
                        <a:cs typeface="Calibri" panose="020F0502020204030204" pitchFamily="34" charset="0"/>
                      </a:rPr>
                      <m:t>𝑄</m:t>
                    </m:r>
                    <m:r>
                      <a:rPr lang="nb-NO" sz="1800" i="1">
                        <a:solidFill>
                          <a:schemeClr val="accent1">
                            <a:lumMod val="75000"/>
                          </a:schemeClr>
                        </a:solidFill>
                        <a:latin typeface="Cambria Math" panose="02040503050406030204" pitchFamily="18" charset="0"/>
                        <a:cs typeface="Calibri" panose="020F0502020204030204" pitchFamily="34" charset="0"/>
                      </a:rPr>
                      <m:t>=500−2</m:t>
                    </m:r>
                    <m:d>
                      <m:dPr>
                        <m:ctrlPr>
                          <a:rPr lang="nb-NO" sz="1800" i="1">
                            <a:solidFill>
                              <a:schemeClr val="accent1">
                                <a:lumMod val="75000"/>
                              </a:schemeClr>
                            </a:solidFill>
                            <a:latin typeface="Cambria Math" panose="02040503050406030204" pitchFamily="18" charset="0"/>
                            <a:cs typeface="Calibri" panose="020F0502020204030204" pitchFamily="34" charset="0"/>
                          </a:rPr>
                        </m:ctrlPr>
                      </m:dPr>
                      <m:e>
                        <m:r>
                          <a:rPr lang="nb-NO" sz="1800" b="0" i="1" smtClean="0">
                            <a:solidFill>
                              <a:schemeClr val="accent1">
                                <a:lumMod val="75000"/>
                              </a:schemeClr>
                            </a:solidFill>
                            <a:latin typeface="Cambria Math" panose="02040503050406030204" pitchFamily="18" charset="0"/>
                            <a:cs typeface="Calibri" panose="020F0502020204030204" pitchFamily="34" charset="0"/>
                          </a:rPr>
                          <m:t>125</m:t>
                        </m:r>
                      </m:e>
                    </m:d>
                    <m:r>
                      <a:rPr lang="nb-NO" sz="1800" i="1">
                        <a:solidFill>
                          <a:schemeClr val="accent1">
                            <a:lumMod val="75000"/>
                          </a:schemeClr>
                        </a:solidFill>
                        <a:latin typeface="Cambria Math" panose="02040503050406030204" pitchFamily="18" charset="0"/>
                        <a:cs typeface="Calibri" panose="020F0502020204030204" pitchFamily="34" charset="0"/>
                      </a:rPr>
                      <m:t>=</m:t>
                    </m:r>
                  </m:oMath>
                </a14:m>
                <a:r>
                  <a:rPr lang="nb-NO" sz="1800" dirty="0">
                    <a:solidFill>
                      <a:schemeClr val="accent1">
                        <a:lumMod val="75000"/>
                      </a:schemeClr>
                    </a:solidFill>
                    <a:latin typeface="Calibri" panose="020F0502020204030204" pitchFamily="34" charset="0"/>
                    <a:cs typeface="Calibri" panose="020F0502020204030204" pitchFamily="34" charset="0"/>
                  </a:rPr>
                  <a:t>250</a:t>
                </a:r>
              </a:p>
              <a:p>
                <a:pPr marL="0" indent="0">
                  <a:buNone/>
                </a:pPr>
                <a:endParaRPr lang="nb-NO" sz="1800" dirty="0">
                  <a:solidFill>
                    <a:schemeClr val="accent1">
                      <a:lumMod val="75000"/>
                    </a:schemeClr>
                  </a:solidFill>
                  <a:latin typeface="Calibri" panose="020F0502020204030204" pitchFamily="34" charset="0"/>
                  <a:cs typeface="Calibri" panose="020F0502020204030204" pitchFamily="34" charset="0"/>
                </a:endParaRPr>
              </a:p>
              <a:p>
                <a:pPr marL="0" indent="0">
                  <a:buNone/>
                </a:pPr>
                <a:r>
                  <a:rPr lang="nb-NO" sz="1800" dirty="0">
                    <a:solidFill>
                      <a:schemeClr val="accent1">
                        <a:lumMod val="75000"/>
                      </a:schemeClr>
                    </a:solidFill>
                    <a:latin typeface="Calibri" panose="020F0502020204030204" pitchFamily="34" charset="0"/>
                    <a:cs typeface="Calibri" panose="020F0502020204030204" pitchFamily="34" charset="0"/>
                  </a:rPr>
                  <a:t>Ved fullkommen konkurranse vil markedsprisen være lavere enn ved monopol, og solgt kvantum vil være høyre </a:t>
                </a:r>
                <a:endParaRPr lang="nb-NO" sz="1800" b="0" dirty="0">
                  <a:solidFill>
                    <a:schemeClr val="accent1">
                      <a:lumMod val="75000"/>
                    </a:schemeClr>
                  </a:solidFill>
                  <a:latin typeface="Calibri" panose="020F0502020204030204" pitchFamily="34" charset="0"/>
                  <a:cs typeface="Calibri" panose="020F0502020204030204" pitchFamily="34" charset="0"/>
                </a:endParaRPr>
              </a:p>
              <a:p>
                <a:pPr marL="0" indent="0">
                  <a:buNone/>
                </a:pPr>
                <a:r>
                  <a:rPr lang="nb-NO" sz="1800" dirty="0">
                    <a:solidFill>
                      <a:schemeClr val="accent1">
                        <a:lumMod val="75000"/>
                      </a:schemeClr>
                    </a:solidFill>
                    <a:latin typeface="Calibri" panose="020F0502020204030204" pitchFamily="34" charset="0"/>
                    <a:cs typeface="Calibri" panose="020F0502020204030204" pitchFamily="34" charset="0"/>
                  </a:rPr>
                  <a:t>    </a:t>
                </a:r>
              </a:p>
              <a:p>
                <a:endParaRPr lang="nb-NO"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81722" y="1045038"/>
                <a:ext cx="10515600" cy="4926553"/>
              </a:xfrm>
              <a:blipFill>
                <a:blip r:embed="rId2"/>
                <a:stretch>
                  <a:fillRect l="-464" t="-1112" r="-522"/>
                </a:stretch>
              </a:blipFill>
            </p:spPr>
            <p:txBody>
              <a:bodyPr/>
              <a:lstStyle/>
              <a:p>
                <a:r>
                  <a:rPr lang="en-US">
                    <a:noFill/>
                  </a:rPr>
                  <a:t> </a:t>
                </a:r>
              </a:p>
            </p:txBody>
          </p:sp>
        </mc:Fallback>
      </mc:AlternateContent>
    </p:spTree>
    <p:extLst>
      <p:ext uri="{BB962C8B-B14F-4D97-AF65-F5344CB8AC3E}">
        <p14:creationId xmlns:p14="http://schemas.microsoft.com/office/powerpoint/2010/main" val="520467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normAutofit/>
          </a:bodyPr>
          <a:lstStyle/>
          <a:p>
            <a:pPr eaLnBrk="1" hangingPunct="1"/>
            <a:r>
              <a:rPr lang="nb-NO" sz="4000" dirty="0">
                <a:solidFill>
                  <a:schemeClr val="bg2">
                    <a:lumMod val="50000"/>
                  </a:schemeClr>
                </a:solidFill>
                <a:latin typeface="Calibri" panose="020F0502020204030204" pitchFamily="34" charset="0"/>
                <a:cs typeface="Calibri" panose="020F0502020204030204" pitchFamily="34" charset="0"/>
              </a:rPr>
              <a:t>Monopol versus frikonkurranse</a:t>
            </a:r>
          </a:p>
        </p:txBody>
      </p:sp>
      <p:sp>
        <p:nvSpPr>
          <p:cNvPr id="2" name="TextBox 1"/>
          <p:cNvSpPr txBox="1"/>
          <p:nvPr/>
        </p:nvSpPr>
        <p:spPr>
          <a:xfrm>
            <a:off x="8172528" y="5126672"/>
            <a:ext cx="2618024" cy="369332"/>
          </a:xfrm>
          <a:prstGeom prst="rect">
            <a:avLst/>
          </a:prstGeom>
          <a:noFill/>
        </p:spPr>
        <p:txBody>
          <a:bodyPr wrap="none" rtlCol="0">
            <a:spAutoFit/>
          </a:bodyPr>
          <a:lstStyle/>
          <a:p>
            <a:r>
              <a:rPr lang="nb-NO" dirty="0">
                <a:latin typeface="Cambria Math" panose="02040503050406030204" pitchFamily="18" charset="0"/>
                <a:ea typeface="Cambria Math" panose="02040503050406030204" pitchFamily="18" charset="0"/>
              </a:rPr>
              <a:t>MC(83)=2Q=2*83=166</a:t>
            </a:r>
          </a:p>
        </p:txBody>
      </p:sp>
      <p:sp>
        <p:nvSpPr>
          <p:cNvPr id="4" name="TextBox 3"/>
          <p:cNvSpPr txBox="1"/>
          <p:nvPr/>
        </p:nvSpPr>
        <p:spPr>
          <a:xfrm>
            <a:off x="7214628" y="5741730"/>
            <a:ext cx="4701415" cy="369332"/>
          </a:xfrm>
          <a:prstGeom prst="rect">
            <a:avLst/>
          </a:prstGeom>
          <a:noFill/>
        </p:spPr>
        <p:txBody>
          <a:bodyPr wrap="none" rtlCol="0">
            <a:spAutoFit/>
          </a:bodyPr>
          <a:lstStyle/>
          <a:p>
            <a:r>
              <a:rPr lang="nb-NO" dirty="0">
                <a:latin typeface="Cambria Math" panose="02040503050406030204" pitchFamily="18" charset="0"/>
                <a:ea typeface="Cambria Math" panose="02040503050406030204" pitchFamily="18" charset="0"/>
              </a:rPr>
              <a:t>DVT=1/2(333,33-166)(125-83,33)=3472,36</a:t>
            </a:r>
          </a:p>
        </p:txBody>
      </p:sp>
      <p:sp>
        <p:nvSpPr>
          <p:cNvPr id="14" name="TextBox 13"/>
          <p:cNvSpPr txBox="1"/>
          <p:nvPr/>
        </p:nvSpPr>
        <p:spPr>
          <a:xfrm>
            <a:off x="7513495" y="1864500"/>
            <a:ext cx="4103679" cy="2031325"/>
          </a:xfrm>
          <a:prstGeom prst="rect">
            <a:avLst/>
          </a:prstGeom>
          <a:noFill/>
        </p:spPr>
        <p:txBody>
          <a:bodyPr wrap="square" rtlCol="0">
            <a:spAutoFit/>
          </a:bodyPr>
          <a:lstStyle/>
          <a:p>
            <a:r>
              <a:rPr lang="nb-NO" dirty="0">
                <a:latin typeface="Calibri" panose="020F0502020204030204" pitchFamily="34" charset="0"/>
                <a:cs typeface="Calibri" panose="020F0502020204030204" pitchFamily="34" charset="0"/>
              </a:rPr>
              <a:t>Frikonkurransetilpasning gir en effektiv markedsløsning</a:t>
            </a:r>
          </a:p>
          <a:p>
            <a:endParaRPr lang="nb-NO" dirty="0">
              <a:latin typeface="Calibri" panose="020F0502020204030204" pitchFamily="34" charset="0"/>
              <a:cs typeface="Calibri" panose="020F0502020204030204" pitchFamily="34" charset="0"/>
            </a:endParaRPr>
          </a:p>
          <a:p>
            <a:r>
              <a:rPr lang="nb-NO" dirty="0">
                <a:latin typeface="Calibri" panose="020F0502020204030204" pitchFamily="34" charset="0"/>
                <a:cs typeface="Calibri" panose="020F0502020204030204" pitchFamily="34" charset="0"/>
              </a:rPr>
              <a:t>Ved monopoltilpasning vil vi få et effektivitetstap siden prisen er høyere og kvantum lavere enn det som er samfunnsøkonomisk optimalt </a:t>
            </a:r>
          </a:p>
        </p:txBody>
      </p:sp>
      <p:sp>
        <p:nvSpPr>
          <p:cNvPr id="5" name="Line 4"/>
          <p:cNvSpPr>
            <a:spLocks noChangeShapeType="1"/>
          </p:cNvSpPr>
          <p:nvPr/>
        </p:nvSpPr>
        <p:spPr bwMode="auto">
          <a:xfrm flipV="1">
            <a:off x="1695596" y="1562099"/>
            <a:ext cx="0" cy="3600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7" name="Line 5"/>
          <p:cNvSpPr>
            <a:spLocks noChangeShapeType="1"/>
          </p:cNvSpPr>
          <p:nvPr/>
        </p:nvSpPr>
        <p:spPr bwMode="auto">
          <a:xfrm>
            <a:off x="1695597" y="5162549"/>
            <a:ext cx="48244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8" name="Text Box 6"/>
          <p:cNvSpPr txBox="1">
            <a:spLocks noChangeArrowheads="1"/>
          </p:cNvSpPr>
          <p:nvPr/>
        </p:nvSpPr>
        <p:spPr bwMode="auto">
          <a:xfrm>
            <a:off x="6499371" y="5038724"/>
            <a:ext cx="361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nb-NO"/>
              <a:t>Q</a:t>
            </a:r>
          </a:p>
        </p:txBody>
      </p:sp>
      <p:sp>
        <p:nvSpPr>
          <p:cNvPr id="9" name="Text Box 7"/>
          <p:cNvSpPr txBox="1">
            <a:spLocks noChangeArrowheads="1"/>
          </p:cNvSpPr>
          <p:nvPr/>
        </p:nvSpPr>
        <p:spPr bwMode="auto">
          <a:xfrm>
            <a:off x="1243159" y="1366837"/>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nb-NO"/>
              <a:t>p</a:t>
            </a:r>
          </a:p>
        </p:txBody>
      </p:sp>
      <p:sp>
        <p:nvSpPr>
          <p:cNvPr id="10" name="Line 8"/>
          <p:cNvSpPr>
            <a:spLocks noChangeShapeType="1"/>
          </p:cNvSpPr>
          <p:nvPr/>
        </p:nvSpPr>
        <p:spPr bwMode="auto">
          <a:xfrm>
            <a:off x="1695596" y="1851025"/>
            <a:ext cx="4103688" cy="3311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1" name="Line 9"/>
          <p:cNvSpPr>
            <a:spLocks noChangeShapeType="1"/>
          </p:cNvSpPr>
          <p:nvPr/>
        </p:nvSpPr>
        <p:spPr bwMode="auto">
          <a:xfrm>
            <a:off x="1695596" y="1851025"/>
            <a:ext cx="2376488" cy="388778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2" name="Text Box 10"/>
          <p:cNvSpPr txBox="1">
            <a:spLocks noChangeArrowheads="1"/>
          </p:cNvSpPr>
          <p:nvPr/>
        </p:nvSpPr>
        <p:spPr bwMode="auto">
          <a:xfrm>
            <a:off x="3904931" y="5646527"/>
            <a:ext cx="539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nb-NO"/>
              <a:t>MR</a:t>
            </a:r>
          </a:p>
        </p:txBody>
      </p:sp>
      <p:sp>
        <p:nvSpPr>
          <p:cNvPr id="15" name="Text Box 11"/>
          <p:cNvSpPr txBox="1">
            <a:spLocks noChangeArrowheads="1"/>
          </p:cNvSpPr>
          <p:nvPr/>
        </p:nvSpPr>
        <p:spPr bwMode="auto">
          <a:xfrm>
            <a:off x="5151584" y="4391024"/>
            <a:ext cx="2520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nb-NO" dirty="0"/>
              <a:t>Markedets etterspørsel</a:t>
            </a:r>
          </a:p>
        </p:txBody>
      </p:sp>
      <p:sp>
        <p:nvSpPr>
          <p:cNvPr id="16" name="Text Box 13"/>
          <p:cNvSpPr txBox="1">
            <a:spLocks noChangeArrowheads="1"/>
          </p:cNvSpPr>
          <p:nvPr/>
        </p:nvSpPr>
        <p:spPr bwMode="auto">
          <a:xfrm>
            <a:off x="4132291" y="2510831"/>
            <a:ext cx="25571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nb-NO" dirty="0"/>
              <a:t>Markedets tilbudskurve</a:t>
            </a:r>
          </a:p>
        </p:txBody>
      </p:sp>
      <p:sp>
        <p:nvSpPr>
          <p:cNvPr id="17" name="Line 14"/>
          <p:cNvSpPr>
            <a:spLocks noChangeShapeType="1"/>
          </p:cNvSpPr>
          <p:nvPr/>
        </p:nvSpPr>
        <p:spPr bwMode="auto">
          <a:xfrm>
            <a:off x="4030210" y="3710179"/>
            <a:ext cx="21235" cy="14595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8" name="Line 15"/>
          <p:cNvSpPr>
            <a:spLocks noChangeShapeType="1"/>
          </p:cNvSpPr>
          <p:nvPr/>
        </p:nvSpPr>
        <p:spPr bwMode="auto">
          <a:xfrm flipH="1">
            <a:off x="1690834" y="3710179"/>
            <a:ext cx="233937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9" name="Text Box 16"/>
          <p:cNvSpPr txBox="1">
            <a:spLocks noChangeArrowheads="1"/>
          </p:cNvSpPr>
          <p:nvPr/>
        </p:nvSpPr>
        <p:spPr bwMode="auto">
          <a:xfrm>
            <a:off x="1123828" y="3506787"/>
            <a:ext cx="5693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nb-NO" dirty="0"/>
              <a:t>250</a:t>
            </a:r>
          </a:p>
        </p:txBody>
      </p:sp>
      <p:sp>
        <p:nvSpPr>
          <p:cNvPr id="20" name="Text Box 17"/>
          <p:cNvSpPr txBox="1">
            <a:spLocks noChangeArrowheads="1"/>
          </p:cNvSpPr>
          <p:nvPr/>
        </p:nvSpPr>
        <p:spPr bwMode="auto">
          <a:xfrm>
            <a:off x="3905397" y="5130036"/>
            <a:ext cx="5693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nb-NO" dirty="0"/>
              <a:t>125</a:t>
            </a:r>
          </a:p>
        </p:txBody>
      </p:sp>
      <p:sp>
        <p:nvSpPr>
          <p:cNvPr id="21" name="Line 18"/>
          <p:cNvSpPr>
            <a:spLocks noChangeShapeType="1"/>
          </p:cNvSpPr>
          <p:nvPr/>
        </p:nvSpPr>
        <p:spPr bwMode="auto">
          <a:xfrm flipV="1">
            <a:off x="3149746" y="3028950"/>
            <a:ext cx="0" cy="2133599"/>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24" name="Line 19"/>
          <p:cNvSpPr>
            <a:spLocks noChangeShapeType="1"/>
          </p:cNvSpPr>
          <p:nvPr/>
        </p:nvSpPr>
        <p:spPr bwMode="auto">
          <a:xfrm flipH="1">
            <a:off x="1690834" y="3028950"/>
            <a:ext cx="145891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25" name="Text Box 20"/>
          <p:cNvSpPr txBox="1">
            <a:spLocks noChangeArrowheads="1"/>
          </p:cNvSpPr>
          <p:nvPr/>
        </p:nvSpPr>
        <p:spPr bwMode="auto">
          <a:xfrm>
            <a:off x="2991790" y="5169692"/>
            <a:ext cx="4411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nb-NO" dirty="0"/>
              <a:t>83</a:t>
            </a:r>
          </a:p>
        </p:txBody>
      </p:sp>
      <p:sp>
        <p:nvSpPr>
          <p:cNvPr id="26" name="Text Box 21"/>
          <p:cNvSpPr txBox="1">
            <a:spLocks noChangeArrowheads="1"/>
          </p:cNvSpPr>
          <p:nvPr/>
        </p:nvSpPr>
        <p:spPr bwMode="auto">
          <a:xfrm>
            <a:off x="1128591" y="2922341"/>
            <a:ext cx="5693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nb-NO" dirty="0"/>
              <a:t>333</a:t>
            </a:r>
          </a:p>
        </p:txBody>
      </p:sp>
      <p:cxnSp>
        <p:nvCxnSpPr>
          <p:cNvPr id="28" name="Straight Connector 27"/>
          <p:cNvCxnSpPr/>
          <p:nvPr/>
        </p:nvCxnSpPr>
        <p:spPr>
          <a:xfrm flipV="1">
            <a:off x="1690834" y="2896419"/>
            <a:ext cx="3793687" cy="2070866"/>
          </a:xfrm>
          <a:prstGeom prst="line">
            <a:avLst/>
          </a:prstGeom>
        </p:spPr>
        <p:style>
          <a:lnRef idx="1">
            <a:schemeClr val="accent1"/>
          </a:lnRef>
          <a:fillRef idx="0">
            <a:schemeClr val="accent1"/>
          </a:fillRef>
          <a:effectRef idx="0">
            <a:schemeClr val="accent1"/>
          </a:effectRef>
          <a:fontRef idx="minor">
            <a:schemeClr val="tx1"/>
          </a:fontRef>
        </p:style>
      </p:cxnSp>
      <p:sp>
        <p:nvSpPr>
          <p:cNvPr id="29" name="Line 19"/>
          <p:cNvSpPr>
            <a:spLocks noChangeShapeType="1"/>
          </p:cNvSpPr>
          <p:nvPr/>
        </p:nvSpPr>
        <p:spPr bwMode="auto">
          <a:xfrm flipH="1">
            <a:off x="1690834" y="4204034"/>
            <a:ext cx="145891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30" name="Text Box 21"/>
          <p:cNvSpPr txBox="1">
            <a:spLocks noChangeArrowheads="1"/>
          </p:cNvSpPr>
          <p:nvPr/>
        </p:nvSpPr>
        <p:spPr bwMode="auto">
          <a:xfrm>
            <a:off x="1136324" y="4047173"/>
            <a:ext cx="5693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nb-NO" dirty="0"/>
              <a:t>166</a:t>
            </a:r>
          </a:p>
        </p:txBody>
      </p:sp>
      <p:cxnSp>
        <p:nvCxnSpPr>
          <p:cNvPr id="32" name="Straight Connector 31"/>
          <p:cNvCxnSpPr>
            <a:stCxn id="24" idx="0"/>
            <a:endCxn id="29" idx="0"/>
          </p:cNvCxnSpPr>
          <p:nvPr/>
        </p:nvCxnSpPr>
        <p:spPr>
          <a:xfrm>
            <a:off x="3149746" y="3028950"/>
            <a:ext cx="0" cy="1175084"/>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33" name="Straight Connector 32"/>
          <p:cNvCxnSpPr>
            <a:stCxn id="21" idx="1"/>
            <a:endCxn id="18" idx="0"/>
          </p:cNvCxnSpPr>
          <p:nvPr/>
        </p:nvCxnSpPr>
        <p:spPr>
          <a:xfrm>
            <a:off x="3149747" y="3028950"/>
            <a:ext cx="880463" cy="681229"/>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34" name="Straight Connector 33"/>
          <p:cNvCxnSpPr>
            <a:endCxn id="29" idx="0"/>
          </p:cNvCxnSpPr>
          <p:nvPr/>
        </p:nvCxnSpPr>
        <p:spPr>
          <a:xfrm flipH="1">
            <a:off x="3149746" y="3699050"/>
            <a:ext cx="859229" cy="504984"/>
          </a:xfrm>
          <a:prstGeom prst="line">
            <a:avLst/>
          </a:prstGeom>
          <a:ln/>
        </p:spPr>
        <p:style>
          <a:lnRef idx="3">
            <a:schemeClr val="accent2"/>
          </a:lnRef>
          <a:fillRef idx="0">
            <a:schemeClr val="accent2"/>
          </a:fillRef>
          <a:effectRef idx="2">
            <a:schemeClr val="accent2"/>
          </a:effectRef>
          <a:fontRef idx="minor">
            <a:schemeClr val="tx1"/>
          </a:fontRef>
        </p:style>
      </p:cxnSp>
      <p:sp>
        <p:nvSpPr>
          <p:cNvPr id="35" name="TextBox 34"/>
          <p:cNvSpPr txBox="1"/>
          <p:nvPr/>
        </p:nvSpPr>
        <p:spPr>
          <a:xfrm>
            <a:off x="3128511" y="3493961"/>
            <a:ext cx="646331" cy="369332"/>
          </a:xfrm>
          <a:prstGeom prst="rect">
            <a:avLst/>
          </a:prstGeom>
          <a:noFill/>
        </p:spPr>
        <p:txBody>
          <a:bodyPr wrap="none" rtlCol="0">
            <a:spAutoFit/>
          </a:bodyPr>
          <a:lstStyle/>
          <a:p>
            <a:r>
              <a:rPr lang="nb-NO" dirty="0">
                <a:solidFill>
                  <a:srgbClr val="C00000"/>
                </a:solidFill>
              </a:rPr>
              <a:t>DVT</a:t>
            </a:r>
          </a:p>
        </p:txBody>
      </p:sp>
    </p:spTree>
    <p:extLst>
      <p:ext uri="{BB962C8B-B14F-4D97-AF65-F5344CB8AC3E}">
        <p14:creationId xmlns:p14="http://schemas.microsoft.com/office/powerpoint/2010/main" val="205867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C5841-5DEB-3013-67A5-98DEDE4C5C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D6632A-369A-7D3D-412A-EBD9F0E3F51A}"/>
              </a:ext>
            </a:extLst>
          </p:cNvPr>
          <p:cNvSpPr>
            <a:spLocks noGrp="1"/>
          </p:cNvSpPr>
          <p:nvPr>
            <p:ph type="title"/>
          </p:nvPr>
        </p:nvSpPr>
        <p:spPr>
          <a:xfrm>
            <a:off x="938784" y="203359"/>
            <a:ext cx="10515600" cy="1325563"/>
          </a:xfrm>
        </p:spPr>
        <p:txBody>
          <a:bodyPr/>
          <a:lstStyle/>
          <a:p>
            <a:r>
              <a:rPr lang="en-US" dirty="0">
                <a:solidFill>
                  <a:schemeClr val="tx2">
                    <a:lumMod val="50000"/>
                  </a:schemeClr>
                </a:solidFill>
                <a:latin typeface="Calibri" panose="020F0502020204030204" pitchFamily="34" charset="0"/>
                <a:cs typeface="Calibri" panose="020F0502020204030204" pitchFamily="34" charset="0"/>
              </a:rPr>
              <a:t>Practice Problem </a:t>
            </a:r>
            <a:r>
              <a:rPr lang="nb-NO" dirty="0">
                <a:solidFill>
                  <a:schemeClr val="tx2">
                    <a:lumMod val="50000"/>
                  </a:schemeClr>
                </a:solidFill>
                <a:latin typeface="Calibri" panose="020F0502020204030204" pitchFamily="34" charset="0"/>
                <a:cs typeface="Calibri" panose="020F0502020204030204" pitchFamily="34" charset="0"/>
              </a:rPr>
              <a:t>2.2 i PRN</a:t>
            </a:r>
            <a:endParaRPr lang="nb-NO"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D52CD9E-DB66-9AF8-C05B-85098343D33A}"/>
                  </a:ext>
                </a:extLst>
              </p:cNvPr>
              <p:cNvSpPr txBox="1"/>
              <p:nvPr/>
            </p:nvSpPr>
            <p:spPr>
              <a:xfrm>
                <a:off x="814926" y="1267450"/>
                <a:ext cx="8510229" cy="2027414"/>
              </a:xfrm>
              <a:prstGeom prst="rect">
                <a:avLst/>
              </a:prstGeom>
              <a:noFill/>
            </p:spPr>
            <p:txBody>
              <a:bodyPr wrap="square" rtlCol="0">
                <a:spAutoFit/>
              </a:bodyPr>
              <a:lstStyle/>
              <a:p>
                <a:r>
                  <a:rPr lang="nb-NO" sz="2000" dirty="0">
                    <a:solidFill>
                      <a:schemeClr val="tx2">
                        <a:lumMod val="50000"/>
                      </a:schemeClr>
                    </a:solidFill>
                    <a:latin typeface="Cambria Math" panose="02040503050406030204" pitchFamily="18" charset="0"/>
                    <a:ea typeface="Cambria Math" panose="02040503050406030204" pitchFamily="18" charset="0"/>
                  </a:rPr>
                  <a:t>Markedsetterspørsel</a:t>
                </a:r>
                <a:r>
                  <a:rPr lang="nb-NO" sz="2000" dirty="0">
                    <a:solidFill>
                      <a:schemeClr val="tx2">
                        <a:lumMod val="50000"/>
                      </a:schemeClr>
                    </a:solidFill>
                  </a:rPr>
                  <a:t> </a:t>
                </a:r>
                <a14:m>
                  <m:oMath xmlns:m="http://schemas.openxmlformats.org/officeDocument/2006/math">
                    <m:sSup>
                      <m:sSupPr>
                        <m:ctrlPr>
                          <a:rPr lang="nb-NO" sz="2000" i="1" smtClean="0">
                            <a:solidFill>
                              <a:schemeClr val="tx2">
                                <a:lumMod val="50000"/>
                              </a:schemeClr>
                            </a:solidFill>
                            <a:latin typeface="Cambria Math" panose="02040503050406030204" pitchFamily="18" charset="0"/>
                          </a:rPr>
                        </m:ctrlPr>
                      </m:sSupPr>
                      <m:e>
                        <m:r>
                          <a:rPr lang="nb-NO" sz="2000" b="0" i="1" smtClean="0">
                            <a:solidFill>
                              <a:schemeClr val="tx2">
                                <a:lumMod val="50000"/>
                              </a:schemeClr>
                            </a:solidFill>
                            <a:latin typeface="Cambria Math" panose="02040503050406030204" pitchFamily="18" charset="0"/>
                          </a:rPr>
                          <m:t>𝑄</m:t>
                        </m:r>
                      </m:e>
                      <m:sup>
                        <m:r>
                          <a:rPr lang="nb-NO" sz="2000" b="0" i="1" smtClean="0">
                            <a:solidFill>
                              <a:schemeClr val="tx2">
                                <a:lumMod val="50000"/>
                              </a:schemeClr>
                            </a:solidFill>
                            <a:latin typeface="Cambria Math" panose="02040503050406030204" pitchFamily="18" charset="0"/>
                          </a:rPr>
                          <m:t>𝐷</m:t>
                        </m:r>
                      </m:sup>
                    </m:sSup>
                    <m:r>
                      <a:rPr lang="nb-NO" sz="2000" b="0" i="1" smtClean="0">
                        <a:solidFill>
                          <a:schemeClr val="tx2">
                            <a:lumMod val="50000"/>
                          </a:schemeClr>
                        </a:solidFill>
                        <a:latin typeface="Cambria Math" panose="02040503050406030204" pitchFamily="18" charset="0"/>
                      </a:rPr>
                      <m:t>=</m:t>
                    </m:r>
                    <m:f>
                      <m:fPr>
                        <m:ctrlPr>
                          <a:rPr lang="nb-NO" sz="2000" b="0" i="1" smtClean="0">
                            <a:solidFill>
                              <a:schemeClr val="tx2">
                                <a:lumMod val="50000"/>
                              </a:schemeClr>
                            </a:solidFill>
                            <a:latin typeface="Cambria Math" panose="02040503050406030204" pitchFamily="18" charset="0"/>
                          </a:rPr>
                        </m:ctrlPr>
                      </m:fPr>
                      <m:num>
                        <m:r>
                          <a:rPr lang="nb-NO" sz="2000" b="0" i="1" smtClean="0">
                            <a:solidFill>
                              <a:schemeClr val="tx2">
                                <a:lumMod val="50000"/>
                              </a:schemeClr>
                            </a:solidFill>
                            <a:latin typeface="Cambria Math" panose="02040503050406030204" pitchFamily="18" charset="0"/>
                          </a:rPr>
                          <m:t>6000−50</m:t>
                        </m:r>
                        <m:r>
                          <a:rPr lang="nb-NO" sz="2000" b="0" i="1" smtClean="0">
                            <a:solidFill>
                              <a:schemeClr val="tx2">
                                <a:lumMod val="50000"/>
                              </a:schemeClr>
                            </a:solidFill>
                            <a:latin typeface="Cambria Math" panose="02040503050406030204" pitchFamily="18" charset="0"/>
                          </a:rPr>
                          <m:t>𝑃</m:t>
                        </m:r>
                      </m:num>
                      <m:den>
                        <m:r>
                          <a:rPr lang="nb-NO" sz="2000" b="0" i="1" smtClean="0">
                            <a:solidFill>
                              <a:schemeClr val="tx2">
                                <a:lumMod val="50000"/>
                              </a:schemeClr>
                            </a:solidFill>
                            <a:latin typeface="Cambria Math" panose="02040503050406030204" pitchFamily="18" charset="0"/>
                          </a:rPr>
                          <m:t>9</m:t>
                        </m:r>
                      </m:den>
                    </m:f>
                  </m:oMath>
                </a14:m>
                <a:endParaRPr lang="nb-NO" sz="2000" dirty="0">
                  <a:solidFill>
                    <a:schemeClr val="tx2">
                      <a:lumMod val="50000"/>
                    </a:schemeClr>
                  </a:solidFill>
                </a:endParaRPr>
              </a:p>
              <a:p>
                <a:r>
                  <a:rPr lang="nb-NO" sz="2000" dirty="0">
                    <a:solidFill>
                      <a:schemeClr val="tx2">
                        <a:lumMod val="50000"/>
                      </a:schemeClr>
                    </a:solidFill>
                    <a:latin typeface="Cambria Math" panose="02040503050406030204" pitchFamily="18" charset="0"/>
                    <a:ea typeface="Cambria Math" panose="02040503050406030204" pitchFamily="18" charset="0"/>
                  </a:rPr>
                  <a:t>Invers etterspørsel: </a:t>
                </a:r>
                <a14:m>
                  <m:oMath xmlns:m="http://schemas.openxmlformats.org/officeDocument/2006/math">
                    <m:r>
                      <m:rPr>
                        <m:sty m:val="p"/>
                      </m:rPr>
                      <a:rPr lang="nb-NO" sz="2000">
                        <a:solidFill>
                          <a:schemeClr val="tx2">
                            <a:lumMod val="50000"/>
                          </a:schemeClr>
                        </a:solidFill>
                        <a:latin typeface="Cambria Math" panose="02040503050406030204" pitchFamily="18" charset="0"/>
                      </a:rPr>
                      <m:t>P</m:t>
                    </m:r>
                    <m:r>
                      <a:rPr lang="nb-NO" sz="2000" b="0" i="0" smtClean="0">
                        <a:solidFill>
                          <a:schemeClr val="tx2">
                            <a:lumMod val="50000"/>
                          </a:schemeClr>
                        </a:solidFill>
                        <a:latin typeface="Cambria Math" panose="02040503050406030204" pitchFamily="18" charset="0"/>
                      </a:rPr>
                      <m:t>=120−</m:t>
                    </m:r>
                    <m:f>
                      <m:fPr>
                        <m:ctrlPr>
                          <a:rPr lang="nb-NO" sz="2000" i="1">
                            <a:solidFill>
                              <a:schemeClr val="tx2">
                                <a:lumMod val="50000"/>
                              </a:schemeClr>
                            </a:solidFill>
                            <a:latin typeface="Cambria Math" panose="02040503050406030204" pitchFamily="18" charset="0"/>
                          </a:rPr>
                        </m:ctrlPr>
                      </m:fPr>
                      <m:num>
                        <m:r>
                          <a:rPr lang="nb-NO" sz="2000" b="0" i="1" smtClean="0">
                            <a:solidFill>
                              <a:schemeClr val="tx2">
                                <a:lumMod val="50000"/>
                              </a:schemeClr>
                            </a:solidFill>
                            <a:latin typeface="Cambria Math" panose="02040503050406030204" pitchFamily="18" charset="0"/>
                          </a:rPr>
                          <m:t>9</m:t>
                        </m:r>
                        <m:r>
                          <a:rPr lang="nb-NO" sz="2000" b="0" i="1" smtClean="0">
                            <a:solidFill>
                              <a:schemeClr val="tx2">
                                <a:lumMod val="50000"/>
                              </a:schemeClr>
                            </a:solidFill>
                            <a:latin typeface="Cambria Math" panose="02040503050406030204" pitchFamily="18" charset="0"/>
                          </a:rPr>
                          <m:t>𝑄</m:t>
                        </m:r>
                      </m:num>
                      <m:den>
                        <m:r>
                          <a:rPr lang="nb-NO" sz="2000" b="0" i="1" smtClean="0">
                            <a:solidFill>
                              <a:schemeClr val="tx2">
                                <a:lumMod val="50000"/>
                              </a:schemeClr>
                            </a:solidFill>
                            <a:latin typeface="Cambria Math" panose="02040503050406030204" pitchFamily="18" charset="0"/>
                          </a:rPr>
                          <m:t>50</m:t>
                        </m:r>
                      </m:den>
                    </m:f>
                    <m:r>
                      <a:rPr lang="nb-NO" sz="2000" b="0" i="1" smtClean="0">
                        <a:solidFill>
                          <a:schemeClr val="tx2">
                            <a:lumMod val="50000"/>
                          </a:schemeClr>
                        </a:solidFill>
                        <a:latin typeface="Cambria Math" panose="02040503050406030204" pitchFamily="18" charset="0"/>
                      </a:rPr>
                      <m:t>       </m:t>
                    </m:r>
                  </m:oMath>
                </a14:m>
                <a:endParaRPr lang="nb-NO" sz="2000" b="0" dirty="0">
                  <a:solidFill>
                    <a:schemeClr val="tx2">
                      <a:lumMod val="50000"/>
                    </a:schemeClr>
                  </a:solidFill>
                </a:endParaRPr>
              </a:p>
              <a:p>
                <a:endParaRPr lang="nb-NO" sz="2000" b="0" dirty="0">
                  <a:solidFill>
                    <a:schemeClr val="tx2">
                      <a:lumMod val="50000"/>
                    </a:schemeClr>
                  </a:solidFill>
                </a:endParaRPr>
              </a:p>
              <a:p>
                <a:r>
                  <a:rPr lang="nb-NO" sz="2000" dirty="0">
                    <a:solidFill>
                      <a:schemeClr val="tx2">
                        <a:lumMod val="50000"/>
                      </a:schemeClr>
                    </a:solidFill>
                    <a:latin typeface="Calibri" panose="020F0502020204030204" pitchFamily="34" charset="0"/>
                    <a:ea typeface="Calibri" panose="020F0502020204030204" pitchFamily="34" charset="0"/>
                    <a:cs typeface="Calibri" panose="020F0502020204030204" pitchFamily="34" charset="0"/>
                  </a:rPr>
                  <a:t>a) Vis at monopolistens marginalinntekts funksjon er:  </a:t>
                </a:r>
                <a14:m>
                  <m:oMath xmlns:m="http://schemas.openxmlformats.org/officeDocument/2006/math">
                    <m:r>
                      <m:rPr>
                        <m:sty m:val="p"/>
                      </m:rPr>
                      <a:rPr lang="nb-NO" sz="2000" b="0" i="0" smtClean="0">
                        <a:solidFill>
                          <a:schemeClr val="tx2">
                            <a:lumMod val="50000"/>
                          </a:schemeClr>
                        </a:solidFill>
                        <a:latin typeface="Cambria Math" panose="02040503050406030204" pitchFamily="18" charset="0"/>
                        <a:ea typeface="Calibri" panose="020F0502020204030204" pitchFamily="34" charset="0"/>
                        <a:cs typeface="Calibri" panose="020F0502020204030204" pitchFamily="34" charset="0"/>
                      </a:rPr>
                      <m:t>MR</m:t>
                    </m:r>
                    <m:d>
                      <m:dPr>
                        <m:ctrlPr>
                          <a:rPr lang="nb-NO" sz="2000" b="0" i="1" smtClean="0">
                            <a:solidFill>
                              <a:schemeClr val="tx2">
                                <a:lumMod val="50000"/>
                              </a:schemeClr>
                            </a:solidFill>
                            <a:latin typeface="Cambria Math" panose="02040503050406030204" pitchFamily="18" charset="0"/>
                            <a:ea typeface="Calibri" panose="020F0502020204030204" pitchFamily="34" charset="0"/>
                            <a:cs typeface="Calibri" panose="020F0502020204030204" pitchFamily="34" charset="0"/>
                          </a:rPr>
                        </m:ctrlPr>
                      </m:dPr>
                      <m:e>
                        <m:r>
                          <m:rPr>
                            <m:sty m:val="p"/>
                          </m:rPr>
                          <a:rPr lang="nb-NO" sz="2000" b="0" i="0" smtClean="0">
                            <a:solidFill>
                              <a:schemeClr val="tx2">
                                <a:lumMod val="50000"/>
                              </a:schemeClr>
                            </a:solidFill>
                            <a:latin typeface="Cambria Math" panose="02040503050406030204" pitchFamily="18" charset="0"/>
                            <a:ea typeface="Calibri" panose="020F0502020204030204" pitchFamily="34" charset="0"/>
                            <a:cs typeface="Calibri" panose="020F0502020204030204" pitchFamily="34" charset="0"/>
                          </a:rPr>
                          <m:t>Q</m:t>
                        </m:r>
                      </m:e>
                    </m:d>
                    <m:r>
                      <a:rPr lang="nb-NO" sz="2000" b="0" i="0" smtClean="0">
                        <a:solidFill>
                          <a:schemeClr val="tx2">
                            <a:lumMod val="50000"/>
                          </a:schemeClr>
                        </a:solidFill>
                        <a:latin typeface="Cambria Math" panose="02040503050406030204" pitchFamily="18" charset="0"/>
                        <a:ea typeface="Calibri" panose="020F0502020204030204" pitchFamily="34" charset="0"/>
                        <a:cs typeface="Calibri" panose="020F0502020204030204" pitchFamily="34" charset="0"/>
                      </a:rPr>
                      <m:t>=</m:t>
                    </m:r>
                    <m:r>
                      <a:rPr lang="nb-NO" sz="2000" b="0" i="1" smtClean="0">
                        <a:solidFill>
                          <a:schemeClr val="tx2">
                            <a:lumMod val="50000"/>
                          </a:schemeClr>
                        </a:solidFill>
                        <a:latin typeface="Cambria Math" panose="02040503050406030204" pitchFamily="18" charset="0"/>
                        <a:ea typeface="Calibri" panose="020F0502020204030204" pitchFamily="34" charset="0"/>
                        <a:cs typeface="Calibri" panose="020F0502020204030204" pitchFamily="34" charset="0"/>
                      </a:rPr>
                      <m:t>120−</m:t>
                    </m:r>
                    <m:f>
                      <m:fPr>
                        <m:ctrlPr>
                          <a:rPr lang="nb-NO" sz="2000" i="1">
                            <a:solidFill>
                              <a:schemeClr val="tx2">
                                <a:lumMod val="50000"/>
                              </a:schemeClr>
                            </a:solidFill>
                            <a:latin typeface="Cambria Math" panose="02040503050406030204" pitchFamily="18" charset="0"/>
                            <a:ea typeface="Calibri" panose="020F0502020204030204" pitchFamily="34" charset="0"/>
                            <a:cs typeface="Calibri" panose="020F0502020204030204" pitchFamily="34" charset="0"/>
                          </a:rPr>
                        </m:ctrlPr>
                      </m:fPr>
                      <m:num>
                        <m:r>
                          <a:rPr lang="nb-NO" sz="2000" b="0" i="1" smtClean="0">
                            <a:solidFill>
                              <a:schemeClr val="tx2">
                                <a:lumMod val="50000"/>
                              </a:schemeClr>
                            </a:solidFill>
                            <a:latin typeface="Cambria Math" panose="02040503050406030204" pitchFamily="18" charset="0"/>
                            <a:ea typeface="Calibri" panose="020F0502020204030204" pitchFamily="34" charset="0"/>
                            <a:cs typeface="Calibri" panose="020F0502020204030204" pitchFamily="34" charset="0"/>
                          </a:rPr>
                          <m:t>18</m:t>
                        </m:r>
                        <m:r>
                          <a:rPr lang="nb-NO" sz="2000" b="0" i="1" smtClean="0">
                            <a:solidFill>
                              <a:schemeClr val="tx2">
                                <a:lumMod val="50000"/>
                              </a:schemeClr>
                            </a:solidFill>
                            <a:latin typeface="Cambria Math" panose="02040503050406030204" pitchFamily="18" charset="0"/>
                            <a:ea typeface="Calibri" panose="020F0502020204030204" pitchFamily="34" charset="0"/>
                            <a:cs typeface="Calibri" panose="020F0502020204030204" pitchFamily="34" charset="0"/>
                          </a:rPr>
                          <m:t>𝑄</m:t>
                        </m:r>
                      </m:num>
                      <m:den>
                        <m:r>
                          <a:rPr lang="nb-NO" sz="2000" b="0" i="1" smtClean="0">
                            <a:solidFill>
                              <a:schemeClr val="tx2">
                                <a:lumMod val="50000"/>
                              </a:schemeClr>
                            </a:solidFill>
                            <a:latin typeface="Cambria Math" panose="02040503050406030204" pitchFamily="18" charset="0"/>
                            <a:ea typeface="Calibri" panose="020F0502020204030204" pitchFamily="34" charset="0"/>
                            <a:cs typeface="Calibri" panose="020F0502020204030204" pitchFamily="34" charset="0"/>
                          </a:rPr>
                          <m:t>50</m:t>
                        </m:r>
                      </m:den>
                    </m:f>
                    <m:r>
                      <a:rPr lang="nb-NO" sz="2000" b="0" i="1" smtClean="0">
                        <a:solidFill>
                          <a:schemeClr val="tx2">
                            <a:lumMod val="50000"/>
                          </a:schemeClr>
                        </a:solidFill>
                        <a:latin typeface="Cambria Math" panose="02040503050406030204" pitchFamily="18" charset="0"/>
                        <a:ea typeface="Calibri" panose="020F0502020204030204" pitchFamily="34" charset="0"/>
                        <a:cs typeface="Calibri" panose="020F0502020204030204" pitchFamily="34" charset="0"/>
                      </a:rPr>
                      <m:t> </m:t>
                    </m:r>
                  </m:oMath>
                </a14:m>
                <a:endParaRPr lang="nb-NO" sz="2000" b="0" i="1" dirty="0">
                  <a:solidFill>
                    <a:schemeClr val="tx2">
                      <a:lumMod val="50000"/>
                    </a:schemeClr>
                  </a:solidFill>
                  <a:latin typeface="Cambria Math" panose="02040503050406030204" pitchFamily="18" charset="0"/>
                  <a:ea typeface="Calibri" panose="020F0502020204030204" pitchFamily="34" charset="0"/>
                  <a:cs typeface="Calibri" panose="020F0502020204030204" pitchFamily="34" charset="0"/>
                </a:endParaRPr>
              </a:p>
              <a:p>
                <a:endParaRPr lang="nb-NO" sz="2000" b="0" dirty="0">
                  <a:solidFill>
                    <a:schemeClr val="tx2">
                      <a:lumMod val="50000"/>
                    </a:schemeClr>
                  </a:solidFill>
                </a:endParaRPr>
              </a:p>
            </p:txBody>
          </p:sp>
        </mc:Choice>
        <mc:Fallback xmlns="">
          <p:sp>
            <p:nvSpPr>
              <p:cNvPr id="3" name="TextBox 2">
                <a:extLst>
                  <a:ext uri="{FF2B5EF4-FFF2-40B4-BE49-F238E27FC236}">
                    <a16:creationId xmlns:a16="http://schemas.microsoft.com/office/drawing/2014/main" id="{2D52CD9E-DB66-9AF8-C05B-85098343D33A}"/>
                  </a:ext>
                </a:extLst>
              </p:cNvPr>
              <p:cNvSpPr txBox="1">
                <a:spLocks noRot="1" noChangeAspect="1" noMove="1" noResize="1" noEditPoints="1" noAdjustHandles="1" noChangeArrowheads="1" noChangeShapeType="1" noTextEdit="1"/>
              </p:cNvSpPr>
              <p:nvPr/>
            </p:nvSpPr>
            <p:spPr>
              <a:xfrm>
                <a:off x="814926" y="1267450"/>
                <a:ext cx="8510229" cy="2027414"/>
              </a:xfrm>
              <a:prstGeom prst="rect">
                <a:avLst/>
              </a:prstGeom>
              <a:blipFill>
                <a:blip r:embed="rId2"/>
                <a:stretch>
                  <a:fillRect l="-788"/>
                </a:stretch>
              </a:blipFill>
            </p:spPr>
            <p:txBody>
              <a:bodyPr/>
              <a:lstStyle/>
              <a:p>
                <a:r>
                  <a:rPr lang="nb-NO">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BB9A116-D1AB-9C66-B35E-FBA523BC38B6}"/>
                  </a:ext>
                </a:extLst>
              </p:cNvPr>
              <p:cNvSpPr txBox="1"/>
              <p:nvPr/>
            </p:nvSpPr>
            <p:spPr>
              <a:xfrm>
                <a:off x="1141217" y="3285811"/>
                <a:ext cx="5669280" cy="7447744"/>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m:rPr>
                          <m:sty m:val="p"/>
                        </m:rPr>
                        <a:rPr lang="nb-NO" sz="2000" smtClean="0">
                          <a:solidFill>
                            <a:schemeClr val="tx2">
                              <a:lumMod val="50000"/>
                            </a:schemeClr>
                          </a:solidFill>
                          <a:latin typeface="Cambria Math" panose="02040503050406030204" pitchFamily="18" charset="0"/>
                          <a:ea typeface="Calibri" panose="020F0502020204030204" pitchFamily="34" charset="0"/>
                          <a:cs typeface="Calibri" panose="020F0502020204030204" pitchFamily="34" charset="0"/>
                        </a:rPr>
                        <m:t>R</m:t>
                      </m:r>
                      <m:d>
                        <m:dPr>
                          <m:ctrlPr>
                            <a:rPr lang="nb-NO" sz="2000" i="1">
                              <a:solidFill>
                                <a:schemeClr val="tx2">
                                  <a:lumMod val="50000"/>
                                </a:schemeClr>
                              </a:solidFill>
                              <a:latin typeface="Cambria Math" panose="02040503050406030204" pitchFamily="18" charset="0"/>
                              <a:ea typeface="Calibri" panose="020F0502020204030204" pitchFamily="34" charset="0"/>
                              <a:cs typeface="Calibri" panose="020F0502020204030204" pitchFamily="34" charset="0"/>
                            </a:rPr>
                          </m:ctrlPr>
                        </m:dPr>
                        <m:e>
                          <m:r>
                            <m:rPr>
                              <m:sty m:val="p"/>
                            </m:rPr>
                            <a:rPr lang="nb-NO" sz="2000">
                              <a:solidFill>
                                <a:schemeClr val="tx2">
                                  <a:lumMod val="50000"/>
                                </a:schemeClr>
                              </a:solidFill>
                              <a:latin typeface="Cambria Math" panose="02040503050406030204" pitchFamily="18" charset="0"/>
                              <a:ea typeface="Calibri" panose="020F0502020204030204" pitchFamily="34" charset="0"/>
                              <a:cs typeface="Calibri" panose="020F0502020204030204" pitchFamily="34" charset="0"/>
                            </a:rPr>
                            <m:t>Q</m:t>
                          </m:r>
                        </m:e>
                      </m:d>
                      <m:r>
                        <a:rPr lang="nb-NO" sz="2000">
                          <a:solidFill>
                            <a:schemeClr val="tx2">
                              <a:lumMod val="50000"/>
                            </a:schemeClr>
                          </a:solidFill>
                          <a:latin typeface="Cambria Math" panose="02040503050406030204" pitchFamily="18" charset="0"/>
                          <a:ea typeface="Calibri" panose="020F0502020204030204" pitchFamily="34" charset="0"/>
                          <a:cs typeface="Calibri" panose="020F0502020204030204" pitchFamily="34" charset="0"/>
                        </a:rPr>
                        <m:t>=</m:t>
                      </m:r>
                      <m:r>
                        <a:rPr lang="nb-NO" sz="2000" b="0" i="1" smtClean="0">
                          <a:solidFill>
                            <a:schemeClr val="tx2">
                              <a:lumMod val="50000"/>
                            </a:schemeClr>
                          </a:solidFill>
                          <a:latin typeface="Cambria Math" panose="02040503050406030204" pitchFamily="18" charset="0"/>
                          <a:ea typeface="Calibri" panose="020F0502020204030204" pitchFamily="34" charset="0"/>
                          <a:cs typeface="Calibri" panose="020F0502020204030204" pitchFamily="34" charset="0"/>
                        </a:rPr>
                        <m:t>𝑃</m:t>
                      </m:r>
                      <m:d>
                        <m:dPr>
                          <m:ctrlPr>
                            <a:rPr lang="nb-NO" sz="2000" i="1">
                              <a:solidFill>
                                <a:schemeClr val="tx2">
                                  <a:lumMod val="50000"/>
                                </a:schemeClr>
                              </a:solidFill>
                              <a:latin typeface="Cambria Math" panose="02040503050406030204" pitchFamily="18" charset="0"/>
                              <a:ea typeface="Calibri" panose="020F0502020204030204" pitchFamily="34" charset="0"/>
                              <a:cs typeface="Calibri" panose="020F0502020204030204" pitchFamily="34" charset="0"/>
                            </a:rPr>
                          </m:ctrlPr>
                        </m:dPr>
                        <m:e>
                          <m:r>
                            <m:rPr>
                              <m:sty m:val="p"/>
                            </m:rPr>
                            <a:rPr lang="nb-NO" sz="2000">
                              <a:solidFill>
                                <a:schemeClr val="tx2">
                                  <a:lumMod val="50000"/>
                                </a:schemeClr>
                              </a:solidFill>
                              <a:latin typeface="Cambria Math" panose="02040503050406030204" pitchFamily="18" charset="0"/>
                              <a:ea typeface="Calibri" panose="020F0502020204030204" pitchFamily="34" charset="0"/>
                              <a:cs typeface="Calibri" panose="020F0502020204030204" pitchFamily="34" charset="0"/>
                            </a:rPr>
                            <m:t>Q</m:t>
                          </m:r>
                        </m:e>
                      </m:d>
                      <m:r>
                        <a:rPr lang="nb-NO" sz="2000" b="0" i="1" smtClean="0">
                          <a:solidFill>
                            <a:schemeClr val="tx2">
                              <a:lumMod val="50000"/>
                            </a:schemeClr>
                          </a:solidFill>
                          <a:latin typeface="Cambria Math" panose="02040503050406030204" pitchFamily="18" charset="0"/>
                          <a:ea typeface="Calibri" panose="020F0502020204030204" pitchFamily="34" charset="0"/>
                          <a:cs typeface="Calibri" panose="020F0502020204030204" pitchFamily="34" charset="0"/>
                        </a:rPr>
                        <m:t>𝑄</m:t>
                      </m:r>
                      <m:r>
                        <a:rPr lang="nb-NO" sz="2000" b="0" i="1" smtClean="0">
                          <a:solidFill>
                            <a:schemeClr val="tx2">
                              <a:lumMod val="50000"/>
                            </a:schemeClr>
                          </a:solidFill>
                          <a:latin typeface="Cambria Math" panose="02040503050406030204" pitchFamily="18" charset="0"/>
                          <a:ea typeface="Calibri" panose="020F0502020204030204" pitchFamily="34" charset="0"/>
                          <a:cs typeface="Calibri" panose="020F0502020204030204" pitchFamily="34" charset="0"/>
                        </a:rPr>
                        <m:t>=</m:t>
                      </m:r>
                      <m:r>
                        <a:rPr lang="nb-NO" sz="2000">
                          <a:solidFill>
                            <a:schemeClr val="tx2">
                              <a:lumMod val="50000"/>
                            </a:schemeClr>
                          </a:solidFill>
                          <a:latin typeface="Cambria Math" panose="02040503050406030204" pitchFamily="18" charset="0"/>
                        </a:rPr>
                        <m:t>120</m:t>
                      </m:r>
                      <m:r>
                        <m:rPr>
                          <m:sty m:val="p"/>
                        </m:rPr>
                        <a:rPr lang="nb-NO" sz="2000" b="0" i="0" smtClean="0">
                          <a:solidFill>
                            <a:schemeClr val="tx2">
                              <a:lumMod val="50000"/>
                            </a:schemeClr>
                          </a:solidFill>
                          <a:latin typeface="Cambria Math" panose="02040503050406030204" pitchFamily="18" charset="0"/>
                        </a:rPr>
                        <m:t>Q</m:t>
                      </m:r>
                      <m:r>
                        <a:rPr lang="nb-NO" sz="2000">
                          <a:solidFill>
                            <a:schemeClr val="tx2">
                              <a:lumMod val="50000"/>
                            </a:schemeClr>
                          </a:solidFill>
                          <a:latin typeface="Cambria Math" panose="02040503050406030204" pitchFamily="18" charset="0"/>
                        </a:rPr>
                        <m:t>−</m:t>
                      </m:r>
                      <m:f>
                        <m:fPr>
                          <m:ctrlPr>
                            <a:rPr lang="nb-NO" sz="2000" i="1">
                              <a:solidFill>
                                <a:schemeClr val="tx2">
                                  <a:lumMod val="50000"/>
                                </a:schemeClr>
                              </a:solidFill>
                              <a:latin typeface="Cambria Math" panose="02040503050406030204" pitchFamily="18" charset="0"/>
                            </a:rPr>
                          </m:ctrlPr>
                        </m:fPr>
                        <m:num>
                          <m:r>
                            <a:rPr lang="nb-NO" sz="2000" i="1">
                              <a:solidFill>
                                <a:schemeClr val="tx2">
                                  <a:lumMod val="50000"/>
                                </a:schemeClr>
                              </a:solidFill>
                              <a:latin typeface="Cambria Math" panose="02040503050406030204" pitchFamily="18" charset="0"/>
                            </a:rPr>
                            <m:t>9</m:t>
                          </m:r>
                          <m:r>
                            <a:rPr lang="nb-NO" sz="2000" i="1">
                              <a:solidFill>
                                <a:schemeClr val="tx2">
                                  <a:lumMod val="50000"/>
                                </a:schemeClr>
                              </a:solidFill>
                              <a:latin typeface="Cambria Math" panose="02040503050406030204" pitchFamily="18" charset="0"/>
                            </a:rPr>
                            <m:t>𝑄</m:t>
                          </m:r>
                          <m:r>
                            <a:rPr lang="nb-NO" sz="2000" b="0" i="1" baseline="30000" smtClean="0">
                              <a:solidFill>
                                <a:schemeClr val="tx2">
                                  <a:lumMod val="50000"/>
                                </a:schemeClr>
                              </a:solidFill>
                              <a:latin typeface="Cambria Math" panose="02040503050406030204" pitchFamily="18" charset="0"/>
                            </a:rPr>
                            <m:t>2</m:t>
                          </m:r>
                        </m:num>
                        <m:den>
                          <m:r>
                            <a:rPr lang="nb-NO" sz="2000" i="1">
                              <a:solidFill>
                                <a:schemeClr val="tx2">
                                  <a:lumMod val="50000"/>
                                </a:schemeClr>
                              </a:solidFill>
                              <a:latin typeface="Cambria Math" panose="02040503050406030204" pitchFamily="18" charset="0"/>
                            </a:rPr>
                            <m:t>50</m:t>
                          </m:r>
                        </m:den>
                      </m:f>
                    </m:oMath>
                  </m:oMathPara>
                </a14:m>
                <a:endParaRPr lang="nb-NO" sz="2000" dirty="0">
                  <a:solidFill>
                    <a:schemeClr val="tx2">
                      <a:lumMod val="50000"/>
                    </a:schemeClr>
                  </a:solidFill>
                  <a:latin typeface="Cambria Math" panose="02040503050406030204" pitchFamily="18" charset="0"/>
                  <a:ea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nb-NO" sz="2000" b="0" i="1" smtClean="0">
                          <a:solidFill>
                            <a:schemeClr val="tx2">
                              <a:lumMod val="50000"/>
                            </a:schemeClr>
                          </a:solidFill>
                          <a:latin typeface="Cambria Math" panose="02040503050406030204" pitchFamily="18" charset="0"/>
                          <a:ea typeface="Calibri" panose="020F0502020204030204" pitchFamily="34" charset="0"/>
                          <a:cs typeface="Calibri" panose="020F0502020204030204" pitchFamily="34" charset="0"/>
                        </a:rPr>
                        <m:t>𝑀𝐶</m:t>
                      </m:r>
                      <m:d>
                        <m:dPr>
                          <m:ctrlPr>
                            <a:rPr lang="nb-NO" sz="2000" b="0" i="1" smtClean="0">
                              <a:solidFill>
                                <a:schemeClr val="tx2">
                                  <a:lumMod val="50000"/>
                                </a:schemeClr>
                              </a:solidFill>
                              <a:latin typeface="Cambria Math" panose="02040503050406030204" pitchFamily="18" charset="0"/>
                              <a:ea typeface="Calibri" panose="020F0502020204030204" pitchFamily="34" charset="0"/>
                              <a:cs typeface="Calibri" panose="020F0502020204030204" pitchFamily="34" charset="0"/>
                            </a:rPr>
                          </m:ctrlPr>
                        </m:dPr>
                        <m:e>
                          <m:r>
                            <a:rPr lang="nb-NO" sz="2000" i="1">
                              <a:solidFill>
                                <a:schemeClr val="tx2">
                                  <a:lumMod val="50000"/>
                                </a:schemeClr>
                              </a:solidFill>
                              <a:latin typeface="Cambria Math" panose="02040503050406030204" pitchFamily="18" charset="0"/>
                              <a:ea typeface="Calibri" panose="020F0502020204030204" pitchFamily="34" charset="0"/>
                              <a:cs typeface="Calibri" panose="020F0502020204030204" pitchFamily="34" charset="0"/>
                            </a:rPr>
                            <m:t>𝑄</m:t>
                          </m:r>
                        </m:e>
                      </m:d>
                      <m:r>
                        <a:rPr lang="nb-NO" sz="2000" i="1">
                          <a:solidFill>
                            <a:schemeClr val="tx2">
                              <a:lumMod val="50000"/>
                            </a:schemeClr>
                          </a:solidFill>
                          <a:latin typeface="Cambria Math" panose="02040503050406030204" pitchFamily="18" charset="0"/>
                          <a:ea typeface="Calibri" panose="020F0502020204030204" pitchFamily="34" charset="0"/>
                          <a:cs typeface="Calibri" panose="020F0502020204030204" pitchFamily="34" charset="0"/>
                        </a:rPr>
                        <m:t>=</m:t>
                      </m:r>
                      <m:f>
                        <m:fPr>
                          <m:ctrlPr>
                            <a:rPr lang="nb-NO" sz="2000" i="1">
                              <a:solidFill>
                                <a:schemeClr val="tx2">
                                  <a:lumMod val="50000"/>
                                </a:schemeClr>
                              </a:solidFill>
                              <a:latin typeface="Cambria Math" panose="02040503050406030204" pitchFamily="18" charset="0"/>
                            </a:rPr>
                          </m:ctrlPr>
                        </m:fPr>
                        <m:num>
                          <m:r>
                            <a:rPr lang="nb-NO" sz="2000" b="0" i="1" smtClean="0">
                              <a:solidFill>
                                <a:schemeClr val="tx2">
                                  <a:lumMod val="50000"/>
                                </a:schemeClr>
                              </a:solidFill>
                              <a:latin typeface="Cambria Math" panose="02040503050406030204" pitchFamily="18" charset="0"/>
                            </a:rPr>
                            <m:t>𝑑𝑅</m:t>
                          </m:r>
                          <m:r>
                            <a:rPr lang="nb-NO" sz="2000" b="0" i="1" smtClean="0">
                              <a:solidFill>
                                <a:schemeClr val="tx2">
                                  <a:lumMod val="50000"/>
                                </a:schemeClr>
                              </a:solidFill>
                              <a:latin typeface="Cambria Math" panose="02040503050406030204" pitchFamily="18" charset="0"/>
                            </a:rPr>
                            <m:t>(</m:t>
                          </m:r>
                          <m:r>
                            <a:rPr lang="nb-NO" sz="2000" b="0" i="1" smtClean="0">
                              <a:solidFill>
                                <a:schemeClr val="tx2">
                                  <a:lumMod val="50000"/>
                                </a:schemeClr>
                              </a:solidFill>
                              <a:latin typeface="Cambria Math" panose="02040503050406030204" pitchFamily="18" charset="0"/>
                            </a:rPr>
                            <m:t>𝑄</m:t>
                          </m:r>
                          <m:r>
                            <a:rPr lang="nb-NO" sz="2000" b="0" i="1" smtClean="0">
                              <a:solidFill>
                                <a:schemeClr val="tx2">
                                  <a:lumMod val="50000"/>
                                </a:schemeClr>
                              </a:solidFill>
                              <a:latin typeface="Cambria Math" panose="02040503050406030204" pitchFamily="18" charset="0"/>
                            </a:rPr>
                            <m:t>)</m:t>
                          </m:r>
                        </m:num>
                        <m:den>
                          <m:r>
                            <a:rPr lang="nb-NO" sz="2000" i="1">
                              <a:solidFill>
                                <a:schemeClr val="tx2">
                                  <a:lumMod val="50000"/>
                                </a:schemeClr>
                              </a:solidFill>
                              <a:latin typeface="Cambria Math" panose="02040503050406030204" pitchFamily="18" charset="0"/>
                            </a:rPr>
                            <m:t>𝑑</m:t>
                          </m:r>
                          <m:r>
                            <a:rPr lang="nb-NO" sz="2000" b="0" i="1" smtClean="0">
                              <a:solidFill>
                                <a:schemeClr val="tx2">
                                  <a:lumMod val="50000"/>
                                </a:schemeClr>
                              </a:solidFill>
                              <a:latin typeface="Cambria Math" panose="02040503050406030204" pitchFamily="18" charset="0"/>
                            </a:rPr>
                            <m:t>𝑄</m:t>
                          </m:r>
                        </m:den>
                      </m:f>
                      <m:r>
                        <a:rPr lang="nb-NO" sz="2000" b="0" i="0" smtClean="0">
                          <a:solidFill>
                            <a:schemeClr val="tx2">
                              <a:lumMod val="50000"/>
                            </a:schemeClr>
                          </a:solidFill>
                          <a:latin typeface="Cambria Math" panose="02040503050406030204" pitchFamily="18" charset="0"/>
                        </a:rPr>
                        <m:t>=</m:t>
                      </m:r>
                      <m:r>
                        <a:rPr lang="nb-NO" sz="2000">
                          <a:solidFill>
                            <a:schemeClr val="tx2">
                              <a:lumMod val="50000"/>
                            </a:schemeClr>
                          </a:solidFill>
                          <a:latin typeface="Cambria Math" panose="02040503050406030204" pitchFamily="18" charset="0"/>
                        </a:rPr>
                        <m:t>120−</m:t>
                      </m:r>
                      <m:f>
                        <m:fPr>
                          <m:ctrlPr>
                            <a:rPr lang="nb-NO" sz="2000" i="1">
                              <a:solidFill>
                                <a:schemeClr val="tx2">
                                  <a:lumMod val="50000"/>
                                </a:schemeClr>
                              </a:solidFill>
                              <a:latin typeface="Cambria Math" panose="02040503050406030204" pitchFamily="18" charset="0"/>
                            </a:rPr>
                          </m:ctrlPr>
                        </m:fPr>
                        <m:num>
                          <m:r>
                            <a:rPr lang="nb-NO" sz="2000" b="0" i="1" smtClean="0">
                              <a:solidFill>
                                <a:schemeClr val="tx2">
                                  <a:lumMod val="50000"/>
                                </a:schemeClr>
                              </a:solidFill>
                              <a:latin typeface="Cambria Math" panose="02040503050406030204" pitchFamily="18" charset="0"/>
                            </a:rPr>
                            <m:t>18</m:t>
                          </m:r>
                          <m:r>
                            <a:rPr lang="nb-NO" sz="2000" i="1">
                              <a:solidFill>
                                <a:schemeClr val="tx2">
                                  <a:lumMod val="50000"/>
                                </a:schemeClr>
                              </a:solidFill>
                              <a:latin typeface="Cambria Math" panose="02040503050406030204" pitchFamily="18" charset="0"/>
                            </a:rPr>
                            <m:t>𝑄</m:t>
                          </m:r>
                        </m:num>
                        <m:den>
                          <m:r>
                            <a:rPr lang="nb-NO" sz="2000" i="1">
                              <a:solidFill>
                                <a:schemeClr val="tx2">
                                  <a:lumMod val="50000"/>
                                </a:schemeClr>
                              </a:solidFill>
                              <a:latin typeface="Cambria Math" panose="02040503050406030204" pitchFamily="18" charset="0"/>
                            </a:rPr>
                            <m:t>50</m:t>
                          </m:r>
                        </m:den>
                      </m:f>
                    </m:oMath>
                  </m:oMathPara>
                </a14:m>
                <a:endParaRPr lang="nb-NO" sz="2000" b="0" dirty="0">
                  <a:solidFill>
                    <a:schemeClr val="tx2">
                      <a:lumMod val="50000"/>
                    </a:schemeClr>
                  </a:solidFill>
                  <a:latin typeface="Cambria Math" panose="02040503050406030204" pitchFamily="18" charset="0"/>
                </a:endParaRPr>
              </a:p>
              <a:p>
                <a:pPr>
                  <a:lnSpc>
                    <a:spcPct val="150000"/>
                  </a:lnSpc>
                </a:pPr>
                <a:endParaRPr lang="nb-NO" sz="2000" dirty="0">
                  <a:solidFill>
                    <a:schemeClr val="tx2">
                      <a:lumMod val="50000"/>
                    </a:schemeClr>
                  </a:solidFill>
                  <a:latin typeface="Cambria Math" panose="02040503050406030204" pitchFamily="18" charset="0"/>
                  <a:ea typeface="Cambria Math" panose="02040503050406030204" pitchFamily="18" charset="0"/>
                </a:endParaRPr>
              </a:p>
              <a:p>
                <a:pPr>
                  <a:lnSpc>
                    <a:spcPct val="150000"/>
                  </a:lnSpc>
                </a:pPr>
                <a:endParaRPr lang="nb-NO" sz="2000" dirty="0">
                  <a:solidFill>
                    <a:schemeClr val="tx2">
                      <a:lumMod val="50000"/>
                    </a:schemeClr>
                  </a:solidFill>
                  <a:latin typeface="Cambria Math" panose="02040503050406030204" pitchFamily="18" charset="0"/>
                  <a:ea typeface="Cambria Math" panose="02040503050406030204" pitchFamily="18" charset="0"/>
                </a:endParaRPr>
              </a:p>
              <a:p>
                <a:pPr>
                  <a:lnSpc>
                    <a:spcPct val="150000"/>
                  </a:lnSpc>
                </a:pPr>
                <a:endParaRPr lang="nb-NO" sz="2000" dirty="0">
                  <a:solidFill>
                    <a:schemeClr val="tx2">
                      <a:lumMod val="50000"/>
                    </a:schemeClr>
                  </a:solidFill>
                  <a:latin typeface="Cambria Math" panose="02040503050406030204" pitchFamily="18" charset="0"/>
                  <a:ea typeface="Cambria Math" panose="02040503050406030204" pitchFamily="18" charset="0"/>
                </a:endParaRPr>
              </a:p>
              <a:p>
                <a:pPr>
                  <a:lnSpc>
                    <a:spcPct val="150000"/>
                  </a:lnSpc>
                </a:pPr>
                <a:endParaRPr lang="nb-NO" sz="2000" dirty="0">
                  <a:solidFill>
                    <a:schemeClr val="tx2">
                      <a:lumMod val="50000"/>
                    </a:schemeClr>
                  </a:solidFill>
                  <a:latin typeface="Cambria Math" panose="02040503050406030204" pitchFamily="18" charset="0"/>
                  <a:ea typeface="Cambria Math" panose="02040503050406030204" pitchFamily="18" charset="0"/>
                </a:endParaRPr>
              </a:p>
              <a:p>
                <a:endParaRPr lang="nb-NO" sz="2000" dirty="0">
                  <a:solidFill>
                    <a:schemeClr val="tx2">
                      <a:lumMod val="50000"/>
                    </a:schemeClr>
                  </a:solidFill>
                  <a:latin typeface="Cambria Math" panose="02040503050406030204" pitchFamily="18" charset="0"/>
                  <a:ea typeface="Cambria Math" panose="02040503050406030204" pitchFamily="18" charset="0"/>
                </a:endParaRPr>
              </a:p>
              <a:p>
                <a:pPr marL="457200" indent="-457200">
                  <a:buFont typeface="+mj-lt"/>
                  <a:buAutoNum type="alphaLcParenR" startAt="2"/>
                </a:pPr>
                <a:endParaRPr lang="nb-NO" sz="2000" dirty="0">
                  <a:solidFill>
                    <a:schemeClr val="tx2">
                      <a:lumMod val="50000"/>
                    </a:schemeClr>
                  </a:solidFill>
                  <a:latin typeface="Cambria Math" panose="02040503050406030204" pitchFamily="18" charset="0"/>
                  <a:ea typeface="Cambria Math" panose="02040503050406030204" pitchFamily="18" charset="0"/>
                </a:endParaRPr>
              </a:p>
              <a:p>
                <a:r>
                  <a:rPr lang="nb-NO" sz="2000" dirty="0">
                    <a:solidFill>
                      <a:schemeClr val="tx2">
                        <a:lumMod val="50000"/>
                      </a:schemeClr>
                    </a:solidFill>
                    <a:latin typeface="Cambria Math" panose="02040503050406030204" pitchFamily="18" charset="0"/>
                    <a:ea typeface="Cambria Math" panose="02040503050406030204" pitchFamily="18" charset="0"/>
                  </a:rPr>
                  <a:t>	</a:t>
                </a:r>
                <a:endParaRPr lang="nb-NO" sz="2000" dirty="0">
                  <a:solidFill>
                    <a:schemeClr val="tx2">
                      <a:lumMod val="50000"/>
                    </a:schemeClr>
                  </a:solidFill>
                </a:endParaRPr>
              </a:p>
              <a:p>
                <a:pPr>
                  <a:lnSpc>
                    <a:spcPct val="150000"/>
                  </a:lnSpc>
                </a:pPr>
                <a:endParaRPr lang="nb-NO" sz="2000" dirty="0">
                  <a:solidFill>
                    <a:schemeClr val="tx2">
                      <a:lumMod val="50000"/>
                    </a:schemeClr>
                  </a:solidFill>
                  <a:latin typeface="Cambria Math" panose="02040503050406030204" pitchFamily="18" charset="0"/>
                  <a:ea typeface="Cambria Math" panose="02040503050406030204" pitchFamily="18" charset="0"/>
                </a:endParaRPr>
              </a:p>
              <a:p>
                <a:pPr>
                  <a:lnSpc>
                    <a:spcPct val="150000"/>
                  </a:lnSpc>
                </a:pPr>
                <a:endParaRPr lang="nb-NO" sz="2000" dirty="0">
                  <a:solidFill>
                    <a:schemeClr val="tx2">
                      <a:lumMod val="50000"/>
                    </a:schemeClr>
                  </a:solidFill>
                  <a:latin typeface="Cambria Math" panose="02040503050406030204" pitchFamily="18" charset="0"/>
                  <a:ea typeface="Cambria Math" panose="02040503050406030204" pitchFamily="18" charset="0"/>
                </a:endParaRPr>
              </a:p>
              <a:p>
                <a:endParaRPr lang="nb-NO" sz="2000" dirty="0">
                  <a:solidFill>
                    <a:schemeClr val="tx2">
                      <a:lumMod val="50000"/>
                    </a:schemeClr>
                  </a:solidFill>
                  <a:latin typeface="Cambria Math" panose="02040503050406030204" pitchFamily="18" charset="0"/>
                  <a:ea typeface="Cambria Math" panose="02040503050406030204" pitchFamily="18" charset="0"/>
                </a:endParaRPr>
              </a:p>
              <a:p>
                <a:endParaRPr lang="nb-NO" sz="2000" dirty="0">
                  <a:solidFill>
                    <a:schemeClr val="tx2">
                      <a:lumMod val="50000"/>
                    </a:schemeClr>
                  </a:solidFill>
                  <a:latin typeface="Cambria Math" panose="02040503050406030204" pitchFamily="18" charset="0"/>
                  <a:ea typeface="Cambria Math" panose="02040503050406030204" pitchFamily="18" charset="0"/>
                </a:endParaRPr>
              </a:p>
              <a:p>
                <a:endParaRPr lang="nb-NO" sz="2000" dirty="0">
                  <a:solidFill>
                    <a:schemeClr val="tx2">
                      <a:lumMod val="50000"/>
                    </a:schemeClr>
                  </a:solidFill>
                  <a:latin typeface="Cambria Math" panose="02040503050406030204" pitchFamily="18" charset="0"/>
                  <a:ea typeface="Cambria Math" panose="02040503050406030204" pitchFamily="18" charset="0"/>
                </a:endParaRPr>
              </a:p>
              <a:p>
                <a:endParaRPr lang="nb-NO" sz="2000" dirty="0">
                  <a:solidFill>
                    <a:schemeClr val="tx2">
                      <a:lumMod val="50000"/>
                    </a:schemeClr>
                  </a:solidFill>
                  <a:latin typeface="Cambria Math" panose="02040503050406030204" pitchFamily="18" charset="0"/>
                  <a:ea typeface="Cambria Math" panose="02040503050406030204" pitchFamily="18" charset="0"/>
                </a:endParaRPr>
              </a:p>
              <a:p>
                <a:endParaRPr lang="nb-NO" sz="2000" dirty="0">
                  <a:solidFill>
                    <a:schemeClr val="tx2">
                      <a:lumMod val="50000"/>
                    </a:schemeClr>
                  </a:solidFill>
                  <a:latin typeface="Cambria Math" panose="02040503050406030204" pitchFamily="18" charset="0"/>
                  <a:ea typeface="Cambria Math" panose="02040503050406030204" pitchFamily="18" charset="0"/>
                </a:endParaRPr>
              </a:p>
              <a:p>
                <a:pPr marL="342900" indent="-342900">
                  <a:buAutoNum type="alphaLcParenR" startAt="3"/>
                </a:pPr>
                <a:endParaRPr lang="nb-NO" sz="2000" dirty="0">
                  <a:solidFill>
                    <a:schemeClr val="tx2">
                      <a:lumMod val="50000"/>
                    </a:schemeClr>
                  </a:solidFill>
                  <a:latin typeface="Cambria Math" panose="02040503050406030204" pitchFamily="18" charset="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7BB9A116-D1AB-9C66-B35E-FBA523BC38B6}"/>
                  </a:ext>
                </a:extLst>
              </p:cNvPr>
              <p:cNvSpPr txBox="1">
                <a:spLocks noRot="1" noChangeAspect="1" noMove="1" noResize="1" noEditPoints="1" noAdjustHandles="1" noChangeArrowheads="1" noChangeShapeType="1" noTextEdit="1"/>
              </p:cNvSpPr>
              <p:nvPr/>
            </p:nvSpPr>
            <p:spPr>
              <a:xfrm>
                <a:off x="1141217" y="3285811"/>
                <a:ext cx="5669280" cy="7447744"/>
              </a:xfrm>
              <a:prstGeom prst="rect">
                <a:avLst/>
              </a:prstGeom>
              <a:blipFill>
                <a:blip r:embed="rId3"/>
                <a:stretch>
                  <a:fillRect/>
                </a:stretch>
              </a:blipFill>
            </p:spPr>
            <p:txBody>
              <a:bodyPr/>
              <a:lstStyle/>
              <a:p>
                <a:r>
                  <a:rPr lang="nb-NO">
                    <a:noFill/>
                  </a:rPr>
                  <a:t> </a:t>
                </a:r>
              </a:p>
            </p:txBody>
          </p:sp>
        </mc:Fallback>
      </mc:AlternateContent>
    </p:spTree>
    <p:extLst>
      <p:ext uri="{BB962C8B-B14F-4D97-AF65-F5344CB8AC3E}">
        <p14:creationId xmlns:p14="http://schemas.microsoft.com/office/powerpoint/2010/main" val="299446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643" y="69628"/>
            <a:ext cx="6012000" cy="1811813"/>
          </a:xfrm>
        </p:spPr>
        <p:txBody>
          <a:bodyPr/>
          <a:lstStyle/>
          <a:p>
            <a:r>
              <a:rPr lang="nb-NO" dirty="0"/>
              <a:t>Næringsøkonomi og konkurransestrategi</a:t>
            </a:r>
          </a:p>
        </p:txBody>
      </p:sp>
      <p:sp>
        <p:nvSpPr>
          <p:cNvPr id="3" name="Text Placeholder 2"/>
          <p:cNvSpPr>
            <a:spLocks noGrp="1"/>
          </p:cNvSpPr>
          <p:nvPr>
            <p:ph type="body" sz="quarter" idx="12"/>
          </p:nvPr>
        </p:nvSpPr>
        <p:spPr>
          <a:xfrm>
            <a:off x="728643" y="2208470"/>
            <a:ext cx="7594239" cy="2630431"/>
          </a:xfrm>
        </p:spPr>
        <p:txBody>
          <a:bodyPr/>
          <a:lstStyle/>
          <a:p>
            <a:r>
              <a:rPr lang="nb-NO" dirty="0"/>
              <a:t>Monopol og prisdiskriminering, PRN </a:t>
            </a:r>
            <a:r>
              <a:rPr lang="nb-NO" dirty="0" err="1"/>
              <a:t>kap</a:t>
            </a:r>
            <a:r>
              <a:rPr lang="nb-NO" dirty="0"/>
              <a:t>, 5.1 – 5.5</a:t>
            </a:r>
          </a:p>
          <a:p>
            <a:endParaRPr lang="nb-NO" dirty="0"/>
          </a:p>
          <a:p>
            <a:pPr marL="285750" indent="-285750">
              <a:buFont typeface="Arial" panose="020B0604020202020204" pitchFamily="34" charset="0"/>
              <a:buChar char="•"/>
            </a:pPr>
            <a:r>
              <a:rPr lang="nb-NO" dirty="0"/>
              <a:t>Lineær prising og tredje grads prisdiskriminering</a:t>
            </a:r>
          </a:p>
          <a:p>
            <a:pPr marL="285750" indent="-285750">
              <a:buFont typeface="Arial" panose="020B0604020202020204" pitchFamily="34" charset="0"/>
              <a:buChar char="•"/>
            </a:pPr>
            <a:r>
              <a:rPr lang="nb-NO" dirty="0"/>
              <a:t>Velferdseffekter</a:t>
            </a:r>
          </a:p>
        </p:txBody>
      </p:sp>
      <p:sp>
        <p:nvSpPr>
          <p:cNvPr id="4" name="Subtitle 3"/>
          <p:cNvSpPr>
            <a:spLocks noGrp="1"/>
          </p:cNvSpPr>
          <p:nvPr>
            <p:ph type="subTitle" idx="1"/>
          </p:nvPr>
        </p:nvSpPr>
        <p:spPr>
          <a:xfrm>
            <a:off x="1054462" y="5023945"/>
            <a:ext cx="6012000" cy="1024486"/>
          </a:xfrm>
        </p:spPr>
        <p:txBody>
          <a:bodyPr/>
          <a:lstStyle/>
          <a:p>
            <a:r>
              <a:rPr lang="nb-NO" dirty="0"/>
              <a:t>Anita Michalsen</a:t>
            </a:r>
          </a:p>
        </p:txBody>
      </p:sp>
      <p:sp>
        <p:nvSpPr>
          <p:cNvPr id="6" name="Picture Placeholder 5"/>
          <p:cNvSpPr>
            <a:spLocks noGrp="1"/>
          </p:cNvSpPr>
          <p:nvPr>
            <p:ph type="pic" sz="quarter" idx="14"/>
          </p:nvPr>
        </p:nvSpPr>
        <p:spPr/>
        <p:txBody>
          <a:bodyPr/>
          <a:lstStyle/>
          <a:p>
            <a:endParaRPr lang="en-US"/>
          </a:p>
        </p:txBody>
      </p:sp>
    </p:spTree>
    <p:extLst>
      <p:ext uri="{BB962C8B-B14F-4D97-AF65-F5344CB8AC3E}">
        <p14:creationId xmlns:p14="http://schemas.microsoft.com/office/powerpoint/2010/main" val="2785979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392" y="114644"/>
            <a:ext cx="10515600" cy="1325563"/>
          </a:xfrm>
        </p:spPr>
        <p:txBody>
          <a:bodyPr/>
          <a:lstStyle/>
          <a:p>
            <a:pPr algn="ctr">
              <a:lnSpc>
                <a:spcPct val="100000"/>
              </a:lnSpc>
            </a:pPr>
            <a:r>
              <a:rPr lang="nb-NO" sz="4000" dirty="0">
                <a:solidFill>
                  <a:schemeClr val="tx2">
                    <a:lumMod val="75000"/>
                  </a:schemeClr>
                </a:solidFill>
                <a:latin typeface="Calibri" panose="020F0502020204030204" pitchFamily="34" charset="0"/>
                <a:cs typeface="Calibri" panose="020F0502020204030204" pitchFamily="34" charset="0"/>
              </a:rPr>
              <a:t>Prisdiskriminering </a:t>
            </a:r>
            <a:br>
              <a:rPr lang="nb-NO" sz="4000" dirty="0">
                <a:solidFill>
                  <a:schemeClr val="tx2">
                    <a:lumMod val="75000"/>
                  </a:schemeClr>
                </a:solidFill>
                <a:latin typeface="Calibri" panose="020F0502020204030204" pitchFamily="34" charset="0"/>
                <a:cs typeface="Calibri" panose="020F0502020204030204" pitchFamily="34" charset="0"/>
              </a:rPr>
            </a:br>
            <a:r>
              <a:rPr lang="nb-NO" sz="3200" dirty="0">
                <a:solidFill>
                  <a:schemeClr val="tx2">
                    <a:lumMod val="75000"/>
                  </a:schemeClr>
                </a:solidFill>
                <a:latin typeface="Calibri" panose="020F0502020204030204" pitchFamily="34" charset="0"/>
                <a:cs typeface="Calibri" panose="020F0502020204030204" pitchFamily="34" charset="0"/>
              </a:rPr>
              <a:t> </a:t>
            </a:r>
            <a:r>
              <a:rPr lang="nb-NO" sz="2800" dirty="0">
                <a:solidFill>
                  <a:schemeClr val="tx2">
                    <a:lumMod val="75000"/>
                  </a:schemeClr>
                </a:solidFill>
                <a:latin typeface="Calibri" panose="020F0502020204030204" pitchFamily="34" charset="0"/>
                <a:cs typeface="Calibri" panose="020F0502020204030204" pitchFamily="34" charset="0"/>
              </a:rPr>
              <a:t>ulike priser til ulike kundesegmenter</a:t>
            </a:r>
          </a:p>
        </p:txBody>
      </p:sp>
      <p:sp>
        <p:nvSpPr>
          <p:cNvPr id="5" name="Rectangle 4"/>
          <p:cNvSpPr/>
          <p:nvPr/>
        </p:nvSpPr>
        <p:spPr>
          <a:xfrm>
            <a:off x="7003107" y="1667487"/>
            <a:ext cx="5381298" cy="2339102"/>
          </a:xfrm>
          <a:prstGeom prst="rect">
            <a:avLst/>
          </a:prstGeom>
        </p:spPr>
        <p:txBody>
          <a:bodyPr wrap="square">
            <a:spAutoFit/>
          </a:bodyPr>
          <a:lstStyle/>
          <a:p>
            <a:r>
              <a:rPr lang="nb-NO" sz="2800" dirty="0">
                <a:solidFill>
                  <a:schemeClr val="tx2">
                    <a:lumMod val="75000"/>
                  </a:schemeClr>
                </a:solidFill>
                <a:latin typeface="Calibri" panose="020F0502020204030204" pitchFamily="34" charset="0"/>
                <a:cs typeface="Calibri" panose="020F0502020204030204" pitchFamily="34" charset="0"/>
              </a:rPr>
              <a:t>Hvilke markedsbetingelser gjør prisdiskriminering mulig?</a:t>
            </a:r>
          </a:p>
          <a:p>
            <a:endParaRPr lang="nb-NO" dirty="0">
              <a:solidFill>
                <a:schemeClr val="tx2">
                  <a:lumMod val="75000"/>
                </a:schemeClr>
              </a:solidFill>
              <a:latin typeface="Calibri" panose="020F0502020204030204" pitchFamily="34" charset="0"/>
              <a:cs typeface="Calibri" panose="020F0502020204030204" pitchFamily="34" charset="0"/>
            </a:endParaRPr>
          </a:p>
          <a:p>
            <a:pPr lvl="1"/>
            <a:endParaRPr lang="nb-NO" sz="2400" dirty="0">
              <a:solidFill>
                <a:schemeClr val="tx2">
                  <a:lumMod val="75000"/>
                </a:schemeClr>
              </a:solidFill>
              <a:latin typeface="Calibri" panose="020F0502020204030204" pitchFamily="34" charset="0"/>
              <a:cs typeface="Calibri" panose="020F0502020204030204" pitchFamily="34" charset="0"/>
            </a:endParaRPr>
          </a:p>
          <a:p>
            <a:pPr lvl="1"/>
            <a:endParaRPr lang="nb-NO" sz="2400" dirty="0">
              <a:solidFill>
                <a:schemeClr val="tx2">
                  <a:lumMod val="75000"/>
                </a:schemeClr>
              </a:solidFill>
              <a:latin typeface="Calibri" panose="020F0502020204030204" pitchFamily="34" charset="0"/>
              <a:cs typeface="Calibri" panose="020F0502020204030204" pitchFamily="34" charset="0"/>
            </a:endParaRPr>
          </a:p>
          <a:p>
            <a:pPr lvl="1"/>
            <a:endParaRPr lang="nb-NO" sz="2400" dirty="0">
              <a:solidFill>
                <a:schemeClr val="tx2">
                  <a:lumMod val="75000"/>
                </a:schemeClr>
              </a:solidFill>
              <a:latin typeface="Calibri" panose="020F0502020204030204" pitchFamily="34" charset="0"/>
              <a:cs typeface="Calibri" panose="020F0502020204030204" pitchFamily="34" charset="0"/>
            </a:endParaRPr>
          </a:p>
        </p:txBody>
      </p:sp>
      <p:sp>
        <p:nvSpPr>
          <p:cNvPr id="12" name="TekstSylinder 11">
            <a:extLst>
              <a:ext uri="{FF2B5EF4-FFF2-40B4-BE49-F238E27FC236}">
                <a16:creationId xmlns:a16="http://schemas.microsoft.com/office/drawing/2014/main" id="{3DD7E4A0-93C9-786C-D09C-8F363319A22F}"/>
              </a:ext>
            </a:extLst>
          </p:cNvPr>
          <p:cNvSpPr txBox="1"/>
          <p:nvPr/>
        </p:nvSpPr>
        <p:spPr>
          <a:xfrm>
            <a:off x="7003107" y="3104463"/>
            <a:ext cx="5021253" cy="1938992"/>
          </a:xfrm>
          <a:prstGeom prst="rect">
            <a:avLst/>
          </a:prstGeom>
          <a:noFill/>
        </p:spPr>
        <p:txBody>
          <a:bodyPr wrap="square">
            <a:spAutoFit/>
          </a:bodyPr>
          <a:lstStyle/>
          <a:p>
            <a:pPr marL="285750" indent="-285750">
              <a:buFont typeface="Wingdings" panose="05000000000000000000" pitchFamily="2" charset="2"/>
              <a:buChar char="ü"/>
            </a:pPr>
            <a:r>
              <a:rPr lang="nb-NO" sz="2400" dirty="0">
                <a:solidFill>
                  <a:schemeClr val="tx2">
                    <a:lumMod val="75000"/>
                  </a:schemeClr>
                </a:solidFill>
                <a:latin typeface="Calibri" panose="020F0502020204030204" pitchFamily="34" charset="0"/>
                <a:cs typeface="Calibri" panose="020F0502020204030204" pitchFamily="34" charset="0"/>
              </a:rPr>
              <a:t>Markedsmakt</a:t>
            </a:r>
          </a:p>
          <a:p>
            <a:pPr marL="285750" indent="-285750">
              <a:buFont typeface="Wingdings" panose="05000000000000000000" pitchFamily="2" charset="2"/>
              <a:buChar char="ü"/>
            </a:pPr>
            <a:r>
              <a:rPr lang="nb-NO" sz="2400" dirty="0">
                <a:solidFill>
                  <a:schemeClr val="tx2">
                    <a:lumMod val="75000"/>
                  </a:schemeClr>
                </a:solidFill>
                <a:latin typeface="Calibri" panose="020F0502020204030204" pitchFamily="34" charset="0"/>
                <a:cs typeface="Calibri" panose="020F0502020204030204" pitchFamily="34" charset="0"/>
              </a:rPr>
              <a:t>Ingen arbitrasjemuligheter  (videresalg; eks.Finn.no)</a:t>
            </a:r>
          </a:p>
          <a:p>
            <a:pPr marL="285750" indent="-285750">
              <a:buFont typeface="Wingdings" panose="05000000000000000000" pitchFamily="2" charset="2"/>
              <a:buChar char="ü"/>
            </a:pPr>
            <a:r>
              <a:rPr lang="nb-NO" sz="2400" dirty="0">
                <a:solidFill>
                  <a:schemeClr val="tx2">
                    <a:lumMod val="75000"/>
                  </a:schemeClr>
                </a:solidFill>
                <a:latin typeface="Calibri" panose="020F0502020204030204" pitchFamily="34" charset="0"/>
                <a:cs typeface="Calibri" panose="020F0502020204030204" pitchFamily="34" charset="0"/>
              </a:rPr>
              <a:t>Informasjon knyttet til konsumenters betalingsvillighet</a:t>
            </a:r>
          </a:p>
        </p:txBody>
      </p:sp>
      <p:pic>
        <p:nvPicPr>
          <p:cNvPr id="4" name="Bilde 3">
            <a:extLst>
              <a:ext uri="{FF2B5EF4-FFF2-40B4-BE49-F238E27FC236}">
                <a16:creationId xmlns:a16="http://schemas.microsoft.com/office/drawing/2014/main" id="{44AD3800-564A-E529-E2CF-B59C947B82BF}"/>
              </a:ext>
            </a:extLst>
          </p:cNvPr>
          <p:cNvPicPr>
            <a:picLocks noChangeAspect="1"/>
          </p:cNvPicPr>
          <p:nvPr/>
        </p:nvPicPr>
        <p:blipFill>
          <a:blip r:embed="rId3"/>
          <a:srcRect l="1534" b="82003"/>
          <a:stretch/>
        </p:blipFill>
        <p:spPr>
          <a:xfrm>
            <a:off x="225629" y="1440206"/>
            <a:ext cx="6449992" cy="1211553"/>
          </a:xfrm>
          <a:prstGeom prst="rect">
            <a:avLst/>
          </a:prstGeom>
        </p:spPr>
      </p:pic>
      <p:pic>
        <p:nvPicPr>
          <p:cNvPr id="7" name="Bilde 6">
            <a:extLst>
              <a:ext uri="{FF2B5EF4-FFF2-40B4-BE49-F238E27FC236}">
                <a16:creationId xmlns:a16="http://schemas.microsoft.com/office/drawing/2014/main" id="{7F1A2107-2A76-B366-B725-0FB3FEBB7C37}"/>
              </a:ext>
            </a:extLst>
          </p:cNvPr>
          <p:cNvPicPr>
            <a:picLocks noChangeAspect="1"/>
          </p:cNvPicPr>
          <p:nvPr/>
        </p:nvPicPr>
        <p:blipFill>
          <a:blip r:embed="rId3"/>
          <a:srcRect l="772" t="37495" b="21029"/>
          <a:stretch/>
        </p:blipFill>
        <p:spPr>
          <a:xfrm>
            <a:off x="225629" y="2578607"/>
            <a:ext cx="6449992" cy="2770633"/>
          </a:xfrm>
          <a:prstGeom prst="rect">
            <a:avLst/>
          </a:prstGeom>
        </p:spPr>
      </p:pic>
      <p:pic>
        <p:nvPicPr>
          <p:cNvPr id="10" name="Bilde 9">
            <a:extLst>
              <a:ext uri="{FF2B5EF4-FFF2-40B4-BE49-F238E27FC236}">
                <a16:creationId xmlns:a16="http://schemas.microsoft.com/office/drawing/2014/main" id="{3AEFCB46-BF61-407E-59B0-1031122CEACD}"/>
              </a:ext>
            </a:extLst>
          </p:cNvPr>
          <p:cNvPicPr>
            <a:picLocks noChangeAspect="1"/>
          </p:cNvPicPr>
          <p:nvPr/>
        </p:nvPicPr>
        <p:blipFill>
          <a:blip r:embed="rId4"/>
          <a:srcRect t="50056" r="772"/>
          <a:stretch/>
        </p:blipFill>
        <p:spPr>
          <a:xfrm>
            <a:off x="225630" y="5258677"/>
            <a:ext cx="6449992" cy="1395645"/>
          </a:xfrm>
          <a:prstGeom prst="rect">
            <a:avLst/>
          </a:prstGeom>
        </p:spPr>
      </p:pic>
    </p:spTree>
    <p:extLst>
      <p:ext uri="{BB962C8B-B14F-4D97-AF65-F5344CB8AC3E}">
        <p14:creationId xmlns:p14="http://schemas.microsoft.com/office/powerpoint/2010/main" val="54047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3924" y="543801"/>
            <a:ext cx="10515600" cy="1325563"/>
          </a:xfrm>
        </p:spPr>
        <p:txBody>
          <a:bodyPr>
            <a:normAutofit/>
          </a:bodyPr>
          <a:lstStyle/>
          <a:p>
            <a:r>
              <a:rPr lang="nb-NO" sz="4000" dirty="0">
                <a:solidFill>
                  <a:schemeClr val="tx2">
                    <a:lumMod val="75000"/>
                  </a:schemeClr>
                </a:solidFill>
                <a:latin typeface="Calibri" panose="020F0502020204030204" pitchFamily="34" charset="0"/>
                <a:cs typeface="Calibri" panose="020F0502020204030204" pitchFamily="34" charset="0"/>
              </a:rPr>
              <a:t>Ulike former for prisdiskriminering </a:t>
            </a:r>
            <a:br>
              <a:rPr lang="nb-NO" sz="4000" dirty="0">
                <a:solidFill>
                  <a:schemeClr val="tx2">
                    <a:lumMod val="75000"/>
                  </a:schemeClr>
                </a:solidFill>
                <a:latin typeface="Calibri" panose="020F0502020204030204" pitchFamily="34" charset="0"/>
                <a:cs typeface="Calibri" panose="020F0502020204030204" pitchFamily="34" charset="0"/>
              </a:rPr>
            </a:br>
            <a:endParaRPr lang="nb-NO" sz="4000" dirty="0">
              <a:solidFill>
                <a:schemeClr val="tx2">
                  <a:lumMod val="75000"/>
                </a:schemeClr>
              </a:solidFill>
              <a:latin typeface="Calibri" panose="020F0502020204030204" pitchFamily="34" charset="0"/>
              <a:cs typeface="Calibri" panose="020F0502020204030204" pitchFamily="34" charset="0"/>
            </a:endParaRPr>
          </a:p>
        </p:txBody>
      </p:sp>
      <p:sp>
        <p:nvSpPr>
          <p:cNvPr id="3" name="Rectangle 2"/>
          <p:cNvSpPr/>
          <p:nvPr/>
        </p:nvSpPr>
        <p:spPr>
          <a:xfrm>
            <a:off x="599090" y="1690688"/>
            <a:ext cx="10539248" cy="4154984"/>
          </a:xfrm>
          <a:prstGeom prst="rect">
            <a:avLst/>
          </a:prstGeom>
        </p:spPr>
        <p:txBody>
          <a:bodyPr wrap="square">
            <a:spAutoFit/>
          </a:bodyPr>
          <a:lstStyle/>
          <a:p>
            <a:pPr marL="457200" indent="-457200">
              <a:buFont typeface="Wingdings" panose="05000000000000000000" pitchFamily="2" charset="2"/>
              <a:buChar char="Ø"/>
            </a:pPr>
            <a:r>
              <a:rPr lang="nb-NO" sz="2400" dirty="0">
                <a:solidFill>
                  <a:schemeClr val="tx2">
                    <a:lumMod val="75000"/>
                  </a:schemeClr>
                </a:solidFill>
                <a:latin typeface="Calibri" panose="020F0502020204030204" pitchFamily="34" charset="0"/>
                <a:cs typeface="Calibri" panose="020F0502020204030204" pitchFamily="34" charset="0"/>
              </a:rPr>
              <a:t>1. grads prisdiskriminering (perfekt prisdiskriminering )</a:t>
            </a:r>
          </a:p>
          <a:p>
            <a:pPr marL="800100" lvl="1" indent="-342900">
              <a:buFont typeface="Arial" panose="020B0604020202020204" pitchFamily="34" charset="0"/>
              <a:buChar char="•"/>
            </a:pPr>
            <a:r>
              <a:rPr lang="nb-NO" sz="2400" dirty="0">
                <a:solidFill>
                  <a:schemeClr val="tx2">
                    <a:lumMod val="75000"/>
                  </a:schemeClr>
                </a:solidFill>
                <a:latin typeface="Calibri" panose="020F0502020204030204" pitchFamily="34" charset="0"/>
                <a:cs typeface="Calibri" panose="020F0502020204030204" pitchFamily="34" charset="0"/>
              </a:rPr>
              <a:t>Hver konsument betaler sin marginale betalingsvillighet</a:t>
            </a:r>
          </a:p>
          <a:p>
            <a:pPr marL="342900" indent="-342900">
              <a:buFont typeface="Arial" panose="020B0604020202020204" pitchFamily="34" charset="0"/>
              <a:buChar char="•"/>
            </a:pPr>
            <a:endParaRPr lang="nb-NO" sz="2400" dirty="0">
              <a:solidFill>
                <a:schemeClr val="tx2">
                  <a:lumMod val="7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nb-NO" sz="2400" dirty="0">
                <a:solidFill>
                  <a:schemeClr val="tx2">
                    <a:lumMod val="75000"/>
                  </a:schemeClr>
                </a:solidFill>
                <a:latin typeface="Calibri" panose="020F0502020204030204" pitchFamily="34" charset="0"/>
                <a:cs typeface="Calibri" panose="020F0502020204030204" pitchFamily="34" charset="0"/>
              </a:rPr>
              <a:t>2. grads prisdiskriminering (Meny-prising) </a:t>
            </a:r>
          </a:p>
          <a:p>
            <a:pPr marL="800100" lvl="1" indent="-342900">
              <a:buFont typeface="Arial" panose="020B0604020202020204" pitchFamily="34" charset="0"/>
              <a:buChar char="•"/>
            </a:pPr>
            <a:r>
              <a:rPr lang="nb-NO" sz="2400" dirty="0">
                <a:solidFill>
                  <a:schemeClr val="tx2">
                    <a:lumMod val="75000"/>
                  </a:schemeClr>
                </a:solidFill>
                <a:latin typeface="Calibri" panose="020F0502020204030204" pitchFamily="34" charset="0"/>
                <a:cs typeface="Calibri" panose="020F0502020204030204" pitchFamily="34" charset="0"/>
              </a:rPr>
              <a:t>Monopolisten kjenner til at noen kunder har høy betalingsvillighet og andre har lav betalingsvillighet, men vet ikke hvem som er hvem, og tilbyr derfor ulike produktpakker. </a:t>
            </a:r>
          </a:p>
          <a:p>
            <a:pPr marL="800100" lvl="1" indent="-342900">
              <a:buFont typeface="Arial" panose="020B0604020202020204" pitchFamily="34" charset="0"/>
              <a:buChar char="•"/>
            </a:pPr>
            <a:endParaRPr lang="nb-NO" sz="2400" dirty="0">
              <a:solidFill>
                <a:schemeClr val="tx2">
                  <a:lumMod val="75000"/>
                </a:schemeClr>
              </a:solidFill>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nb-NO" sz="2400" dirty="0">
                <a:solidFill>
                  <a:schemeClr val="tx2">
                    <a:lumMod val="75000"/>
                  </a:schemeClr>
                </a:solidFill>
                <a:latin typeface="Calibri" panose="020F0502020204030204" pitchFamily="34" charset="0"/>
                <a:cs typeface="Calibri" panose="020F0502020204030204" pitchFamily="34" charset="0"/>
              </a:rPr>
              <a:t>3. grads prisdiskriminering  (Gruppe-prising) </a:t>
            </a:r>
          </a:p>
          <a:p>
            <a:pPr marL="800100" lvl="1" indent="-342900">
              <a:buFont typeface="Arial" panose="020B0604020202020204" pitchFamily="34" charset="0"/>
              <a:buChar char="•"/>
            </a:pPr>
            <a:r>
              <a:rPr lang="nb-NO" sz="2400" dirty="0">
                <a:solidFill>
                  <a:schemeClr val="tx2">
                    <a:lumMod val="75000"/>
                  </a:schemeClr>
                </a:solidFill>
                <a:latin typeface="Calibri" panose="020F0502020204030204" pitchFamily="34" charset="0"/>
                <a:cs typeface="Calibri" panose="020F0502020204030204" pitchFamily="34" charset="0"/>
              </a:rPr>
              <a:t>Monopolisten diskriminerer mellom ulike segmentgrupper, basert på f.eks. alder eller andre observerbare karakteristika. </a:t>
            </a:r>
          </a:p>
        </p:txBody>
      </p:sp>
    </p:spTree>
    <p:extLst>
      <p:ext uri="{BB962C8B-B14F-4D97-AF65-F5344CB8AC3E}">
        <p14:creationId xmlns:p14="http://schemas.microsoft.com/office/powerpoint/2010/main" val="111603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596462" y="365125"/>
            <a:ext cx="10515600" cy="1325563"/>
          </a:xfrm>
        </p:spPr>
        <p:txBody>
          <a:bodyPr>
            <a:normAutofit fontScale="90000"/>
          </a:bodyPr>
          <a:lstStyle/>
          <a:p>
            <a:pPr algn="ctr"/>
            <a:r>
              <a:rPr lang="nb-NO" altLang="nb-NO" sz="4000" dirty="0">
                <a:solidFill>
                  <a:schemeClr val="tx2">
                    <a:lumMod val="75000"/>
                  </a:schemeClr>
                </a:solidFill>
                <a:latin typeface="Calibri" panose="020F0502020204030204" pitchFamily="34" charset="0"/>
                <a:cs typeface="Calibri" panose="020F0502020204030204" pitchFamily="34" charset="0"/>
              </a:rPr>
              <a:t>3. grads prisdiskriminering, </a:t>
            </a:r>
            <a:r>
              <a:rPr lang="nb-NO" altLang="nb-NO" sz="3100" dirty="0" err="1">
                <a:solidFill>
                  <a:schemeClr val="tx2">
                    <a:lumMod val="75000"/>
                  </a:schemeClr>
                </a:solidFill>
                <a:latin typeface="Calibri" panose="020F0502020204030204" pitchFamily="34" charset="0"/>
                <a:cs typeface="Calibri" panose="020F0502020204030204" pitchFamily="34" charset="0"/>
              </a:rPr>
              <a:t>kap</a:t>
            </a:r>
            <a:r>
              <a:rPr lang="nb-NO" altLang="nb-NO" sz="3100" dirty="0">
                <a:solidFill>
                  <a:schemeClr val="tx2">
                    <a:lumMod val="75000"/>
                  </a:schemeClr>
                </a:solidFill>
                <a:latin typeface="Calibri" panose="020F0502020204030204" pitchFamily="34" charset="0"/>
                <a:cs typeface="Calibri" panose="020F0502020204030204" pitchFamily="34" charset="0"/>
              </a:rPr>
              <a:t>. 5.3</a:t>
            </a:r>
            <a:br>
              <a:rPr lang="nb-NO" altLang="nb-NO" sz="3100" dirty="0">
                <a:solidFill>
                  <a:schemeClr val="tx2">
                    <a:lumMod val="75000"/>
                  </a:schemeClr>
                </a:solidFill>
                <a:latin typeface="Calibri" panose="020F0502020204030204" pitchFamily="34" charset="0"/>
                <a:cs typeface="Calibri" panose="020F0502020204030204" pitchFamily="34" charset="0"/>
              </a:rPr>
            </a:br>
            <a:r>
              <a:rPr lang="nb-NO" altLang="nb-NO" sz="3100" dirty="0">
                <a:solidFill>
                  <a:schemeClr val="tx2">
                    <a:lumMod val="75000"/>
                  </a:schemeClr>
                </a:solidFill>
                <a:latin typeface="Calibri" panose="020F0502020204030204" pitchFamily="34" charset="0"/>
                <a:cs typeface="Calibri" panose="020F0502020204030204" pitchFamily="34" charset="0"/>
              </a:rPr>
              <a:t>Harry </a:t>
            </a:r>
            <a:r>
              <a:rPr lang="nb-NO" altLang="nb-NO" sz="3100" dirty="0" err="1">
                <a:solidFill>
                  <a:schemeClr val="tx2">
                    <a:lumMod val="75000"/>
                  </a:schemeClr>
                </a:solidFill>
                <a:latin typeface="Calibri" panose="020F0502020204030204" pitchFamily="34" charset="0"/>
                <a:cs typeface="Calibri" panose="020F0502020204030204" pitchFamily="34" charset="0"/>
              </a:rPr>
              <a:t>Potter’s</a:t>
            </a:r>
            <a:r>
              <a:rPr lang="nb-NO" altLang="nb-NO" sz="3100" dirty="0">
                <a:solidFill>
                  <a:schemeClr val="tx2">
                    <a:lumMod val="75000"/>
                  </a:schemeClr>
                </a:solidFill>
                <a:latin typeface="Calibri" panose="020F0502020204030204" pitchFamily="34" charset="0"/>
                <a:cs typeface="Calibri" panose="020F0502020204030204" pitchFamily="34" charset="0"/>
              </a:rPr>
              <a:t> siste bok solgt i USA og i Europa</a:t>
            </a:r>
            <a:br>
              <a:rPr lang="nb-NO" altLang="nb-NO" sz="3100" dirty="0">
                <a:solidFill>
                  <a:schemeClr val="tx2">
                    <a:lumMod val="75000"/>
                  </a:schemeClr>
                </a:solidFill>
                <a:latin typeface="Calibri" panose="020F0502020204030204" pitchFamily="34" charset="0"/>
                <a:cs typeface="Calibri" panose="020F0502020204030204" pitchFamily="34" charset="0"/>
              </a:rPr>
            </a:br>
            <a:endParaRPr lang="nb-NO" altLang="nb-NO" sz="3100" dirty="0">
              <a:solidFill>
                <a:schemeClr val="tx2">
                  <a:lumMod val="75000"/>
                </a:schemeClr>
              </a:solidFill>
              <a:latin typeface="Calibri" panose="020F0502020204030204" pitchFamily="34" charset="0"/>
              <a:cs typeface="Calibri" panose="020F0502020204030204" pitchFamily="34" charset="0"/>
            </a:endParaRPr>
          </a:p>
        </p:txBody>
      </p:sp>
      <p:sp>
        <p:nvSpPr>
          <p:cNvPr id="7173" name="Rectangle 3"/>
          <p:cNvSpPr>
            <a:spLocks noGrp="1" noChangeArrowheads="1"/>
          </p:cNvSpPr>
          <p:nvPr>
            <p:ph type="body" idx="1"/>
          </p:nvPr>
        </p:nvSpPr>
        <p:spPr>
          <a:xfrm>
            <a:off x="331564" y="2254105"/>
            <a:ext cx="9130862" cy="3429000"/>
          </a:xfrm>
        </p:spPr>
        <p:txBody>
          <a:bodyPr>
            <a:normAutofit/>
          </a:bodyPr>
          <a:lstStyle/>
          <a:p>
            <a:pPr lvl="1">
              <a:lnSpc>
                <a:spcPct val="100000"/>
              </a:lnSpc>
            </a:pPr>
            <a:r>
              <a:rPr lang="nb-NO" altLang="nb-NO" dirty="0">
                <a:solidFill>
                  <a:schemeClr val="bg2">
                    <a:lumMod val="50000"/>
                  </a:schemeClr>
                </a:solidFill>
                <a:latin typeface="Calibri" panose="020F0502020204030204" pitchFamily="34" charset="0"/>
                <a:cs typeface="Calibri" panose="020F0502020204030204" pitchFamily="34" charset="0"/>
              </a:rPr>
              <a:t>Etterspørsel USA:       </a:t>
            </a:r>
            <a:r>
              <a:rPr lang="nb-NO" altLang="nb-NO" b="1" i="1" dirty="0">
                <a:solidFill>
                  <a:schemeClr val="bg2">
                    <a:lumMod val="50000"/>
                  </a:schemeClr>
                </a:solidFill>
                <a:latin typeface="Calibri" panose="020F0502020204030204" pitchFamily="34" charset="0"/>
                <a:cs typeface="Calibri" panose="020F0502020204030204" pitchFamily="34" charset="0"/>
              </a:rPr>
              <a:t>P</a:t>
            </a:r>
            <a:r>
              <a:rPr lang="nb-NO" altLang="nb-NO" b="1" i="1" baseline="-25000" dirty="0">
                <a:solidFill>
                  <a:schemeClr val="bg2">
                    <a:lumMod val="50000"/>
                  </a:schemeClr>
                </a:solidFill>
                <a:latin typeface="Calibri" panose="020F0502020204030204" pitchFamily="34" charset="0"/>
                <a:cs typeface="Calibri" panose="020F0502020204030204" pitchFamily="34" charset="0"/>
              </a:rPr>
              <a:t>U</a:t>
            </a:r>
            <a:r>
              <a:rPr lang="nb-NO" altLang="nb-NO" dirty="0">
                <a:solidFill>
                  <a:schemeClr val="bg2">
                    <a:lumMod val="50000"/>
                  </a:schemeClr>
                </a:solidFill>
                <a:latin typeface="Calibri" panose="020F0502020204030204" pitchFamily="34" charset="0"/>
                <a:cs typeface="Calibri" panose="020F0502020204030204" pitchFamily="34" charset="0"/>
              </a:rPr>
              <a:t> = 36 – 4</a:t>
            </a:r>
            <a:r>
              <a:rPr lang="nb-NO" altLang="nb-NO" b="1" i="1" dirty="0">
                <a:solidFill>
                  <a:schemeClr val="bg2">
                    <a:lumMod val="50000"/>
                  </a:schemeClr>
                </a:solidFill>
                <a:latin typeface="Calibri" panose="020F0502020204030204" pitchFamily="34" charset="0"/>
                <a:cs typeface="Calibri" panose="020F0502020204030204" pitchFamily="34" charset="0"/>
              </a:rPr>
              <a:t>Q</a:t>
            </a:r>
            <a:r>
              <a:rPr lang="nb-NO" altLang="nb-NO" b="1" i="1" baseline="-25000" dirty="0">
                <a:solidFill>
                  <a:schemeClr val="bg2">
                    <a:lumMod val="50000"/>
                  </a:schemeClr>
                </a:solidFill>
                <a:latin typeface="Calibri" panose="020F0502020204030204" pitchFamily="34" charset="0"/>
                <a:cs typeface="Calibri" panose="020F0502020204030204" pitchFamily="34" charset="0"/>
              </a:rPr>
              <a:t>U	 </a:t>
            </a:r>
            <a:r>
              <a:rPr lang="nb-NO" altLang="nb-NO" b="1" i="1" dirty="0">
                <a:solidFill>
                  <a:schemeClr val="bg2">
                    <a:lumMod val="50000"/>
                  </a:schemeClr>
                </a:solidFill>
                <a:latin typeface="Calibri" panose="020F0502020204030204" pitchFamily="34" charset="0"/>
                <a:cs typeface="Calibri" panose="020F0502020204030204" pitchFamily="34" charset="0"/>
              </a:rPr>
              <a:t>     </a:t>
            </a:r>
            <a:r>
              <a:rPr lang="en-US" altLang="nb-NO" i="1" dirty="0">
                <a:solidFill>
                  <a:schemeClr val="bg2">
                    <a:lumMod val="50000"/>
                  </a:schemeClr>
                </a:solidFill>
                <a:latin typeface="Calibri" panose="020F0502020204030204" pitchFamily="34" charset="0"/>
                <a:cs typeface="Calibri" panose="020F0502020204030204" pitchFamily="34" charset="0"/>
              </a:rPr>
              <a:t>Q</a:t>
            </a:r>
            <a:r>
              <a:rPr lang="en-US" altLang="nb-NO" i="1" baseline="-25000" dirty="0">
                <a:solidFill>
                  <a:schemeClr val="bg2">
                    <a:lumMod val="50000"/>
                  </a:schemeClr>
                </a:solidFill>
                <a:latin typeface="Calibri" panose="020F0502020204030204" pitchFamily="34" charset="0"/>
                <a:cs typeface="Calibri" panose="020F0502020204030204" pitchFamily="34" charset="0"/>
              </a:rPr>
              <a:t>U</a:t>
            </a:r>
            <a:r>
              <a:rPr lang="en-US" altLang="nb-NO" dirty="0">
                <a:solidFill>
                  <a:schemeClr val="bg2">
                    <a:lumMod val="50000"/>
                  </a:schemeClr>
                </a:solidFill>
                <a:latin typeface="Calibri" panose="020F0502020204030204" pitchFamily="34" charset="0"/>
                <a:cs typeface="Calibri" panose="020F0502020204030204" pitchFamily="34" charset="0"/>
              </a:rPr>
              <a:t> = 9 – </a:t>
            </a:r>
            <a:r>
              <a:rPr lang="en-US" altLang="nb-NO" i="1" dirty="0">
                <a:solidFill>
                  <a:schemeClr val="bg2">
                    <a:lumMod val="50000"/>
                  </a:schemeClr>
                </a:solidFill>
                <a:latin typeface="Calibri" panose="020F0502020204030204" pitchFamily="34" charset="0"/>
                <a:cs typeface="Calibri" panose="020F0502020204030204" pitchFamily="34" charset="0"/>
              </a:rPr>
              <a:t>P</a:t>
            </a:r>
            <a:r>
              <a:rPr lang="en-US" altLang="nb-NO" dirty="0">
                <a:solidFill>
                  <a:schemeClr val="bg2">
                    <a:lumMod val="50000"/>
                  </a:schemeClr>
                </a:solidFill>
                <a:latin typeface="Calibri" panose="020F0502020204030204" pitchFamily="34" charset="0"/>
                <a:cs typeface="Calibri" panose="020F0502020204030204" pitchFamily="34" charset="0"/>
              </a:rPr>
              <a:t>/4 </a:t>
            </a:r>
            <a:endParaRPr lang="nb-NO" altLang="nb-NO" b="1" i="1" dirty="0">
              <a:solidFill>
                <a:schemeClr val="bg2">
                  <a:lumMod val="50000"/>
                </a:schemeClr>
              </a:solidFill>
              <a:latin typeface="Calibri" panose="020F0502020204030204" pitchFamily="34" charset="0"/>
              <a:cs typeface="Calibri" panose="020F0502020204030204" pitchFamily="34" charset="0"/>
            </a:endParaRPr>
          </a:p>
          <a:p>
            <a:pPr lvl="1">
              <a:lnSpc>
                <a:spcPct val="100000"/>
              </a:lnSpc>
            </a:pPr>
            <a:r>
              <a:rPr lang="nb-NO" altLang="nb-NO" dirty="0">
                <a:solidFill>
                  <a:schemeClr val="bg2">
                    <a:lumMod val="50000"/>
                  </a:schemeClr>
                </a:solidFill>
                <a:latin typeface="Calibri" panose="020F0502020204030204" pitchFamily="34" charset="0"/>
                <a:cs typeface="Calibri" panose="020F0502020204030204" pitchFamily="34" charset="0"/>
              </a:rPr>
              <a:t>Etterspørsel Europa:  </a:t>
            </a:r>
            <a:r>
              <a:rPr lang="nb-NO" altLang="nb-NO" b="1" i="1" dirty="0">
                <a:solidFill>
                  <a:schemeClr val="bg2">
                    <a:lumMod val="50000"/>
                  </a:schemeClr>
                </a:solidFill>
                <a:latin typeface="Calibri" panose="020F0502020204030204" pitchFamily="34" charset="0"/>
                <a:cs typeface="Calibri" panose="020F0502020204030204" pitchFamily="34" charset="0"/>
              </a:rPr>
              <a:t>P</a:t>
            </a:r>
            <a:r>
              <a:rPr lang="nb-NO" altLang="nb-NO" b="1" i="1" baseline="-25000" dirty="0">
                <a:solidFill>
                  <a:schemeClr val="bg2">
                    <a:lumMod val="50000"/>
                  </a:schemeClr>
                </a:solidFill>
                <a:latin typeface="Calibri" panose="020F0502020204030204" pitchFamily="34" charset="0"/>
                <a:cs typeface="Calibri" panose="020F0502020204030204" pitchFamily="34" charset="0"/>
              </a:rPr>
              <a:t>E</a:t>
            </a:r>
            <a:r>
              <a:rPr lang="nb-NO" altLang="nb-NO" i="1" dirty="0">
                <a:solidFill>
                  <a:schemeClr val="bg2">
                    <a:lumMod val="50000"/>
                  </a:schemeClr>
                </a:solidFill>
                <a:latin typeface="Calibri" panose="020F0502020204030204" pitchFamily="34" charset="0"/>
                <a:cs typeface="Calibri" panose="020F0502020204030204" pitchFamily="34" charset="0"/>
              </a:rPr>
              <a:t> = </a:t>
            </a:r>
            <a:r>
              <a:rPr lang="nb-NO" altLang="nb-NO" dirty="0">
                <a:solidFill>
                  <a:schemeClr val="bg2">
                    <a:lumMod val="50000"/>
                  </a:schemeClr>
                </a:solidFill>
                <a:latin typeface="Calibri" panose="020F0502020204030204" pitchFamily="34" charset="0"/>
                <a:cs typeface="Calibri" panose="020F0502020204030204" pitchFamily="34" charset="0"/>
              </a:rPr>
              <a:t>24 – 4</a:t>
            </a:r>
            <a:r>
              <a:rPr lang="nb-NO" altLang="nb-NO" b="1" i="1" dirty="0">
                <a:solidFill>
                  <a:schemeClr val="bg2">
                    <a:lumMod val="50000"/>
                  </a:schemeClr>
                </a:solidFill>
                <a:latin typeface="Calibri" panose="020F0502020204030204" pitchFamily="34" charset="0"/>
                <a:cs typeface="Calibri" panose="020F0502020204030204" pitchFamily="34" charset="0"/>
              </a:rPr>
              <a:t>Q</a:t>
            </a:r>
            <a:r>
              <a:rPr lang="nb-NO" altLang="nb-NO" b="1" i="1" baseline="-25000" dirty="0">
                <a:solidFill>
                  <a:schemeClr val="bg2">
                    <a:lumMod val="50000"/>
                  </a:schemeClr>
                </a:solidFill>
                <a:latin typeface="Calibri" panose="020F0502020204030204" pitchFamily="34" charset="0"/>
                <a:cs typeface="Calibri" panose="020F0502020204030204" pitchFamily="34" charset="0"/>
              </a:rPr>
              <a:t>E                     </a:t>
            </a:r>
            <a:r>
              <a:rPr lang="en-US" altLang="nb-NO" i="1" dirty="0">
                <a:solidFill>
                  <a:schemeClr val="bg2">
                    <a:lumMod val="50000"/>
                  </a:schemeClr>
                </a:solidFill>
                <a:latin typeface="Calibri" panose="020F0502020204030204" pitchFamily="34" charset="0"/>
                <a:cs typeface="Calibri" panose="020F0502020204030204" pitchFamily="34" charset="0"/>
              </a:rPr>
              <a:t>Q</a:t>
            </a:r>
            <a:r>
              <a:rPr lang="en-US" altLang="nb-NO" i="1" baseline="-25000" dirty="0">
                <a:solidFill>
                  <a:schemeClr val="bg2">
                    <a:lumMod val="50000"/>
                  </a:schemeClr>
                </a:solidFill>
                <a:latin typeface="Calibri" panose="020F0502020204030204" pitchFamily="34" charset="0"/>
                <a:cs typeface="Calibri" panose="020F0502020204030204" pitchFamily="34" charset="0"/>
              </a:rPr>
              <a:t>E</a:t>
            </a:r>
            <a:r>
              <a:rPr lang="en-US" altLang="nb-NO" i="1" dirty="0">
                <a:solidFill>
                  <a:schemeClr val="bg2">
                    <a:lumMod val="50000"/>
                  </a:schemeClr>
                </a:solidFill>
                <a:latin typeface="Calibri" panose="020F0502020204030204" pitchFamily="34" charset="0"/>
                <a:cs typeface="Calibri" panose="020F0502020204030204" pitchFamily="34" charset="0"/>
              </a:rPr>
              <a:t> = </a:t>
            </a:r>
            <a:r>
              <a:rPr lang="en-US" altLang="nb-NO" dirty="0">
                <a:solidFill>
                  <a:schemeClr val="bg2">
                    <a:lumMod val="50000"/>
                  </a:schemeClr>
                </a:solidFill>
                <a:latin typeface="Calibri" panose="020F0502020204030204" pitchFamily="34" charset="0"/>
                <a:cs typeface="Calibri" panose="020F0502020204030204" pitchFamily="34" charset="0"/>
              </a:rPr>
              <a:t>6 – </a:t>
            </a:r>
            <a:r>
              <a:rPr lang="en-US" altLang="nb-NO" i="1" dirty="0">
                <a:solidFill>
                  <a:schemeClr val="bg2">
                    <a:lumMod val="50000"/>
                  </a:schemeClr>
                </a:solidFill>
                <a:latin typeface="Calibri" panose="020F0502020204030204" pitchFamily="34" charset="0"/>
                <a:cs typeface="Calibri" panose="020F0502020204030204" pitchFamily="34" charset="0"/>
              </a:rPr>
              <a:t>P/</a:t>
            </a:r>
            <a:r>
              <a:rPr lang="en-US" altLang="nb-NO" dirty="0">
                <a:solidFill>
                  <a:schemeClr val="bg2">
                    <a:lumMod val="50000"/>
                  </a:schemeClr>
                </a:solidFill>
                <a:latin typeface="Calibri" panose="020F0502020204030204" pitchFamily="34" charset="0"/>
                <a:cs typeface="Calibri" panose="020F0502020204030204" pitchFamily="34" charset="0"/>
              </a:rPr>
              <a:t>4</a:t>
            </a:r>
          </a:p>
          <a:p>
            <a:pPr lvl="1">
              <a:lnSpc>
                <a:spcPct val="100000"/>
              </a:lnSpc>
            </a:pPr>
            <a:r>
              <a:rPr lang="nb-NO" altLang="nb-NO" dirty="0">
                <a:solidFill>
                  <a:schemeClr val="bg2">
                    <a:lumMod val="50000"/>
                  </a:schemeClr>
                </a:solidFill>
                <a:latin typeface="Calibri" panose="020F0502020204030204" pitchFamily="34" charset="0"/>
                <a:cs typeface="Calibri" panose="020F0502020204030204" pitchFamily="34" charset="0"/>
              </a:rPr>
              <a:t>Aggregert etterspørsel Q = </a:t>
            </a:r>
            <a:r>
              <a:rPr lang="en-US" altLang="nb-NO" i="1" dirty="0">
                <a:solidFill>
                  <a:schemeClr val="bg2">
                    <a:lumMod val="50000"/>
                  </a:schemeClr>
                </a:solidFill>
                <a:latin typeface="Calibri" panose="020F0502020204030204" pitchFamily="34" charset="0"/>
                <a:cs typeface="Calibri" panose="020F0502020204030204" pitchFamily="34" charset="0"/>
              </a:rPr>
              <a:t>Q</a:t>
            </a:r>
            <a:r>
              <a:rPr lang="en-US" altLang="nb-NO" i="1" baseline="-25000" dirty="0">
                <a:solidFill>
                  <a:schemeClr val="bg2">
                    <a:lumMod val="50000"/>
                  </a:schemeClr>
                </a:solidFill>
                <a:latin typeface="Calibri" panose="020F0502020204030204" pitchFamily="34" charset="0"/>
                <a:cs typeface="Calibri" panose="020F0502020204030204" pitchFamily="34" charset="0"/>
              </a:rPr>
              <a:t>E</a:t>
            </a:r>
            <a:r>
              <a:rPr lang="en-US" altLang="nb-NO" i="1" dirty="0">
                <a:solidFill>
                  <a:schemeClr val="bg2">
                    <a:lumMod val="50000"/>
                  </a:schemeClr>
                </a:solidFill>
                <a:latin typeface="Calibri" panose="020F0502020204030204" pitchFamily="34" charset="0"/>
                <a:cs typeface="Calibri" panose="020F0502020204030204" pitchFamily="34" charset="0"/>
              </a:rPr>
              <a:t> + Q</a:t>
            </a:r>
            <a:r>
              <a:rPr lang="en-US" altLang="nb-NO" i="1" baseline="-25000" dirty="0">
                <a:solidFill>
                  <a:schemeClr val="bg2">
                    <a:lumMod val="50000"/>
                  </a:schemeClr>
                </a:solidFill>
                <a:latin typeface="Calibri" panose="020F0502020204030204" pitchFamily="34" charset="0"/>
                <a:cs typeface="Calibri" panose="020F0502020204030204" pitchFamily="34" charset="0"/>
              </a:rPr>
              <a:t>U                    </a:t>
            </a:r>
            <a:r>
              <a:rPr lang="en-US" altLang="nb-NO" i="1" dirty="0">
                <a:solidFill>
                  <a:schemeClr val="bg2">
                    <a:lumMod val="50000"/>
                  </a:schemeClr>
                </a:solidFill>
                <a:latin typeface="Calibri" panose="020F0502020204030204" pitchFamily="34" charset="0"/>
                <a:cs typeface="Calibri" panose="020F0502020204030204" pitchFamily="34" charset="0"/>
              </a:rPr>
              <a:t>Q  = 15 -</a:t>
            </a:r>
            <a:r>
              <a:rPr lang="en-US" altLang="nb-NO" dirty="0">
                <a:solidFill>
                  <a:schemeClr val="bg2">
                    <a:lumMod val="50000"/>
                  </a:schemeClr>
                </a:solidFill>
                <a:latin typeface="Calibri" panose="020F0502020204030204" pitchFamily="34" charset="0"/>
                <a:cs typeface="Calibri" panose="020F0502020204030204" pitchFamily="34" charset="0"/>
              </a:rPr>
              <a:t> </a:t>
            </a:r>
            <a:r>
              <a:rPr lang="en-US" altLang="nb-NO" i="1" dirty="0">
                <a:solidFill>
                  <a:schemeClr val="bg2">
                    <a:lumMod val="50000"/>
                  </a:schemeClr>
                </a:solidFill>
                <a:latin typeface="Calibri" panose="020F0502020204030204" pitchFamily="34" charset="0"/>
                <a:cs typeface="Calibri" panose="020F0502020204030204" pitchFamily="34" charset="0"/>
              </a:rPr>
              <a:t>P/2</a:t>
            </a:r>
            <a:endParaRPr lang="nb-NO" altLang="nb-NO" dirty="0">
              <a:solidFill>
                <a:schemeClr val="bg2">
                  <a:lumMod val="50000"/>
                </a:schemeClr>
              </a:solidFill>
              <a:latin typeface="Calibri" panose="020F0502020204030204" pitchFamily="34" charset="0"/>
              <a:cs typeface="Calibri" panose="020F0502020204030204" pitchFamily="34" charset="0"/>
            </a:endParaRPr>
          </a:p>
          <a:p>
            <a:pPr lvl="1">
              <a:lnSpc>
                <a:spcPct val="100000"/>
              </a:lnSpc>
            </a:pPr>
            <a:endParaRPr lang="en-US" altLang="nb-NO" dirty="0">
              <a:solidFill>
                <a:schemeClr val="bg2">
                  <a:lumMod val="50000"/>
                </a:schemeClr>
              </a:solidFill>
              <a:latin typeface="Calibri" panose="020F0502020204030204" pitchFamily="34" charset="0"/>
              <a:cs typeface="Calibri" panose="020F0502020204030204" pitchFamily="34" charset="0"/>
            </a:endParaRPr>
          </a:p>
          <a:p>
            <a:pPr lvl="1">
              <a:lnSpc>
                <a:spcPct val="100000"/>
              </a:lnSpc>
            </a:pPr>
            <a:endParaRPr lang="en-US" altLang="nb-NO" sz="2000" i="1" dirty="0">
              <a:solidFill>
                <a:schemeClr val="bg2">
                  <a:lumMod val="50000"/>
                </a:schemeClr>
              </a:solidFill>
              <a:latin typeface="Calibri" panose="020F0502020204030204" pitchFamily="34" charset="0"/>
              <a:cs typeface="Calibri" panose="020F0502020204030204" pitchFamily="34" charset="0"/>
            </a:endParaRPr>
          </a:p>
          <a:p>
            <a:pPr lvl="1">
              <a:lnSpc>
                <a:spcPct val="100000"/>
              </a:lnSpc>
            </a:pPr>
            <a:r>
              <a:rPr lang="nb-NO" altLang="nb-NO" dirty="0">
                <a:solidFill>
                  <a:schemeClr val="bg2">
                    <a:lumMod val="50000"/>
                  </a:schemeClr>
                </a:solidFill>
                <a:latin typeface="Calibri" panose="020F0502020204030204" pitchFamily="34" charset="0"/>
                <a:cs typeface="Calibri" panose="020F0502020204030204" pitchFamily="34" charset="0"/>
              </a:rPr>
              <a:t>Konstant marginalkostnad i hvert marked: </a:t>
            </a:r>
            <a:r>
              <a:rPr lang="nb-NO" altLang="nb-NO" b="1" i="1" dirty="0">
                <a:solidFill>
                  <a:schemeClr val="bg2">
                    <a:lumMod val="50000"/>
                  </a:schemeClr>
                </a:solidFill>
                <a:latin typeface="Calibri" panose="020F0502020204030204" pitchFamily="34" charset="0"/>
                <a:cs typeface="Calibri" panose="020F0502020204030204" pitchFamily="34" charset="0"/>
              </a:rPr>
              <a:t>MC </a:t>
            </a:r>
            <a:r>
              <a:rPr lang="nb-NO" altLang="nb-NO" i="1" dirty="0">
                <a:solidFill>
                  <a:schemeClr val="bg2">
                    <a:lumMod val="50000"/>
                  </a:schemeClr>
                </a:solidFill>
                <a:latin typeface="Calibri" panose="020F0502020204030204" pitchFamily="34" charset="0"/>
                <a:cs typeface="Calibri" panose="020F0502020204030204" pitchFamily="34" charset="0"/>
              </a:rPr>
              <a:t>= </a:t>
            </a:r>
            <a:r>
              <a:rPr lang="nb-NO" altLang="nb-NO" dirty="0">
                <a:solidFill>
                  <a:schemeClr val="bg2">
                    <a:lumMod val="50000"/>
                  </a:schemeClr>
                </a:solidFill>
                <a:latin typeface="Calibri" panose="020F0502020204030204" pitchFamily="34" charset="0"/>
                <a:cs typeface="Calibri" panose="020F0502020204030204" pitchFamily="34" charset="0"/>
              </a:rPr>
              <a:t>4</a:t>
            </a:r>
            <a:endParaRPr lang="nb-NO" altLang="nb-NO" i="1" dirty="0">
              <a:solidFill>
                <a:schemeClr val="bg2">
                  <a:lumMod val="50000"/>
                </a:schemeClr>
              </a:solidFill>
              <a:latin typeface="Calibri" panose="020F0502020204030204" pitchFamily="34" charset="0"/>
              <a:cs typeface="Calibri" panose="020F0502020204030204" pitchFamily="34" charset="0"/>
            </a:endParaRPr>
          </a:p>
        </p:txBody>
      </p:sp>
      <p:sp>
        <p:nvSpPr>
          <p:cNvPr id="2" name="Right Arrow 1"/>
          <p:cNvSpPr/>
          <p:nvPr/>
        </p:nvSpPr>
        <p:spPr>
          <a:xfrm>
            <a:off x="5617779" y="2403631"/>
            <a:ext cx="472966" cy="147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5" name="Right Arrow 4"/>
          <p:cNvSpPr/>
          <p:nvPr/>
        </p:nvSpPr>
        <p:spPr>
          <a:xfrm>
            <a:off x="5617779" y="2847447"/>
            <a:ext cx="472966" cy="147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13316" name="Picture 4" descr="https://dj4fsg3e1je59.cloudfront.net/9788202525460/img/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6581" y="1690688"/>
            <a:ext cx="2895600" cy="4286250"/>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5617779" y="3291263"/>
            <a:ext cx="472966" cy="147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30457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7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uiExpand="1" build="p"/>
      <p:bldP spid="2" grpId="0" animBg="1"/>
      <p:bldP spid="5"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7">
            <a:extLst>
              <a:ext uri="{FF2B5EF4-FFF2-40B4-BE49-F238E27FC236}">
                <a16:creationId xmlns:a16="http://schemas.microsoft.com/office/drawing/2014/main" id="{F53C7726-9223-69F1-7CC5-2284E0599353}"/>
              </a:ext>
            </a:extLst>
          </p:cNvPr>
          <p:cNvSpPr>
            <a:spLocks noChangeShapeType="1"/>
          </p:cNvSpPr>
          <p:nvPr/>
        </p:nvSpPr>
        <p:spPr bwMode="auto">
          <a:xfrm>
            <a:off x="4090780" y="1187973"/>
            <a:ext cx="0" cy="2877965"/>
          </a:xfrm>
          <a:prstGeom prst="line">
            <a:avLst/>
          </a:prstGeom>
          <a:noFill/>
          <a:ln w="28575">
            <a:solidFill>
              <a:srgbClr val="66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5" name="Line 8">
            <a:extLst>
              <a:ext uri="{FF2B5EF4-FFF2-40B4-BE49-F238E27FC236}">
                <a16:creationId xmlns:a16="http://schemas.microsoft.com/office/drawing/2014/main" id="{6296C069-68AE-DA8B-2709-C5988DEA88A8}"/>
              </a:ext>
            </a:extLst>
          </p:cNvPr>
          <p:cNvSpPr>
            <a:spLocks noChangeShapeType="1"/>
          </p:cNvSpPr>
          <p:nvPr/>
        </p:nvSpPr>
        <p:spPr bwMode="auto">
          <a:xfrm>
            <a:off x="4090780" y="4065938"/>
            <a:ext cx="3124200" cy="0"/>
          </a:xfrm>
          <a:prstGeom prst="line">
            <a:avLst/>
          </a:prstGeom>
          <a:noFill/>
          <a:ln w="28575">
            <a:solidFill>
              <a:srgbClr val="66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6" name="Text Box 9">
            <a:extLst>
              <a:ext uri="{FF2B5EF4-FFF2-40B4-BE49-F238E27FC236}">
                <a16:creationId xmlns:a16="http://schemas.microsoft.com/office/drawing/2014/main" id="{76D41D0F-F902-EB8E-E4EA-4E0F1E5B7CF5}"/>
              </a:ext>
            </a:extLst>
          </p:cNvPr>
          <p:cNvSpPr txBox="1">
            <a:spLocks noChangeArrowheads="1"/>
          </p:cNvSpPr>
          <p:nvPr/>
        </p:nvSpPr>
        <p:spPr bwMode="auto">
          <a:xfrm>
            <a:off x="3998415" y="752002"/>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ctr">
              <a:spcBef>
                <a:spcPct val="50000"/>
              </a:spcBef>
            </a:pPr>
            <a:r>
              <a:rPr lang="en-US" altLang="nb-NO" sz="1400" dirty="0" err="1">
                <a:solidFill>
                  <a:schemeClr val="bg2">
                    <a:lumMod val="50000"/>
                  </a:schemeClr>
                </a:solidFill>
              </a:rPr>
              <a:t>Pris</a:t>
            </a:r>
            <a:endParaRPr lang="en-US" altLang="nb-NO" sz="1400" dirty="0">
              <a:solidFill>
                <a:schemeClr val="bg2">
                  <a:lumMod val="50000"/>
                </a:schemeClr>
              </a:solidFill>
            </a:endParaRPr>
          </a:p>
        </p:txBody>
      </p:sp>
      <p:sp>
        <p:nvSpPr>
          <p:cNvPr id="7" name="Line 11">
            <a:extLst>
              <a:ext uri="{FF2B5EF4-FFF2-40B4-BE49-F238E27FC236}">
                <a16:creationId xmlns:a16="http://schemas.microsoft.com/office/drawing/2014/main" id="{4A732093-073A-0F3A-0E5B-A6CE5A6B061E}"/>
              </a:ext>
            </a:extLst>
          </p:cNvPr>
          <p:cNvSpPr>
            <a:spLocks noChangeShapeType="1"/>
          </p:cNvSpPr>
          <p:nvPr/>
        </p:nvSpPr>
        <p:spPr bwMode="auto">
          <a:xfrm>
            <a:off x="4108547" y="2217109"/>
            <a:ext cx="1887230" cy="1831952"/>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9" name="Text Box 16">
            <a:extLst>
              <a:ext uri="{FF2B5EF4-FFF2-40B4-BE49-F238E27FC236}">
                <a16:creationId xmlns:a16="http://schemas.microsoft.com/office/drawing/2014/main" id="{D49E95EA-1CA9-A56E-F8B3-DC902AEBAF78}"/>
              </a:ext>
            </a:extLst>
          </p:cNvPr>
          <p:cNvSpPr txBox="1">
            <a:spLocks noChangeArrowheads="1"/>
          </p:cNvSpPr>
          <p:nvPr/>
        </p:nvSpPr>
        <p:spPr bwMode="auto">
          <a:xfrm>
            <a:off x="3519017" y="2026173"/>
            <a:ext cx="4572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r">
              <a:spcBef>
                <a:spcPct val="50000"/>
              </a:spcBef>
            </a:pPr>
            <a:r>
              <a:rPr lang="en-US" altLang="nb-NO" sz="1400" dirty="0">
                <a:solidFill>
                  <a:schemeClr val="bg2">
                    <a:lumMod val="50000"/>
                  </a:schemeClr>
                </a:solidFill>
              </a:rPr>
              <a:t>24</a:t>
            </a:r>
          </a:p>
        </p:txBody>
      </p:sp>
      <p:sp>
        <p:nvSpPr>
          <p:cNvPr id="10" name="Text Box 17">
            <a:extLst>
              <a:ext uri="{FF2B5EF4-FFF2-40B4-BE49-F238E27FC236}">
                <a16:creationId xmlns:a16="http://schemas.microsoft.com/office/drawing/2014/main" id="{BA24BBEA-5D5D-EF05-C378-061E1915C463}"/>
              </a:ext>
            </a:extLst>
          </p:cNvPr>
          <p:cNvSpPr txBox="1">
            <a:spLocks noChangeArrowheads="1"/>
          </p:cNvSpPr>
          <p:nvPr/>
        </p:nvSpPr>
        <p:spPr bwMode="auto">
          <a:xfrm>
            <a:off x="5823548" y="4029726"/>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ctr">
              <a:spcBef>
                <a:spcPct val="50000"/>
              </a:spcBef>
            </a:pPr>
            <a:r>
              <a:rPr lang="en-US" altLang="nb-NO" sz="1400" dirty="0">
                <a:solidFill>
                  <a:schemeClr val="bg2">
                    <a:lumMod val="50000"/>
                  </a:schemeClr>
                </a:solidFill>
              </a:rPr>
              <a:t>6</a:t>
            </a:r>
          </a:p>
        </p:txBody>
      </p:sp>
      <p:sp>
        <p:nvSpPr>
          <p:cNvPr id="19" name="Line 7">
            <a:extLst>
              <a:ext uri="{FF2B5EF4-FFF2-40B4-BE49-F238E27FC236}">
                <a16:creationId xmlns:a16="http://schemas.microsoft.com/office/drawing/2014/main" id="{A0592F5D-FF2A-7887-7155-1DC9657883BB}"/>
              </a:ext>
            </a:extLst>
          </p:cNvPr>
          <p:cNvSpPr>
            <a:spLocks noChangeShapeType="1"/>
          </p:cNvSpPr>
          <p:nvPr/>
        </p:nvSpPr>
        <p:spPr bwMode="auto">
          <a:xfrm flipH="1">
            <a:off x="623416" y="1035573"/>
            <a:ext cx="11715" cy="3043854"/>
          </a:xfrm>
          <a:prstGeom prst="line">
            <a:avLst/>
          </a:prstGeom>
          <a:noFill/>
          <a:ln w="28575">
            <a:solidFill>
              <a:srgbClr val="66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20" name="Line 8">
            <a:extLst>
              <a:ext uri="{FF2B5EF4-FFF2-40B4-BE49-F238E27FC236}">
                <a16:creationId xmlns:a16="http://schemas.microsoft.com/office/drawing/2014/main" id="{CB088842-3C4D-E497-29BA-42FB0D0C1EE3}"/>
              </a:ext>
            </a:extLst>
          </p:cNvPr>
          <p:cNvSpPr>
            <a:spLocks noChangeShapeType="1"/>
          </p:cNvSpPr>
          <p:nvPr/>
        </p:nvSpPr>
        <p:spPr bwMode="auto">
          <a:xfrm>
            <a:off x="623417" y="4079427"/>
            <a:ext cx="3124200" cy="0"/>
          </a:xfrm>
          <a:prstGeom prst="line">
            <a:avLst/>
          </a:prstGeom>
          <a:noFill/>
          <a:ln w="28575">
            <a:solidFill>
              <a:srgbClr val="66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22" name="Line 11">
            <a:extLst>
              <a:ext uri="{FF2B5EF4-FFF2-40B4-BE49-F238E27FC236}">
                <a16:creationId xmlns:a16="http://schemas.microsoft.com/office/drawing/2014/main" id="{C2BBB641-2434-1747-787C-29707EAF17C4}"/>
              </a:ext>
            </a:extLst>
          </p:cNvPr>
          <p:cNvSpPr>
            <a:spLocks noChangeShapeType="1"/>
          </p:cNvSpPr>
          <p:nvPr/>
        </p:nvSpPr>
        <p:spPr bwMode="auto">
          <a:xfrm>
            <a:off x="635131" y="1377870"/>
            <a:ext cx="2731486" cy="2701558"/>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24" name="Text Box 16">
            <a:extLst>
              <a:ext uri="{FF2B5EF4-FFF2-40B4-BE49-F238E27FC236}">
                <a16:creationId xmlns:a16="http://schemas.microsoft.com/office/drawing/2014/main" id="{B336680F-FBEF-B347-9738-3CDD5ECA1836}"/>
              </a:ext>
            </a:extLst>
          </p:cNvPr>
          <p:cNvSpPr txBox="1">
            <a:spLocks noChangeArrowheads="1"/>
          </p:cNvSpPr>
          <p:nvPr/>
        </p:nvSpPr>
        <p:spPr bwMode="auto">
          <a:xfrm>
            <a:off x="220627" y="1340373"/>
            <a:ext cx="40278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r">
              <a:spcBef>
                <a:spcPct val="50000"/>
              </a:spcBef>
            </a:pPr>
            <a:r>
              <a:rPr lang="en-US" altLang="nb-NO" sz="1400" dirty="0">
                <a:solidFill>
                  <a:schemeClr val="bg2">
                    <a:lumMod val="50000"/>
                  </a:schemeClr>
                </a:solidFill>
              </a:rPr>
              <a:t>36</a:t>
            </a:r>
          </a:p>
        </p:txBody>
      </p:sp>
      <p:sp>
        <p:nvSpPr>
          <p:cNvPr id="25" name="Text Box 17">
            <a:extLst>
              <a:ext uri="{FF2B5EF4-FFF2-40B4-BE49-F238E27FC236}">
                <a16:creationId xmlns:a16="http://schemas.microsoft.com/office/drawing/2014/main" id="{6920E0D6-5456-4740-CB14-64E249BE1242}"/>
              </a:ext>
            </a:extLst>
          </p:cNvPr>
          <p:cNvSpPr txBox="1">
            <a:spLocks noChangeArrowheads="1"/>
          </p:cNvSpPr>
          <p:nvPr/>
        </p:nvSpPr>
        <p:spPr bwMode="auto">
          <a:xfrm>
            <a:off x="3214217" y="4079427"/>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ctr">
              <a:spcBef>
                <a:spcPct val="50000"/>
              </a:spcBef>
            </a:pPr>
            <a:r>
              <a:rPr lang="en-US" altLang="nb-NO" sz="1400" dirty="0">
                <a:solidFill>
                  <a:schemeClr val="bg2">
                    <a:lumMod val="50000"/>
                  </a:schemeClr>
                </a:solidFill>
              </a:rPr>
              <a:t>9</a:t>
            </a:r>
          </a:p>
        </p:txBody>
      </p:sp>
      <p:sp>
        <p:nvSpPr>
          <p:cNvPr id="34" name="Text Box 9">
            <a:extLst>
              <a:ext uri="{FF2B5EF4-FFF2-40B4-BE49-F238E27FC236}">
                <a16:creationId xmlns:a16="http://schemas.microsoft.com/office/drawing/2014/main" id="{EA95A4D5-3048-D5DB-90E8-41B338E25F74}"/>
              </a:ext>
            </a:extLst>
          </p:cNvPr>
          <p:cNvSpPr txBox="1">
            <a:spLocks noChangeArrowheads="1"/>
          </p:cNvSpPr>
          <p:nvPr/>
        </p:nvSpPr>
        <p:spPr bwMode="auto">
          <a:xfrm>
            <a:off x="0" y="741851"/>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ctr">
              <a:spcBef>
                <a:spcPct val="50000"/>
              </a:spcBef>
            </a:pPr>
            <a:r>
              <a:rPr lang="en-US" altLang="nb-NO" sz="1400" dirty="0" err="1">
                <a:solidFill>
                  <a:schemeClr val="bg2">
                    <a:lumMod val="50000"/>
                  </a:schemeClr>
                </a:solidFill>
              </a:rPr>
              <a:t>Pris</a:t>
            </a:r>
            <a:endParaRPr lang="en-US" altLang="nb-NO" sz="1400" dirty="0">
              <a:solidFill>
                <a:schemeClr val="bg2">
                  <a:lumMod val="50000"/>
                </a:schemeClr>
              </a:solidFill>
            </a:endParaRPr>
          </a:p>
        </p:txBody>
      </p:sp>
      <p:sp>
        <p:nvSpPr>
          <p:cNvPr id="36" name="Line 6">
            <a:extLst>
              <a:ext uri="{FF2B5EF4-FFF2-40B4-BE49-F238E27FC236}">
                <a16:creationId xmlns:a16="http://schemas.microsoft.com/office/drawing/2014/main" id="{808A6090-1AD6-E2A2-9642-DD249664B689}"/>
              </a:ext>
            </a:extLst>
          </p:cNvPr>
          <p:cNvSpPr>
            <a:spLocks noChangeShapeType="1"/>
          </p:cNvSpPr>
          <p:nvPr/>
        </p:nvSpPr>
        <p:spPr bwMode="auto">
          <a:xfrm>
            <a:off x="7768229" y="1035573"/>
            <a:ext cx="0" cy="2971800"/>
          </a:xfrm>
          <a:prstGeom prst="line">
            <a:avLst/>
          </a:prstGeom>
          <a:noFill/>
          <a:ln w="28575">
            <a:solidFill>
              <a:srgbClr val="66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37" name="Line 7">
            <a:extLst>
              <a:ext uri="{FF2B5EF4-FFF2-40B4-BE49-F238E27FC236}">
                <a16:creationId xmlns:a16="http://schemas.microsoft.com/office/drawing/2014/main" id="{FDDCD16C-0EB1-B1D7-9D5F-A7B4E6CC11F4}"/>
              </a:ext>
            </a:extLst>
          </p:cNvPr>
          <p:cNvSpPr>
            <a:spLocks noChangeShapeType="1"/>
          </p:cNvSpPr>
          <p:nvPr/>
        </p:nvSpPr>
        <p:spPr bwMode="auto">
          <a:xfrm>
            <a:off x="7768229" y="4007373"/>
            <a:ext cx="3657600" cy="0"/>
          </a:xfrm>
          <a:prstGeom prst="line">
            <a:avLst/>
          </a:prstGeom>
          <a:noFill/>
          <a:ln w="28575">
            <a:solidFill>
              <a:srgbClr val="66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38" name="Text Box 8">
            <a:extLst>
              <a:ext uri="{FF2B5EF4-FFF2-40B4-BE49-F238E27FC236}">
                <a16:creationId xmlns:a16="http://schemas.microsoft.com/office/drawing/2014/main" id="{8D15D073-71C1-1F46-69ED-DACE3F7FE6E5}"/>
              </a:ext>
            </a:extLst>
          </p:cNvPr>
          <p:cNvSpPr txBox="1">
            <a:spLocks noChangeArrowheads="1"/>
          </p:cNvSpPr>
          <p:nvPr/>
        </p:nvSpPr>
        <p:spPr bwMode="auto">
          <a:xfrm>
            <a:off x="7463429" y="730773"/>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spcBef>
                <a:spcPct val="50000"/>
              </a:spcBef>
            </a:pPr>
            <a:r>
              <a:rPr lang="en-US" altLang="nb-NO" sz="1400" dirty="0" err="1">
                <a:solidFill>
                  <a:schemeClr val="bg2">
                    <a:lumMod val="50000"/>
                  </a:schemeClr>
                </a:solidFill>
              </a:rPr>
              <a:t>pris</a:t>
            </a:r>
            <a:endParaRPr lang="en-US" altLang="nb-NO" sz="1400" dirty="0">
              <a:solidFill>
                <a:schemeClr val="bg2">
                  <a:lumMod val="50000"/>
                </a:schemeClr>
              </a:solidFill>
            </a:endParaRPr>
          </a:p>
        </p:txBody>
      </p:sp>
      <p:sp>
        <p:nvSpPr>
          <p:cNvPr id="40" name="Line 10">
            <a:extLst>
              <a:ext uri="{FF2B5EF4-FFF2-40B4-BE49-F238E27FC236}">
                <a16:creationId xmlns:a16="http://schemas.microsoft.com/office/drawing/2014/main" id="{4A33728E-1540-0F6C-368D-4AF52B3800D3}"/>
              </a:ext>
            </a:extLst>
          </p:cNvPr>
          <p:cNvSpPr>
            <a:spLocks noChangeShapeType="1"/>
          </p:cNvSpPr>
          <p:nvPr/>
        </p:nvSpPr>
        <p:spPr bwMode="auto">
          <a:xfrm>
            <a:off x="7768229" y="1187973"/>
            <a:ext cx="533400" cy="8382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41" name="Line 11">
            <a:extLst>
              <a:ext uri="{FF2B5EF4-FFF2-40B4-BE49-F238E27FC236}">
                <a16:creationId xmlns:a16="http://schemas.microsoft.com/office/drawing/2014/main" id="{0395ECBF-CF9E-2EAB-9B2E-65FAA85DF502}"/>
              </a:ext>
            </a:extLst>
          </p:cNvPr>
          <p:cNvSpPr>
            <a:spLocks noChangeShapeType="1"/>
          </p:cNvSpPr>
          <p:nvPr/>
        </p:nvSpPr>
        <p:spPr bwMode="auto">
          <a:xfrm>
            <a:off x="8301629" y="2026173"/>
            <a:ext cx="2895600" cy="19812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42" name="Text Box 12">
            <a:extLst>
              <a:ext uri="{FF2B5EF4-FFF2-40B4-BE49-F238E27FC236}">
                <a16:creationId xmlns:a16="http://schemas.microsoft.com/office/drawing/2014/main" id="{19158451-5F85-05C2-6B8B-594557759C0D}"/>
              </a:ext>
            </a:extLst>
          </p:cNvPr>
          <p:cNvSpPr txBox="1">
            <a:spLocks noChangeArrowheads="1"/>
          </p:cNvSpPr>
          <p:nvPr/>
        </p:nvSpPr>
        <p:spPr bwMode="auto">
          <a:xfrm>
            <a:off x="10968629" y="4007373"/>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spcBef>
                <a:spcPct val="50000"/>
              </a:spcBef>
            </a:pPr>
            <a:r>
              <a:rPr lang="en-US" altLang="nb-NO" sz="1400" dirty="0">
                <a:solidFill>
                  <a:schemeClr val="bg2">
                    <a:lumMod val="50000"/>
                  </a:schemeClr>
                </a:solidFill>
              </a:rPr>
              <a:t>15</a:t>
            </a:r>
          </a:p>
        </p:txBody>
      </p:sp>
      <p:sp>
        <p:nvSpPr>
          <p:cNvPr id="46" name="Text Box 21">
            <a:extLst>
              <a:ext uri="{FF2B5EF4-FFF2-40B4-BE49-F238E27FC236}">
                <a16:creationId xmlns:a16="http://schemas.microsoft.com/office/drawing/2014/main" id="{AA8CD2B1-0AD3-29A5-4240-48309318E14F}"/>
              </a:ext>
            </a:extLst>
          </p:cNvPr>
          <p:cNvSpPr txBox="1">
            <a:spLocks noChangeArrowheads="1"/>
          </p:cNvSpPr>
          <p:nvPr/>
        </p:nvSpPr>
        <p:spPr bwMode="auto">
          <a:xfrm>
            <a:off x="10206629" y="3092973"/>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spcBef>
                <a:spcPct val="50000"/>
              </a:spcBef>
            </a:pPr>
            <a:r>
              <a:rPr lang="en-US" altLang="nb-NO" sz="1400" dirty="0" err="1">
                <a:solidFill>
                  <a:schemeClr val="bg2">
                    <a:lumMod val="50000"/>
                  </a:schemeClr>
                </a:solidFill>
              </a:rPr>
              <a:t>Etterspørsel</a:t>
            </a:r>
            <a:endParaRPr lang="en-US" altLang="nb-NO" sz="1400" dirty="0">
              <a:solidFill>
                <a:schemeClr val="bg2">
                  <a:lumMod val="50000"/>
                </a:schemeClr>
              </a:solidFill>
            </a:endParaRPr>
          </a:p>
        </p:txBody>
      </p:sp>
      <p:sp>
        <p:nvSpPr>
          <p:cNvPr id="57" name="TextBox 56">
            <a:extLst>
              <a:ext uri="{FF2B5EF4-FFF2-40B4-BE49-F238E27FC236}">
                <a16:creationId xmlns:a16="http://schemas.microsoft.com/office/drawing/2014/main" id="{9BE71A3C-EFEA-1E59-B7E2-D29780C8F023}"/>
              </a:ext>
            </a:extLst>
          </p:cNvPr>
          <p:cNvSpPr txBox="1"/>
          <p:nvPr/>
        </p:nvSpPr>
        <p:spPr>
          <a:xfrm>
            <a:off x="642113" y="4305235"/>
            <a:ext cx="6093912" cy="1754326"/>
          </a:xfrm>
          <a:prstGeom prst="rect">
            <a:avLst/>
          </a:prstGeom>
          <a:noFill/>
        </p:spPr>
        <p:txBody>
          <a:bodyPr wrap="square">
            <a:spAutoFit/>
          </a:bodyPr>
          <a:lstStyle/>
          <a:p>
            <a:r>
              <a:rPr lang="nb-NO" altLang="nb-NO" b="1" dirty="0">
                <a:solidFill>
                  <a:schemeClr val="bg2">
                    <a:lumMod val="50000"/>
                  </a:schemeClr>
                </a:solidFill>
                <a:latin typeface="Calibri" panose="020F0502020204030204" pitchFamily="34" charset="0"/>
                <a:cs typeface="Calibri" panose="020F0502020204030204" pitchFamily="34" charset="0"/>
              </a:rPr>
              <a:t>         USA</a:t>
            </a:r>
          </a:p>
          <a:p>
            <a:r>
              <a:rPr lang="nb-NO" altLang="nb-NO" dirty="0">
                <a:solidFill>
                  <a:schemeClr val="bg2">
                    <a:lumMod val="50000"/>
                  </a:schemeClr>
                </a:solidFill>
                <a:latin typeface="Calibri" panose="020F0502020204030204" pitchFamily="34" charset="0"/>
                <a:cs typeface="Calibri" panose="020F0502020204030204" pitchFamily="34" charset="0"/>
              </a:rPr>
              <a:t>Invers etterspørsel:</a:t>
            </a:r>
          </a:p>
          <a:p>
            <a:r>
              <a:rPr lang="nb-NO" altLang="nb-NO" b="1" i="1" dirty="0">
                <a:solidFill>
                  <a:schemeClr val="bg2">
                    <a:lumMod val="50000"/>
                  </a:schemeClr>
                </a:solidFill>
                <a:latin typeface="Calibri" panose="020F0502020204030204" pitchFamily="34" charset="0"/>
                <a:cs typeface="Calibri" panose="020F0502020204030204" pitchFamily="34" charset="0"/>
              </a:rPr>
              <a:t>P</a:t>
            </a:r>
            <a:r>
              <a:rPr lang="nb-NO" altLang="nb-NO" b="1" i="1" baseline="-25000" dirty="0">
                <a:solidFill>
                  <a:schemeClr val="bg2">
                    <a:lumMod val="50000"/>
                  </a:schemeClr>
                </a:solidFill>
                <a:latin typeface="Calibri" panose="020F0502020204030204" pitchFamily="34" charset="0"/>
                <a:cs typeface="Calibri" panose="020F0502020204030204" pitchFamily="34" charset="0"/>
              </a:rPr>
              <a:t>U</a:t>
            </a:r>
            <a:r>
              <a:rPr lang="nb-NO" altLang="nb-NO" dirty="0">
                <a:solidFill>
                  <a:schemeClr val="bg2">
                    <a:lumMod val="50000"/>
                  </a:schemeClr>
                </a:solidFill>
                <a:latin typeface="Calibri" panose="020F0502020204030204" pitchFamily="34" charset="0"/>
                <a:cs typeface="Calibri" panose="020F0502020204030204" pitchFamily="34" charset="0"/>
              </a:rPr>
              <a:t> = 36 – 4</a:t>
            </a:r>
            <a:r>
              <a:rPr lang="nb-NO" altLang="nb-NO" b="1" i="1" dirty="0">
                <a:solidFill>
                  <a:schemeClr val="bg2">
                    <a:lumMod val="50000"/>
                  </a:schemeClr>
                </a:solidFill>
                <a:latin typeface="Calibri" panose="020F0502020204030204" pitchFamily="34" charset="0"/>
                <a:cs typeface="Calibri" panose="020F0502020204030204" pitchFamily="34" charset="0"/>
              </a:rPr>
              <a:t>Q</a:t>
            </a:r>
            <a:r>
              <a:rPr lang="nb-NO" altLang="nb-NO" b="1" i="1" baseline="-25000" dirty="0">
                <a:solidFill>
                  <a:schemeClr val="bg2">
                    <a:lumMod val="50000"/>
                  </a:schemeClr>
                </a:solidFill>
                <a:latin typeface="Calibri" panose="020F0502020204030204" pitchFamily="34" charset="0"/>
                <a:cs typeface="Calibri" panose="020F0502020204030204" pitchFamily="34" charset="0"/>
              </a:rPr>
              <a:t>U</a:t>
            </a:r>
          </a:p>
          <a:p>
            <a:r>
              <a:rPr lang="en-US" altLang="nb-NO" i="1" dirty="0">
                <a:solidFill>
                  <a:schemeClr val="bg2">
                    <a:lumMod val="50000"/>
                  </a:schemeClr>
                </a:solidFill>
                <a:latin typeface="Calibri" panose="020F0502020204030204" pitchFamily="34" charset="0"/>
                <a:cs typeface="Calibri" panose="020F0502020204030204" pitchFamily="34" charset="0"/>
              </a:rPr>
              <a:t>                              </a:t>
            </a:r>
          </a:p>
          <a:p>
            <a:r>
              <a:rPr lang="en-US" altLang="nb-NO" dirty="0" err="1">
                <a:solidFill>
                  <a:schemeClr val="bg2">
                    <a:lumMod val="50000"/>
                  </a:schemeClr>
                </a:solidFill>
                <a:latin typeface="Calibri" panose="020F0502020204030204" pitchFamily="34" charset="0"/>
                <a:cs typeface="Calibri" panose="020F0502020204030204" pitchFamily="34" charset="0"/>
              </a:rPr>
              <a:t>Direkte</a:t>
            </a:r>
            <a:r>
              <a:rPr lang="en-US" altLang="nb-NO" dirty="0">
                <a:solidFill>
                  <a:schemeClr val="bg2">
                    <a:lumMod val="50000"/>
                  </a:schemeClr>
                </a:solidFill>
                <a:latin typeface="Calibri" panose="020F0502020204030204" pitchFamily="34" charset="0"/>
                <a:cs typeface="Calibri" panose="020F0502020204030204" pitchFamily="34" charset="0"/>
              </a:rPr>
              <a:t> </a:t>
            </a:r>
            <a:r>
              <a:rPr lang="en-US" altLang="nb-NO" dirty="0" err="1">
                <a:solidFill>
                  <a:schemeClr val="bg2">
                    <a:lumMod val="50000"/>
                  </a:schemeClr>
                </a:solidFill>
                <a:latin typeface="Calibri" panose="020F0502020204030204" pitchFamily="34" charset="0"/>
                <a:cs typeface="Calibri" panose="020F0502020204030204" pitchFamily="34" charset="0"/>
              </a:rPr>
              <a:t>etterspørsel</a:t>
            </a:r>
            <a:r>
              <a:rPr lang="en-US" altLang="nb-NO" dirty="0">
                <a:solidFill>
                  <a:schemeClr val="bg2">
                    <a:lumMod val="50000"/>
                  </a:schemeClr>
                </a:solidFill>
                <a:latin typeface="Calibri" panose="020F0502020204030204" pitchFamily="34" charset="0"/>
                <a:cs typeface="Calibri" panose="020F0502020204030204" pitchFamily="34" charset="0"/>
              </a:rPr>
              <a:t>:</a:t>
            </a:r>
          </a:p>
          <a:p>
            <a:r>
              <a:rPr lang="en-US" altLang="nb-NO" dirty="0">
                <a:solidFill>
                  <a:schemeClr val="bg2">
                    <a:lumMod val="50000"/>
                  </a:schemeClr>
                </a:solidFill>
                <a:latin typeface="Calibri" panose="020F0502020204030204" pitchFamily="34" charset="0"/>
                <a:cs typeface="Calibri" panose="020F0502020204030204" pitchFamily="34" charset="0"/>
              </a:rPr>
              <a:t> </a:t>
            </a:r>
            <a:r>
              <a:rPr lang="en-US" altLang="nb-NO" i="1" dirty="0">
                <a:solidFill>
                  <a:schemeClr val="bg2">
                    <a:lumMod val="50000"/>
                  </a:schemeClr>
                </a:solidFill>
                <a:latin typeface="Calibri" panose="020F0502020204030204" pitchFamily="34" charset="0"/>
                <a:cs typeface="Calibri" panose="020F0502020204030204" pitchFamily="34" charset="0"/>
              </a:rPr>
              <a:t>Q</a:t>
            </a:r>
            <a:r>
              <a:rPr lang="en-US" altLang="nb-NO" i="1" baseline="-25000" dirty="0">
                <a:solidFill>
                  <a:schemeClr val="bg2">
                    <a:lumMod val="50000"/>
                  </a:schemeClr>
                </a:solidFill>
                <a:latin typeface="Calibri" panose="020F0502020204030204" pitchFamily="34" charset="0"/>
                <a:cs typeface="Calibri" panose="020F0502020204030204" pitchFamily="34" charset="0"/>
              </a:rPr>
              <a:t>U</a:t>
            </a:r>
            <a:r>
              <a:rPr lang="en-US" altLang="nb-NO" dirty="0">
                <a:solidFill>
                  <a:schemeClr val="bg2">
                    <a:lumMod val="50000"/>
                  </a:schemeClr>
                </a:solidFill>
                <a:latin typeface="Calibri" panose="020F0502020204030204" pitchFamily="34" charset="0"/>
                <a:cs typeface="Calibri" panose="020F0502020204030204" pitchFamily="34" charset="0"/>
              </a:rPr>
              <a:t> = 9 – </a:t>
            </a:r>
            <a:r>
              <a:rPr lang="en-US" altLang="nb-NO" i="1" dirty="0">
                <a:solidFill>
                  <a:schemeClr val="bg2">
                    <a:lumMod val="50000"/>
                  </a:schemeClr>
                </a:solidFill>
                <a:latin typeface="Calibri" panose="020F0502020204030204" pitchFamily="34" charset="0"/>
                <a:cs typeface="Calibri" panose="020F0502020204030204" pitchFamily="34" charset="0"/>
              </a:rPr>
              <a:t>P</a:t>
            </a:r>
            <a:r>
              <a:rPr lang="en-US" altLang="nb-NO" dirty="0">
                <a:solidFill>
                  <a:schemeClr val="bg2">
                    <a:lumMod val="50000"/>
                  </a:schemeClr>
                </a:solidFill>
                <a:latin typeface="Calibri" panose="020F0502020204030204" pitchFamily="34" charset="0"/>
                <a:cs typeface="Calibri" panose="020F0502020204030204" pitchFamily="34" charset="0"/>
              </a:rPr>
              <a:t>/4</a:t>
            </a:r>
            <a:endParaRPr lang="nb-NO" dirty="0"/>
          </a:p>
        </p:txBody>
      </p:sp>
      <p:sp>
        <p:nvSpPr>
          <p:cNvPr id="59" name="TextBox 58">
            <a:extLst>
              <a:ext uri="{FF2B5EF4-FFF2-40B4-BE49-F238E27FC236}">
                <a16:creationId xmlns:a16="http://schemas.microsoft.com/office/drawing/2014/main" id="{3FCBE802-BAAE-5808-4388-5113D236543B}"/>
              </a:ext>
            </a:extLst>
          </p:cNvPr>
          <p:cNvSpPr txBox="1"/>
          <p:nvPr/>
        </p:nvSpPr>
        <p:spPr>
          <a:xfrm>
            <a:off x="3940155" y="4462496"/>
            <a:ext cx="5250495" cy="3139321"/>
          </a:xfrm>
          <a:prstGeom prst="rect">
            <a:avLst/>
          </a:prstGeom>
          <a:noFill/>
        </p:spPr>
        <p:txBody>
          <a:bodyPr wrap="square">
            <a:spAutoFit/>
          </a:bodyPr>
          <a:lstStyle/>
          <a:p>
            <a:r>
              <a:rPr lang="nb-NO" altLang="nb-NO" b="1" dirty="0">
                <a:solidFill>
                  <a:schemeClr val="bg2">
                    <a:lumMod val="50000"/>
                  </a:schemeClr>
                </a:solidFill>
                <a:latin typeface="Calibri" panose="020F0502020204030204" pitchFamily="34" charset="0"/>
                <a:cs typeface="Calibri" panose="020F0502020204030204" pitchFamily="34" charset="0"/>
              </a:rPr>
              <a:t>        Europa</a:t>
            </a:r>
          </a:p>
          <a:p>
            <a:r>
              <a:rPr lang="nb-NO" altLang="nb-NO" dirty="0">
                <a:solidFill>
                  <a:schemeClr val="bg2">
                    <a:lumMod val="50000"/>
                  </a:schemeClr>
                </a:solidFill>
                <a:latin typeface="Calibri" panose="020F0502020204030204" pitchFamily="34" charset="0"/>
                <a:cs typeface="Calibri" panose="020F0502020204030204" pitchFamily="34" charset="0"/>
              </a:rPr>
              <a:t>Invers etterspørsel:</a:t>
            </a:r>
          </a:p>
          <a:p>
            <a:r>
              <a:rPr lang="nb-NO" altLang="nb-NO" b="1" i="1" dirty="0">
                <a:solidFill>
                  <a:schemeClr val="bg2">
                    <a:lumMod val="50000"/>
                  </a:schemeClr>
                </a:solidFill>
                <a:latin typeface="Calibri" panose="020F0502020204030204" pitchFamily="34" charset="0"/>
                <a:cs typeface="Calibri" panose="020F0502020204030204" pitchFamily="34" charset="0"/>
              </a:rPr>
              <a:t>P</a:t>
            </a:r>
            <a:r>
              <a:rPr lang="nb-NO" altLang="nb-NO" b="1" i="1" baseline="-25000" dirty="0">
                <a:solidFill>
                  <a:schemeClr val="bg2">
                    <a:lumMod val="50000"/>
                  </a:schemeClr>
                </a:solidFill>
                <a:latin typeface="Calibri" panose="020F0502020204030204" pitchFamily="34" charset="0"/>
                <a:cs typeface="Calibri" panose="020F0502020204030204" pitchFamily="34" charset="0"/>
              </a:rPr>
              <a:t>E</a:t>
            </a:r>
            <a:r>
              <a:rPr lang="nb-NO" altLang="nb-NO" i="1" dirty="0">
                <a:solidFill>
                  <a:schemeClr val="bg2">
                    <a:lumMod val="50000"/>
                  </a:schemeClr>
                </a:solidFill>
                <a:latin typeface="Calibri" panose="020F0502020204030204" pitchFamily="34" charset="0"/>
                <a:cs typeface="Calibri" panose="020F0502020204030204" pitchFamily="34" charset="0"/>
              </a:rPr>
              <a:t> = </a:t>
            </a:r>
            <a:r>
              <a:rPr lang="nb-NO" altLang="nb-NO" dirty="0">
                <a:solidFill>
                  <a:schemeClr val="bg2">
                    <a:lumMod val="50000"/>
                  </a:schemeClr>
                </a:solidFill>
                <a:latin typeface="Calibri" panose="020F0502020204030204" pitchFamily="34" charset="0"/>
                <a:cs typeface="Calibri" panose="020F0502020204030204" pitchFamily="34" charset="0"/>
              </a:rPr>
              <a:t>24 – 4</a:t>
            </a:r>
            <a:r>
              <a:rPr lang="nb-NO" altLang="nb-NO" b="1" i="1" dirty="0">
                <a:solidFill>
                  <a:schemeClr val="bg2">
                    <a:lumMod val="50000"/>
                  </a:schemeClr>
                </a:solidFill>
                <a:latin typeface="Calibri" panose="020F0502020204030204" pitchFamily="34" charset="0"/>
                <a:cs typeface="Calibri" panose="020F0502020204030204" pitchFamily="34" charset="0"/>
              </a:rPr>
              <a:t>Q</a:t>
            </a:r>
            <a:r>
              <a:rPr lang="nb-NO" altLang="nb-NO" b="1" i="1" baseline="-25000" dirty="0">
                <a:solidFill>
                  <a:schemeClr val="bg2">
                    <a:lumMod val="50000"/>
                  </a:schemeClr>
                </a:solidFill>
                <a:latin typeface="Calibri" panose="020F0502020204030204" pitchFamily="34" charset="0"/>
                <a:cs typeface="Calibri" panose="020F0502020204030204" pitchFamily="34" charset="0"/>
              </a:rPr>
              <a:t>E</a:t>
            </a:r>
          </a:p>
          <a:p>
            <a:r>
              <a:rPr lang="en-US" altLang="nb-NO" i="1" dirty="0">
                <a:solidFill>
                  <a:schemeClr val="bg2">
                    <a:lumMod val="50000"/>
                  </a:schemeClr>
                </a:solidFill>
                <a:latin typeface="Calibri" panose="020F0502020204030204" pitchFamily="34" charset="0"/>
                <a:cs typeface="Calibri" panose="020F0502020204030204" pitchFamily="34" charset="0"/>
              </a:rPr>
              <a:t>                              </a:t>
            </a:r>
          </a:p>
          <a:p>
            <a:r>
              <a:rPr lang="en-US" altLang="nb-NO" dirty="0" err="1">
                <a:solidFill>
                  <a:schemeClr val="bg2">
                    <a:lumMod val="50000"/>
                  </a:schemeClr>
                </a:solidFill>
                <a:latin typeface="Calibri" panose="020F0502020204030204" pitchFamily="34" charset="0"/>
                <a:cs typeface="Calibri" panose="020F0502020204030204" pitchFamily="34" charset="0"/>
              </a:rPr>
              <a:t>Direkte</a:t>
            </a:r>
            <a:r>
              <a:rPr lang="en-US" altLang="nb-NO" dirty="0">
                <a:solidFill>
                  <a:schemeClr val="bg2">
                    <a:lumMod val="50000"/>
                  </a:schemeClr>
                </a:solidFill>
                <a:latin typeface="Calibri" panose="020F0502020204030204" pitchFamily="34" charset="0"/>
                <a:cs typeface="Calibri" panose="020F0502020204030204" pitchFamily="34" charset="0"/>
              </a:rPr>
              <a:t> </a:t>
            </a:r>
            <a:r>
              <a:rPr lang="en-US" altLang="nb-NO" dirty="0" err="1">
                <a:solidFill>
                  <a:schemeClr val="bg2">
                    <a:lumMod val="50000"/>
                  </a:schemeClr>
                </a:solidFill>
                <a:latin typeface="Calibri" panose="020F0502020204030204" pitchFamily="34" charset="0"/>
                <a:cs typeface="Calibri" panose="020F0502020204030204" pitchFamily="34" charset="0"/>
              </a:rPr>
              <a:t>etterspørsel</a:t>
            </a:r>
            <a:r>
              <a:rPr lang="en-US" altLang="nb-NO" dirty="0">
                <a:solidFill>
                  <a:schemeClr val="bg2">
                    <a:lumMod val="50000"/>
                  </a:schemeClr>
                </a:solidFill>
                <a:latin typeface="Calibri" panose="020F0502020204030204" pitchFamily="34" charset="0"/>
                <a:cs typeface="Calibri" panose="020F0502020204030204" pitchFamily="34" charset="0"/>
              </a:rPr>
              <a:t>:</a:t>
            </a:r>
          </a:p>
          <a:p>
            <a:r>
              <a:rPr lang="en-US" altLang="nb-NO" dirty="0">
                <a:solidFill>
                  <a:schemeClr val="bg2">
                    <a:lumMod val="50000"/>
                  </a:schemeClr>
                </a:solidFill>
                <a:latin typeface="Calibri" panose="020F0502020204030204" pitchFamily="34" charset="0"/>
                <a:cs typeface="Calibri" panose="020F0502020204030204" pitchFamily="34" charset="0"/>
              </a:rPr>
              <a:t> </a:t>
            </a:r>
            <a:r>
              <a:rPr lang="en-US" altLang="nb-NO" i="1" dirty="0">
                <a:solidFill>
                  <a:schemeClr val="bg2">
                    <a:lumMod val="50000"/>
                  </a:schemeClr>
                </a:solidFill>
                <a:latin typeface="Calibri" panose="020F0502020204030204" pitchFamily="34" charset="0"/>
                <a:cs typeface="Calibri" panose="020F0502020204030204" pitchFamily="34" charset="0"/>
              </a:rPr>
              <a:t>Q</a:t>
            </a:r>
            <a:r>
              <a:rPr lang="en-US" altLang="nb-NO" i="1" baseline="-25000" dirty="0">
                <a:solidFill>
                  <a:schemeClr val="bg2">
                    <a:lumMod val="50000"/>
                  </a:schemeClr>
                </a:solidFill>
                <a:latin typeface="Calibri" panose="020F0502020204030204" pitchFamily="34" charset="0"/>
                <a:cs typeface="Calibri" panose="020F0502020204030204" pitchFamily="34" charset="0"/>
              </a:rPr>
              <a:t>E</a:t>
            </a:r>
            <a:r>
              <a:rPr lang="en-US" altLang="nb-NO" i="1" dirty="0">
                <a:solidFill>
                  <a:schemeClr val="bg2">
                    <a:lumMod val="50000"/>
                  </a:schemeClr>
                </a:solidFill>
                <a:latin typeface="Calibri" panose="020F0502020204030204" pitchFamily="34" charset="0"/>
                <a:cs typeface="Calibri" panose="020F0502020204030204" pitchFamily="34" charset="0"/>
              </a:rPr>
              <a:t> = </a:t>
            </a:r>
            <a:r>
              <a:rPr lang="en-US" altLang="nb-NO" dirty="0">
                <a:solidFill>
                  <a:schemeClr val="bg2">
                    <a:lumMod val="50000"/>
                  </a:schemeClr>
                </a:solidFill>
                <a:latin typeface="Calibri" panose="020F0502020204030204" pitchFamily="34" charset="0"/>
                <a:cs typeface="Calibri" panose="020F0502020204030204" pitchFamily="34" charset="0"/>
              </a:rPr>
              <a:t>6 – </a:t>
            </a:r>
            <a:r>
              <a:rPr lang="en-US" altLang="nb-NO" i="1" dirty="0">
                <a:solidFill>
                  <a:schemeClr val="bg2">
                    <a:lumMod val="50000"/>
                  </a:schemeClr>
                </a:solidFill>
                <a:latin typeface="Calibri" panose="020F0502020204030204" pitchFamily="34" charset="0"/>
                <a:cs typeface="Calibri" panose="020F0502020204030204" pitchFamily="34" charset="0"/>
              </a:rPr>
              <a:t>P/</a:t>
            </a:r>
            <a:r>
              <a:rPr lang="en-US" altLang="nb-NO" dirty="0">
                <a:solidFill>
                  <a:schemeClr val="bg2">
                    <a:lumMod val="50000"/>
                  </a:schemeClr>
                </a:solidFill>
                <a:latin typeface="Calibri" panose="020F0502020204030204" pitchFamily="34" charset="0"/>
                <a:cs typeface="Calibri" panose="020F0502020204030204" pitchFamily="34" charset="0"/>
              </a:rPr>
              <a:t>4</a:t>
            </a:r>
          </a:p>
          <a:p>
            <a:endParaRPr lang="nb-NO" altLang="nb-NO" dirty="0">
              <a:solidFill>
                <a:schemeClr val="bg2">
                  <a:lumMod val="50000"/>
                </a:schemeClr>
              </a:solidFill>
              <a:latin typeface="Calibri" panose="020F0502020204030204" pitchFamily="34" charset="0"/>
              <a:cs typeface="Calibri" panose="020F0502020204030204" pitchFamily="34" charset="0"/>
            </a:endParaRPr>
          </a:p>
          <a:p>
            <a:endParaRPr lang="nb-NO" altLang="nb-NO" dirty="0">
              <a:solidFill>
                <a:schemeClr val="bg2">
                  <a:lumMod val="50000"/>
                </a:schemeClr>
              </a:solidFill>
              <a:latin typeface="Calibri" panose="020F0502020204030204" pitchFamily="34" charset="0"/>
              <a:cs typeface="Calibri" panose="020F0502020204030204" pitchFamily="34" charset="0"/>
            </a:endParaRPr>
          </a:p>
          <a:p>
            <a:r>
              <a:rPr lang="nb-NO" altLang="nb-NO" dirty="0">
                <a:solidFill>
                  <a:schemeClr val="bg2">
                    <a:lumMod val="50000"/>
                  </a:schemeClr>
                </a:solidFill>
                <a:latin typeface="Calibri" panose="020F0502020204030204" pitchFamily="34" charset="0"/>
                <a:cs typeface="Calibri" panose="020F0502020204030204" pitchFamily="34" charset="0"/>
              </a:rPr>
              <a:t> </a:t>
            </a:r>
            <a:endParaRPr lang="nb-NO" altLang="nb-NO" b="1" i="1" baseline="-25000" dirty="0">
              <a:solidFill>
                <a:schemeClr val="bg2">
                  <a:lumMod val="50000"/>
                </a:schemeClr>
              </a:solidFill>
              <a:latin typeface="Calibri" panose="020F0502020204030204" pitchFamily="34" charset="0"/>
              <a:cs typeface="Calibri" panose="020F0502020204030204" pitchFamily="34" charset="0"/>
            </a:endParaRPr>
          </a:p>
          <a:p>
            <a:r>
              <a:rPr lang="en-US" altLang="nb-NO" i="1" dirty="0">
                <a:solidFill>
                  <a:schemeClr val="bg2">
                    <a:lumMod val="50000"/>
                  </a:schemeClr>
                </a:solidFill>
                <a:latin typeface="Calibri" panose="020F0502020204030204" pitchFamily="34" charset="0"/>
                <a:cs typeface="Calibri" panose="020F0502020204030204" pitchFamily="34" charset="0"/>
              </a:rPr>
              <a:t>                                       Q</a:t>
            </a:r>
            <a:r>
              <a:rPr lang="en-US" altLang="nb-NO" i="1" baseline="-25000" dirty="0">
                <a:solidFill>
                  <a:schemeClr val="bg2">
                    <a:lumMod val="50000"/>
                  </a:schemeClr>
                </a:solidFill>
                <a:latin typeface="Calibri" panose="020F0502020204030204" pitchFamily="34" charset="0"/>
                <a:cs typeface="Calibri" panose="020F0502020204030204" pitchFamily="34" charset="0"/>
              </a:rPr>
              <a:t>E</a:t>
            </a:r>
            <a:r>
              <a:rPr lang="en-US" altLang="nb-NO" i="1" dirty="0">
                <a:solidFill>
                  <a:schemeClr val="bg2">
                    <a:lumMod val="50000"/>
                  </a:schemeClr>
                </a:solidFill>
                <a:latin typeface="Calibri" panose="020F0502020204030204" pitchFamily="34" charset="0"/>
                <a:cs typeface="Calibri" panose="020F0502020204030204" pitchFamily="34" charset="0"/>
              </a:rPr>
              <a:t> = </a:t>
            </a:r>
            <a:r>
              <a:rPr lang="en-US" altLang="nb-NO" dirty="0">
                <a:solidFill>
                  <a:schemeClr val="bg2">
                    <a:lumMod val="50000"/>
                  </a:schemeClr>
                </a:solidFill>
                <a:latin typeface="Calibri" panose="020F0502020204030204" pitchFamily="34" charset="0"/>
                <a:cs typeface="Calibri" panose="020F0502020204030204" pitchFamily="34" charset="0"/>
              </a:rPr>
              <a:t>6 – </a:t>
            </a:r>
            <a:r>
              <a:rPr lang="en-US" altLang="nb-NO" i="1" dirty="0">
                <a:solidFill>
                  <a:schemeClr val="bg2">
                    <a:lumMod val="50000"/>
                  </a:schemeClr>
                </a:solidFill>
                <a:latin typeface="Calibri" panose="020F0502020204030204" pitchFamily="34" charset="0"/>
                <a:cs typeface="Calibri" panose="020F0502020204030204" pitchFamily="34" charset="0"/>
              </a:rPr>
              <a:t>P/</a:t>
            </a:r>
            <a:r>
              <a:rPr lang="en-US" altLang="nb-NO" dirty="0">
                <a:solidFill>
                  <a:schemeClr val="bg2">
                    <a:lumMod val="50000"/>
                  </a:schemeClr>
                </a:solidFill>
                <a:latin typeface="Calibri" panose="020F0502020204030204" pitchFamily="34" charset="0"/>
                <a:cs typeface="Calibri" panose="020F0502020204030204" pitchFamily="34" charset="0"/>
              </a:rPr>
              <a:t>4</a:t>
            </a:r>
          </a:p>
          <a:p>
            <a:endParaRPr lang="nb-NO" dirty="0"/>
          </a:p>
        </p:txBody>
      </p:sp>
      <p:sp>
        <p:nvSpPr>
          <p:cNvPr id="61" name="TextBox 60">
            <a:extLst>
              <a:ext uri="{FF2B5EF4-FFF2-40B4-BE49-F238E27FC236}">
                <a16:creationId xmlns:a16="http://schemas.microsoft.com/office/drawing/2014/main" id="{C8FB2787-AE9C-99E8-6A6F-19837DA87BAF}"/>
              </a:ext>
            </a:extLst>
          </p:cNvPr>
          <p:cNvSpPr txBox="1"/>
          <p:nvPr/>
        </p:nvSpPr>
        <p:spPr>
          <a:xfrm>
            <a:off x="7463429" y="4305235"/>
            <a:ext cx="6093912" cy="2031325"/>
          </a:xfrm>
          <a:prstGeom prst="rect">
            <a:avLst/>
          </a:prstGeom>
          <a:noFill/>
        </p:spPr>
        <p:txBody>
          <a:bodyPr wrap="square">
            <a:spAutoFit/>
          </a:bodyPr>
          <a:lstStyle/>
          <a:p>
            <a:pPr lvl="1">
              <a:lnSpc>
                <a:spcPct val="100000"/>
              </a:lnSpc>
            </a:pPr>
            <a:r>
              <a:rPr lang="en-US" altLang="nb-NO" sz="1800" b="1" dirty="0" err="1">
                <a:solidFill>
                  <a:schemeClr val="bg2">
                    <a:lumMod val="50000"/>
                  </a:schemeClr>
                </a:solidFill>
                <a:latin typeface="Calibri" panose="020F0502020204030204" pitchFamily="34" charset="0"/>
                <a:cs typeface="Calibri" panose="020F0502020204030204" pitchFamily="34" charset="0"/>
              </a:rPr>
              <a:t>Aggregert</a:t>
            </a:r>
            <a:r>
              <a:rPr lang="en-US" altLang="nb-NO" sz="1800" b="1" dirty="0">
                <a:solidFill>
                  <a:schemeClr val="bg2">
                    <a:lumMod val="50000"/>
                  </a:schemeClr>
                </a:solidFill>
                <a:latin typeface="Calibri" panose="020F0502020204030204" pitchFamily="34" charset="0"/>
                <a:cs typeface="Calibri" panose="020F0502020204030204" pitchFamily="34" charset="0"/>
              </a:rPr>
              <a:t> </a:t>
            </a:r>
            <a:r>
              <a:rPr lang="en-US" altLang="nb-NO" sz="1800" b="1" dirty="0" err="1">
                <a:solidFill>
                  <a:schemeClr val="bg2">
                    <a:lumMod val="50000"/>
                  </a:schemeClr>
                </a:solidFill>
                <a:latin typeface="Calibri" panose="020F0502020204030204" pitchFamily="34" charset="0"/>
                <a:cs typeface="Calibri" panose="020F0502020204030204" pitchFamily="34" charset="0"/>
              </a:rPr>
              <a:t>etterspørsel</a:t>
            </a:r>
            <a:r>
              <a:rPr lang="en-US" altLang="nb-NO" sz="1800" b="1" dirty="0">
                <a:solidFill>
                  <a:schemeClr val="bg2">
                    <a:lumMod val="50000"/>
                  </a:schemeClr>
                </a:solidFill>
                <a:latin typeface="Calibri" panose="020F0502020204030204" pitchFamily="34" charset="0"/>
                <a:cs typeface="Calibri" panose="020F0502020204030204" pitchFamily="34" charset="0"/>
              </a:rPr>
              <a:t>:</a:t>
            </a:r>
            <a:endParaRPr lang="en-US" altLang="nb-NO" sz="1800" b="1" i="1" dirty="0">
              <a:solidFill>
                <a:schemeClr val="bg2">
                  <a:lumMod val="50000"/>
                </a:schemeClr>
              </a:solidFill>
              <a:latin typeface="Calibri" panose="020F0502020204030204" pitchFamily="34" charset="0"/>
              <a:cs typeface="Calibri" panose="020F0502020204030204" pitchFamily="34" charset="0"/>
            </a:endParaRPr>
          </a:p>
          <a:p>
            <a:pPr lvl="1"/>
            <a:r>
              <a:rPr lang="en-US" altLang="nb-NO" dirty="0">
                <a:solidFill>
                  <a:schemeClr val="bg2">
                    <a:lumMod val="50000"/>
                  </a:schemeClr>
                </a:solidFill>
                <a:latin typeface="Calibri" panose="020F0502020204030204" pitchFamily="34" charset="0"/>
                <a:cs typeface="Calibri" panose="020F0502020204030204" pitchFamily="34" charset="0"/>
              </a:rPr>
              <a:t>Sum </a:t>
            </a:r>
            <a:r>
              <a:rPr lang="en-US" altLang="nb-NO" dirty="0" err="1">
                <a:solidFill>
                  <a:schemeClr val="bg2">
                    <a:lumMod val="50000"/>
                  </a:schemeClr>
                </a:solidFill>
                <a:latin typeface="Calibri" panose="020F0502020204030204" pitchFamily="34" charset="0"/>
                <a:cs typeface="Calibri" panose="020F0502020204030204" pitchFamily="34" charset="0"/>
              </a:rPr>
              <a:t>direkte</a:t>
            </a:r>
            <a:r>
              <a:rPr lang="en-US" altLang="nb-NO" dirty="0">
                <a:solidFill>
                  <a:schemeClr val="bg2">
                    <a:lumMod val="50000"/>
                  </a:schemeClr>
                </a:solidFill>
                <a:latin typeface="Calibri" panose="020F0502020204030204" pitchFamily="34" charset="0"/>
                <a:cs typeface="Calibri" panose="020F0502020204030204" pitchFamily="34" charset="0"/>
              </a:rPr>
              <a:t> </a:t>
            </a:r>
            <a:r>
              <a:rPr lang="en-US" altLang="nb-NO" dirty="0" err="1">
                <a:solidFill>
                  <a:schemeClr val="bg2">
                    <a:lumMod val="50000"/>
                  </a:schemeClr>
                </a:solidFill>
                <a:latin typeface="Calibri" panose="020F0502020204030204" pitchFamily="34" charset="0"/>
                <a:cs typeface="Calibri" panose="020F0502020204030204" pitchFamily="34" charset="0"/>
              </a:rPr>
              <a:t>etterspørsel</a:t>
            </a:r>
            <a:r>
              <a:rPr lang="en-US" altLang="nb-NO" dirty="0">
                <a:solidFill>
                  <a:schemeClr val="bg2">
                    <a:lumMod val="50000"/>
                  </a:schemeClr>
                </a:solidFill>
                <a:latin typeface="Calibri" panose="020F0502020204030204" pitchFamily="34" charset="0"/>
                <a:cs typeface="Calibri" panose="020F0502020204030204" pitchFamily="34" charset="0"/>
              </a:rPr>
              <a:t>:</a:t>
            </a:r>
          </a:p>
          <a:p>
            <a:pPr lvl="1">
              <a:lnSpc>
                <a:spcPct val="100000"/>
              </a:lnSpc>
            </a:pPr>
            <a:r>
              <a:rPr lang="nb-NO" altLang="nb-NO" dirty="0">
                <a:solidFill>
                  <a:schemeClr val="bg2">
                    <a:lumMod val="50000"/>
                  </a:schemeClr>
                </a:solidFill>
                <a:latin typeface="Calibri" panose="020F0502020204030204" pitchFamily="34" charset="0"/>
                <a:cs typeface="Calibri" panose="020F0502020204030204" pitchFamily="34" charset="0"/>
              </a:rPr>
              <a:t>Q = </a:t>
            </a:r>
            <a:r>
              <a:rPr lang="en-US" altLang="nb-NO" i="1" dirty="0">
                <a:solidFill>
                  <a:schemeClr val="bg2">
                    <a:lumMod val="50000"/>
                  </a:schemeClr>
                </a:solidFill>
                <a:latin typeface="Calibri" panose="020F0502020204030204" pitchFamily="34" charset="0"/>
                <a:cs typeface="Calibri" panose="020F0502020204030204" pitchFamily="34" charset="0"/>
              </a:rPr>
              <a:t>Q</a:t>
            </a:r>
            <a:r>
              <a:rPr lang="en-US" altLang="nb-NO" i="1" baseline="-25000" dirty="0">
                <a:solidFill>
                  <a:schemeClr val="bg2">
                    <a:lumMod val="50000"/>
                  </a:schemeClr>
                </a:solidFill>
                <a:latin typeface="Calibri" panose="020F0502020204030204" pitchFamily="34" charset="0"/>
                <a:cs typeface="Calibri" panose="020F0502020204030204" pitchFamily="34" charset="0"/>
              </a:rPr>
              <a:t>E</a:t>
            </a:r>
            <a:r>
              <a:rPr lang="en-US" altLang="nb-NO" i="1" dirty="0">
                <a:solidFill>
                  <a:schemeClr val="bg2">
                    <a:lumMod val="50000"/>
                  </a:schemeClr>
                </a:solidFill>
                <a:latin typeface="Calibri" panose="020F0502020204030204" pitchFamily="34" charset="0"/>
                <a:cs typeface="Calibri" panose="020F0502020204030204" pitchFamily="34" charset="0"/>
              </a:rPr>
              <a:t> + Q</a:t>
            </a:r>
            <a:r>
              <a:rPr lang="en-US" altLang="nb-NO" i="1" baseline="-25000" dirty="0">
                <a:solidFill>
                  <a:schemeClr val="bg2">
                    <a:lumMod val="50000"/>
                  </a:schemeClr>
                </a:solidFill>
                <a:latin typeface="Calibri" panose="020F0502020204030204" pitchFamily="34" charset="0"/>
                <a:cs typeface="Calibri" panose="020F0502020204030204" pitchFamily="34" charset="0"/>
              </a:rPr>
              <a:t>U                      </a:t>
            </a:r>
            <a:r>
              <a:rPr lang="en-US" altLang="nb-NO" i="1" dirty="0">
                <a:solidFill>
                  <a:schemeClr val="bg2">
                    <a:lumMod val="50000"/>
                  </a:schemeClr>
                </a:solidFill>
                <a:latin typeface="Calibri" panose="020F0502020204030204" pitchFamily="34" charset="0"/>
                <a:cs typeface="Calibri" panose="020F0502020204030204" pitchFamily="34" charset="0"/>
              </a:rPr>
              <a:t>Q  = 15 -</a:t>
            </a:r>
            <a:r>
              <a:rPr lang="en-US" altLang="nb-NO" dirty="0">
                <a:solidFill>
                  <a:schemeClr val="bg2">
                    <a:lumMod val="50000"/>
                  </a:schemeClr>
                </a:solidFill>
                <a:latin typeface="Calibri" panose="020F0502020204030204" pitchFamily="34" charset="0"/>
                <a:cs typeface="Calibri" panose="020F0502020204030204" pitchFamily="34" charset="0"/>
              </a:rPr>
              <a:t> </a:t>
            </a:r>
            <a:r>
              <a:rPr lang="en-US" altLang="nb-NO" i="1" dirty="0">
                <a:solidFill>
                  <a:schemeClr val="bg2">
                    <a:lumMod val="50000"/>
                  </a:schemeClr>
                </a:solidFill>
                <a:latin typeface="Calibri" panose="020F0502020204030204" pitchFamily="34" charset="0"/>
                <a:cs typeface="Calibri" panose="020F0502020204030204" pitchFamily="34" charset="0"/>
              </a:rPr>
              <a:t>P/2</a:t>
            </a:r>
            <a:endParaRPr lang="nb-NO" altLang="nb-NO" dirty="0">
              <a:solidFill>
                <a:schemeClr val="bg2">
                  <a:lumMod val="50000"/>
                </a:schemeClr>
              </a:solidFill>
              <a:latin typeface="Calibri" panose="020F0502020204030204" pitchFamily="34" charset="0"/>
              <a:cs typeface="Calibri" panose="020F0502020204030204" pitchFamily="34" charset="0"/>
            </a:endParaRPr>
          </a:p>
          <a:p>
            <a:pPr lvl="1">
              <a:lnSpc>
                <a:spcPct val="100000"/>
              </a:lnSpc>
            </a:pPr>
            <a:endParaRPr lang="en-US" altLang="nb-NO" dirty="0">
              <a:solidFill>
                <a:schemeClr val="bg2">
                  <a:lumMod val="50000"/>
                </a:schemeClr>
              </a:solidFill>
              <a:latin typeface="Calibri" panose="020F0502020204030204" pitchFamily="34" charset="0"/>
              <a:cs typeface="Calibri" panose="020F0502020204030204" pitchFamily="34" charset="0"/>
            </a:endParaRPr>
          </a:p>
          <a:p>
            <a:pPr lvl="1">
              <a:lnSpc>
                <a:spcPct val="100000"/>
              </a:lnSpc>
            </a:pPr>
            <a:r>
              <a:rPr lang="en-US" altLang="nb-NO" sz="1800" dirty="0">
                <a:solidFill>
                  <a:schemeClr val="bg2">
                    <a:lumMod val="50000"/>
                  </a:schemeClr>
                </a:solidFill>
                <a:latin typeface="Calibri" panose="020F0502020204030204" pitchFamily="34" charset="0"/>
                <a:cs typeface="Calibri" panose="020F0502020204030204" pitchFamily="34" charset="0"/>
              </a:rPr>
              <a:t>Invers </a:t>
            </a:r>
            <a:r>
              <a:rPr lang="en-US" altLang="nb-NO" sz="1800" dirty="0" err="1">
                <a:solidFill>
                  <a:schemeClr val="bg2">
                    <a:lumMod val="50000"/>
                  </a:schemeClr>
                </a:solidFill>
                <a:latin typeface="Calibri" panose="020F0502020204030204" pitchFamily="34" charset="0"/>
                <a:cs typeface="Calibri" panose="020F0502020204030204" pitchFamily="34" charset="0"/>
              </a:rPr>
              <a:t>etterspørsel</a:t>
            </a:r>
            <a:r>
              <a:rPr lang="en-US" altLang="nb-NO" dirty="0">
                <a:solidFill>
                  <a:schemeClr val="bg2">
                    <a:lumMod val="50000"/>
                  </a:schemeClr>
                </a:solidFill>
                <a:latin typeface="Calibri" panose="020F0502020204030204" pitchFamily="34" charset="0"/>
                <a:cs typeface="Calibri" panose="020F0502020204030204" pitchFamily="34" charset="0"/>
              </a:rPr>
              <a:t>:</a:t>
            </a:r>
            <a:endParaRPr lang="en-US" altLang="nb-NO" sz="1800" dirty="0">
              <a:solidFill>
                <a:schemeClr val="bg2">
                  <a:lumMod val="50000"/>
                </a:schemeClr>
              </a:solidFill>
              <a:latin typeface="Calibri" panose="020F0502020204030204" pitchFamily="34" charset="0"/>
              <a:cs typeface="Calibri" panose="020F0502020204030204" pitchFamily="34" charset="0"/>
            </a:endParaRPr>
          </a:p>
          <a:p>
            <a:pPr lvl="1">
              <a:lnSpc>
                <a:spcPct val="100000"/>
              </a:lnSpc>
            </a:pPr>
            <a:r>
              <a:rPr lang="en-US" altLang="nb-NO" sz="1800" i="1" dirty="0">
                <a:solidFill>
                  <a:schemeClr val="bg2">
                    <a:lumMod val="50000"/>
                  </a:schemeClr>
                </a:solidFill>
                <a:latin typeface="Calibri" panose="020F0502020204030204" pitchFamily="34" charset="0"/>
                <a:cs typeface="Calibri" panose="020F0502020204030204" pitchFamily="34" charset="0"/>
              </a:rPr>
              <a:t>P &gt; 24    </a:t>
            </a:r>
            <a:r>
              <a:rPr lang="en-US" altLang="nb-NO" sz="1800" dirty="0">
                <a:solidFill>
                  <a:schemeClr val="bg2">
                    <a:lumMod val="50000"/>
                  </a:schemeClr>
                </a:solidFill>
                <a:latin typeface="Calibri" panose="020F0502020204030204" pitchFamily="34" charset="0"/>
                <a:cs typeface="Calibri" panose="020F0502020204030204" pitchFamily="34" charset="0"/>
              </a:rPr>
              <a:t>P = 36 - 4Q  </a:t>
            </a:r>
          </a:p>
          <a:p>
            <a:pPr lvl="1">
              <a:lnSpc>
                <a:spcPct val="100000"/>
              </a:lnSpc>
            </a:pPr>
            <a:r>
              <a:rPr lang="en-US" altLang="nb-NO" sz="1800" i="1" dirty="0">
                <a:solidFill>
                  <a:schemeClr val="bg2">
                    <a:lumMod val="50000"/>
                  </a:schemeClr>
                </a:solidFill>
                <a:latin typeface="Calibri" panose="020F0502020204030204" pitchFamily="34" charset="0"/>
                <a:cs typeface="Calibri" panose="020F0502020204030204" pitchFamily="34" charset="0"/>
              </a:rPr>
              <a:t>P &lt; 24:   </a:t>
            </a:r>
            <a:r>
              <a:rPr lang="en-US" altLang="nb-NO" sz="1800" dirty="0">
                <a:solidFill>
                  <a:schemeClr val="bg2">
                    <a:lumMod val="50000"/>
                  </a:schemeClr>
                </a:solidFill>
                <a:latin typeface="Calibri" panose="020F0502020204030204" pitchFamily="34" charset="0"/>
                <a:cs typeface="Calibri" panose="020F0502020204030204" pitchFamily="34" charset="0"/>
              </a:rPr>
              <a:t>P = 30 -</a:t>
            </a:r>
            <a:r>
              <a:rPr lang="en-US" altLang="nb-NO" dirty="0">
                <a:solidFill>
                  <a:schemeClr val="bg2">
                    <a:lumMod val="50000"/>
                  </a:schemeClr>
                </a:solidFill>
                <a:latin typeface="Calibri" panose="020F0502020204030204" pitchFamily="34" charset="0"/>
                <a:cs typeface="Calibri" panose="020F0502020204030204" pitchFamily="34" charset="0"/>
              </a:rPr>
              <a:t> 2Q </a:t>
            </a:r>
            <a:endParaRPr lang="en-US" altLang="nb-NO" sz="1800" dirty="0">
              <a:solidFill>
                <a:schemeClr val="bg2">
                  <a:lumMod val="50000"/>
                </a:schemeClr>
              </a:solidFill>
              <a:latin typeface="Calibri" panose="020F0502020204030204" pitchFamily="34" charset="0"/>
              <a:cs typeface="Calibri" panose="020F0502020204030204" pitchFamily="34" charset="0"/>
            </a:endParaRPr>
          </a:p>
        </p:txBody>
      </p:sp>
      <p:sp>
        <p:nvSpPr>
          <p:cNvPr id="62" name="Text Box 16">
            <a:extLst>
              <a:ext uri="{FF2B5EF4-FFF2-40B4-BE49-F238E27FC236}">
                <a16:creationId xmlns:a16="http://schemas.microsoft.com/office/drawing/2014/main" id="{5C40F151-CD8B-2FD2-F977-343965F84516}"/>
              </a:ext>
            </a:extLst>
          </p:cNvPr>
          <p:cNvSpPr txBox="1">
            <a:spLocks noChangeArrowheads="1"/>
          </p:cNvSpPr>
          <p:nvPr/>
        </p:nvSpPr>
        <p:spPr bwMode="auto">
          <a:xfrm>
            <a:off x="7238778" y="1004795"/>
            <a:ext cx="40278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r">
              <a:spcBef>
                <a:spcPct val="50000"/>
              </a:spcBef>
            </a:pPr>
            <a:r>
              <a:rPr lang="en-US" altLang="nb-NO" sz="1400" dirty="0">
                <a:solidFill>
                  <a:schemeClr val="bg2">
                    <a:lumMod val="50000"/>
                  </a:schemeClr>
                </a:solidFill>
              </a:rPr>
              <a:t>36</a:t>
            </a:r>
          </a:p>
        </p:txBody>
      </p:sp>
      <p:sp>
        <p:nvSpPr>
          <p:cNvPr id="63" name="Text Box 16">
            <a:extLst>
              <a:ext uri="{FF2B5EF4-FFF2-40B4-BE49-F238E27FC236}">
                <a16:creationId xmlns:a16="http://schemas.microsoft.com/office/drawing/2014/main" id="{A351DE29-F4E7-8BFA-CDF3-0C51B8A483D2}"/>
              </a:ext>
            </a:extLst>
          </p:cNvPr>
          <p:cNvSpPr txBox="1">
            <a:spLocks noChangeArrowheads="1"/>
          </p:cNvSpPr>
          <p:nvPr/>
        </p:nvSpPr>
        <p:spPr bwMode="auto">
          <a:xfrm>
            <a:off x="7214977" y="1907332"/>
            <a:ext cx="4572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r">
              <a:spcBef>
                <a:spcPct val="50000"/>
              </a:spcBef>
            </a:pPr>
            <a:r>
              <a:rPr lang="en-US" altLang="nb-NO" sz="1400" dirty="0">
                <a:solidFill>
                  <a:schemeClr val="bg2">
                    <a:lumMod val="50000"/>
                  </a:schemeClr>
                </a:solidFill>
              </a:rPr>
              <a:t>24</a:t>
            </a:r>
          </a:p>
        </p:txBody>
      </p:sp>
      <p:sp>
        <p:nvSpPr>
          <p:cNvPr id="67" name="Line 28">
            <a:extLst>
              <a:ext uri="{FF2B5EF4-FFF2-40B4-BE49-F238E27FC236}">
                <a16:creationId xmlns:a16="http://schemas.microsoft.com/office/drawing/2014/main" id="{0252E02E-E5A3-E167-9298-218171499300}"/>
              </a:ext>
            </a:extLst>
          </p:cNvPr>
          <p:cNvSpPr>
            <a:spLocks noChangeShapeType="1"/>
          </p:cNvSpPr>
          <p:nvPr/>
        </p:nvSpPr>
        <p:spPr bwMode="auto">
          <a:xfrm flipV="1">
            <a:off x="8301629" y="2057400"/>
            <a:ext cx="0" cy="197232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68" name="Text Box 12">
            <a:extLst>
              <a:ext uri="{FF2B5EF4-FFF2-40B4-BE49-F238E27FC236}">
                <a16:creationId xmlns:a16="http://schemas.microsoft.com/office/drawing/2014/main" id="{FF1A7F56-8495-3229-C0C4-C27E408180E2}"/>
              </a:ext>
            </a:extLst>
          </p:cNvPr>
          <p:cNvSpPr txBox="1">
            <a:spLocks noChangeArrowheads="1"/>
          </p:cNvSpPr>
          <p:nvPr/>
        </p:nvSpPr>
        <p:spPr bwMode="auto">
          <a:xfrm>
            <a:off x="8204279" y="4032213"/>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spcBef>
                <a:spcPct val="50000"/>
              </a:spcBef>
            </a:pPr>
            <a:r>
              <a:rPr lang="en-US" altLang="nb-NO" sz="1400" dirty="0">
                <a:solidFill>
                  <a:schemeClr val="bg2">
                    <a:lumMod val="50000"/>
                  </a:schemeClr>
                </a:solidFill>
              </a:rPr>
              <a:t>3</a:t>
            </a:r>
          </a:p>
        </p:txBody>
      </p:sp>
      <p:sp>
        <p:nvSpPr>
          <p:cNvPr id="2" name="Right Arrow 6">
            <a:extLst>
              <a:ext uri="{FF2B5EF4-FFF2-40B4-BE49-F238E27FC236}">
                <a16:creationId xmlns:a16="http://schemas.microsoft.com/office/drawing/2014/main" id="{10EFFB48-8337-DBB6-D5B0-2C8DAFE3A583}"/>
              </a:ext>
            </a:extLst>
          </p:cNvPr>
          <p:cNvSpPr/>
          <p:nvPr/>
        </p:nvSpPr>
        <p:spPr>
          <a:xfrm>
            <a:off x="9276463" y="4994593"/>
            <a:ext cx="472966" cy="147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Line 29">
            <a:extLst>
              <a:ext uri="{FF2B5EF4-FFF2-40B4-BE49-F238E27FC236}">
                <a16:creationId xmlns:a16="http://schemas.microsoft.com/office/drawing/2014/main" id="{28B9FAE7-171A-9D81-5188-DCCD2E56E48E}"/>
              </a:ext>
            </a:extLst>
          </p:cNvPr>
          <p:cNvSpPr>
            <a:spLocks noChangeShapeType="1"/>
          </p:cNvSpPr>
          <p:nvPr/>
        </p:nvSpPr>
        <p:spPr bwMode="auto">
          <a:xfrm flipH="1">
            <a:off x="7737993" y="2057400"/>
            <a:ext cx="56363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Tree>
    <p:extLst>
      <p:ext uri="{BB962C8B-B14F-4D97-AF65-F5344CB8AC3E}">
        <p14:creationId xmlns:p14="http://schemas.microsoft.com/office/powerpoint/2010/main" val="388258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22" presetClass="entr" presetSubtype="8"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wipe(left)">
                                      <p:cBhvr>
                                        <p:cTn id="18" dur="500"/>
                                        <p:tgtEl>
                                          <p:spTgt spid="3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left)">
                                      <p:cBhvr>
                                        <p:cTn id="21" dur="500"/>
                                        <p:tgtEl>
                                          <p:spTgt spid="2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left)">
                                      <p:cBhvr>
                                        <p:cTn id="38" dur="500"/>
                                        <p:tgtEl>
                                          <p:spTgt spid="4"/>
                                        </p:tgtEl>
                                      </p:cBhvr>
                                    </p:animEffec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22" presetClass="entr" presetSubtype="8"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up)">
                                      <p:cBhvr>
                                        <p:cTn id="51" dur="500"/>
                                        <p:tgtEl>
                                          <p:spTgt spid="36"/>
                                        </p:tgtEl>
                                      </p:cBhvr>
                                    </p:animEffect>
                                  </p:childTnLst>
                                </p:cTn>
                              </p:par>
                            </p:childTnLst>
                          </p:cTn>
                        </p:par>
                        <p:par>
                          <p:cTn id="52" fill="hold">
                            <p:stCondLst>
                              <p:cond delay="500"/>
                            </p:stCondLst>
                            <p:childTnLst>
                              <p:par>
                                <p:cTn id="53" presetID="22" presetClass="entr" presetSubtype="8" fill="hold" grpId="0" nodeType="after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left)">
                                      <p:cBhvr>
                                        <p:cTn id="55" dur="500"/>
                                        <p:tgtEl>
                                          <p:spTgt spid="37"/>
                                        </p:tgtEl>
                                      </p:cBhvr>
                                    </p:animEffect>
                                  </p:childTnLst>
                                </p:cTn>
                              </p:par>
                            </p:childTnLst>
                          </p:cTn>
                        </p:par>
                        <p:par>
                          <p:cTn id="56" fill="hold">
                            <p:stCondLst>
                              <p:cond delay="1000"/>
                            </p:stCondLst>
                            <p:childTnLst>
                              <p:par>
                                <p:cTn id="57" presetID="22" presetClass="entr" presetSubtype="8" fill="hold" grpId="0" nodeType="after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left)">
                                      <p:cBhvr>
                                        <p:cTn id="59" dur="500"/>
                                        <p:tgtEl>
                                          <p:spTgt spid="38"/>
                                        </p:tgtEl>
                                      </p:cBhvr>
                                    </p:animEffect>
                                  </p:childTnLst>
                                </p:cTn>
                              </p:par>
                            </p:childTnLst>
                          </p:cTn>
                        </p:par>
                        <p:par>
                          <p:cTn id="60" fill="hold">
                            <p:stCondLst>
                              <p:cond delay="1500"/>
                            </p:stCondLst>
                            <p:childTnLst>
                              <p:par>
                                <p:cTn id="61" presetID="22" presetClass="entr" presetSubtype="8" fill="hold" grpId="0" nodeType="after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left)">
                                      <p:cBhvr>
                                        <p:cTn id="63" dur="500"/>
                                        <p:tgtEl>
                                          <p:spTgt spid="40"/>
                                        </p:tgtEl>
                                      </p:cBhvr>
                                    </p:animEffect>
                                  </p:childTnLst>
                                </p:cTn>
                              </p:par>
                            </p:childTnLst>
                          </p:cTn>
                        </p:par>
                        <p:par>
                          <p:cTn id="64" fill="hold">
                            <p:stCondLst>
                              <p:cond delay="2000"/>
                            </p:stCondLst>
                            <p:childTnLst>
                              <p:par>
                                <p:cTn id="65" presetID="22" presetClass="entr" presetSubtype="8" fill="hold" grpId="0" nodeType="after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wipe(left)">
                                      <p:cBhvr>
                                        <p:cTn id="67" dur="500"/>
                                        <p:tgtEl>
                                          <p:spTgt spid="41"/>
                                        </p:tgtEl>
                                      </p:cBhvr>
                                    </p:animEffect>
                                  </p:childTnLst>
                                </p:cTn>
                              </p:par>
                            </p:childTnLst>
                          </p:cTn>
                        </p:par>
                        <p:par>
                          <p:cTn id="68" fill="hold">
                            <p:stCondLst>
                              <p:cond delay="2500"/>
                            </p:stCondLst>
                            <p:childTnLst>
                              <p:par>
                                <p:cTn id="69" presetID="22" presetClass="entr" presetSubtype="8" fill="hold" grpId="0" nodeType="after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wipe(left)">
                                      <p:cBhvr>
                                        <p:cTn id="71" dur="500"/>
                                        <p:tgtEl>
                                          <p:spTgt spid="42"/>
                                        </p:tgtEl>
                                      </p:cBhvr>
                                    </p:animEffect>
                                  </p:childTnLst>
                                </p:cTn>
                              </p:par>
                            </p:childTnLst>
                          </p:cTn>
                        </p:par>
                        <p:par>
                          <p:cTn id="72" fill="hold">
                            <p:stCondLst>
                              <p:cond delay="3000"/>
                            </p:stCondLst>
                            <p:childTnLst>
                              <p:par>
                                <p:cTn id="73" presetID="22" presetClass="entr" presetSubtype="8" fill="hold" grpId="0" nodeType="after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wipe(left)">
                                      <p:cBhvr>
                                        <p:cTn id="75" dur="500"/>
                                        <p:tgtEl>
                                          <p:spTgt spid="46"/>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62"/>
                                        </p:tgtEl>
                                        <p:attrNameLst>
                                          <p:attrName>style.visibility</p:attrName>
                                        </p:attrNameLst>
                                      </p:cBhvr>
                                      <p:to>
                                        <p:strVal val="visible"/>
                                      </p:to>
                                    </p:set>
                                    <p:animEffect transition="in" filter="wipe(left)">
                                      <p:cBhvr>
                                        <p:cTn id="78" dur="500"/>
                                        <p:tgtEl>
                                          <p:spTgt spid="62"/>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63"/>
                                        </p:tgtEl>
                                        <p:attrNameLst>
                                          <p:attrName>style.visibility</p:attrName>
                                        </p:attrNameLst>
                                      </p:cBhvr>
                                      <p:to>
                                        <p:strVal val="visible"/>
                                      </p:to>
                                    </p:set>
                                    <p:animEffect transition="in" filter="wipe(left)">
                                      <p:cBhvr>
                                        <p:cTn id="81" dur="500"/>
                                        <p:tgtEl>
                                          <p:spTgt spid="63"/>
                                        </p:tgtEl>
                                      </p:cBhvr>
                                    </p:animEffect>
                                  </p:childTnLst>
                                </p:cTn>
                              </p:par>
                              <p:par>
                                <p:cTn id="82" presetID="1" presetClass="entr" presetSubtype="0" fill="hold" grpId="0" nodeType="withEffect">
                                  <p:stCondLst>
                                    <p:cond delay="0"/>
                                  </p:stCondLst>
                                  <p:childTnLst>
                                    <p:set>
                                      <p:cBhvr>
                                        <p:cTn id="83" dur="1" fill="hold">
                                          <p:stCondLst>
                                            <p:cond delay="0"/>
                                          </p:stCondLst>
                                        </p:cTn>
                                        <p:tgtEl>
                                          <p:spTgt spid="61"/>
                                        </p:tgtEl>
                                        <p:attrNameLst>
                                          <p:attrName>style.visibility</p:attrName>
                                        </p:attrNameLst>
                                      </p:cBhvr>
                                      <p:to>
                                        <p:strVal val="visible"/>
                                      </p:to>
                                    </p:set>
                                  </p:childTnLst>
                                </p:cTn>
                              </p:par>
                              <p:par>
                                <p:cTn id="84" presetID="22" presetClass="entr" presetSubtype="4" fill="hold" grpId="0" nodeType="withEffect">
                                  <p:stCondLst>
                                    <p:cond delay="0"/>
                                  </p:stCondLst>
                                  <p:childTnLst>
                                    <p:set>
                                      <p:cBhvr>
                                        <p:cTn id="85" dur="1" fill="hold">
                                          <p:stCondLst>
                                            <p:cond delay="0"/>
                                          </p:stCondLst>
                                        </p:cTn>
                                        <p:tgtEl>
                                          <p:spTgt spid="67"/>
                                        </p:tgtEl>
                                        <p:attrNameLst>
                                          <p:attrName>style.visibility</p:attrName>
                                        </p:attrNameLst>
                                      </p:cBhvr>
                                      <p:to>
                                        <p:strVal val="visible"/>
                                      </p:to>
                                    </p:set>
                                    <p:animEffect transition="in" filter="wipe(down)">
                                      <p:cBhvr>
                                        <p:cTn id="86" dur="500"/>
                                        <p:tgtEl>
                                          <p:spTgt spid="67"/>
                                        </p:tgtEl>
                                      </p:cBhvr>
                                    </p:animEffect>
                                  </p:childTnLst>
                                </p:cTn>
                              </p:par>
                            </p:childTnLst>
                          </p:cTn>
                        </p:par>
                        <p:par>
                          <p:cTn id="87" fill="hold">
                            <p:stCondLst>
                              <p:cond delay="3500"/>
                            </p:stCondLst>
                            <p:childTnLst>
                              <p:par>
                                <p:cTn id="88" presetID="22" presetClass="entr" presetSubtype="8" fill="hold" grpId="0" nodeType="afterEffect">
                                  <p:stCondLst>
                                    <p:cond delay="0"/>
                                  </p:stCondLst>
                                  <p:childTnLst>
                                    <p:set>
                                      <p:cBhvr>
                                        <p:cTn id="89" dur="1" fill="hold">
                                          <p:stCondLst>
                                            <p:cond delay="0"/>
                                          </p:stCondLst>
                                        </p:cTn>
                                        <p:tgtEl>
                                          <p:spTgt spid="68"/>
                                        </p:tgtEl>
                                        <p:attrNameLst>
                                          <p:attrName>style.visibility</p:attrName>
                                        </p:attrNameLst>
                                      </p:cBhvr>
                                      <p:to>
                                        <p:strVal val="visible"/>
                                      </p:to>
                                    </p:set>
                                    <p:animEffect transition="in" filter="wipe(left)">
                                      <p:cBhvr>
                                        <p:cTn id="90" dur="500"/>
                                        <p:tgtEl>
                                          <p:spTgt spid="68"/>
                                        </p:tgtEl>
                                      </p:cBhvr>
                                    </p:animEffect>
                                  </p:childTnLst>
                                </p:cTn>
                              </p:par>
                              <p:par>
                                <p:cTn id="91" presetID="1" presetClass="entr" presetSubtype="0" fill="hold" grpId="0" nodeType="withEffect">
                                  <p:stCondLst>
                                    <p:cond delay="0"/>
                                  </p:stCondLst>
                                  <p:childTnLst>
                                    <p:set>
                                      <p:cBhvr>
                                        <p:cTn id="92" dur="1" fill="hold">
                                          <p:stCondLst>
                                            <p:cond delay="0"/>
                                          </p:stCondLst>
                                        </p:cTn>
                                        <p:tgtEl>
                                          <p:spTgt spid="2"/>
                                        </p:tgtEl>
                                        <p:attrNameLst>
                                          <p:attrName>style.visibility</p:attrName>
                                        </p:attrNameLst>
                                      </p:cBhvr>
                                      <p:to>
                                        <p:strVal val="visible"/>
                                      </p:to>
                                    </p:set>
                                  </p:childTnLst>
                                </p:cTn>
                              </p:par>
                            </p:childTnLst>
                          </p:cTn>
                        </p:par>
                        <p:par>
                          <p:cTn id="93" fill="hold">
                            <p:stCondLst>
                              <p:cond delay="4000"/>
                            </p:stCondLst>
                            <p:childTnLst>
                              <p:par>
                                <p:cTn id="94" presetID="22" presetClass="entr" presetSubtype="4" fill="hold" grpId="0" nodeType="afterEffect">
                                  <p:stCondLst>
                                    <p:cond delay="0"/>
                                  </p:stCondLst>
                                  <p:childTnLst>
                                    <p:set>
                                      <p:cBhvr>
                                        <p:cTn id="95" dur="1" fill="hold">
                                          <p:stCondLst>
                                            <p:cond delay="0"/>
                                          </p:stCondLst>
                                        </p:cTn>
                                        <p:tgtEl>
                                          <p:spTgt spid="8"/>
                                        </p:tgtEl>
                                        <p:attrNameLst>
                                          <p:attrName>style.visibility</p:attrName>
                                        </p:attrNameLst>
                                      </p:cBhvr>
                                      <p:to>
                                        <p:strVal val="visible"/>
                                      </p:to>
                                    </p:set>
                                    <p:animEffect transition="in" filter="wipe(down)">
                                      <p:cBhvr>
                                        <p:cTn id="9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9" grpId="0"/>
      <p:bldP spid="10" grpId="0"/>
      <p:bldP spid="19" grpId="0" animBg="1"/>
      <p:bldP spid="20" grpId="0" animBg="1"/>
      <p:bldP spid="22" grpId="0" animBg="1"/>
      <p:bldP spid="24" grpId="0"/>
      <p:bldP spid="25" grpId="0"/>
      <p:bldP spid="34" grpId="0"/>
      <p:bldP spid="36" grpId="0" animBg="1"/>
      <p:bldP spid="37" grpId="0" animBg="1"/>
      <p:bldP spid="38" grpId="0" autoUpdateAnimBg="0"/>
      <p:bldP spid="40" grpId="0" animBg="1"/>
      <p:bldP spid="41" grpId="0" animBg="1"/>
      <p:bldP spid="42" grpId="0" autoUpdateAnimBg="0"/>
      <p:bldP spid="46" grpId="0" autoUpdateAnimBg="0"/>
      <p:bldP spid="57" grpId="0"/>
      <p:bldP spid="59" grpId="0"/>
      <p:bldP spid="61" grpId="0"/>
      <p:bldP spid="62" grpId="0"/>
      <p:bldP spid="63" grpId="0"/>
      <p:bldP spid="67" grpId="0" animBg="1"/>
      <p:bldP spid="68" grpId="0" autoUpdateAnimBg="0"/>
      <p:bldP spid="2"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1114647" y="12517"/>
            <a:ext cx="10515600" cy="1325563"/>
          </a:xfrm>
        </p:spPr>
        <p:txBody>
          <a:bodyPr/>
          <a:lstStyle/>
          <a:p>
            <a:r>
              <a:rPr lang="nb-NO" altLang="nb-NO" sz="3600" dirty="0">
                <a:solidFill>
                  <a:schemeClr val="bg2">
                    <a:lumMod val="50000"/>
                  </a:schemeClr>
                </a:solidFill>
                <a:latin typeface="Calibri" panose="020F0502020204030204" pitchFamily="34" charset="0"/>
                <a:cs typeface="Calibri" panose="020F0502020204030204" pitchFamily="34" charset="0"/>
              </a:rPr>
              <a:t>1. Optimal tilpasning ved uniform prising</a:t>
            </a:r>
          </a:p>
        </p:txBody>
      </p:sp>
      <p:sp>
        <p:nvSpPr>
          <p:cNvPr id="103430" name="Line 6"/>
          <p:cNvSpPr>
            <a:spLocks noChangeShapeType="1"/>
          </p:cNvSpPr>
          <p:nvPr/>
        </p:nvSpPr>
        <p:spPr bwMode="auto">
          <a:xfrm>
            <a:off x="6248400" y="1981200"/>
            <a:ext cx="0" cy="2971800"/>
          </a:xfrm>
          <a:prstGeom prst="line">
            <a:avLst/>
          </a:prstGeom>
          <a:noFill/>
          <a:ln w="28575">
            <a:solidFill>
              <a:srgbClr val="66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3431" name="Line 7"/>
          <p:cNvSpPr>
            <a:spLocks noChangeShapeType="1"/>
          </p:cNvSpPr>
          <p:nvPr/>
        </p:nvSpPr>
        <p:spPr bwMode="auto">
          <a:xfrm>
            <a:off x="6248400" y="4953000"/>
            <a:ext cx="3657600" cy="0"/>
          </a:xfrm>
          <a:prstGeom prst="line">
            <a:avLst/>
          </a:prstGeom>
          <a:noFill/>
          <a:ln w="28575">
            <a:solidFill>
              <a:srgbClr val="66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3432" name="Text Box 8"/>
          <p:cNvSpPr txBox="1">
            <a:spLocks noChangeArrowheads="1"/>
          </p:cNvSpPr>
          <p:nvPr/>
        </p:nvSpPr>
        <p:spPr bwMode="auto">
          <a:xfrm>
            <a:off x="5943600" y="1676400"/>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spcBef>
                <a:spcPct val="50000"/>
              </a:spcBef>
            </a:pPr>
            <a:r>
              <a:rPr lang="en-US" altLang="nb-NO" sz="1400" dirty="0" err="1">
                <a:solidFill>
                  <a:schemeClr val="bg2">
                    <a:lumMod val="50000"/>
                  </a:schemeClr>
                </a:solidFill>
              </a:rPr>
              <a:t>pris</a:t>
            </a:r>
            <a:endParaRPr lang="en-US" altLang="nb-NO" sz="1400" dirty="0">
              <a:solidFill>
                <a:schemeClr val="bg2">
                  <a:lumMod val="50000"/>
                </a:schemeClr>
              </a:solidFill>
            </a:endParaRPr>
          </a:p>
        </p:txBody>
      </p:sp>
      <p:sp>
        <p:nvSpPr>
          <p:cNvPr id="103433" name="Text Box 9"/>
          <p:cNvSpPr txBox="1">
            <a:spLocks noChangeArrowheads="1"/>
          </p:cNvSpPr>
          <p:nvPr/>
        </p:nvSpPr>
        <p:spPr bwMode="auto">
          <a:xfrm>
            <a:off x="9813131" y="4799110"/>
            <a:ext cx="9144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r">
              <a:spcBef>
                <a:spcPct val="50000"/>
              </a:spcBef>
            </a:pPr>
            <a:r>
              <a:rPr lang="en-US" altLang="nb-NO" sz="1400" dirty="0" err="1">
                <a:solidFill>
                  <a:schemeClr val="bg2">
                    <a:lumMod val="50000"/>
                  </a:schemeClr>
                </a:solidFill>
              </a:rPr>
              <a:t>Mengde</a:t>
            </a:r>
            <a:r>
              <a:rPr lang="en-US" altLang="nb-NO" sz="1400" dirty="0">
                <a:solidFill>
                  <a:schemeClr val="bg2">
                    <a:lumMod val="50000"/>
                  </a:schemeClr>
                </a:solidFill>
              </a:rPr>
              <a:t> </a:t>
            </a:r>
          </a:p>
        </p:txBody>
      </p:sp>
      <p:sp>
        <p:nvSpPr>
          <p:cNvPr id="103434" name="Line 10"/>
          <p:cNvSpPr>
            <a:spLocks noChangeShapeType="1"/>
          </p:cNvSpPr>
          <p:nvPr/>
        </p:nvSpPr>
        <p:spPr bwMode="auto">
          <a:xfrm>
            <a:off x="6248400" y="2133600"/>
            <a:ext cx="533400" cy="8382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3435" name="Line 11"/>
          <p:cNvSpPr>
            <a:spLocks noChangeShapeType="1"/>
          </p:cNvSpPr>
          <p:nvPr/>
        </p:nvSpPr>
        <p:spPr bwMode="auto">
          <a:xfrm>
            <a:off x="6781800" y="2971800"/>
            <a:ext cx="2895600" cy="198120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3436" name="Text Box 12"/>
          <p:cNvSpPr txBox="1">
            <a:spLocks noChangeArrowheads="1"/>
          </p:cNvSpPr>
          <p:nvPr/>
        </p:nvSpPr>
        <p:spPr bwMode="auto">
          <a:xfrm>
            <a:off x="9448800" y="495300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spcBef>
                <a:spcPct val="50000"/>
              </a:spcBef>
            </a:pPr>
            <a:r>
              <a:rPr lang="en-US" altLang="nb-NO" sz="1400" dirty="0">
                <a:solidFill>
                  <a:schemeClr val="bg2">
                    <a:lumMod val="50000"/>
                  </a:schemeClr>
                </a:solidFill>
              </a:rPr>
              <a:t>15</a:t>
            </a:r>
          </a:p>
        </p:txBody>
      </p:sp>
      <p:sp>
        <p:nvSpPr>
          <p:cNvPr id="103437" name="Text Box 13"/>
          <p:cNvSpPr txBox="1">
            <a:spLocks noChangeArrowheads="1"/>
          </p:cNvSpPr>
          <p:nvPr/>
        </p:nvSpPr>
        <p:spPr bwMode="auto">
          <a:xfrm>
            <a:off x="5791200" y="198120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r">
              <a:spcBef>
                <a:spcPct val="50000"/>
              </a:spcBef>
            </a:pPr>
            <a:r>
              <a:rPr lang="en-US" altLang="nb-NO" sz="1400" dirty="0">
                <a:solidFill>
                  <a:schemeClr val="bg2">
                    <a:lumMod val="50000"/>
                  </a:schemeClr>
                </a:solidFill>
              </a:rPr>
              <a:t>36</a:t>
            </a:r>
          </a:p>
        </p:txBody>
      </p:sp>
      <p:sp>
        <p:nvSpPr>
          <p:cNvPr id="103440" name="Text Box 16"/>
          <p:cNvSpPr txBox="1">
            <a:spLocks noChangeArrowheads="1"/>
          </p:cNvSpPr>
          <p:nvPr/>
        </p:nvSpPr>
        <p:spPr bwMode="auto">
          <a:xfrm>
            <a:off x="838200" y="2589628"/>
            <a:ext cx="376713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spcBef>
                <a:spcPct val="50000"/>
              </a:spcBef>
            </a:pPr>
            <a:r>
              <a:rPr lang="en-US" altLang="nb-NO" sz="2200" b="0" dirty="0">
                <a:solidFill>
                  <a:schemeClr val="bg2">
                    <a:lumMod val="50000"/>
                  </a:schemeClr>
                </a:solidFill>
                <a:latin typeface="Calibri" panose="020F0502020204030204" pitchFamily="34" charset="0"/>
                <a:cs typeface="Calibri" panose="020F0502020204030204" pitchFamily="34" charset="0"/>
              </a:rPr>
              <a:t>MR  = 36 – 8</a:t>
            </a:r>
            <a:r>
              <a:rPr lang="en-US" altLang="nb-NO" sz="2200" b="0" i="1" dirty="0">
                <a:solidFill>
                  <a:schemeClr val="bg2">
                    <a:lumMod val="50000"/>
                  </a:schemeClr>
                </a:solidFill>
                <a:latin typeface="Calibri" panose="020F0502020204030204" pitchFamily="34" charset="0"/>
                <a:cs typeface="Calibri" panose="020F0502020204030204" pitchFamily="34" charset="0"/>
              </a:rPr>
              <a:t>Q</a:t>
            </a:r>
            <a:r>
              <a:rPr lang="en-US" altLang="nb-NO" sz="2200" b="0" dirty="0">
                <a:solidFill>
                  <a:schemeClr val="bg2">
                    <a:lumMod val="50000"/>
                  </a:schemeClr>
                </a:solidFill>
                <a:latin typeface="Calibri" panose="020F0502020204030204" pitchFamily="34" charset="0"/>
                <a:cs typeface="Calibri" panose="020F0502020204030204" pitchFamily="34" charset="0"/>
              </a:rPr>
              <a:t> for </a:t>
            </a:r>
            <a:r>
              <a:rPr lang="en-US" altLang="nb-NO" sz="2200" b="0" i="1" dirty="0">
                <a:solidFill>
                  <a:schemeClr val="bg2">
                    <a:lumMod val="50000"/>
                  </a:schemeClr>
                </a:solidFill>
                <a:latin typeface="Calibri" panose="020F0502020204030204" pitchFamily="34" charset="0"/>
                <a:cs typeface="Calibri" panose="020F0502020204030204" pitchFamily="34" charset="0"/>
              </a:rPr>
              <a:t>Q</a:t>
            </a:r>
            <a:r>
              <a:rPr lang="en-US" altLang="nb-NO" sz="2200" b="0" dirty="0">
                <a:solidFill>
                  <a:schemeClr val="bg2">
                    <a:lumMod val="50000"/>
                  </a:schemeClr>
                </a:solidFill>
                <a:latin typeface="Calibri" panose="020F0502020204030204" pitchFamily="34" charset="0"/>
                <a:cs typeface="Calibri" panose="020F0502020204030204" pitchFamily="34" charset="0"/>
              </a:rPr>
              <a:t> </a:t>
            </a:r>
            <a:r>
              <a:rPr lang="en-US" altLang="nb-NO" sz="2200" b="0" u="sng" dirty="0">
                <a:solidFill>
                  <a:schemeClr val="bg2">
                    <a:lumMod val="50000"/>
                  </a:schemeClr>
                </a:solidFill>
                <a:latin typeface="Calibri" panose="020F0502020204030204" pitchFamily="34" charset="0"/>
                <a:cs typeface="Calibri" panose="020F0502020204030204" pitchFamily="34" charset="0"/>
              </a:rPr>
              <a:t>&lt;</a:t>
            </a:r>
            <a:r>
              <a:rPr lang="en-US" altLang="nb-NO" sz="2200" b="0" dirty="0">
                <a:solidFill>
                  <a:schemeClr val="bg2">
                    <a:lumMod val="50000"/>
                  </a:schemeClr>
                </a:solidFill>
                <a:latin typeface="Calibri" panose="020F0502020204030204" pitchFamily="34" charset="0"/>
                <a:cs typeface="Calibri" panose="020F0502020204030204" pitchFamily="34" charset="0"/>
              </a:rPr>
              <a:t> 3 (P=24)</a:t>
            </a:r>
          </a:p>
        </p:txBody>
      </p:sp>
      <p:sp>
        <p:nvSpPr>
          <p:cNvPr id="103441" name="Text Box 17"/>
          <p:cNvSpPr txBox="1">
            <a:spLocks noChangeArrowheads="1"/>
          </p:cNvSpPr>
          <p:nvPr/>
        </p:nvSpPr>
        <p:spPr bwMode="auto">
          <a:xfrm>
            <a:off x="838200" y="2978064"/>
            <a:ext cx="34290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spcBef>
                <a:spcPct val="50000"/>
              </a:spcBef>
            </a:pPr>
            <a:r>
              <a:rPr lang="en-US" altLang="nb-NO" sz="2200" b="0" dirty="0">
                <a:solidFill>
                  <a:schemeClr val="bg2">
                    <a:lumMod val="50000"/>
                  </a:schemeClr>
                </a:solidFill>
                <a:latin typeface="Calibri" panose="020F0502020204030204" pitchFamily="34" charset="0"/>
                <a:cs typeface="Calibri" panose="020F0502020204030204" pitchFamily="34" charset="0"/>
              </a:rPr>
              <a:t>MR = 30 – 4</a:t>
            </a:r>
            <a:r>
              <a:rPr lang="en-US" altLang="nb-NO" sz="2200" b="0" i="1" dirty="0">
                <a:solidFill>
                  <a:schemeClr val="bg2">
                    <a:lumMod val="50000"/>
                  </a:schemeClr>
                </a:solidFill>
                <a:latin typeface="Calibri" panose="020F0502020204030204" pitchFamily="34" charset="0"/>
                <a:cs typeface="Calibri" panose="020F0502020204030204" pitchFamily="34" charset="0"/>
              </a:rPr>
              <a:t>Q</a:t>
            </a:r>
            <a:r>
              <a:rPr lang="en-US" altLang="nb-NO" sz="2200" b="0" dirty="0">
                <a:solidFill>
                  <a:schemeClr val="bg2">
                    <a:lumMod val="50000"/>
                  </a:schemeClr>
                </a:solidFill>
                <a:latin typeface="Calibri" panose="020F0502020204030204" pitchFamily="34" charset="0"/>
                <a:cs typeface="Calibri" panose="020F0502020204030204" pitchFamily="34" charset="0"/>
              </a:rPr>
              <a:t> for </a:t>
            </a:r>
            <a:r>
              <a:rPr lang="en-US" altLang="nb-NO" sz="2200" b="0" i="1" dirty="0">
                <a:solidFill>
                  <a:schemeClr val="bg2">
                    <a:lumMod val="50000"/>
                  </a:schemeClr>
                </a:solidFill>
                <a:latin typeface="Calibri" panose="020F0502020204030204" pitchFamily="34" charset="0"/>
                <a:cs typeface="Calibri" panose="020F0502020204030204" pitchFamily="34" charset="0"/>
              </a:rPr>
              <a:t>Q</a:t>
            </a:r>
            <a:r>
              <a:rPr lang="en-US" altLang="nb-NO" sz="2200" b="0" dirty="0">
                <a:solidFill>
                  <a:schemeClr val="bg2">
                    <a:lumMod val="50000"/>
                  </a:schemeClr>
                </a:solidFill>
                <a:latin typeface="Calibri" panose="020F0502020204030204" pitchFamily="34" charset="0"/>
                <a:cs typeface="Calibri" panose="020F0502020204030204" pitchFamily="34" charset="0"/>
              </a:rPr>
              <a:t> </a:t>
            </a:r>
            <a:r>
              <a:rPr lang="en-US" altLang="nb-NO" sz="2200" b="0" i="1" dirty="0">
                <a:solidFill>
                  <a:schemeClr val="bg2">
                    <a:lumMod val="50000"/>
                  </a:schemeClr>
                </a:solidFill>
                <a:latin typeface="Calibri" panose="020F0502020204030204" pitchFamily="34" charset="0"/>
                <a:cs typeface="Calibri" panose="020F0502020204030204" pitchFamily="34" charset="0"/>
              </a:rPr>
              <a:t>&gt;</a:t>
            </a:r>
            <a:r>
              <a:rPr lang="en-US" altLang="nb-NO" sz="2200" b="0" dirty="0">
                <a:solidFill>
                  <a:schemeClr val="bg2">
                    <a:lumMod val="50000"/>
                  </a:schemeClr>
                </a:solidFill>
                <a:latin typeface="Calibri" panose="020F0502020204030204" pitchFamily="34" charset="0"/>
                <a:cs typeface="Calibri" panose="020F0502020204030204" pitchFamily="34" charset="0"/>
              </a:rPr>
              <a:t> 3</a:t>
            </a:r>
          </a:p>
        </p:txBody>
      </p:sp>
      <p:sp>
        <p:nvSpPr>
          <p:cNvPr id="103442" name="Line 18"/>
          <p:cNvSpPr>
            <a:spLocks noChangeShapeType="1"/>
          </p:cNvSpPr>
          <p:nvPr/>
        </p:nvSpPr>
        <p:spPr bwMode="auto">
          <a:xfrm>
            <a:off x="6248400" y="2133601"/>
            <a:ext cx="547688" cy="1838325"/>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3443" name="Line 19"/>
          <p:cNvSpPr>
            <a:spLocks noChangeShapeType="1"/>
          </p:cNvSpPr>
          <p:nvPr/>
        </p:nvSpPr>
        <p:spPr bwMode="auto">
          <a:xfrm>
            <a:off x="6781800" y="3352801"/>
            <a:ext cx="1100138" cy="1590675"/>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3444" name="Line 20"/>
          <p:cNvSpPr>
            <a:spLocks noChangeShapeType="1"/>
          </p:cNvSpPr>
          <p:nvPr/>
        </p:nvSpPr>
        <p:spPr bwMode="auto">
          <a:xfrm>
            <a:off x="6796088" y="2981325"/>
            <a:ext cx="15948" cy="1971674"/>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3445" name="Text Box 21"/>
          <p:cNvSpPr txBox="1">
            <a:spLocks noChangeArrowheads="1"/>
          </p:cNvSpPr>
          <p:nvPr/>
        </p:nvSpPr>
        <p:spPr bwMode="auto">
          <a:xfrm>
            <a:off x="8686800" y="4038600"/>
            <a:ext cx="1143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spcBef>
                <a:spcPct val="50000"/>
              </a:spcBef>
            </a:pPr>
            <a:r>
              <a:rPr lang="en-US" altLang="nb-NO" sz="1400" dirty="0" err="1">
                <a:solidFill>
                  <a:schemeClr val="bg2">
                    <a:lumMod val="50000"/>
                  </a:schemeClr>
                </a:solidFill>
              </a:rPr>
              <a:t>Etterspørsel</a:t>
            </a:r>
            <a:endParaRPr lang="en-US" altLang="nb-NO" sz="1400" dirty="0">
              <a:solidFill>
                <a:schemeClr val="bg2">
                  <a:lumMod val="50000"/>
                </a:schemeClr>
              </a:solidFill>
            </a:endParaRPr>
          </a:p>
        </p:txBody>
      </p:sp>
      <p:sp>
        <p:nvSpPr>
          <p:cNvPr id="103447" name="Text Box 23"/>
          <p:cNvSpPr txBox="1">
            <a:spLocks noChangeArrowheads="1"/>
          </p:cNvSpPr>
          <p:nvPr/>
        </p:nvSpPr>
        <p:spPr bwMode="auto">
          <a:xfrm>
            <a:off x="6889750" y="4081463"/>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spcBef>
                <a:spcPct val="50000"/>
              </a:spcBef>
            </a:pPr>
            <a:r>
              <a:rPr lang="en-US" altLang="nb-NO" sz="1400" dirty="0">
                <a:solidFill>
                  <a:schemeClr val="bg2">
                    <a:lumMod val="50000"/>
                  </a:schemeClr>
                </a:solidFill>
              </a:rPr>
              <a:t>MR</a:t>
            </a:r>
          </a:p>
        </p:txBody>
      </p:sp>
      <p:sp>
        <p:nvSpPr>
          <p:cNvPr id="103449" name="Line 25"/>
          <p:cNvSpPr>
            <a:spLocks noChangeShapeType="1"/>
          </p:cNvSpPr>
          <p:nvPr/>
        </p:nvSpPr>
        <p:spPr bwMode="auto">
          <a:xfrm>
            <a:off x="6248400" y="4648200"/>
            <a:ext cx="3352800" cy="0"/>
          </a:xfrm>
          <a:prstGeom prst="line">
            <a:avLst/>
          </a:prstGeom>
          <a:noFill/>
          <a:ln w="3810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3450" name="Text Box 26"/>
          <p:cNvSpPr txBox="1">
            <a:spLocks noChangeArrowheads="1"/>
          </p:cNvSpPr>
          <p:nvPr/>
        </p:nvSpPr>
        <p:spPr bwMode="auto">
          <a:xfrm>
            <a:off x="9525000" y="4462956"/>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spcBef>
                <a:spcPct val="50000"/>
              </a:spcBef>
            </a:pPr>
            <a:r>
              <a:rPr lang="en-US" altLang="nb-NO" sz="1400" dirty="0">
                <a:solidFill>
                  <a:schemeClr val="bg2">
                    <a:lumMod val="50000"/>
                  </a:schemeClr>
                </a:solidFill>
              </a:rPr>
              <a:t>MC</a:t>
            </a:r>
          </a:p>
        </p:txBody>
      </p:sp>
      <p:sp>
        <p:nvSpPr>
          <p:cNvPr id="103452" name="Line 28"/>
          <p:cNvSpPr>
            <a:spLocks noChangeShapeType="1"/>
          </p:cNvSpPr>
          <p:nvPr/>
        </p:nvSpPr>
        <p:spPr bwMode="auto">
          <a:xfrm flipV="1">
            <a:off x="7658100" y="3590925"/>
            <a:ext cx="0" cy="1371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3453" name="Line 29"/>
          <p:cNvSpPr>
            <a:spLocks noChangeShapeType="1"/>
          </p:cNvSpPr>
          <p:nvPr/>
        </p:nvSpPr>
        <p:spPr bwMode="auto">
          <a:xfrm flipH="1">
            <a:off x="6248400" y="3581400"/>
            <a:ext cx="13716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3456" name="Text Box 32"/>
          <p:cNvSpPr txBox="1">
            <a:spLocks noChangeArrowheads="1"/>
          </p:cNvSpPr>
          <p:nvPr/>
        </p:nvSpPr>
        <p:spPr bwMode="auto">
          <a:xfrm>
            <a:off x="7467600" y="495300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spcBef>
                <a:spcPct val="50000"/>
              </a:spcBef>
            </a:pPr>
            <a:r>
              <a:rPr lang="en-US" altLang="nb-NO" sz="1400" dirty="0">
                <a:solidFill>
                  <a:schemeClr val="bg2">
                    <a:lumMod val="50000"/>
                  </a:schemeClr>
                </a:solidFill>
              </a:rPr>
              <a:t>6.5</a:t>
            </a:r>
          </a:p>
        </p:txBody>
      </p:sp>
      <p:sp>
        <p:nvSpPr>
          <p:cNvPr id="103457" name="Text Box 33"/>
          <p:cNvSpPr txBox="1">
            <a:spLocks noChangeArrowheads="1"/>
          </p:cNvSpPr>
          <p:nvPr/>
        </p:nvSpPr>
        <p:spPr bwMode="auto">
          <a:xfrm>
            <a:off x="5791200" y="342900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r">
              <a:spcBef>
                <a:spcPct val="50000"/>
              </a:spcBef>
            </a:pPr>
            <a:r>
              <a:rPr lang="en-US" altLang="nb-NO" sz="1400" dirty="0">
                <a:solidFill>
                  <a:schemeClr val="bg2">
                    <a:lumMod val="50000"/>
                  </a:schemeClr>
                </a:solidFill>
              </a:rPr>
              <a:t>17</a:t>
            </a:r>
          </a:p>
        </p:txBody>
      </p:sp>
      <p:sp>
        <p:nvSpPr>
          <p:cNvPr id="3" name="Rectangle 2"/>
          <p:cNvSpPr/>
          <p:nvPr/>
        </p:nvSpPr>
        <p:spPr>
          <a:xfrm>
            <a:off x="470380" y="1397497"/>
            <a:ext cx="5816120" cy="1446550"/>
          </a:xfrm>
          <a:prstGeom prst="rect">
            <a:avLst/>
          </a:prstGeom>
        </p:spPr>
        <p:txBody>
          <a:bodyPr wrap="square">
            <a:spAutoFit/>
          </a:bodyPr>
          <a:lstStyle/>
          <a:p>
            <a:pPr lvl="1">
              <a:lnSpc>
                <a:spcPct val="100000"/>
              </a:lnSpc>
            </a:pPr>
            <a:r>
              <a:rPr lang="en-US" altLang="nb-NO" sz="2200" dirty="0" err="1">
                <a:solidFill>
                  <a:schemeClr val="bg2">
                    <a:lumMod val="50000"/>
                  </a:schemeClr>
                </a:solidFill>
                <a:latin typeface="Calibri" panose="020F0502020204030204" pitchFamily="34" charset="0"/>
                <a:cs typeface="Calibri" panose="020F0502020204030204" pitchFamily="34" charset="0"/>
              </a:rPr>
              <a:t>Aggregert</a:t>
            </a:r>
            <a:r>
              <a:rPr lang="en-US" altLang="nb-NO" sz="2200" dirty="0">
                <a:solidFill>
                  <a:schemeClr val="bg2">
                    <a:lumMod val="50000"/>
                  </a:schemeClr>
                </a:solidFill>
                <a:latin typeface="Calibri" panose="020F0502020204030204" pitchFamily="34" charset="0"/>
                <a:cs typeface="Calibri" panose="020F0502020204030204" pitchFamily="34" charset="0"/>
              </a:rPr>
              <a:t> </a:t>
            </a:r>
            <a:r>
              <a:rPr lang="en-US" altLang="nb-NO" sz="2200" dirty="0" err="1">
                <a:solidFill>
                  <a:schemeClr val="bg2">
                    <a:lumMod val="50000"/>
                  </a:schemeClr>
                </a:solidFill>
                <a:latin typeface="Calibri" panose="020F0502020204030204" pitchFamily="34" charset="0"/>
                <a:cs typeface="Calibri" panose="020F0502020204030204" pitchFamily="34" charset="0"/>
              </a:rPr>
              <a:t>etterspørsel</a:t>
            </a:r>
            <a:r>
              <a:rPr lang="en-US" altLang="nb-NO" sz="2200" dirty="0">
                <a:solidFill>
                  <a:schemeClr val="bg2">
                    <a:lumMod val="50000"/>
                  </a:schemeClr>
                </a:solidFill>
                <a:latin typeface="Calibri" panose="020F0502020204030204" pitchFamily="34" charset="0"/>
                <a:cs typeface="Calibri" panose="020F0502020204030204" pitchFamily="34" charset="0"/>
              </a:rPr>
              <a:t>:</a:t>
            </a:r>
            <a:r>
              <a:rPr lang="en-US" altLang="nb-NO" sz="2200" i="1" dirty="0">
                <a:solidFill>
                  <a:schemeClr val="bg2">
                    <a:lumMod val="50000"/>
                  </a:schemeClr>
                </a:solidFill>
                <a:latin typeface="Calibri" panose="020F0502020204030204" pitchFamily="34" charset="0"/>
                <a:cs typeface="Calibri" panose="020F0502020204030204" pitchFamily="34" charset="0"/>
              </a:rPr>
              <a:t>  </a:t>
            </a:r>
          </a:p>
          <a:p>
            <a:pPr lvl="1">
              <a:lnSpc>
                <a:spcPct val="100000"/>
              </a:lnSpc>
            </a:pPr>
            <a:r>
              <a:rPr lang="en-US" altLang="nb-NO" sz="2200" i="1" dirty="0">
                <a:solidFill>
                  <a:schemeClr val="bg2">
                    <a:lumMod val="50000"/>
                  </a:schemeClr>
                </a:solidFill>
                <a:latin typeface="Calibri" panose="020F0502020204030204" pitchFamily="34" charset="0"/>
                <a:cs typeface="Calibri" panose="020F0502020204030204" pitchFamily="34" charset="0"/>
              </a:rPr>
              <a:t>P &gt; 24:  </a:t>
            </a:r>
            <a:r>
              <a:rPr lang="en-US" altLang="nb-NO" sz="2200" dirty="0">
                <a:solidFill>
                  <a:schemeClr val="bg2">
                    <a:lumMod val="50000"/>
                  </a:schemeClr>
                </a:solidFill>
                <a:latin typeface="Calibri" panose="020F0502020204030204" pitchFamily="34" charset="0"/>
                <a:cs typeface="Calibri" panose="020F0502020204030204" pitchFamily="34" charset="0"/>
              </a:rPr>
              <a:t>P = 36 - 4Q  </a:t>
            </a:r>
          </a:p>
          <a:p>
            <a:pPr lvl="1">
              <a:lnSpc>
                <a:spcPct val="100000"/>
              </a:lnSpc>
            </a:pPr>
            <a:r>
              <a:rPr lang="en-US" altLang="nb-NO" sz="2200" i="1" dirty="0">
                <a:solidFill>
                  <a:schemeClr val="bg2">
                    <a:lumMod val="50000"/>
                  </a:schemeClr>
                </a:solidFill>
                <a:latin typeface="Calibri" panose="020F0502020204030204" pitchFamily="34" charset="0"/>
                <a:cs typeface="Calibri" panose="020F0502020204030204" pitchFamily="34" charset="0"/>
              </a:rPr>
              <a:t>P &lt; 24:  </a:t>
            </a:r>
            <a:r>
              <a:rPr lang="en-US" altLang="nb-NO" sz="2200" dirty="0">
                <a:solidFill>
                  <a:schemeClr val="bg2">
                    <a:lumMod val="50000"/>
                  </a:schemeClr>
                </a:solidFill>
                <a:latin typeface="Calibri" panose="020F0502020204030204" pitchFamily="34" charset="0"/>
                <a:cs typeface="Calibri" panose="020F0502020204030204" pitchFamily="34" charset="0"/>
              </a:rPr>
              <a:t>P = 30 - 2Q</a:t>
            </a:r>
          </a:p>
          <a:p>
            <a:pPr lvl="1">
              <a:lnSpc>
                <a:spcPct val="100000"/>
              </a:lnSpc>
            </a:pPr>
            <a:endParaRPr lang="en-US" altLang="nb-NO" sz="2200" dirty="0">
              <a:solidFill>
                <a:schemeClr val="bg2">
                  <a:lumMod val="50000"/>
                </a:schemeClr>
              </a:solidFill>
              <a:latin typeface="Calibri" panose="020F0502020204030204" pitchFamily="34" charset="0"/>
              <a:cs typeface="Calibri" panose="020F0502020204030204" pitchFamily="34" charset="0"/>
            </a:endParaRPr>
          </a:p>
        </p:txBody>
      </p:sp>
      <p:sp>
        <p:nvSpPr>
          <p:cNvPr id="30" name="Text Box 32"/>
          <p:cNvSpPr txBox="1">
            <a:spLocks noChangeArrowheads="1"/>
          </p:cNvSpPr>
          <p:nvPr/>
        </p:nvSpPr>
        <p:spPr bwMode="auto">
          <a:xfrm>
            <a:off x="6713574" y="4913679"/>
            <a:ext cx="441251"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spcBef>
                <a:spcPct val="50000"/>
              </a:spcBef>
            </a:pPr>
            <a:r>
              <a:rPr lang="en-US" altLang="nb-NO" sz="1400" dirty="0">
                <a:solidFill>
                  <a:schemeClr val="bg2">
                    <a:lumMod val="50000"/>
                  </a:schemeClr>
                </a:solidFill>
              </a:rPr>
              <a:t>3</a:t>
            </a:r>
          </a:p>
        </p:txBody>
      </p:sp>
      <p:sp>
        <p:nvSpPr>
          <p:cNvPr id="31" name="Line 29"/>
          <p:cNvSpPr>
            <a:spLocks noChangeShapeType="1"/>
          </p:cNvSpPr>
          <p:nvPr/>
        </p:nvSpPr>
        <p:spPr bwMode="auto">
          <a:xfrm flipH="1">
            <a:off x="6248400" y="3020515"/>
            <a:ext cx="56363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32" name="Text Box 14"/>
          <p:cNvSpPr txBox="1">
            <a:spLocks noChangeArrowheads="1"/>
          </p:cNvSpPr>
          <p:nvPr/>
        </p:nvSpPr>
        <p:spPr bwMode="auto">
          <a:xfrm>
            <a:off x="5736921" y="2843797"/>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r">
              <a:spcBef>
                <a:spcPct val="50000"/>
              </a:spcBef>
            </a:pPr>
            <a:r>
              <a:rPr lang="en-US" altLang="nb-NO" sz="1400" dirty="0">
                <a:solidFill>
                  <a:schemeClr val="bg2">
                    <a:lumMod val="50000"/>
                  </a:schemeClr>
                </a:solidFill>
              </a:rPr>
              <a:t>24</a:t>
            </a:r>
          </a:p>
        </p:txBody>
      </p:sp>
      <p:sp>
        <p:nvSpPr>
          <p:cNvPr id="6" name="TextBox 5"/>
          <p:cNvSpPr txBox="1"/>
          <p:nvPr/>
        </p:nvSpPr>
        <p:spPr>
          <a:xfrm>
            <a:off x="674244" y="3486902"/>
            <a:ext cx="4102543" cy="3086871"/>
          </a:xfrm>
          <a:prstGeom prst="rect">
            <a:avLst/>
          </a:prstGeom>
          <a:noFill/>
        </p:spPr>
        <p:txBody>
          <a:bodyPr wrap="square" rtlCol="0">
            <a:spAutoFit/>
          </a:bodyPr>
          <a:lstStyle/>
          <a:p>
            <a:pPr>
              <a:lnSpc>
                <a:spcPct val="150000"/>
              </a:lnSpc>
            </a:pPr>
            <a:r>
              <a:rPr lang="nb-NO" sz="2200" dirty="0">
                <a:solidFill>
                  <a:srgbClr val="002060"/>
                </a:solidFill>
                <a:latin typeface="Calibri" panose="020F0502020204030204" pitchFamily="34" charset="0"/>
                <a:cs typeface="Calibri" panose="020F0502020204030204" pitchFamily="34" charset="0"/>
              </a:rPr>
              <a:t>Optimal tilpasning der MR = MC</a:t>
            </a:r>
          </a:p>
          <a:p>
            <a:pPr>
              <a:lnSpc>
                <a:spcPct val="150000"/>
              </a:lnSpc>
            </a:pPr>
            <a:r>
              <a:rPr lang="nb-NO" sz="2200" i="1" dirty="0">
                <a:solidFill>
                  <a:srgbClr val="002060"/>
                </a:solidFill>
                <a:latin typeface="Calibri" panose="020F0502020204030204" pitchFamily="34" charset="0"/>
                <a:cs typeface="Calibri" panose="020F0502020204030204" pitchFamily="34" charset="0"/>
              </a:rPr>
              <a:t>       30 - 4Q = 4</a:t>
            </a:r>
          </a:p>
          <a:p>
            <a:pPr>
              <a:lnSpc>
                <a:spcPct val="150000"/>
              </a:lnSpc>
            </a:pPr>
            <a:r>
              <a:rPr lang="nb-NO" sz="2200" i="1" dirty="0">
                <a:solidFill>
                  <a:srgbClr val="002060"/>
                </a:solidFill>
                <a:latin typeface="Calibri" panose="020F0502020204030204" pitchFamily="34" charset="0"/>
                <a:cs typeface="Calibri" panose="020F0502020204030204" pitchFamily="34" charset="0"/>
              </a:rPr>
              <a:t>       Q = 13/2 = 6.5</a:t>
            </a:r>
          </a:p>
          <a:p>
            <a:pPr>
              <a:lnSpc>
                <a:spcPct val="150000"/>
              </a:lnSpc>
            </a:pPr>
            <a:r>
              <a:rPr lang="nb-NO" sz="2200" i="1" dirty="0">
                <a:solidFill>
                  <a:srgbClr val="002060"/>
                </a:solidFill>
                <a:latin typeface="Calibri" panose="020F0502020204030204" pitchFamily="34" charset="0"/>
                <a:cs typeface="Calibri" panose="020F0502020204030204" pitchFamily="34" charset="0"/>
              </a:rPr>
              <a:t>       P = </a:t>
            </a:r>
            <a:r>
              <a:rPr lang="en-US" altLang="nb-NO" sz="2200" dirty="0">
                <a:solidFill>
                  <a:schemeClr val="bg2">
                    <a:lumMod val="50000"/>
                  </a:schemeClr>
                </a:solidFill>
                <a:latin typeface="Calibri" panose="020F0502020204030204" pitchFamily="34" charset="0"/>
                <a:cs typeface="Calibri" panose="020F0502020204030204" pitchFamily="34" charset="0"/>
              </a:rPr>
              <a:t>30 – 2*6.5 = </a:t>
            </a:r>
            <a:r>
              <a:rPr lang="nb-NO" sz="2200" i="1" dirty="0">
                <a:solidFill>
                  <a:srgbClr val="002060"/>
                </a:solidFill>
                <a:latin typeface="Calibri" panose="020F0502020204030204" pitchFamily="34" charset="0"/>
                <a:cs typeface="Calibri" panose="020F0502020204030204" pitchFamily="34" charset="0"/>
              </a:rPr>
              <a:t>17</a:t>
            </a:r>
          </a:p>
          <a:p>
            <a:pPr>
              <a:lnSpc>
                <a:spcPct val="150000"/>
              </a:lnSpc>
            </a:pPr>
            <a:r>
              <a:rPr lang="nb-NO" sz="2200" i="1" dirty="0">
                <a:solidFill>
                  <a:srgbClr val="002060"/>
                </a:solidFill>
                <a:latin typeface="Calibri" panose="020F0502020204030204" pitchFamily="34" charset="0"/>
                <a:cs typeface="Calibri" panose="020F0502020204030204" pitchFamily="34" charset="0"/>
              </a:rPr>
              <a:t>       </a:t>
            </a:r>
            <a:r>
              <a:rPr lang="el-GR" sz="2200" i="1" dirty="0">
                <a:solidFill>
                  <a:srgbClr val="002060"/>
                </a:solidFill>
                <a:latin typeface="Calibri" panose="020F0502020204030204" pitchFamily="34" charset="0"/>
                <a:cs typeface="Calibri" panose="020F0502020204030204" pitchFamily="34" charset="0"/>
              </a:rPr>
              <a:t>π</a:t>
            </a:r>
            <a:r>
              <a:rPr lang="nb-NO" sz="2200" i="1" dirty="0">
                <a:solidFill>
                  <a:srgbClr val="002060"/>
                </a:solidFill>
                <a:latin typeface="Calibri" panose="020F0502020204030204" pitchFamily="34" charset="0"/>
                <a:cs typeface="Calibri" panose="020F0502020204030204" pitchFamily="34" charset="0"/>
              </a:rPr>
              <a:t> =  17*6,5 – 4*6.5 = 84.5</a:t>
            </a:r>
          </a:p>
          <a:p>
            <a:pPr>
              <a:lnSpc>
                <a:spcPct val="150000"/>
              </a:lnSpc>
            </a:pPr>
            <a:endParaRPr lang="nb-NO" sz="2200" i="1" dirty="0">
              <a:solidFill>
                <a:srgbClr val="002060"/>
              </a:solidFill>
              <a:latin typeface="Calibri" panose="020F0502020204030204" pitchFamily="34" charset="0"/>
              <a:cs typeface="Calibri" panose="020F0502020204030204" pitchFamily="34" charset="0"/>
            </a:endParaRPr>
          </a:p>
        </p:txBody>
      </p:sp>
      <p:sp>
        <p:nvSpPr>
          <p:cNvPr id="2" name="Text Box 33">
            <a:extLst>
              <a:ext uri="{FF2B5EF4-FFF2-40B4-BE49-F238E27FC236}">
                <a16:creationId xmlns:a16="http://schemas.microsoft.com/office/drawing/2014/main" id="{53938348-F002-5D7E-124B-5E2A3DDBE016}"/>
              </a:ext>
            </a:extLst>
          </p:cNvPr>
          <p:cNvSpPr txBox="1">
            <a:spLocks noChangeArrowheads="1"/>
          </p:cNvSpPr>
          <p:nvPr/>
        </p:nvSpPr>
        <p:spPr bwMode="auto">
          <a:xfrm>
            <a:off x="5768163" y="449431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r">
              <a:spcBef>
                <a:spcPct val="50000"/>
              </a:spcBef>
            </a:pPr>
            <a:r>
              <a:rPr lang="en-US" altLang="nb-NO" sz="1400" dirty="0">
                <a:solidFill>
                  <a:schemeClr val="bg2">
                    <a:lumMod val="50000"/>
                  </a:schemeClr>
                </a:solidFill>
              </a:rPr>
              <a:t>4</a:t>
            </a:r>
          </a:p>
        </p:txBody>
      </p:sp>
    </p:spTree>
    <p:extLst>
      <p:ext uri="{BB962C8B-B14F-4D97-AF65-F5344CB8AC3E}">
        <p14:creationId xmlns:p14="http://schemas.microsoft.com/office/powerpoint/2010/main" val="21365335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03430"/>
                                        </p:tgtEl>
                                        <p:attrNameLst>
                                          <p:attrName>style.visibility</p:attrName>
                                        </p:attrNameLst>
                                      </p:cBhvr>
                                      <p:to>
                                        <p:strVal val="visible"/>
                                      </p:to>
                                    </p:set>
                                    <p:animEffect transition="in" filter="wipe(up)">
                                      <p:cBhvr>
                                        <p:cTn id="19" dur="500"/>
                                        <p:tgtEl>
                                          <p:spTgt spid="103430"/>
                                        </p:tgtEl>
                                      </p:cBhvr>
                                    </p:animEffect>
                                  </p:childTnLst>
                                </p:cTn>
                              </p:par>
                            </p:childTnLst>
                          </p:cTn>
                        </p:par>
                        <p:par>
                          <p:cTn id="20" fill="hold" nodeType="afterGroup">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03431"/>
                                        </p:tgtEl>
                                        <p:attrNameLst>
                                          <p:attrName>style.visibility</p:attrName>
                                        </p:attrNameLst>
                                      </p:cBhvr>
                                      <p:to>
                                        <p:strVal val="visible"/>
                                      </p:to>
                                    </p:set>
                                    <p:animEffect transition="in" filter="wipe(left)">
                                      <p:cBhvr>
                                        <p:cTn id="23" dur="500"/>
                                        <p:tgtEl>
                                          <p:spTgt spid="103431"/>
                                        </p:tgtEl>
                                      </p:cBhvr>
                                    </p:animEffect>
                                  </p:childTnLst>
                                </p:cTn>
                              </p:par>
                            </p:childTnLst>
                          </p:cTn>
                        </p:par>
                        <p:par>
                          <p:cTn id="24" fill="hold" nodeType="afterGroup">
                            <p:stCondLst>
                              <p:cond delay="1000"/>
                            </p:stCondLst>
                            <p:childTnLst>
                              <p:par>
                                <p:cTn id="25" presetID="22" presetClass="entr" presetSubtype="8" fill="hold" grpId="0" nodeType="afterEffect">
                                  <p:stCondLst>
                                    <p:cond delay="0"/>
                                  </p:stCondLst>
                                  <p:childTnLst>
                                    <p:set>
                                      <p:cBhvr>
                                        <p:cTn id="26" dur="1" fill="hold">
                                          <p:stCondLst>
                                            <p:cond delay="0"/>
                                          </p:stCondLst>
                                        </p:cTn>
                                        <p:tgtEl>
                                          <p:spTgt spid="103432"/>
                                        </p:tgtEl>
                                        <p:attrNameLst>
                                          <p:attrName>style.visibility</p:attrName>
                                        </p:attrNameLst>
                                      </p:cBhvr>
                                      <p:to>
                                        <p:strVal val="visible"/>
                                      </p:to>
                                    </p:set>
                                    <p:animEffect transition="in" filter="wipe(left)">
                                      <p:cBhvr>
                                        <p:cTn id="27" dur="500"/>
                                        <p:tgtEl>
                                          <p:spTgt spid="103432"/>
                                        </p:tgtEl>
                                      </p:cBhvr>
                                    </p:animEffect>
                                  </p:childTnLst>
                                </p:cTn>
                              </p:par>
                            </p:childTnLst>
                          </p:cTn>
                        </p:par>
                        <p:par>
                          <p:cTn id="28" fill="hold" nodeType="afterGroup">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03433"/>
                                        </p:tgtEl>
                                        <p:attrNameLst>
                                          <p:attrName>style.visibility</p:attrName>
                                        </p:attrNameLst>
                                      </p:cBhvr>
                                      <p:to>
                                        <p:strVal val="visible"/>
                                      </p:to>
                                    </p:set>
                                    <p:animEffect transition="in" filter="wipe(left)">
                                      <p:cBhvr>
                                        <p:cTn id="31" dur="500"/>
                                        <p:tgtEl>
                                          <p:spTgt spid="103433"/>
                                        </p:tgtEl>
                                      </p:cBhvr>
                                    </p:animEffect>
                                  </p:childTnLst>
                                </p:cTn>
                              </p:par>
                            </p:childTnLst>
                          </p:cTn>
                        </p:par>
                        <p:par>
                          <p:cTn id="32" fill="hold" nodeType="afterGroup">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03434"/>
                                        </p:tgtEl>
                                        <p:attrNameLst>
                                          <p:attrName>style.visibility</p:attrName>
                                        </p:attrNameLst>
                                      </p:cBhvr>
                                      <p:to>
                                        <p:strVal val="visible"/>
                                      </p:to>
                                    </p:set>
                                    <p:animEffect transition="in" filter="wipe(left)">
                                      <p:cBhvr>
                                        <p:cTn id="35" dur="500"/>
                                        <p:tgtEl>
                                          <p:spTgt spid="103434"/>
                                        </p:tgtEl>
                                      </p:cBhvr>
                                    </p:animEffect>
                                  </p:childTnLst>
                                </p:cTn>
                              </p:par>
                            </p:childTnLst>
                          </p:cTn>
                        </p:par>
                        <p:par>
                          <p:cTn id="36" fill="hold" nodeType="afterGroup">
                            <p:stCondLst>
                              <p:cond delay="2500"/>
                            </p:stCondLst>
                            <p:childTnLst>
                              <p:par>
                                <p:cTn id="37" presetID="22" presetClass="entr" presetSubtype="8" fill="hold" grpId="0" nodeType="afterEffect">
                                  <p:stCondLst>
                                    <p:cond delay="0"/>
                                  </p:stCondLst>
                                  <p:childTnLst>
                                    <p:set>
                                      <p:cBhvr>
                                        <p:cTn id="38" dur="1" fill="hold">
                                          <p:stCondLst>
                                            <p:cond delay="0"/>
                                          </p:stCondLst>
                                        </p:cTn>
                                        <p:tgtEl>
                                          <p:spTgt spid="103435"/>
                                        </p:tgtEl>
                                        <p:attrNameLst>
                                          <p:attrName>style.visibility</p:attrName>
                                        </p:attrNameLst>
                                      </p:cBhvr>
                                      <p:to>
                                        <p:strVal val="visible"/>
                                      </p:to>
                                    </p:set>
                                    <p:animEffect transition="in" filter="wipe(left)">
                                      <p:cBhvr>
                                        <p:cTn id="39" dur="500"/>
                                        <p:tgtEl>
                                          <p:spTgt spid="103435"/>
                                        </p:tgtEl>
                                      </p:cBhvr>
                                    </p:animEffect>
                                  </p:childTnLst>
                                </p:cTn>
                              </p:par>
                            </p:childTnLst>
                          </p:cTn>
                        </p:par>
                        <p:par>
                          <p:cTn id="40" fill="hold" nodeType="afterGroup">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103436"/>
                                        </p:tgtEl>
                                        <p:attrNameLst>
                                          <p:attrName>style.visibility</p:attrName>
                                        </p:attrNameLst>
                                      </p:cBhvr>
                                      <p:to>
                                        <p:strVal val="visible"/>
                                      </p:to>
                                    </p:set>
                                    <p:animEffect transition="in" filter="wipe(left)">
                                      <p:cBhvr>
                                        <p:cTn id="43" dur="500"/>
                                        <p:tgtEl>
                                          <p:spTgt spid="103436"/>
                                        </p:tgtEl>
                                      </p:cBhvr>
                                    </p:animEffect>
                                  </p:childTnLst>
                                </p:cTn>
                              </p:par>
                            </p:childTnLst>
                          </p:cTn>
                        </p:par>
                        <p:par>
                          <p:cTn id="44" fill="hold" nodeType="afterGroup">
                            <p:stCondLst>
                              <p:cond delay="3500"/>
                            </p:stCondLst>
                            <p:childTnLst>
                              <p:par>
                                <p:cTn id="45" presetID="22" presetClass="entr" presetSubtype="8" fill="hold" grpId="0" nodeType="afterEffect">
                                  <p:stCondLst>
                                    <p:cond delay="0"/>
                                  </p:stCondLst>
                                  <p:childTnLst>
                                    <p:set>
                                      <p:cBhvr>
                                        <p:cTn id="46" dur="1" fill="hold">
                                          <p:stCondLst>
                                            <p:cond delay="0"/>
                                          </p:stCondLst>
                                        </p:cTn>
                                        <p:tgtEl>
                                          <p:spTgt spid="103437"/>
                                        </p:tgtEl>
                                        <p:attrNameLst>
                                          <p:attrName>style.visibility</p:attrName>
                                        </p:attrNameLst>
                                      </p:cBhvr>
                                      <p:to>
                                        <p:strVal val="visible"/>
                                      </p:to>
                                    </p:set>
                                    <p:animEffect transition="in" filter="wipe(left)">
                                      <p:cBhvr>
                                        <p:cTn id="47" dur="500"/>
                                        <p:tgtEl>
                                          <p:spTgt spid="103437"/>
                                        </p:tgtEl>
                                      </p:cBhvr>
                                    </p:animEffect>
                                  </p:childTnLst>
                                </p:cTn>
                              </p:par>
                            </p:childTnLst>
                          </p:cTn>
                        </p:par>
                        <p:par>
                          <p:cTn id="48" fill="hold" nodeType="afterGroup">
                            <p:stCondLst>
                              <p:cond delay="4000"/>
                            </p:stCondLst>
                            <p:childTnLst>
                              <p:par>
                                <p:cTn id="49" presetID="22" presetClass="entr" presetSubtype="8" fill="hold" grpId="0" nodeType="afterEffect">
                                  <p:stCondLst>
                                    <p:cond delay="0"/>
                                  </p:stCondLst>
                                  <p:childTnLst>
                                    <p:set>
                                      <p:cBhvr>
                                        <p:cTn id="50" dur="1" fill="hold">
                                          <p:stCondLst>
                                            <p:cond delay="0"/>
                                          </p:stCondLst>
                                        </p:cTn>
                                        <p:tgtEl>
                                          <p:spTgt spid="103445"/>
                                        </p:tgtEl>
                                        <p:attrNameLst>
                                          <p:attrName>style.visibility</p:attrName>
                                        </p:attrNameLst>
                                      </p:cBhvr>
                                      <p:to>
                                        <p:strVal val="visible"/>
                                      </p:to>
                                    </p:set>
                                    <p:animEffect transition="in" filter="wipe(left)">
                                      <p:cBhvr>
                                        <p:cTn id="51" dur="500"/>
                                        <p:tgtEl>
                                          <p:spTgt spid="10344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03440"/>
                                        </p:tgtEl>
                                        <p:attrNameLst>
                                          <p:attrName>style.visibility</p:attrName>
                                        </p:attrNameLst>
                                      </p:cBhvr>
                                      <p:to>
                                        <p:strVal val="visible"/>
                                      </p:to>
                                    </p:set>
                                    <p:animEffect transition="in" filter="wipe(left)">
                                      <p:cBhvr>
                                        <p:cTn id="56" dur="500"/>
                                        <p:tgtEl>
                                          <p:spTgt spid="10344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03441"/>
                                        </p:tgtEl>
                                        <p:attrNameLst>
                                          <p:attrName>style.visibility</p:attrName>
                                        </p:attrNameLst>
                                      </p:cBhvr>
                                      <p:to>
                                        <p:strVal val="visible"/>
                                      </p:to>
                                    </p:set>
                                    <p:animEffect transition="in" filter="wipe(left)">
                                      <p:cBhvr>
                                        <p:cTn id="61" dur="500"/>
                                        <p:tgtEl>
                                          <p:spTgt spid="103441"/>
                                        </p:tgtEl>
                                      </p:cBhvr>
                                    </p:animEffect>
                                  </p:childTnLst>
                                </p:cTn>
                              </p:par>
                            </p:childTnLst>
                          </p:cTn>
                        </p:par>
                      </p:childTnLst>
                    </p:cTn>
                  </p:par>
                  <p:par>
                    <p:cTn id="62" fill="hold">
                      <p:stCondLst>
                        <p:cond delay="indefinite"/>
                      </p:stCondLst>
                      <p:childTnLst>
                        <p:par>
                          <p:cTn id="63" fill="hold" nodeType="after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03442"/>
                                        </p:tgtEl>
                                        <p:attrNameLst>
                                          <p:attrName>style.visibility</p:attrName>
                                        </p:attrNameLst>
                                      </p:cBhvr>
                                      <p:to>
                                        <p:strVal val="visible"/>
                                      </p:to>
                                    </p:set>
                                    <p:animEffect transition="in" filter="wipe(left)">
                                      <p:cBhvr>
                                        <p:cTn id="66" dur="500"/>
                                        <p:tgtEl>
                                          <p:spTgt spid="103442"/>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500"/>
                                        <p:tgtEl>
                                          <p:spTgt spid="32"/>
                                        </p:tgtEl>
                                      </p:cBhvr>
                                    </p:animEffect>
                                  </p:childTnLst>
                                </p:cTn>
                              </p:par>
                            </p:childTnLst>
                          </p:cTn>
                        </p:par>
                        <p:par>
                          <p:cTn id="71" fill="hold" nodeType="afterGroup">
                            <p:stCondLst>
                              <p:cond delay="1000"/>
                            </p:stCondLst>
                            <p:childTnLst>
                              <p:par>
                                <p:cTn id="72" presetID="22" presetClass="entr" presetSubtype="8" fill="hold" grpId="0" nodeType="afterEffect">
                                  <p:stCondLst>
                                    <p:cond delay="0"/>
                                  </p:stCondLst>
                                  <p:childTnLst>
                                    <p:set>
                                      <p:cBhvr>
                                        <p:cTn id="73" dur="1" fill="hold">
                                          <p:stCondLst>
                                            <p:cond delay="0"/>
                                          </p:stCondLst>
                                        </p:cTn>
                                        <p:tgtEl>
                                          <p:spTgt spid="103443"/>
                                        </p:tgtEl>
                                        <p:attrNameLst>
                                          <p:attrName>style.visibility</p:attrName>
                                        </p:attrNameLst>
                                      </p:cBhvr>
                                      <p:to>
                                        <p:strVal val="visible"/>
                                      </p:to>
                                    </p:set>
                                    <p:animEffect transition="in" filter="wipe(left)">
                                      <p:cBhvr>
                                        <p:cTn id="74" dur="500"/>
                                        <p:tgtEl>
                                          <p:spTgt spid="103443"/>
                                        </p:tgtEl>
                                      </p:cBhvr>
                                    </p:animEffect>
                                  </p:childTnLst>
                                </p:cTn>
                              </p:par>
                            </p:childTnLst>
                          </p:cTn>
                        </p:par>
                        <p:par>
                          <p:cTn id="75" fill="hold" nodeType="afterGroup">
                            <p:stCondLst>
                              <p:cond delay="1500"/>
                            </p:stCondLst>
                            <p:childTnLst>
                              <p:par>
                                <p:cTn id="76" presetID="22" presetClass="entr" presetSubtype="8" fill="hold" grpId="0" nodeType="afterEffect">
                                  <p:stCondLst>
                                    <p:cond delay="0"/>
                                  </p:stCondLst>
                                  <p:childTnLst>
                                    <p:set>
                                      <p:cBhvr>
                                        <p:cTn id="77" dur="1" fill="hold">
                                          <p:stCondLst>
                                            <p:cond delay="0"/>
                                          </p:stCondLst>
                                        </p:cTn>
                                        <p:tgtEl>
                                          <p:spTgt spid="103444"/>
                                        </p:tgtEl>
                                        <p:attrNameLst>
                                          <p:attrName>style.visibility</p:attrName>
                                        </p:attrNameLst>
                                      </p:cBhvr>
                                      <p:to>
                                        <p:strVal val="visible"/>
                                      </p:to>
                                    </p:set>
                                    <p:animEffect transition="in" filter="wipe(left)">
                                      <p:cBhvr>
                                        <p:cTn id="78" dur="500"/>
                                        <p:tgtEl>
                                          <p:spTgt spid="103444"/>
                                        </p:tgtEl>
                                      </p:cBhvr>
                                    </p:animEffect>
                                  </p:childTnLst>
                                </p:cTn>
                              </p:par>
                            </p:childTnLst>
                          </p:cTn>
                        </p:par>
                        <p:par>
                          <p:cTn id="79" fill="hold" nodeType="afterGroup">
                            <p:stCondLst>
                              <p:cond delay="2000"/>
                            </p:stCondLst>
                            <p:childTnLst>
                              <p:par>
                                <p:cTn id="80" presetID="22" presetClass="entr" presetSubtype="8" fill="hold" grpId="0" nodeType="afterEffect">
                                  <p:stCondLst>
                                    <p:cond delay="0"/>
                                  </p:stCondLst>
                                  <p:childTnLst>
                                    <p:set>
                                      <p:cBhvr>
                                        <p:cTn id="81" dur="1" fill="hold">
                                          <p:stCondLst>
                                            <p:cond delay="0"/>
                                          </p:stCondLst>
                                        </p:cTn>
                                        <p:tgtEl>
                                          <p:spTgt spid="103447"/>
                                        </p:tgtEl>
                                        <p:attrNameLst>
                                          <p:attrName>style.visibility</p:attrName>
                                        </p:attrNameLst>
                                      </p:cBhvr>
                                      <p:to>
                                        <p:strVal val="visible"/>
                                      </p:to>
                                    </p:set>
                                    <p:animEffect transition="in" filter="wipe(left)">
                                      <p:cBhvr>
                                        <p:cTn id="82" dur="500"/>
                                        <p:tgtEl>
                                          <p:spTgt spid="103447"/>
                                        </p:tgtEl>
                                      </p:cBhvr>
                                    </p:animEffect>
                                  </p:childTnLst>
                                </p:cTn>
                              </p:par>
                            </p:childTnLst>
                          </p:cTn>
                        </p:par>
                        <p:par>
                          <p:cTn id="83" fill="hold" nodeType="afterGroup">
                            <p:stCondLst>
                              <p:cond delay="2500"/>
                            </p:stCondLst>
                            <p:childTnLst>
                              <p:par>
                                <p:cTn id="84" presetID="22" presetClass="entr" presetSubtype="8" fill="hold" grpId="0" nodeType="afterEffect">
                                  <p:stCondLst>
                                    <p:cond delay="0"/>
                                  </p:stCondLst>
                                  <p:childTnLst>
                                    <p:set>
                                      <p:cBhvr>
                                        <p:cTn id="85" dur="1" fill="hold">
                                          <p:stCondLst>
                                            <p:cond delay="0"/>
                                          </p:stCondLst>
                                        </p:cTn>
                                        <p:tgtEl>
                                          <p:spTgt spid="103449"/>
                                        </p:tgtEl>
                                        <p:attrNameLst>
                                          <p:attrName>style.visibility</p:attrName>
                                        </p:attrNameLst>
                                      </p:cBhvr>
                                      <p:to>
                                        <p:strVal val="visible"/>
                                      </p:to>
                                    </p:set>
                                    <p:animEffect transition="in" filter="wipe(left)">
                                      <p:cBhvr>
                                        <p:cTn id="86" dur="500"/>
                                        <p:tgtEl>
                                          <p:spTgt spid="103449"/>
                                        </p:tgtEl>
                                      </p:cBhvr>
                                    </p:animEffect>
                                  </p:childTnLst>
                                </p:cTn>
                              </p:par>
                            </p:childTnLst>
                          </p:cTn>
                        </p:par>
                        <p:par>
                          <p:cTn id="87" fill="hold">
                            <p:stCondLst>
                              <p:cond delay="3000"/>
                            </p:stCondLst>
                            <p:childTnLst>
                              <p:par>
                                <p:cTn id="88" presetID="22" presetClass="entr" presetSubtype="8" fill="hold" grpId="0" nodeType="afterEffect">
                                  <p:stCondLst>
                                    <p:cond delay="0"/>
                                  </p:stCondLst>
                                  <p:childTnLst>
                                    <p:set>
                                      <p:cBhvr>
                                        <p:cTn id="89" dur="1" fill="hold">
                                          <p:stCondLst>
                                            <p:cond delay="0"/>
                                          </p:stCondLst>
                                        </p:cTn>
                                        <p:tgtEl>
                                          <p:spTgt spid="30"/>
                                        </p:tgtEl>
                                        <p:attrNameLst>
                                          <p:attrName>style.visibility</p:attrName>
                                        </p:attrNameLst>
                                      </p:cBhvr>
                                      <p:to>
                                        <p:strVal val="visible"/>
                                      </p:to>
                                    </p:set>
                                    <p:animEffect transition="in" filter="wipe(left)">
                                      <p:cBhvr>
                                        <p:cTn id="90" dur="500"/>
                                        <p:tgtEl>
                                          <p:spTgt spid="30"/>
                                        </p:tgtEl>
                                      </p:cBhvr>
                                    </p:animEffect>
                                  </p:childTnLst>
                                </p:cTn>
                              </p:par>
                            </p:childTnLst>
                          </p:cTn>
                        </p:par>
                        <p:par>
                          <p:cTn id="91" fill="hold" nodeType="afterGroup">
                            <p:stCondLst>
                              <p:cond delay="3500"/>
                            </p:stCondLst>
                            <p:childTnLst>
                              <p:par>
                                <p:cTn id="92" presetID="22" presetClass="entr" presetSubtype="8" fill="hold" grpId="0" nodeType="afterEffect">
                                  <p:stCondLst>
                                    <p:cond delay="0"/>
                                  </p:stCondLst>
                                  <p:childTnLst>
                                    <p:set>
                                      <p:cBhvr>
                                        <p:cTn id="93" dur="1" fill="hold">
                                          <p:stCondLst>
                                            <p:cond delay="0"/>
                                          </p:stCondLst>
                                        </p:cTn>
                                        <p:tgtEl>
                                          <p:spTgt spid="103450"/>
                                        </p:tgtEl>
                                        <p:attrNameLst>
                                          <p:attrName>style.visibility</p:attrName>
                                        </p:attrNameLst>
                                      </p:cBhvr>
                                      <p:to>
                                        <p:strVal val="visible"/>
                                      </p:to>
                                    </p:set>
                                    <p:animEffect transition="in" filter="wipe(left)">
                                      <p:cBhvr>
                                        <p:cTn id="94" dur="500"/>
                                        <p:tgtEl>
                                          <p:spTgt spid="103450"/>
                                        </p:tgtEl>
                                      </p:cBhvr>
                                    </p:animEffect>
                                  </p:childTnLst>
                                </p:cTn>
                              </p:par>
                            </p:childTnLst>
                          </p:cTn>
                        </p:par>
                        <p:par>
                          <p:cTn id="95" fill="hold" nodeType="afterGroup">
                            <p:stCondLst>
                              <p:cond delay="4000"/>
                            </p:stCondLst>
                            <p:childTnLst>
                              <p:par>
                                <p:cTn id="96" presetID="22" presetClass="entr" presetSubtype="4" fill="hold" grpId="0" nodeType="after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wipe(down)">
                                      <p:cBhvr>
                                        <p:cTn id="98" dur="500"/>
                                        <p:tgtEl>
                                          <p:spTgt spid="31"/>
                                        </p:tgtEl>
                                      </p:cBhvr>
                                    </p:animEffect>
                                  </p:childTnLst>
                                </p:cTn>
                              </p:par>
                            </p:childTnLst>
                          </p:cTn>
                        </p:par>
                        <p:par>
                          <p:cTn id="99" fill="hold">
                            <p:stCondLst>
                              <p:cond delay="4500"/>
                            </p:stCondLst>
                            <p:childTnLst>
                              <p:par>
                                <p:cTn id="100" presetID="22" presetClass="entr" presetSubtype="8" fill="hold" grpId="0" nodeType="afterEffect">
                                  <p:stCondLst>
                                    <p:cond delay="0"/>
                                  </p:stCondLst>
                                  <p:childTnLst>
                                    <p:set>
                                      <p:cBhvr>
                                        <p:cTn id="101" dur="1" fill="hold">
                                          <p:stCondLst>
                                            <p:cond delay="0"/>
                                          </p:stCondLst>
                                        </p:cTn>
                                        <p:tgtEl>
                                          <p:spTgt spid="2"/>
                                        </p:tgtEl>
                                        <p:attrNameLst>
                                          <p:attrName>style.visibility</p:attrName>
                                        </p:attrNameLst>
                                      </p:cBhvr>
                                      <p:to>
                                        <p:strVal val="visible"/>
                                      </p:to>
                                    </p:set>
                                    <p:animEffect transition="in" filter="wipe(left)">
                                      <p:cBhvr>
                                        <p:cTn id="102" dur="500"/>
                                        <p:tgtEl>
                                          <p:spTgt spid="2"/>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103452"/>
                                        </p:tgtEl>
                                        <p:attrNameLst>
                                          <p:attrName>style.visibility</p:attrName>
                                        </p:attrNameLst>
                                      </p:cBhvr>
                                      <p:to>
                                        <p:strVal val="visible"/>
                                      </p:to>
                                    </p:set>
                                    <p:animEffect transition="in" filter="wipe(down)">
                                      <p:cBhvr>
                                        <p:cTn id="107" dur="500"/>
                                        <p:tgtEl>
                                          <p:spTgt spid="103452"/>
                                        </p:tgtEl>
                                      </p:cBhvr>
                                    </p:animEffect>
                                  </p:childTnLst>
                                </p:cTn>
                              </p:par>
                            </p:childTnLst>
                          </p:cTn>
                        </p:par>
                        <p:par>
                          <p:cTn id="108" fill="hold" nodeType="afterGroup">
                            <p:stCondLst>
                              <p:cond delay="500"/>
                            </p:stCondLst>
                            <p:childTnLst>
                              <p:par>
                                <p:cTn id="109" presetID="22" presetClass="entr" presetSubtype="4" fill="hold" grpId="0" nodeType="afterEffect">
                                  <p:stCondLst>
                                    <p:cond delay="0"/>
                                  </p:stCondLst>
                                  <p:childTnLst>
                                    <p:set>
                                      <p:cBhvr>
                                        <p:cTn id="110" dur="1" fill="hold">
                                          <p:stCondLst>
                                            <p:cond delay="0"/>
                                          </p:stCondLst>
                                        </p:cTn>
                                        <p:tgtEl>
                                          <p:spTgt spid="103453"/>
                                        </p:tgtEl>
                                        <p:attrNameLst>
                                          <p:attrName>style.visibility</p:attrName>
                                        </p:attrNameLst>
                                      </p:cBhvr>
                                      <p:to>
                                        <p:strVal val="visible"/>
                                      </p:to>
                                    </p:set>
                                    <p:animEffect transition="in" filter="wipe(down)">
                                      <p:cBhvr>
                                        <p:cTn id="111" dur="500"/>
                                        <p:tgtEl>
                                          <p:spTgt spid="103453"/>
                                        </p:tgtEl>
                                      </p:cBhvr>
                                    </p:animEffect>
                                  </p:childTnLst>
                                </p:cTn>
                              </p:par>
                            </p:childTnLst>
                          </p:cTn>
                        </p:par>
                        <p:par>
                          <p:cTn id="112" fill="hold" nodeType="afterGroup">
                            <p:stCondLst>
                              <p:cond delay="1000"/>
                            </p:stCondLst>
                            <p:childTnLst>
                              <p:par>
                                <p:cTn id="113" presetID="22" presetClass="entr" presetSubtype="8" fill="hold" grpId="0" nodeType="afterEffect">
                                  <p:stCondLst>
                                    <p:cond delay="0"/>
                                  </p:stCondLst>
                                  <p:childTnLst>
                                    <p:set>
                                      <p:cBhvr>
                                        <p:cTn id="114" dur="1" fill="hold">
                                          <p:stCondLst>
                                            <p:cond delay="0"/>
                                          </p:stCondLst>
                                        </p:cTn>
                                        <p:tgtEl>
                                          <p:spTgt spid="103456"/>
                                        </p:tgtEl>
                                        <p:attrNameLst>
                                          <p:attrName>style.visibility</p:attrName>
                                        </p:attrNameLst>
                                      </p:cBhvr>
                                      <p:to>
                                        <p:strVal val="visible"/>
                                      </p:to>
                                    </p:set>
                                    <p:animEffect transition="in" filter="wipe(left)">
                                      <p:cBhvr>
                                        <p:cTn id="115" dur="500"/>
                                        <p:tgtEl>
                                          <p:spTgt spid="103456"/>
                                        </p:tgtEl>
                                      </p:cBhvr>
                                    </p:animEffect>
                                  </p:childTnLst>
                                </p:cTn>
                              </p:par>
                            </p:childTnLst>
                          </p:cTn>
                        </p:par>
                        <p:par>
                          <p:cTn id="116" fill="hold" nodeType="afterGroup">
                            <p:stCondLst>
                              <p:cond delay="1500"/>
                            </p:stCondLst>
                            <p:childTnLst>
                              <p:par>
                                <p:cTn id="117" presetID="22" presetClass="entr" presetSubtype="8" fill="hold" grpId="0" nodeType="afterEffect">
                                  <p:stCondLst>
                                    <p:cond delay="0"/>
                                  </p:stCondLst>
                                  <p:childTnLst>
                                    <p:set>
                                      <p:cBhvr>
                                        <p:cTn id="118" dur="1" fill="hold">
                                          <p:stCondLst>
                                            <p:cond delay="0"/>
                                          </p:stCondLst>
                                        </p:cTn>
                                        <p:tgtEl>
                                          <p:spTgt spid="103457"/>
                                        </p:tgtEl>
                                        <p:attrNameLst>
                                          <p:attrName>style.visibility</p:attrName>
                                        </p:attrNameLst>
                                      </p:cBhvr>
                                      <p:to>
                                        <p:strVal val="visible"/>
                                      </p:to>
                                    </p:set>
                                    <p:animEffect transition="in" filter="wipe(left)">
                                      <p:cBhvr>
                                        <p:cTn id="119" dur="500"/>
                                        <p:tgtEl>
                                          <p:spTgt spid="103457"/>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nodeType="clickEffect">
                                  <p:stCondLst>
                                    <p:cond delay="0"/>
                                  </p:stCondLst>
                                  <p:childTnLst>
                                    <p:set>
                                      <p:cBhvr>
                                        <p:cTn id="123"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nodeType="clickEffect">
                                  <p:stCondLst>
                                    <p:cond delay="0"/>
                                  </p:stCondLst>
                                  <p:childTnLst>
                                    <p:set>
                                      <p:cBhvr>
                                        <p:cTn id="127"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nodeType="clickEffect">
                                  <p:stCondLst>
                                    <p:cond delay="0"/>
                                  </p:stCondLst>
                                  <p:childTnLst>
                                    <p:set>
                                      <p:cBhvr>
                                        <p:cTn id="139"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0" grpId="0" animBg="1"/>
      <p:bldP spid="103431" grpId="0" animBg="1"/>
      <p:bldP spid="103432" grpId="0" autoUpdateAnimBg="0"/>
      <p:bldP spid="103433" grpId="0" autoUpdateAnimBg="0"/>
      <p:bldP spid="103434" grpId="0" animBg="1"/>
      <p:bldP spid="103435" grpId="0" animBg="1"/>
      <p:bldP spid="103436" grpId="0" autoUpdateAnimBg="0"/>
      <p:bldP spid="103437" grpId="0" autoUpdateAnimBg="0"/>
      <p:bldP spid="103440" grpId="0" autoUpdateAnimBg="0"/>
      <p:bldP spid="103441" grpId="0" autoUpdateAnimBg="0"/>
      <p:bldP spid="103442" grpId="0" animBg="1"/>
      <p:bldP spid="103443" grpId="0" animBg="1"/>
      <p:bldP spid="103444" grpId="0" animBg="1"/>
      <p:bldP spid="103445" grpId="0" autoUpdateAnimBg="0"/>
      <p:bldP spid="103447" grpId="0" autoUpdateAnimBg="0"/>
      <p:bldP spid="103449" grpId="0" animBg="1"/>
      <p:bldP spid="103450" grpId="0" autoUpdateAnimBg="0"/>
      <p:bldP spid="103452" grpId="0" animBg="1"/>
      <p:bldP spid="103453" grpId="0" animBg="1"/>
      <p:bldP spid="103456" grpId="0" autoUpdateAnimBg="0"/>
      <p:bldP spid="103457" grpId="0" autoUpdateAnimBg="0"/>
      <p:bldP spid="30" grpId="0" autoUpdateAnimBg="0"/>
      <p:bldP spid="31" grpId="0" animBg="1"/>
      <p:bldP spid="32" grpId="0" autoUpdateAnimBg="0"/>
      <p:bldP spid="2"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596462" y="365125"/>
            <a:ext cx="10515600" cy="1325563"/>
          </a:xfrm>
        </p:spPr>
        <p:txBody>
          <a:bodyPr>
            <a:normAutofit/>
          </a:bodyPr>
          <a:lstStyle/>
          <a:p>
            <a:pPr algn="ctr"/>
            <a:r>
              <a:rPr lang="nb-NO" altLang="nb-NO" sz="4000" dirty="0">
                <a:solidFill>
                  <a:schemeClr val="tx2">
                    <a:lumMod val="75000"/>
                  </a:schemeClr>
                </a:solidFill>
                <a:latin typeface="Calibri" panose="020F0502020204030204" pitchFamily="34" charset="0"/>
                <a:cs typeface="Calibri" panose="020F0502020204030204" pitchFamily="34" charset="0"/>
              </a:rPr>
              <a:t>Salg i USA og Europa ved uniform prising </a:t>
            </a:r>
            <a:endParaRPr lang="nb-NO" altLang="nb-NO" sz="3100" dirty="0">
              <a:solidFill>
                <a:schemeClr val="tx2">
                  <a:lumMod val="75000"/>
                </a:schemeClr>
              </a:solidFill>
              <a:latin typeface="Calibri" panose="020F0502020204030204" pitchFamily="34" charset="0"/>
              <a:cs typeface="Calibri" panose="020F0502020204030204" pitchFamily="34" charset="0"/>
            </a:endParaRPr>
          </a:p>
        </p:txBody>
      </p:sp>
      <p:sp>
        <p:nvSpPr>
          <p:cNvPr id="7173" name="Rectangle 3"/>
          <p:cNvSpPr>
            <a:spLocks noGrp="1" noChangeArrowheads="1"/>
          </p:cNvSpPr>
          <p:nvPr>
            <p:ph type="body" idx="1"/>
          </p:nvPr>
        </p:nvSpPr>
        <p:spPr>
          <a:xfrm>
            <a:off x="310299" y="2442250"/>
            <a:ext cx="9130862" cy="3429000"/>
          </a:xfrm>
        </p:spPr>
        <p:txBody>
          <a:bodyPr>
            <a:normAutofit/>
          </a:bodyPr>
          <a:lstStyle/>
          <a:p>
            <a:pPr lvl="1">
              <a:lnSpc>
                <a:spcPct val="100000"/>
              </a:lnSpc>
            </a:pPr>
            <a:r>
              <a:rPr lang="nb-NO" altLang="nb-NO" dirty="0">
                <a:solidFill>
                  <a:schemeClr val="bg2">
                    <a:lumMod val="50000"/>
                  </a:schemeClr>
                </a:solidFill>
                <a:latin typeface="Calibri" panose="020F0502020204030204" pitchFamily="34" charset="0"/>
                <a:cs typeface="Calibri" panose="020F0502020204030204" pitchFamily="34" charset="0"/>
              </a:rPr>
              <a:t>Etterspørsel USA:     </a:t>
            </a:r>
            <a:r>
              <a:rPr lang="nb-NO" altLang="nb-NO" b="1" i="1" dirty="0">
                <a:solidFill>
                  <a:schemeClr val="bg2">
                    <a:lumMod val="50000"/>
                  </a:schemeClr>
                </a:solidFill>
                <a:latin typeface="Calibri" panose="020F0502020204030204" pitchFamily="34" charset="0"/>
                <a:cs typeface="Calibri" panose="020F0502020204030204" pitchFamily="34" charset="0"/>
              </a:rPr>
              <a:t>P</a:t>
            </a:r>
            <a:r>
              <a:rPr lang="nb-NO" altLang="nb-NO" b="1" i="1" baseline="-25000" dirty="0">
                <a:solidFill>
                  <a:schemeClr val="bg2">
                    <a:lumMod val="50000"/>
                  </a:schemeClr>
                </a:solidFill>
                <a:latin typeface="Calibri" panose="020F0502020204030204" pitchFamily="34" charset="0"/>
                <a:cs typeface="Calibri" panose="020F0502020204030204" pitchFamily="34" charset="0"/>
              </a:rPr>
              <a:t>U</a:t>
            </a:r>
            <a:r>
              <a:rPr lang="nb-NO" altLang="nb-NO" dirty="0">
                <a:solidFill>
                  <a:schemeClr val="bg2">
                    <a:lumMod val="50000"/>
                  </a:schemeClr>
                </a:solidFill>
                <a:latin typeface="Calibri" panose="020F0502020204030204" pitchFamily="34" charset="0"/>
                <a:cs typeface="Calibri" panose="020F0502020204030204" pitchFamily="34" charset="0"/>
              </a:rPr>
              <a:t> = 36 – 4</a:t>
            </a:r>
            <a:r>
              <a:rPr lang="nb-NO" altLang="nb-NO" b="1" i="1" dirty="0">
                <a:solidFill>
                  <a:schemeClr val="bg2">
                    <a:lumMod val="50000"/>
                  </a:schemeClr>
                </a:solidFill>
                <a:latin typeface="Calibri" panose="020F0502020204030204" pitchFamily="34" charset="0"/>
                <a:cs typeface="Calibri" panose="020F0502020204030204" pitchFamily="34" charset="0"/>
              </a:rPr>
              <a:t>Q</a:t>
            </a:r>
            <a:r>
              <a:rPr lang="nb-NO" altLang="nb-NO" b="1" i="1" baseline="-25000" dirty="0">
                <a:solidFill>
                  <a:schemeClr val="bg2">
                    <a:lumMod val="50000"/>
                  </a:schemeClr>
                </a:solidFill>
                <a:latin typeface="Calibri" panose="020F0502020204030204" pitchFamily="34" charset="0"/>
                <a:cs typeface="Calibri" panose="020F0502020204030204" pitchFamily="34" charset="0"/>
              </a:rPr>
              <a:t>U		</a:t>
            </a:r>
            <a:r>
              <a:rPr lang="en-US" altLang="nb-NO" sz="2400" b="0" dirty="0">
                <a:solidFill>
                  <a:schemeClr val="bg2">
                    <a:lumMod val="50000"/>
                  </a:schemeClr>
                </a:solidFill>
                <a:latin typeface="Calibri" panose="020F0502020204030204" pitchFamily="34" charset="0"/>
                <a:cs typeface="Calibri" panose="020F0502020204030204" pitchFamily="34" charset="0"/>
              </a:rPr>
              <a:t>MR  = 36 – 8</a:t>
            </a:r>
            <a:r>
              <a:rPr lang="en-US" altLang="nb-NO" sz="2400" b="0" i="1" dirty="0">
                <a:solidFill>
                  <a:schemeClr val="bg2">
                    <a:lumMod val="50000"/>
                  </a:schemeClr>
                </a:solidFill>
                <a:latin typeface="Calibri" panose="020F0502020204030204" pitchFamily="34" charset="0"/>
                <a:cs typeface="Calibri" panose="020F0502020204030204" pitchFamily="34" charset="0"/>
              </a:rPr>
              <a:t>Q</a:t>
            </a:r>
          </a:p>
          <a:p>
            <a:pPr lvl="1">
              <a:lnSpc>
                <a:spcPct val="100000"/>
              </a:lnSpc>
            </a:pPr>
            <a:r>
              <a:rPr lang="en-US" altLang="nb-NO" i="1" dirty="0">
                <a:solidFill>
                  <a:schemeClr val="bg2">
                    <a:lumMod val="50000"/>
                  </a:schemeClr>
                </a:solidFill>
                <a:latin typeface="Calibri" panose="020F0502020204030204" pitchFamily="34" charset="0"/>
                <a:cs typeface="Calibri" panose="020F0502020204030204" pitchFamily="34" charset="0"/>
              </a:rPr>
              <a:t>Pris = 17                    </a:t>
            </a:r>
            <a:r>
              <a:rPr lang="nb-NO" altLang="nb-NO" i="1" dirty="0">
                <a:solidFill>
                  <a:schemeClr val="bg2">
                    <a:lumMod val="50000"/>
                  </a:schemeClr>
                </a:solidFill>
                <a:latin typeface="Calibri" panose="020F0502020204030204" pitchFamily="34" charset="0"/>
                <a:cs typeface="Calibri" panose="020F0502020204030204" pitchFamily="34" charset="0"/>
              </a:rPr>
              <a:t>Q</a:t>
            </a:r>
            <a:r>
              <a:rPr lang="nb-NO" altLang="nb-NO" i="1" baseline="-25000" dirty="0">
                <a:solidFill>
                  <a:schemeClr val="bg2">
                    <a:lumMod val="50000"/>
                  </a:schemeClr>
                </a:solidFill>
                <a:latin typeface="Calibri" panose="020F0502020204030204" pitchFamily="34" charset="0"/>
                <a:cs typeface="Calibri" panose="020F0502020204030204" pitchFamily="34" charset="0"/>
              </a:rPr>
              <a:t>U </a:t>
            </a:r>
            <a:r>
              <a:rPr lang="nb-NO" altLang="nb-NO" i="1" dirty="0">
                <a:solidFill>
                  <a:schemeClr val="bg2">
                    <a:lumMod val="50000"/>
                  </a:schemeClr>
                </a:solidFill>
                <a:latin typeface="Calibri" panose="020F0502020204030204" pitchFamily="34" charset="0"/>
                <a:cs typeface="Calibri" panose="020F0502020204030204" pitchFamily="34" charset="0"/>
              </a:rPr>
              <a:t>= 9 – 17/4 = 4.75             </a:t>
            </a:r>
            <a:r>
              <a:rPr lang="en-US" altLang="nb-NO" sz="2400" b="0" dirty="0">
                <a:solidFill>
                  <a:schemeClr val="bg2">
                    <a:lumMod val="50000"/>
                  </a:schemeClr>
                </a:solidFill>
                <a:latin typeface="Calibri" panose="020F0502020204030204" pitchFamily="34" charset="0"/>
                <a:cs typeface="Calibri" panose="020F0502020204030204" pitchFamily="34" charset="0"/>
              </a:rPr>
              <a:t>MR  = – 2</a:t>
            </a:r>
            <a:endParaRPr lang="en-US" altLang="nb-NO" sz="2400" dirty="0">
              <a:solidFill>
                <a:schemeClr val="bg2">
                  <a:lumMod val="50000"/>
                </a:schemeClr>
              </a:solidFill>
              <a:latin typeface="Calibri" panose="020F0502020204030204" pitchFamily="34" charset="0"/>
              <a:cs typeface="Calibri" panose="020F0502020204030204" pitchFamily="34" charset="0"/>
            </a:endParaRPr>
          </a:p>
          <a:p>
            <a:pPr lvl="1">
              <a:lnSpc>
                <a:spcPct val="100000"/>
              </a:lnSpc>
            </a:pPr>
            <a:endParaRPr lang="nb-NO" altLang="nb-NO" dirty="0">
              <a:solidFill>
                <a:schemeClr val="bg2">
                  <a:lumMod val="50000"/>
                </a:schemeClr>
              </a:solidFill>
              <a:latin typeface="Calibri" panose="020F0502020204030204" pitchFamily="34" charset="0"/>
              <a:cs typeface="Calibri" panose="020F0502020204030204" pitchFamily="34" charset="0"/>
            </a:endParaRPr>
          </a:p>
          <a:p>
            <a:pPr lvl="1">
              <a:lnSpc>
                <a:spcPct val="100000"/>
              </a:lnSpc>
            </a:pPr>
            <a:r>
              <a:rPr lang="nb-NO" altLang="nb-NO" dirty="0">
                <a:solidFill>
                  <a:schemeClr val="bg2">
                    <a:lumMod val="50000"/>
                  </a:schemeClr>
                </a:solidFill>
                <a:latin typeface="Calibri" panose="020F0502020204030204" pitchFamily="34" charset="0"/>
                <a:cs typeface="Calibri" panose="020F0502020204030204" pitchFamily="34" charset="0"/>
              </a:rPr>
              <a:t>Etterspørsel Europa:  </a:t>
            </a:r>
            <a:r>
              <a:rPr lang="nb-NO" altLang="nb-NO" b="1" i="1" dirty="0">
                <a:solidFill>
                  <a:schemeClr val="bg2">
                    <a:lumMod val="50000"/>
                  </a:schemeClr>
                </a:solidFill>
                <a:latin typeface="Calibri" panose="020F0502020204030204" pitchFamily="34" charset="0"/>
                <a:cs typeface="Calibri" panose="020F0502020204030204" pitchFamily="34" charset="0"/>
              </a:rPr>
              <a:t>P</a:t>
            </a:r>
            <a:r>
              <a:rPr lang="nb-NO" altLang="nb-NO" b="1" i="1" baseline="-25000" dirty="0">
                <a:solidFill>
                  <a:schemeClr val="bg2">
                    <a:lumMod val="50000"/>
                  </a:schemeClr>
                </a:solidFill>
                <a:latin typeface="Calibri" panose="020F0502020204030204" pitchFamily="34" charset="0"/>
                <a:cs typeface="Calibri" panose="020F0502020204030204" pitchFamily="34" charset="0"/>
              </a:rPr>
              <a:t>E</a:t>
            </a:r>
            <a:r>
              <a:rPr lang="nb-NO" altLang="nb-NO" i="1" dirty="0">
                <a:solidFill>
                  <a:schemeClr val="bg2">
                    <a:lumMod val="50000"/>
                  </a:schemeClr>
                </a:solidFill>
                <a:latin typeface="Calibri" panose="020F0502020204030204" pitchFamily="34" charset="0"/>
                <a:cs typeface="Calibri" panose="020F0502020204030204" pitchFamily="34" charset="0"/>
              </a:rPr>
              <a:t> = </a:t>
            </a:r>
            <a:r>
              <a:rPr lang="nb-NO" altLang="nb-NO" dirty="0">
                <a:solidFill>
                  <a:schemeClr val="bg2">
                    <a:lumMod val="50000"/>
                  </a:schemeClr>
                </a:solidFill>
                <a:latin typeface="Calibri" panose="020F0502020204030204" pitchFamily="34" charset="0"/>
                <a:cs typeface="Calibri" panose="020F0502020204030204" pitchFamily="34" charset="0"/>
              </a:rPr>
              <a:t>24 – 4</a:t>
            </a:r>
            <a:r>
              <a:rPr lang="nb-NO" altLang="nb-NO" b="1" i="1" dirty="0">
                <a:solidFill>
                  <a:schemeClr val="bg2">
                    <a:lumMod val="50000"/>
                  </a:schemeClr>
                </a:solidFill>
                <a:latin typeface="Calibri" panose="020F0502020204030204" pitchFamily="34" charset="0"/>
                <a:cs typeface="Calibri" panose="020F0502020204030204" pitchFamily="34" charset="0"/>
              </a:rPr>
              <a:t>Q</a:t>
            </a:r>
            <a:r>
              <a:rPr lang="nb-NO" altLang="nb-NO" b="1" i="1" baseline="-25000" dirty="0">
                <a:solidFill>
                  <a:schemeClr val="bg2">
                    <a:lumMod val="50000"/>
                  </a:schemeClr>
                </a:solidFill>
                <a:latin typeface="Calibri" panose="020F0502020204030204" pitchFamily="34" charset="0"/>
                <a:cs typeface="Calibri" panose="020F0502020204030204" pitchFamily="34" charset="0"/>
              </a:rPr>
              <a:t>E        		 </a:t>
            </a:r>
            <a:r>
              <a:rPr lang="en-US" altLang="nb-NO" sz="2400" b="0" dirty="0">
                <a:solidFill>
                  <a:schemeClr val="bg2">
                    <a:lumMod val="50000"/>
                  </a:schemeClr>
                </a:solidFill>
                <a:latin typeface="Calibri" panose="020F0502020204030204" pitchFamily="34" charset="0"/>
                <a:cs typeface="Calibri" panose="020F0502020204030204" pitchFamily="34" charset="0"/>
              </a:rPr>
              <a:t>MR = 24 – 8</a:t>
            </a:r>
            <a:r>
              <a:rPr lang="en-US" altLang="nb-NO" sz="2400" b="0" i="1" dirty="0">
                <a:solidFill>
                  <a:schemeClr val="bg2">
                    <a:lumMod val="50000"/>
                  </a:schemeClr>
                </a:solidFill>
                <a:latin typeface="Calibri" panose="020F0502020204030204" pitchFamily="34" charset="0"/>
                <a:cs typeface="Calibri" panose="020F0502020204030204" pitchFamily="34" charset="0"/>
              </a:rPr>
              <a:t>Q</a:t>
            </a:r>
            <a:r>
              <a:rPr lang="en-US" altLang="nb-NO" sz="2400" b="0" dirty="0">
                <a:solidFill>
                  <a:schemeClr val="bg2">
                    <a:lumMod val="50000"/>
                  </a:schemeClr>
                </a:solidFill>
                <a:latin typeface="Calibri" panose="020F0502020204030204" pitchFamily="34" charset="0"/>
                <a:cs typeface="Calibri" panose="020F0502020204030204" pitchFamily="34" charset="0"/>
              </a:rPr>
              <a:t> </a:t>
            </a:r>
          </a:p>
          <a:p>
            <a:pPr lvl="1">
              <a:lnSpc>
                <a:spcPct val="100000"/>
              </a:lnSpc>
            </a:pPr>
            <a:r>
              <a:rPr lang="en-US" altLang="nb-NO" i="1" dirty="0">
                <a:solidFill>
                  <a:schemeClr val="bg2">
                    <a:lumMod val="50000"/>
                  </a:schemeClr>
                </a:solidFill>
                <a:latin typeface="Calibri" panose="020F0502020204030204" pitchFamily="34" charset="0"/>
                <a:cs typeface="Calibri" panose="020F0502020204030204" pitchFamily="34" charset="0"/>
              </a:rPr>
              <a:t>Pris = 17                       </a:t>
            </a:r>
            <a:r>
              <a:rPr lang="nb-NO" altLang="nb-NO" i="1" dirty="0">
                <a:solidFill>
                  <a:schemeClr val="bg2">
                    <a:lumMod val="50000"/>
                  </a:schemeClr>
                </a:solidFill>
                <a:latin typeface="Calibri" panose="020F0502020204030204" pitchFamily="34" charset="0"/>
                <a:cs typeface="Calibri" panose="020F0502020204030204" pitchFamily="34" charset="0"/>
              </a:rPr>
              <a:t>Q</a:t>
            </a:r>
            <a:r>
              <a:rPr lang="nb-NO" altLang="nb-NO" i="1" baseline="-25000" dirty="0">
                <a:solidFill>
                  <a:schemeClr val="bg2">
                    <a:lumMod val="50000"/>
                  </a:schemeClr>
                </a:solidFill>
                <a:latin typeface="Calibri" panose="020F0502020204030204" pitchFamily="34" charset="0"/>
                <a:cs typeface="Calibri" panose="020F0502020204030204" pitchFamily="34" charset="0"/>
              </a:rPr>
              <a:t>E </a:t>
            </a:r>
            <a:r>
              <a:rPr lang="nb-NO" altLang="nb-NO" i="1" dirty="0">
                <a:solidFill>
                  <a:schemeClr val="bg2">
                    <a:lumMod val="50000"/>
                  </a:schemeClr>
                </a:solidFill>
                <a:latin typeface="Calibri" panose="020F0502020204030204" pitchFamily="34" charset="0"/>
                <a:cs typeface="Calibri" panose="020F0502020204030204" pitchFamily="34" charset="0"/>
              </a:rPr>
              <a:t>= 6 – 17/4 = 1.75           </a:t>
            </a:r>
            <a:r>
              <a:rPr lang="en-US" altLang="nb-NO" sz="2400" b="0" dirty="0">
                <a:solidFill>
                  <a:schemeClr val="bg2">
                    <a:lumMod val="50000"/>
                  </a:schemeClr>
                </a:solidFill>
                <a:latin typeface="Calibri" panose="020F0502020204030204" pitchFamily="34" charset="0"/>
                <a:cs typeface="Calibri" panose="020F0502020204030204" pitchFamily="34" charset="0"/>
              </a:rPr>
              <a:t>MR  = 10</a:t>
            </a:r>
            <a:endParaRPr lang="en-US" altLang="nb-NO" sz="2400" dirty="0">
              <a:solidFill>
                <a:schemeClr val="bg2">
                  <a:lumMod val="50000"/>
                </a:schemeClr>
              </a:solidFill>
              <a:latin typeface="Calibri" panose="020F0502020204030204" pitchFamily="34" charset="0"/>
              <a:cs typeface="Calibri" panose="020F0502020204030204" pitchFamily="34" charset="0"/>
            </a:endParaRPr>
          </a:p>
          <a:p>
            <a:pPr lvl="1">
              <a:lnSpc>
                <a:spcPct val="100000"/>
              </a:lnSpc>
            </a:pPr>
            <a:endParaRPr lang="en-US" altLang="nb-NO" sz="2400" dirty="0">
              <a:solidFill>
                <a:schemeClr val="bg2">
                  <a:lumMod val="50000"/>
                </a:schemeClr>
              </a:solidFill>
              <a:latin typeface="Calibri" panose="020F0502020204030204" pitchFamily="34" charset="0"/>
              <a:cs typeface="Calibri" panose="020F0502020204030204" pitchFamily="34" charset="0"/>
            </a:endParaRPr>
          </a:p>
          <a:p>
            <a:pPr lvl="1">
              <a:lnSpc>
                <a:spcPct val="100000"/>
              </a:lnSpc>
            </a:pPr>
            <a:endParaRPr lang="en-US" altLang="nb-NO" sz="2400" b="0" dirty="0">
              <a:solidFill>
                <a:schemeClr val="bg2">
                  <a:lumMod val="50000"/>
                </a:schemeClr>
              </a:solidFill>
              <a:latin typeface="Calibri" panose="020F0502020204030204" pitchFamily="34" charset="0"/>
              <a:cs typeface="Calibri" panose="020F0502020204030204" pitchFamily="34" charset="0"/>
            </a:endParaRPr>
          </a:p>
          <a:p>
            <a:pPr lvl="1">
              <a:lnSpc>
                <a:spcPct val="100000"/>
              </a:lnSpc>
            </a:pPr>
            <a:endParaRPr lang="en-US" altLang="nb-NO" dirty="0">
              <a:solidFill>
                <a:schemeClr val="bg2">
                  <a:lumMod val="50000"/>
                </a:schemeClr>
              </a:solidFill>
              <a:latin typeface="Calibri" panose="020F0502020204030204" pitchFamily="34" charset="0"/>
              <a:cs typeface="Calibri" panose="020F0502020204030204" pitchFamily="34" charset="0"/>
            </a:endParaRPr>
          </a:p>
          <a:p>
            <a:pPr lvl="1">
              <a:lnSpc>
                <a:spcPct val="100000"/>
              </a:lnSpc>
            </a:pPr>
            <a:endParaRPr lang="en-US" altLang="nb-NO" sz="2000" i="1" dirty="0">
              <a:solidFill>
                <a:schemeClr val="bg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1973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Bilde 6">
            <a:extLst>
              <a:ext uri="{FF2B5EF4-FFF2-40B4-BE49-F238E27FC236}">
                <a16:creationId xmlns:a16="http://schemas.microsoft.com/office/drawing/2014/main" id="{4A8B6168-D333-41AC-D25F-C14040EAD825}"/>
              </a:ext>
            </a:extLst>
          </p:cNvPr>
          <p:cNvPicPr>
            <a:picLocks noChangeAspect="1"/>
          </p:cNvPicPr>
          <p:nvPr/>
        </p:nvPicPr>
        <p:blipFill>
          <a:blip r:embed="rId2"/>
          <a:stretch>
            <a:fillRect/>
          </a:stretch>
        </p:blipFill>
        <p:spPr>
          <a:xfrm>
            <a:off x="1089111" y="172016"/>
            <a:ext cx="7866313" cy="6513968"/>
          </a:xfrm>
          <a:prstGeom prst="rect">
            <a:avLst/>
          </a:prstGeom>
        </p:spPr>
      </p:pic>
      <p:sp>
        <p:nvSpPr>
          <p:cNvPr id="9" name="TekstSylinder 8">
            <a:extLst>
              <a:ext uri="{FF2B5EF4-FFF2-40B4-BE49-F238E27FC236}">
                <a16:creationId xmlns:a16="http://schemas.microsoft.com/office/drawing/2014/main" id="{EBED0C21-2879-445A-49BF-44DD41612AC4}"/>
              </a:ext>
            </a:extLst>
          </p:cNvPr>
          <p:cNvSpPr txBox="1"/>
          <p:nvPr/>
        </p:nvSpPr>
        <p:spPr>
          <a:xfrm>
            <a:off x="5178582" y="389299"/>
            <a:ext cx="3494638" cy="954107"/>
          </a:xfrm>
          <a:prstGeom prst="rect">
            <a:avLst/>
          </a:prstGeom>
          <a:noFill/>
        </p:spPr>
        <p:txBody>
          <a:bodyPr wrap="square" rtlCol="0">
            <a:spAutoFit/>
          </a:bodyPr>
          <a:lstStyle/>
          <a:p>
            <a:r>
              <a:rPr lang="nb-NO" sz="2800" dirty="0">
                <a:solidFill>
                  <a:srgbClr val="002060"/>
                </a:solidFill>
              </a:rPr>
              <a:t>Optimal tilpasning ved uniform pris</a:t>
            </a:r>
            <a:endParaRPr lang="en-US" sz="2800" dirty="0">
              <a:solidFill>
                <a:srgbClr val="002060"/>
              </a:solidFill>
            </a:endParaRPr>
          </a:p>
        </p:txBody>
      </p:sp>
    </p:spTree>
    <p:extLst>
      <p:ext uri="{BB962C8B-B14F-4D97-AF65-F5344CB8AC3E}">
        <p14:creationId xmlns:p14="http://schemas.microsoft.com/office/powerpoint/2010/main" val="1601116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lassholder for innhold 4">
            <a:extLst>
              <a:ext uri="{FF2B5EF4-FFF2-40B4-BE49-F238E27FC236}">
                <a16:creationId xmlns:a16="http://schemas.microsoft.com/office/drawing/2014/main" id="{4369353A-B99E-0675-FBE9-FFF2B215B0EF}"/>
              </a:ext>
            </a:extLst>
          </p:cNvPr>
          <p:cNvPicPr>
            <a:picLocks noGrp="1" noChangeAspect="1"/>
          </p:cNvPicPr>
          <p:nvPr>
            <p:ph idx="1"/>
          </p:nvPr>
        </p:nvPicPr>
        <p:blipFill>
          <a:blip r:embed="rId2"/>
          <a:stretch>
            <a:fillRect/>
          </a:stretch>
        </p:blipFill>
        <p:spPr>
          <a:xfrm>
            <a:off x="647786" y="506994"/>
            <a:ext cx="9247651" cy="5931131"/>
          </a:xfrm>
        </p:spPr>
      </p:pic>
    </p:spTree>
    <p:extLst>
      <p:ext uri="{BB962C8B-B14F-4D97-AF65-F5344CB8AC3E}">
        <p14:creationId xmlns:p14="http://schemas.microsoft.com/office/powerpoint/2010/main" val="3542840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p:nvPr>
        </p:nvSpPr>
        <p:spPr>
          <a:xfrm>
            <a:off x="-666750" y="350836"/>
            <a:ext cx="6896100" cy="1325563"/>
          </a:xfrm>
        </p:spPr>
        <p:txBody>
          <a:bodyPr>
            <a:normAutofit/>
          </a:bodyPr>
          <a:lstStyle/>
          <a:p>
            <a:pPr algn="ctr"/>
            <a:r>
              <a:rPr lang="nb-NO" altLang="nb-NO" sz="3600" dirty="0">
                <a:solidFill>
                  <a:schemeClr val="bg2">
                    <a:lumMod val="50000"/>
                  </a:schemeClr>
                </a:solidFill>
                <a:latin typeface="Calibri" panose="020F0502020204030204" pitchFamily="34" charset="0"/>
                <a:cs typeface="Calibri" panose="020F0502020204030204" pitchFamily="34" charset="0"/>
              </a:rPr>
              <a:t>Prisdiskriminering </a:t>
            </a:r>
            <a:br>
              <a:rPr lang="nb-NO" altLang="nb-NO" sz="3600" dirty="0">
                <a:solidFill>
                  <a:schemeClr val="bg2">
                    <a:lumMod val="50000"/>
                  </a:schemeClr>
                </a:solidFill>
                <a:latin typeface="Calibri" panose="020F0502020204030204" pitchFamily="34" charset="0"/>
                <a:cs typeface="Calibri" panose="020F0502020204030204" pitchFamily="34" charset="0"/>
              </a:rPr>
            </a:br>
            <a:r>
              <a:rPr lang="nb-NO" altLang="nb-NO" sz="2800" dirty="0">
                <a:solidFill>
                  <a:schemeClr val="bg2">
                    <a:lumMod val="50000"/>
                  </a:schemeClr>
                </a:solidFill>
                <a:latin typeface="Calibri" panose="020F0502020204030204" pitchFamily="34" charset="0"/>
                <a:cs typeface="Calibri" panose="020F0502020204030204" pitchFamily="34" charset="0"/>
              </a:rPr>
              <a:t>Optimal pris og menge USA</a:t>
            </a:r>
            <a:endParaRPr lang="en-US" altLang="nb-NO" sz="2800" dirty="0">
              <a:solidFill>
                <a:schemeClr val="hlink"/>
              </a:solidFill>
            </a:endParaRPr>
          </a:p>
        </p:txBody>
      </p:sp>
      <p:sp>
        <p:nvSpPr>
          <p:cNvPr id="106503" name="Line 7"/>
          <p:cNvSpPr>
            <a:spLocks noChangeShapeType="1"/>
          </p:cNvSpPr>
          <p:nvPr/>
        </p:nvSpPr>
        <p:spPr bwMode="auto">
          <a:xfrm>
            <a:off x="5943600" y="1828800"/>
            <a:ext cx="0" cy="2362200"/>
          </a:xfrm>
          <a:prstGeom prst="line">
            <a:avLst/>
          </a:prstGeom>
          <a:noFill/>
          <a:ln w="28575">
            <a:solidFill>
              <a:srgbClr val="66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6504" name="Line 8"/>
          <p:cNvSpPr>
            <a:spLocks noChangeShapeType="1"/>
          </p:cNvSpPr>
          <p:nvPr/>
        </p:nvSpPr>
        <p:spPr bwMode="auto">
          <a:xfrm>
            <a:off x="5943600" y="4191000"/>
            <a:ext cx="3124200" cy="0"/>
          </a:xfrm>
          <a:prstGeom prst="line">
            <a:avLst/>
          </a:prstGeom>
          <a:noFill/>
          <a:ln w="28575">
            <a:solidFill>
              <a:srgbClr val="66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6505" name="Text Box 9"/>
          <p:cNvSpPr txBox="1">
            <a:spLocks noChangeArrowheads="1"/>
          </p:cNvSpPr>
          <p:nvPr/>
        </p:nvSpPr>
        <p:spPr bwMode="auto">
          <a:xfrm>
            <a:off x="5314950" y="1547018"/>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ctr">
              <a:spcBef>
                <a:spcPct val="50000"/>
              </a:spcBef>
            </a:pPr>
            <a:r>
              <a:rPr lang="en-US" altLang="nb-NO" sz="1400" dirty="0" err="1">
                <a:solidFill>
                  <a:schemeClr val="bg2">
                    <a:lumMod val="50000"/>
                  </a:schemeClr>
                </a:solidFill>
              </a:rPr>
              <a:t>Pris</a:t>
            </a:r>
            <a:endParaRPr lang="en-US" altLang="nb-NO" sz="1400" dirty="0">
              <a:solidFill>
                <a:schemeClr val="bg2">
                  <a:lumMod val="50000"/>
                </a:schemeClr>
              </a:solidFill>
            </a:endParaRPr>
          </a:p>
        </p:txBody>
      </p:sp>
      <p:sp>
        <p:nvSpPr>
          <p:cNvPr id="106506" name="Text Box 10"/>
          <p:cNvSpPr txBox="1">
            <a:spLocks noChangeArrowheads="1"/>
          </p:cNvSpPr>
          <p:nvPr/>
        </p:nvSpPr>
        <p:spPr bwMode="auto">
          <a:xfrm>
            <a:off x="9029700" y="4038600"/>
            <a:ext cx="1066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spcBef>
                <a:spcPct val="50000"/>
              </a:spcBef>
            </a:pPr>
            <a:r>
              <a:rPr lang="en-US" altLang="nb-NO" sz="1400" dirty="0" err="1">
                <a:solidFill>
                  <a:schemeClr val="bg2">
                    <a:lumMod val="50000"/>
                  </a:schemeClr>
                </a:solidFill>
              </a:rPr>
              <a:t>Mengde</a:t>
            </a:r>
            <a:endParaRPr lang="en-US" altLang="nb-NO" sz="1400" dirty="0">
              <a:solidFill>
                <a:schemeClr val="bg2">
                  <a:lumMod val="50000"/>
                </a:schemeClr>
              </a:solidFill>
            </a:endParaRPr>
          </a:p>
        </p:txBody>
      </p:sp>
      <p:sp>
        <p:nvSpPr>
          <p:cNvPr id="106507" name="Line 11"/>
          <p:cNvSpPr>
            <a:spLocks noChangeShapeType="1"/>
          </p:cNvSpPr>
          <p:nvPr/>
        </p:nvSpPr>
        <p:spPr bwMode="auto">
          <a:xfrm>
            <a:off x="5943600" y="2057400"/>
            <a:ext cx="2743200" cy="21336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6511" name="Line 15"/>
          <p:cNvSpPr>
            <a:spLocks noChangeShapeType="1"/>
          </p:cNvSpPr>
          <p:nvPr/>
        </p:nvSpPr>
        <p:spPr bwMode="auto">
          <a:xfrm>
            <a:off x="5943599" y="2057399"/>
            <a:ext cx="1562079" cy="243839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6512" name="Text Box 16"/>
          <p:cNvSpPr txBox="1">
            <a:spLocks noChangeArrowheads="1"/>
          </p:cNvSpPr>
          <p:nvPr/>
        </p:nvSpPr>
        <p:spPr bwMode="auto">
          <a:xfrm>
            <a:off x="5486400" y="198120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r">
              <a:spcBef>
                <a:spcPct val="50000"/>
              </a:spcBef>
            </a:pPr>
            <a:r>
              <a:rPr lang="en-US" altLang="nb-NO" sz="1400" dirty="0">
                <a:solidFill>
                  <a:schemeClr val="bg2">
                    <a:lumMod val="50000"/>
                  </a:schemeClr>
                </a:solidFill>
              </a:rPr>
              <a:t>36</a:t>
            </a:r>
          </a:p>
        </p:txBody>
      </p:sp>
      <p:sp>
        <p:nvSpPr>
          <p:cNvPr id="106513" name="Text Box 17"/>
          <p:cNvSpPr txBox="1">
            <a:spLocks noChangeArrowheads="1"/>
          </p:cNvSpPr>
          <p:nvPr/>
        </p:nvSpPr>
        <p:spPr bwMode="auto">
          <a:xfrm>
            <a:off x="8534400" y="41910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ctr">
              <a:spcBef>
                <a:spcPct val="50000"/>
              </a:spcBef>
            </a:pPr>
            <a:r>
              <a:rPr lang="en-US" altLang="nb-NO" sz="1400" dirty="0">
                <a:solidFill>
                  <a:schemeClr val="bg2">
                    <a:lumMod val="50000"/>
                  </a:schemeClr>
                </a:solidFill>
              </a:rPr>
              <a:t>9</a:t>
            </a:r>
          </a:p>
        </p:txBody>
      </p:sp>
      <p:sp>
        <p:nvSpPr>
          <p:cNvPr id="106514" name="Text Box 18"/>
          <p:cNvSpPr txBox="1">
            <a:spLocks noChangeArrowheads="1"/>
          </p:cNvSpPr>
          <p:nvPr/>
        </p:nvSpPr>
        <p:spPr bwMode="auto">
          <a:xfrm>
            <a:off x="6858000" y="3404393"/>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spcBef>
                <a:spcPct val="50000"/>
              </a:spcBef>
            </a:pPr>
            <a:r>
              <a:rPr lang="en-US" altLang="nb-NO" sz="1400" dirty="0">
                <a:solidFill>
                  <a:schemeClr val="bg2">
                    <a:lumMod val="50000"/>
                  </a:schemeClr>
                </a:solidFill>
              </a:rPr>
              <a:t>MR</a:t>
            </a:r>
          </a:p>
        </p:txBody>
      </p:sp>
      <p:sp>
        <p:nvSpPr>
          <p:cNvPr id="106516" name="Line 20"/>
          <p:cNvSpPr>
            <a:spLocks noChangeShapeType="1"/>
          </p:cNvSpPr>
          <p:nvPr/>
        </p:nvSpPr>
        <p:spPr bwMode="auto">
          <a:xfrm>
            <a:off x="5943600" y="3886200"/>
            <a:ext cx="2743200" cy="0"/>
          </a:xfrm>
          <a:prstGeom prst="line">
            <a:avLst/>
          </a:prstGeom>
          <a:noFill/>
          <a:ln w="2857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6517" name="Text Box 21"/>
          <p:cNvSpPr txBox="1">
            <a:spLocks noChangeArrowheads="1"/>
          </p:cNvSpPr>
          <p:nvPr/>
        </p:nvSpPr>
        <p:spPr bwMode="auto">
          <a:xfrm>
            <a:off x="8763000" y="37338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spcBef>
                <a:spcPct val="50000"/>
              </a:spcBef>
            </a:pPr>
            <a:r>
              <a:rPr lang="en-US" altLang="nb-NO" sz="1400" dirty="0">
                <a:solidFill>
                  <a:schemeClr val="bg2">
                    <a:lumMod val="50000"/>
                  </a:schemeClr>
                </a:solidFill>
              </a:rPr>
              <a:t>MC</a:t>
            </a:r>
          </a:p>
        </p:txBody>
      </p:sp>
      <p:sp>
        <p:nvSpPr>
          <p:cNvPr id="106518" name="Text Box 22"/>
          <p:cNvSpPr txBox="1">
            <a:spLocks noChangeArrowheads="1"/>
          </p:cNvSpPr>
          <p:nvPr/>
        </p:nvSpPr>
        <p:spPr bwMode="auto">
          <a:xfrm>
            <a:off x="5562600" y="37338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r">
              <a:spcBef>
                <a:spcPct val="50000"/>
              </a:spcBef>
            </a:pPr>
            <a:r>
              <a:rPr lang="en-US" altLang="nb-NO" sz="1400" dirty="0">
                <a:solidFill>
                  <a:schemeClr val="bg2">
                    <a:lumMod val="50000"/>
                  </a:schemeClr>
                </a:solidFill>
              </a:rPr>
              <a:t>4</a:t>
            </a:r>
          </a:p>
        </p:txBody>
      </p:sp>
      <p:sp>
        <p:nvSpPr>
          <p:cNvPr id="106521" name="Line 25"/>
          <p:cNvSpPr>
            <a:spLocks noChangeShapeType="1"/>
          </p:cNvSpPr>
          <p:nvPr/>
        </p:nvSpPr>
        <p:spPr bwMode="auto">
          <a:xfrm flipV="1">
            <a:off x="7112000" y="2971800"/>
            <a:ext cx="0" cy="1219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6522" name="Line 26"/>
          <p:cNvSpPr>
            <a:spLocks noChangeShapeType="1"/>
          </p:cNvSpPr>
          <p:nvPr/>
        </p:nvSpPr>
        <p:spPr bwMode="auto">
          <a:xfrm flipH="1">
            <a:off x="5943600" y="2971800"/>
            <a:ext cx="11430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6525" name="Text Box 29"/>
          <p:cNvSpPr txBox="1">
            <a:spLocks noChangeArrowheads="1"/>
          </p:cNvSpPr>
          <p:nvPr/>
        </p:nvSpPr>
        <p:spPr bwMode="auto">
          <a:xfrm>
            <a:off x="6934200" y="41910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ctr">
              <a:spcBef>
                <a:spcPct val="50000"/>
              </a:spcBef>
            </a:pPr>
            <a:r>
              <a:rPr lang="en-US" altLang="nb-NO" sz="1400" dirty="0">
                <a:solidFill>
                  <a:schemeClr val="bg2">
                    <a:lumMod val="50000"/>
                  </a:schemeClr>
                </a:solidFill>
              </a:rPr>
              <a:t>4</a:t>
            </a:r>
          </a:p>
        </p:txBody>
      </p:sp>
      <p:sp>
        <p:nvSpPr>
          <p:cNvPr id="106526" name="Text Box 30"/>
          <p:cNvSpPr txBox="1">
            <a:spLocks noChangeArrowheads="1"/>
          </p:cNvSpPr>
          <p:nvPr/>
        </p:nvSpPr>
        <p:spPr bwMode="auto">
          <a:xfrm>
            <a:off x="5410200" y="28194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r">
              <a:spcBef>
                <a:spcPct val="50000"/>
              </a:spcBef>
            </a:pPr>
            <a:r>
              <a:rPr lang="en-US" altLang="nb-NO" sz="1400" dirty="0">
                <a:solidFill>
                  <a:schemeClr val="bg2">
                    <a:lumMod val="50000"/>
                  </a:schemeClr>
                </a:solidFill>
              </a:rPr>
              <a:t>20</a:t>
            </a:r>
          </a:p>
        </p:txBody>
      </p:sp>
    </p:spTree>
    <p:extLst>
      <p:ext uri="{BB962C8B-B14F-4D97-AF65-F5344CB8AC3E}">
        <p14:creationId xmlns:p14="http://schemas.microsoft.com/office/powerpoint/2010/main" val="24409945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505"/>
                                        </p:tgtEl>
                                        <p:attrNameLst>
                                          <p:attrName>style.visibility</p:attrName>
                                        </p:attrNameLst>
                                      </p:cBhvr>
                                      <p:to>
                                        <p:strVal val="visible"/>
                                      </p:to>
                                    </p:set>
                                    <p:animEffect transition="in" filter="wipe(left)">
                                      <p:cBhvr>
                                        <p:cTn id="7" dur="500"/>
                                        <p:tgtEl>
                                          <p:spTgt spid="1065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6503"/>
                                        </p:tgtEl>
                                        <p:attrNameLst>
                                          <p:attrName>style.visibility</p:attrName>
                                        </p:attrNameLst>
                                      </p:cBhvr>
                                      <p:to>
                                        <p:strVal val="visible"/>
                                      </p:to>
                                    </p:set>
                                    <p:animEffect transition="in" filter="wipe(left)">
                                      <p:cBhvr>
                                        <p:cTn id="10" dur="500"/>
                                        <p:tgtEl>
                                          <p:spTgt spid="10650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6504"/>
                                        </p:tgtEl>
                                        <p:attrNameLst>
                                          <p:attrName>style.visibility</p:attrName>
                                        </p:attrNameLst>
                                      </p:cBhvr>
                                      <p:to>
                                        <p:strVal val="visible"/>
                                      </p:to>
                                    </p:set>
                                    <p:animEffect transition="in" filter="wipe(left)">
                                      <p:cBhvr>
                                        <p:cTn id="13" dur="500"/>
                                        <p:tgtEl>
                                          <p:spTgt spid="10650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6506"/>
                                        </p:tgtEl>
                                        <p:attrNameLst>
                                          <p:attrName>style.visibility</p:attrName>
                                        </p:attrNameLst>
                                      </p:cBhvr>
                                      <p:to>
                                        <p:strVal val="visible"/>
                                      </p:to>
                                    </p:set>
                                    <p:animEffect transition="in" filter="wipe(left)">
                                      <p:cBhvr>
                                        <p:cTn id="16" dur="500"/>
                                        <p:tgtEl>
                                          <p:spTgt spid="10650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06507"/>
                                        </p:tgtEl>
                                        <p:attrNameLst>
                                          <p:attrName>style.visibility</p:attrName>
                                        </p:attrNameLst>
                                      </p:cBhvr>
                                      <p:to>
                                        <p:strVal val="visible"/>
                                      </p:to>
                                    </p:set>
                                    <p:animEffect transition="in" filter="wipe(left)">
                                      <p:cBhvr>
                                        <p:cTn id="19" dur="500"/>
                                        <p:tgtEl>
                                          <p:spTgt spid="10650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6512"/>
                                        </p:tgtEl>
                                        <p:attrNameLst>
                                          <p:attrName>style.visibility</p:attrName>
                                        </p:attrNameLst>
                                      </p:cBhvr>
                                      <p:to>
                                        <p:strVal val="visible"/>
                                      </p:to>
                                    </p:set>
                                    <p:animEffect transition="in" filter="wipe(left)">
                                      <p:cBhvr>
                                        <p:cTn id="22" dur="500"/>
                                        <p:tgtEl>
                                          <p:spTgt spid="10651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06513"/>
                                        </p:tgtEl>
                                        <p:attrNameLst>
                                          <p:attrName>style.visibility</p:attrName>
                                        </p:attrNameLst>
                                      </p:cBhvr>
                                      <p:to>
                                        <p:strVal val="visible"/>
                                      </p:to>
                                    </p:set>
                                    <p:animEffect transition="in" filter="wipe(left)">
                                      <p:cBhvr>
                                        <p:cTn id="25" dur="500"/>
                                        <p:tgtEl>
                                          <p:spTgt spid="10651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6511"/>
                                        </p:tgtEl>
                                        <p:attrNameLst>
                                          <p:attrName>style.visibility</p:attrName>
                                        </p:attrNameLst>
                                      </p:cBhvr>
                                      <p:to>
                                        <p:strVal val="visible"/>
                                      </p:to>
                                    </p:set>
                                    <p:animEffect transition="in" filter="wipe(left)">
                                      <p:cBhvr>
                                        <p:cTn id="30" dur="500"/>
                                        <p:tgtEl>
                                          <p:spTgt spid="106511"/>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06514"/>
                                        </p:tgtEl>
                                        <p:attrNameLst>
                                          <p:attrName>style.visibility</p:attrName>
                                        </p:attrNameLst>
                                      </p:cBhvr>
                                      <p:to>
                                        <p:strVal val="visible"/>
                                      </p:to>
                                    </p:set>
                                    <p:animEffect transition="in" filter="wipe(left)">
                                      <p:cBhvr>
                                        <p:cTn id="33" dur="500"/>
                                        <p:tgtEl>
                                          <p:spTgt spid="10651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06518"/>
                                        </p:tgtEl>
                                        <p:attrNameLst>
                                          <p:attrName>style.visibility</p:attrName>
                                        </p:attrNameLst>
                                      </p:cBhvr>
                                      <p:to>
                                        <p:strVal val="visible"/>
                                      </p:to>
                                    </p:set>
                                    <p:animEffect transition="in" filter="wipe(left)">
                                      <p:cBhvr>
                                        <p:cTn id="36" dur="500"/>
                                        <p:tgtEl>
                                          <p:spTgt spid="10651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06516"/>
                                        </p:tgtEl>
                                        <p:attrNameLst>
                                          <p:attrName>style.visibility</p:attrName>
                                        </p:attrNameLst>
                                      </p:cBhvr>
                                      <p:to>
                                        <p:strVal val="visible"/>
                                      </p:to>
                                    </p:set>
                                    <p:animEffect transition="in" filter="wipe(left)">
                                      <p:cBhvr>
                                        <p:cTn id="39" dur="500"/>
                                        <p:tgtEl>
                                          <p:spTgt spid="106516"/>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06517"/>
                                        </p:tgtEl>
                                        <p:attrNameLst>
                                          <p:attrName>style.visibility</p:attrName>
                                        </p:attrNameLst>
                                      </p:cBhvr>
                                      <p:to>
                                        <p:strVal val="visible"/>
                                      </p:to>
                                    </p:set>
                                    <p:animEffect transition="in" filter="wipe(left)">
                                      <p:cBhvr>
                                        <p:cTn id="42" dur="500"/>
                                        <p:tgtEl>
                                          <p:spTgt spid="106517"/>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06525"/>
                                        </p:tgtEl>
                                        <p:attrNameLst>
                                          <p:attrName>style.visibility</p:attrName>
                                        </p:attrNameLst>
                                      </p:cBhvr>
                                      <p:to>
                                        <p:strVal val="visible"/>
                                      </p:to>
                                    </p:set>
                                    <p:animEffect transition="in" filter="wipe(down)">
                                      <p:cBhvr>
                                        <p:cTn id="45" dur="500"/>
                                        <p:tgtEl>
                                          <p:spTgt spid="106525"/>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06521"/>
                                        </p:tgtEl>
                                        <p:attrNameLst>
                                          <p:attrName>style.visibility</p:attrName>
                                        </p:attrNameLst>
                                      </p:cBhvr>
                                      <p:to>
                                        <p:strVal val="visible"/>
                                      </p:to>
                                    </p:set>
                                    <p:animEffect transition="in" filter="wipe(down)">
                                      <p:cBhvr>
                                        <p:cTn id="48" dur="500"/>
                                        <p:tgtEl>
                                          <p:spTgt spid="106521"/>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06522"/>
                                        </p:tgtEl>
                                        <p:attrNameLst>
                                          <p:attrName>style.visibility</p:attrName>
                                        </p:attrNameLst>
                                      </p:cBhvr>
                                      <p:to>
                                        <p:strVal val="visible"/>
                                      </p:to>
                                    </p:set>
                                    <p:animEffect transition="in" filter="wipe(down)">
                                      <p:cBhvr>
                                        <p:cTn id="51" dur="500"/>
                                        <p:tgtEl>
                                          <p:spTgt spid="106522"/>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06526"/>
                                        </p:tgtEl>
                                        <p:attrNameLst>
                                          <p:attrName>style.visibility</p:attrName>
                                        </p:attrNameLst>
                                      </p:cBhvr>
                                      <p:to>
                                        <p:strVal val="visible"/>
                                      </p:to>
                                    </p:set>
                                    <p:animEffect transition="in" filter="wipe(down)">
                                      <p:cBhvr>
                                        <p:cTn id="54" dur="500"/>
                                        <p:tgtEl>
                                          <p:spTgt spid="106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3" grpId="0" animBg="1"/>
      <p:bldP spid="106504" grpId="0" animBg="1"/>
      <p:bldP spid="106505" grpId="0"/>
      <p:bldP spid="106506" grpId="0"/>
      <p:bldP spid="106507" grpId="0" animBg="1"/>
      <p:bldP spid="106511" grpId="0" animBg="1"/>
      <p:bldP spid="106512" grpId="0"/>
      <p:bldP spid="106513" grpId="0"/>
      <p:bldP spid="106514" grpId="0"/>
      <p:bldP spid="106516" grpId="0" animBg="1"/>
      <p:bldP spid="106517" grpId="0"/>
      <p:bldP spid="106518" grpId="0"/>
      <p:bldP spid="106521" grpId="0" animBg="1"/>
      <p:bldP spid="106522" grpId="0" animBg="1"/>
      <p:bldP spid="106525" grpId="0"/>
      <p:bldP spid="1065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037" y="0"/>
            <a:ext cx="10515600" cy="1325563"/>
          </a:xfrm>
        </p:spPr>
        <p:txBody>
          <a:bodyPr/>
          <a:lstStyle/>
          <a:p>
            <a:r>
              <a:rPr lang="en-US" dirty="0">
                <a:solidFill>
                  <a:schemeClr val="tx2">
                    <a:lumMod val="50000"/>
                  </a:schemeClr>
                </a:solidFill>
                <a:latin typeface="Calibri" panose="020F0502020204030204" pitchFamily="34" charset="0"/>
                <a:cs typeface="Calibri" panose="020F0502020204030204" pitchFamily="34" charset="0"/>
              </a:rPr>
              <a:t>Practice Problem </a:t>
            </a:r>
            <a:r>
              <a:rPr lang="nb-NO" dirty="0">
                <a:solidFill>
                  <a:schemeClr val="tx2">
                    <a:lumMod val="50000"/>
                  </a:schemeClr>
                </a:solidFill>
                <a:latin typeface="Calibri" panose="020F0502020204030204" pitchFamily="34" charset="0"/>
                <a:cs typeface="Calibri" panose="020F0502020204030204" pitchFamily="34" charset="0"/>
              </a:rPr>
              <a:t>2.2 i PRN</a:t>
            </a:r>
            <a:endParaRPr lang="nb-NO" dirty="0"/>
          </a:p>
        </p:txBody>
      </p:sp>
      <mc:AlternateContent xmlns:mc="http://schemas.openxmlformats.org/markup-compatibility/2006" xmlns:a14="http://schemas.microsoft.com/office/drawing/2010/main">
        <mc:Choice Requires="a14">
          <p:sp>
            <p:nvSpPr>
              <p:cNvPr id="3" name="TextBox 2"/>
              <p:cNvSpPr txBox="1"/>
              <p:nvPr/>
            </p:nvSpPr>
            <p:spPr>
              <a:xfrm>
                <a:off x="1341136" y="1093767"/>
                <a:ext cx="5600941" cy="1280543"/>
              </a:xfrm>
              <a:prstGeom prst="rect">
                <a:avLst/>
              </a:prstGeom>
              <a:noFill/>
            </p:spPr>
            <p:txBody>
              <a:bodyPr wrap="square" rtlCol="0">
                <a:spAutoFit/>
              </a:bodyPr>
              <a:lstStyle/>
              <a:p>
                <a:r>
                  <a:rPr lang="nb-NO" sz="2000" dirty="0">
                    <a:solidFill>
                      <a:schemeClr val="tx2">
                        <a:lumMod val="50000"/>
                      </a:schemeClr>
                    </a:solidFill>
                    <a:latin typeface="Cambria Math" panose="02040503050406030204" pitchFamily="18" charset="0"/>
                    <a:ea typeface="Cambria Math" panose="02040503050406030204" pitchFamily="18" charset="0"/>
                  </a:rPr>
                  <a:t>Markedsetterspørsel</a:t>
                </a:r>
                <a:r>
                  <a:rPr lang="nb-NO" sz="2000" dirty="0">
                    <a:solidFill>
                      <a:schemeClr val="tx2">
                        <a:lumMod val="50000"/>
                      </a:schemeClr>
                    </a:solidFill>
                  </a:rPr>
                  <a:t> </a:t>
                </a:r>
                <a14:m>
                  <m:oMath xmlns:m="http://schemas.openxmlformats.org/officeDocument/2006/math">
                    <m:sSup>
                      <m:sSupPr>
                        <m:ctrlPr>
                          <a:rPr lang="nb-NO" sz="2000" i="1" smtClean="0">
                            <a:solidFill>
                              <a:schemeClr val="tx2">
                                <a:lumMod val="50000"/>
                              </a:schemeClr>
                            </a:solidFill>
                            <a:latin typeface="Cambria Math" panose="02040503050406030204" pitchFamily="18" charset="0"/>
                          </a:rPr>
                        </m:ctrlPr>
                      </m:sSupPr>
                      <m:e>
                        <m:r>
                          <a:rPr lang="nb-NO" sz="2000" b="0" i="1" smtClean="0">
                            <a:solidFill>
                              <a:schemeClr val="tx2">
                                <a:lumMod val="50000"/>
                              </a:schemeClr>
                            </a:solidFill>
                            <a:latin typeface="Cambria Math" panose="02040503050406030204" pitchFamily="18" charset="0"/>
                          </a:rPr>
                          <m:t>𝑄</m:t>
                        </m:r>
                      </m:e>
                      <m:sup>
                        <m:r>
                          <a:rPr lang="nb-NO" sz="2000" b="0" i="1" smtClean="0">
                            <a:solidFill>
                              <a:schemeClr val="tx2">
                                <a:lumMod val="50000"/>
                              </a:schemeClr>
                            </a:solidFill>
                            <a:latin typeface="Cambria Math" panose="02040503050406030204" pitchFamily="18" charset="0"/>
                          </a:rPr>
                          <m:t>𝐷</m:t>
                        </m:r>
                      </m:sup>
                    </m:sSup>
                    <m:r>
                      <a:rPr lang="nb-NO" sz="2000" b="0" i="1" smtClean="0">
                        <a:solidFill>
                          <a:schemeClr val="tx2">
                            <a:lumMod val="50000"/>
                          </a:schemeClr>
                        </a:solidFill>
                        <a:latin typeface="Cambria Math" panose="02040503050406030204" pitchFamily="18" charset="0"/>
                      </a:rPr>
                      <m:t>=</m:t>
                    </m:r>
                    <m:f>
                      <m:fPr>
                        <m:ctrlPr>
                          <a:rPr lang="nb-NO" sz="2000" b="0" i="1" smtClean="0">
                            <a:solidFill>
                              <a:schemeClr val="tx2">
                                <a:lumMod val="50000"/>
                              </a:schemeClr>
                            </a:solidFill>
                            <a:latin typeface="Cambria Math" panose="02040503050406030204" pitchFamily="18" charset="0"/>
                          </a:rPr>
                        </m:ctrlPr>
                      </m:fPr>
                      <m:num>
                        <m:r>
                          <a:rPr lang="nb-NO" sz="2000" b="0" i="1" smtClean="0">
                            <a:solidFill>
                              <a:schemeClr val="tx2">
                                <a:lumMod val="50000"/>
                              </a:schemeClr>
                            </a:solidFill>
                            <a:latin typeface="Cambria Math" panose="02040503050406030204" pitchFamily="18" charset="0"/>
                          </a:rPr>
                          <m:t>6000−50</m:t>
                        </m:r>
                        <m:r>
                          <a:rPr lang="nb-NO" sz="2000" b="0" i="1" smtClean="0">
                            <a:solidFill>
                              <a:schemeClr val="tx2">
                                <a:lumMod val="50000"/>
                              </a:schemeClr>
                            </a:solidFill>
                            <a:latin typeface="Cambria Math" panose="02040503050406030204" pitchFamily="18" charset="0"/>
                          </a:rPr>
                          <m:t>𝑃</m:t>
                        </m:r>
                      </m:num>
                      <m:den>
                        <m:r>
                          <a:rPr lang="nb-NO" sz="2000" b="0" i="1" smtClean="0">
                            <a:solidFill>
                              <a:schemeClr val="tx2">
                                <a:lumMod val="50000"/>
                              </a:schemeClr>
                            </a:solidFill>
                            <a:latin typeface="Cambria Math" panose="02040503050406030204" pitchFamily="18" charset="0"/>
                          </a:rPr>
                          <m:t>9</m:t>
                        </m:r>
                      </m:den>
                    </m:f>
                  </m:oMath>
                </a14:m>
                <a:endParaRPr lang="nb-NO" sz="2000" dirty="0">
                  <a:solidFill>
                    <a:schemeClr val="tx2">
                      <a:lumMod val="50000"/>
                    </a:schemeClr>
                  </a:solidFill>
                </a:endParaRPr>
              </a:p>
              <a:p>
                <a:r>
                  <a:rPr lang="nb-NO" sz="2000" dirty="0">
                    <a:solidFill>
                      <a:schemeClr val="tx2">
                        <a:lumMod val="50000"/>
                      </a:schemeClr>
                    </a:solidFill>
                    <a:latin typeface="Cambria Math" panose="02040503050406030204" pitchFamily="18" charset="0"/>
                    <a:ea typeface="Cambria Math" panose="02040503050406030204" pitchFamily="18" charset="0"/>
                  </a:rPr>
                  <a:t>Invers etterspørsel: </a:t>
                </a:r>
                <a14:m>
                  <m:oMath xmlns:m="http://schemas.openxmlformats.org/officeDocument/2006/math">
                    <m:r>
                      <m:rPr>
                        <m:sty m:val="p"/>
                      </m:rPr>
                      <a:rPr lang="nb-NO" sz="2000" b="0" i="0" smtClean="0">
                        <a:solidFill>
                          <a:schemeClr val="tx2">
                            <a:lumMod val="50000"/>
                          </a:schemeClr>
                        </a:solidFill>
                        <a:latin typeface="Cambria Math" panose="02040503050406030204" pitchFamily="18" charset="0"/>
                      </a:rPr>
                      <m:t>P</m:t>
                    </m:r>
                    <m:r>
                      <a:rPr lang="nb-NO" sz="2000" b="0" i="0" smtClean="0">
                        <a:solidFill>
                          <a:schemeClr val="tx2">
                            <a:lumMod val="50000"/>
                          </a:schemeClr>
                        </a:solidFill>
                        <a:latin typeface="Cambria Math" panose="02040503050406030204" pitchFamily="18" charset="0"/>
                      </a:rPr>
                      <m:t>=</m:t>
                    </m:r>
                    <m:r>
                      <a:rPr lang="nb-NO" sz="2000" b="0" i="1" smtClean="0">
                        <a:solidFill>
                          <a:schemeClr val="tx2">
                            <a:lumMod val="50000"/>
                          </a:schemeClr>
                        </a:solidFill>
                        <a:latin typeface="Cambria Math" panose="02040503050406030204" pitchFamily="18" charset="0"/>
                      </a:rPr>
                      <m:t>120−</m:t>
                    </m:r>
                    <m:f>
                      <m:fPr>
                        <m:ctrlPr>
                          <a:rPr lang="nb-NO" sz="2000" i="1">
                            <a:solidFill>
                              <a:schemeClr val="tx2">
                                <a:lumMod val="50000"/>
                              </a:schemeClr>
                            </a:solidFill>
                            <a:latin typeface="Cambria Math" panose="02040503050406030204" pitchFamily="18" charset="0"/>
                          </a:rPr>
                        </m:ctrlPr>
                      </m:fPr>
                      <m:num>
                        <m:r>
                          <a:rPr lang="nb-NO" sz="2000" b="0" i="1" smtClean="0">
                            <a:solidFill>
                              <a:schemeClr val="tx2">
                                <a:lumMod val="50000"/>
                              </a:schemeClr>
                            </a:solidFill>
                            <a:latin typeface="Cambria Math" panose="02040503050406030204" pitchFamily="18" charset="0"/>
                          </a:rPr>
                          <m:t>9</m:t>
                        </m:r>
                        <m:r>
                          <a:rPr lang="nb-NO" sz="2000" b="0" i="1" smtClean="0">
                            <a:solidFill>
                              <a:schemeClr val="tx2">
                                <a:lumMod val="50000"/>
                              </a:schemeClr>
                            </a:solidFill>
                            <a:latin typeface="Cambria Math" panose="02040503050406030204" pitchFamily="18" charset="0"/>
                          </a:rPr>
                          <m:t>𝑄</m:t>
                        </m:r>
                      </m:num>
                      <m:den>
                        <m:r>
                          <a:rPr lang="nb-NO" sz="2000" b="0" i="1" smtClean="0">
                            <a:solidFill>
                              <a:schemeClr val="tx2">
                                <a:lumMod val="50000"/>
                              </a:schemeClr>
                            </a:solidFill>
                            <a:latin typeface="Cambria Math" panose="02040503050406030204" pitchFamily="18" charset="0"/>
                          </a:rPr>
                          <m:t>50</m:t>
                        </m:r>
                      </m:den>
                    </m:f>
                    <m:r>
                      <a:rPr lang="nb-NO" sz="2000" b="0" i="1" smtClean="0">
                        <a:solidFill>
                          <a:schemeClr val="tx2">
                            <a:lumMod val="50000"/>
                          </a:schemeClr>
                        </a:solidFill>
                        <a:latin typeface="Cambria Math" panose="02040503050406030204" pitchFamily="18" charset="0"/>
                      </a:rPr>
                      <m:t>       </m:t>
                    </m:r>
                  </m:oMath>
                </a14:m>
                <a:endParaRPr lang="nb-NO" sz="2000" b="0" dirty="0">
                  <a:solidFill>
                    <a:schemeClr val="tx2">
                      <a:lumMod val="50000"/>
                    </a:schemeClr>
                  </a:solidFill>
                </a:endParaRPr>
              </a:p>
              <a:p>
                <a:endParaRPr lang="nb-NO" sz="2000" b="0" dirty="0">
                  <a:solidFill>
                    <a:schemeClr val="tx2">
                      <a:lumMod val="50000"/>
                    </a:schemeClr>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341136" y="1093767"/>
                <a:ext cx="5600941" cy="1280543"/>
              </a:xfrm>
              <a:prstGeom prst="rect">
                <a:avLst/>
              </a:prstGeom>
              <a:blipFill>
                <a:blip r:embed="rId2"/>
                <a:stretch>
                  <a:fillRect l="-1088"/>
                </a:stretch>
              </a:blipFill>
            </p:spPr>
            <p:txBody>
              <a:bodyPr/>
              <a:lstStyle/>
              <a:p>
                <a:r>
                  <a:rPr lang="nb-NO">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012600" y="2374310"/>
                <a:ext cx="5669280" cy="10043903"/>
              </a:xfrm>
              <a:prstGeom prst="rect">
                <a:avLst/>
              </a:prstGeom>
              <a:noFill/>
            </p:spPr>
            <p:txBody>
              <a:bodyPr wrap="square" rtlCol="0">
                <a:spAutoFit/>
              </a:bodyPr>
              <a:lstStyle/>
              <a:p>
                <a:pPr marL="457200" indent="-457200">
                  <a:lnSpc>
                    <a:spcPct val="150000"/>
                  </a:lnSpc>
                  <a:buFont typeface="+mj-lt"/>
                  <a:buAutoNum type="alphaLcParenR" startAt="2"/>
                </a:pPr>
                <a:r>
                  <a:rPr lang="nb-NO" sz="2000" dirty="0">
                    <a:solidFill>
                      <a:schemeClr val="tx2">
                        <a:lumMod val="50000"/>
                      </a:schemeClr>
                    </a:solidFill>
                    <a:latin typeface="Cambria Math" panose="02040503050406030204" pitchFamily="18" charset="0"/>
                    <a:ea typeface="Cambria Math" panose="02040503050406030204" pitchFamily="18" charset="0"/>
                  </a:rPr>
                  <a:t>Maks profitt der MR = MC</a:t>
                </a:r>
              </a:p>
              <a:p>
                <a:pPr>
                  <a:lnSpc>
                    <a:spcPct val="150000"/>
                  </a:lnSpc>
                </a:pPr>
                <a14:m>
                  <m:oMathPara xmlns:m="http://schemas.openxmlformats.org/officeDocument/2006/math">
                    <m:oMathParaPr>
                      <m:jc m:val="centerGroup"/>
                    </m:oMathParaPr>
                    <m:oMath xmlns:m="http://schemas.openxmlformats.org/officeDocument/2006/math">
                      <m:r>
                        <a:rPr lang="nb-NO" sz="2000" i="1">
                          <a:solidFill>
                            <a:schemeClr val="tx2">
                              <a:lumMod val="50000"/>
                            </a:schemeClr>
                          </a:solidFill>
                          <a:latin typeface="Cambria Math" panose="02040503050406030204" pitchFamily="18" charset="0"/>
                        </a:rPr>
                        <m:t>120−</m:t>
                      </m:r>
                      <m:f>
                        <m:fPr>
                          <m:ctrlPr>
                            <a:rPr lang="nb-NO" sz="2000" i="1">
                              <a:solidFill>
                                <a:schemeClr val="tx2">
                                  <a:lumMod val="50000"/>
                                </a:schemeClr>
                              </a:solidFill>
                              <a:latin typeface="Cambria Math" panose="02040503050406030204" pitchFamily="18" charset="0"/>
                            </a:rPr>
                          </m:ctrlPr>
                        </m:fPr>
                        <m:num>
                          <m:r>
                            <a:rPr lang="nb-NO" sz="2000" i="1">
                              <a:solidFill>
                                <a:schemeClr val="tx2">
                                  <a:lumMod val="50000"/>
                                </a:schemeClr>
                              </a:solidFill>
                              <a:latin typeface="Cambria Math" panose="02040503050406030204" pitchFamily="18" charset="0"/>
                            </a:rPr>
                            <m:t>18</m:t>
                          </m:r>
                          <m:r>
                            <a:rPr lang="nb-NO" sz="2000" i="1">
                              <a:solidFill>
                                <a:schemeClr val="tx2">
                                  <a:lumMod val="50000"/>
                                </a:schemeClr>
                              </a:solidFill>
                              <a:latin typeface="Cambria Math" panose="02040503050406030204" pitchFamily="18" charset="0"/>
                            </a:rPr>
                            <m:t>𝑄</m:t>
                          </m:r>
                        </m:num>
                        <m:den>
                          <m:r>
                            <a:rPr lang="nb-NO" sz="2000" i="1">
                              <a:solidFill>
                                <a:schemeClr val="tx2">
                                  <a:lumMod val="50000"/>
                                </a:schemeClr>
                              </a:solidFill>
                              <a:latin typeface="Cambria Math" panose="02040503050406030204" pitchFamily="18" charset="0"/>
                            </a:rPr>
                            <m:t>50</m:t>
                          </m:r>
                        </m:den>
                      </m:f>
                      <m:r>
                        <a:rPr lang="nb-NO" sz="2000" b="0" i="1" smtClean="0">
                          <a:solidFill>
                            <a:schemeClr val="tx2">
                              <a:lumMod val="50000"/>
                            </a:schemeClr>
                          </a:solidFill>
                          <a:latin typeface="Cambria Math" panose="02040503050406030204" pitchFamily="18" charset="0"/>
                        </a:rPr>
                        <m:t>=10+</m:t>
                      </m:r>
                      <m:f>
                        <m:fPr>
                          <m:ctrlPr>
                            <a:rPr lang="nb-NO" sz="2000" i="1">
                              <a:solidFill>
                                <a:schemeClr val="tx2">
                                  <a:lumMod val="50000"/>
                                </a:schemeClr>
                              </a:solidFill>
                              <a:latin typeface="Cambria Math" panose="02040503050406030204" pitchFamily="18" charset="0"/>
                            </a:rPr>
                          </m:ctrlPr>
                        </m:fPr>
                        <m:num>
                          <m:r>
                            <a:rPr lang="nb-NO" sz="2000" i="1">
                              <a:solidFill>
                                <a:schemeClr val="tx2">
                                  <a:lumMod val="50000"/>
                                </a:schemeClr>
                              </a:solidFill>
                              <a:latin typeface="Cambria Math" panose="02040503050406030204" pitchFamily="18" charset="0"/>
                            </a:rPr>
                            <m:t>𝑄</m:t>
                          </m:r>
                        </m:num>
                        <m:den>
                          <m:r>
                            <a:rPr lang="nb-NO" sz="2000" b="0" i="1" smtClean="0">
                              <a:solidFill>
                                <a:schemeClr val="tx2">
                                  <a:lumMod val="50000"/>
                                </a:schemeClr>
                              </a:solidFill>
                              <a:latin typeface="Cambria Math" panose="02040503050406030204" pitchFamily="18" charset="0"/>
                            </a:rPr>
                            <m:t>25</m:t>
                          </m:r>
                        </m:den>
                      </m:f>
                    </m:oMath>
                  </m:oMathPara>
                </a14:m>
                <a:endParaRPr lang="nb-NO" sz="2000" dirty="0">
                  <a:solidFill>
                    <a:schemeClr val="tx2">
                      <a:lumMod val="50000"/>
                    </a:schemeClr>
                  </a:solidFill>
                  <a:latin typeface="Cambria Math" panose="02040503050406030204" pitchFamily="18" charset="0"/>
                  <a:ea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nb-NO" sz="2000" b="0" i="1" smtClean="0">
                          <a:solidFill>
                            <a:schemeClr val="tx2">
                              <a:lumMod val="50000"/>
                            </a:schemeClr>
                          </a:solidFill>
                          <a:latin typeface="Cambria Math" panose="02040503050406030204" pitchFamily="18" charset="0"/>
                        </a:rPr>
                        <m:t>110</m:t>
                      </m:r>
                      <m:r>
                        <a:rPr lang="nb-NO" sz="2000" i="1">
                          <a:solidFill>
                            <a:schemeClr val="tx2">
                              <a:lumMod val="50000"/>
                            </a:schemeClr>
                          </a:solidFill>
                          <a:latin typeface="Cambria Math" panose="02040503050406030204" pitchFamily="18" charset="0"/>
                        </a:rPr>
                        <m:t>=</m:t>
                      </m:r>
                      <m:f>
                        <m:fPr>
                          <m:ctrlPr>
                            <a:rPr lang="nb-NO" sz="2000" i="1">
                              <a:solidFill>
                                <a:schemeClr val="tx2">
                                  <a:lumMod val="50000"/>
                                </a:schemeClr>
                              </a:solidFill>
                              <a:latin typeface="Cambria Math" panose="02040503050406030204" pitchFamily="18" charset="0"/>
                            </a:rPr>
                          </m:ctrlPr>
                        </m:fPr>
                        <m:num>
                          <m:r>
                            <a:rPr lang="nb-NO" sz="2000" i="1">
                              <a:solidFill>
                                <a:schemeClr val="tx2">
                                  <a:lumMod val="50000"/>
                                </a:schemeClr>
                              </a:solidFill>
                              <a:latin typeface="Cambria Math" panose="02040503050406030204" pitchFamily="18" charset="0"/>
                            </a:rPr>
                            <m:t>2</m:t>
                          </m:r>
                          <m:r>
                            <a:rPr lang="nb-NO" sz="2000" i="1">
                              <a:solidFill>
                                <a:schemeClr val="tx2">
                                  <a:lumMod val="50000"/>
                                </a:schemeClr>
                              </a:solidFill>
                              <a:latin typeface="Cambria Math" panose="02040503050406030204" pitchFamily="18" charset="0"/>
                            </a:rPr>
                            <m:t>𝑄</m:t>
                          </m:r>
                        </m:num>
                        <m:den>
                          <m:r>
                            <a:rPr lang="nb-NO" sz="2000" i="1">
                              <a:solidFill>
                                <a:schemeClr val="tx2">
                                  <a:lumMod val="50000"/>
                                </a:schemeClr>
                              </a:solidFill>
                              <a:latin typeface="Cambria Math" panose="02040503050406030204" pitchFamily="18" charset="0"/>
                            </a:rPr>
                            <m:t>50</m:t>
                          </m:r>
                        </m:den>
                      </m:f>
                      <m:r>
                        <a:rPr lang="nb-NO" sz="2000" i="1">
                          <a:solidFill>
                            <a:schemeClr val="tx2">
                              <a:lumMod val="50000"/>
                            </a:schemeClr>
                          </a:solidFill>
                          <a:latin typeface="Cambria Math" panose="02040503050406030204" pitchFamily="18" charset="0"/>
                        </a:rPr>
                        <m:t>+</m:t>
                      </m:r>
                      <m:f>
                        <m:fPr>
                          <m:ctrlPr>
                            <a:rPr lang="nb-NO" sz="2000" i="1">
                              <a:solidFill>
                                <a:schemeClr val="tx2">
                                  <a:lumMod val="50000"/>
                                </a:schemeClr>
                              </a:solidFill>
                              <a:latin typeface="Cambria Math" panose="02040503050406030204" pitchFamily="18" charset="0"/>
                            </a:rPr>
                          </m:ctrlPr>
                        </m:fPr>
                        <m:num>
                          <m:r>
                            <a:rPr lang="nb-NO" sz="2000" i="1">
                              <a:solidFill>
                                <a:schemeClr val="tx2">
                                  <a:lumMod val="50000"/>
                                </a:schemeClr>
                              </a:solidFill>
                              <a:latin typeface="Cambria Math" panose="02040503050406030204" pitchFamily="18" charset="0"/>
                            </a:rPr>
                            <m:t>18</m:t>
                          </m:r>
                          <m:r>
                            <a:rPr lang="nb-NO" sz="2000" i="1">
                              <a:solidFill>
                                <a:schemeClr val="tx2">
                                  <a:lumMod val="50000"/>
                                </a:schemeClr>
                              </a:solidFill>
                              <a:latin typeface="Cambria Math" panose="02040503050406030204" pitchFamily="18" charset="0"/>
                            </a:rPr>
                            <m:t>𝑄</m:t>
                          </m:r>
                        </m:num>
                        <m:den>
                          <m:r>
                            <a:rPr lang="nb-NO" sz="2000" i="1">
                              <a:solidFill>
                                <a:schemeClr val="tx2">
                                  <a:lumMod val="50000"/>
                                </a:schemeClr>
                              </a:solidFill>
                              <a:latin typeface="Cambria Math" panose="02040503050406030204" pitchFamily="18" charset="0"/>
                            </a:rPr>
                            <m:t>50</m:t>
                          </m:r>
                        </m:den>
                      </m:f>
                    </m:oMath>
                  </m:oMathPara>
                </a14:m>
                <a:endParaRPr lang="nb-NO" sz="2000" dirty="0">
                  <a:solidFill>
                    <a:schemeClr val="tx2">
                      <a:lumMod val="50000"/>
                    </a:schemeClr>
                  </a:solidFill>
                  <a:latin typeface="Cambria Math" panose="02040503050406030204" pitchFamily="18" charset="0"/>
                  <a:ea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nb-NO" sz="2000" i="1">
                          <a:solidFill>
                            <a:schemeClr val="tx2">
                              <a:lumMod val="50000"/>
                            </a:schemeClr>
                          </a:solidFill>
                          <a:latin typeface="Cambria Math" panose="02040503050406030204" pitchFamily="18" charset="0"/>
                        </a:rPr>
                        <m:t>110∗50</m:t>
                      </m:r>
                      <m:r>
                        <a:rPr lang="nb-NO" sz="2000" b="0" i="1" smtClean="0">
                          <a:solidFill>
                            <a:schemeClr val="tx2">
                              <a:lumMod val="50000"/>
                            </a:schemeClr>
                          </a:solidFill>
                          <a:latin typeface="Cambria Math" panose="02040503050406030204" pitchFamily="18" charset="0"/>
                        </a:rPr>
                        <m:t>=</m:t>
                      </m:r>
                      <m:r>
                        <a:rPr lang="nb-NO" sz="2000" i="1">
                          <a:solidFill>
                            <a:schemeClr val="tx2">
                              <a:lumMod val="50000"/>
                            </a:schemeClr>
                          </a:solidFill>
                          <a:latin typeface="Cambria Math" panose="02040503050406030204" pitchFamily="18" charset="0"/>
                        </a:rPr>
                        <m:t>2</m:t>
                      </m:r>
                      <m:r>
                        <a:rPr lang="nb-NO" sz="2000" b="0" i="1" smtClean="0">
                          <a:solidFill>
                            <a:schemeClr val="tx2">
                              <a:lumMod val="50000"/>
                            </a:schemeClr>
                          </a:solidFill>
                          <a:latin typeface="Cambria Math" panose="02040503050406030204" pitchFamily="18" charset="0"/>
                        </a:rPr>
                        <m:t>0</m:t>
                      </m:r>
                      <m:r>
                        <a:rPr lang="nb-NO" sz="2000" i="1">
                          <a:solidFill>
                            <a:schemeClr val="tx2">
                              <a:lumMod val="50000"/>
                            </a:schemeClr>
                          </a:solidFill>
                          <a:latin typeface="Cambria Math" panose="02040503050406030204" pitchFamily="18" charset="0"/>
                        </a:rPr>
                        <m:t>𝑄</m:t>
                      </m:r>
                      <m:r>
                        <a:rPr lang="nb-NO" sz="2000" b="0" i="1" smtClean="0">
                          <a:solidFill>
                            <a:schemeClr val="tx2">
                              <a:lumMod val="50000"/>
                            </a:schemeClr>
                          </a:solidFill>
                          <a:latin typeface="Cambria Math" panose="02040503050406030204" pitchFamily="18" charset="0"/>
                        </a:rPr>
                        <m:t>⇒</m:t>
                      </m:r>
                      <m:sSup>
                        <m:sSupPr>
                          <m:ctrlPr>
                            <a:rPr lang="nb-NO" sz="2000" i="1" smtClean="0">
                              <a:solidFill>
                                <a:schemeClr val="tx2">
                                  <a:lumMod val="50000"/>
                                </a:schemeClr>
                              </a:solidFill>
                              <a:latin typeface="Cambria Math" panose="02040503050406030204" pitchFamily="18" charset="0"/>
                              <a:ea typeface="Cambria Math" panose="02040503050406030204" pitchFamily="18" charset="0"/>
                            </a:rPr>
                          </m:ctrlPr>
                        </m:sSupPr>
                        <m:e>
                          <m:r>
                            <a:rPr lang="nb-NO" sz="2000" i="1">
                              <a:solidFill>
                                <a:schemeClr val="tx2">
                                  <a:lumMod val="50000"/>
                                </a:schemeClr>
                              </a:solidFill>
                              <a:latin typeface="Cambria Math" panose="02040503050406030204" pitchFamily="18" charset="0"/>
                              <a:ea typeface="Cambria Math" panose="02040503050406030204" pitchFamily="18" charset="0"/>
                            </a:rPr>
                            <m:t>𝑄</m:t>
                          </m:r>
                        </m:e>
                        <m:sup>
                          <m:r>
                            <a:rPr lang="nb-NO" sz="2000" b="0" i="1" smtClean="0">
                              <a:solidFill>
                                <a:schemeClr val="tx2">
                                  <a:lumMod val="50000"/>
                                </a:schemeClr>
                              </a:solidFill>
                              <a:latin typeface="Cambria Math" panose="02040503050406030204" pitchFamily="18" charset="0"/>
                              <a:ea typeface="Cambria Math" panose="02040503050406030204" pitchFamily="18" charset="0"/>
                            </a:rPr>
                            <m:t>𝑀</m:t>
                          </m:r>
                        </m:sup>
                      </m:sSup>
                      <m:r>
                        <a:rPr lang="nb-NO" sz="2000" i="1">
                          <a:solidFill>
                            <a:schemeClr val="tx2">
                              <a:lumMod val="50000"/>
                            </a:schemeClr>
                          </a:solidFill>
                          <a:latin typeface="Cambria Math" panose="02040503050406030204" pitchFamily="18" charset="0"/>
                          <a:ea typeface="Cambria Math" panose="02040503050406030204" pitchFamily="18" charset="0"/>
                        </a:rPr>
                        <m:t>=</m:t>
                      </m:r>
                      <m:f>
                        <m:fPr>
                          <m:ctrlPr>
                            <a:rPr lang="nb-NO" sz="2000" i="1">
                              <a:solidFill>
                                <a:schemeClr val="tx2">
                                  <a:lumMod val="50000"/>
                                </a:schemeClr>
                              </a:solidFill>
                              <a:latin typeface="Cambria Math" panose="02040503050406030204" pitchFamily="18" charset="0"/>
                              <a:ea typeface="Cambria Math" panose="02040503050406030204" pitchFamily="18" charset="0"/>
                            </a:rPr>
                          </m:ctrlPr>
                        </m:fPr>
                        <m:num>
                          <m:r>
                            <a:rPr lang="nb-NO" sz="2000" b="0" i="1" smtClean="0">
                              <a:solidFill>
                                <a:schemeClr val="tx2">
                                  <a:lumMod val="50000"/>
                                </a:schemeClr>
                              </a:solidFill>
                              <a:latin typeface="Cambria Math" panose="02040503050406030204" pitchFamily="18" charset="0"/>
                              <a:ea typeface="Cambria Math" panose="02040503050406030204" pitchFamily="18" charset="0"/>
                            </a:rPr>
                            <m:t>5500</m:t>
                          </m:r>
                        </m:num>
                        <m:den>
                          <m:r>
                            <a:rPr lang="nb-NO" sz="2000" i="1">
                              <a:solidFill>
                                <a:schemeClr val="tx2">
                                  <a:lumMod val="50000"/>
                                </a:schemeClr>
                              </a:solidFill>
                              <a:latin typeface="Cambria Math" panose="02040503050406030204" pitchFamily="18" charset="0"/>
                              <a:ea typeface="Cambria Math" panose="02040503050406030204" pitchFamily="18" charset="0"/>
                            </a:rPr>
                            <m:t>2</m:t>
                          </m:r>
                          <m:r>
                            <a:rPr lang="nb-NO" sz="2000" b="0" i="1" smtClean="0">
                              <a:solidFill>
                                <a:schemeClr val="tx2">
                                  <a:lumMod val="50000"/>
                                </a:schemeClr>
                              </a:solidFill>
                              <a:latin typeface="Cambria Math" panose="02040503050406030204" pitchFamily="18" charset="0"/>
                              <a:ea typeface="Cambria Math" panose="02040503050406030204" pitchFamily="18" charset="0"/>
                            </a:rPr>
                            <m:t>0</m:t>
                          </m:r>
                        </m:den>
                      </m:f>
                      <m:r>
                        <a:rPr lang="nb-NO" sz="2000" b="0" i="1" smtClean="0">
                          <a:solidFill>
                            <a:schemeClr val="tx2">
                              <a:lumMod val="50000"/>
                            </a:schemeClr>
                          </a:solidFill>
                          <a:latin typeface="Cambria Math" panose="02040503050406030204" pitchFamily="18" charset="0"/>
                          <a:ea typeface="Cambria Math" panose="02040503050406030204" pitchFamily="18" charset="0"/>
                        </a:rPr>
                        <m:t>=275</m:t>
                      </m:r>
                    </m:oMath>
                  </m:oMathPara>
                </a14:m>
                <a:endParaRPr lang="nb-NO" sz="2000" b="0" dirty="0">
                  <a:solidFill>
                    <a:schemeClr val="tx2">
                      <a:lumMod val="50000"/>
                    </a:schemeClr>
                  </a:solidFill>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sSup>
                        <m:sSupPr>
                          <m:ctrlPr>
                            <a:rPr lang="nb-NO" sz="2000" i="1">
                              <a:solidFill>
                                <a:schemeClr val="tx2">
                                  <a:lumMod val="50000"/>
                                </a:schemeClr>
                              </a:solidFill>
                              <a:latin typeface="Cambria Math" panose="02040503050406030204" pitchFamily="18" charset="0"/>
                              <a:ea typeface="Cambria Math" panose="02040503050406030204" pitchFamily="18" charset="0"/>
                            </a:rPr>
                          </m:ctrlPr>
                        </m:sSupPr>
                        <m:e>
                          <m:r>
                            <a:rPr lang="nb-NO" sz="2000" b="0" i="1" smtClean="0">
                              <a:solidFill>
                                <a:schemeClr val="tx2">
                                  <a:lumMod val="50000"/>
                                </a:schemeClr>
                              </a:solidFill>
                              <a:latin typeface="Cambria Math" panose="02040503050406030204" pitchFamily="18" charset="0"/>
                              <a:ea typeface="Cambria Math" panose="02040503050406030204" pitchFamily="18" charset="0"/>
                            </a:rPr>
                            <m:t>𝑃</m:t>
                          </m:r>
                        </m:e>
                        <m:sup>
                          <m:r>
                            <a:rPr lang="nb-NO" sz="2000" i="1">
                              <a:solidFill>
                                <a:schemeClr val="tx2">
                                  <a:lumMod val="50000"/>
                                </a:schemeClr>
                              </a:solidFill>
                              <a:latin typeface="Cambria Math" panose="02040503050406030204" pitchFamily="18" charset="0"/>
                              <a:ea typeface="Cambria Math" panose="02040503050406030204" pitchFamily="18" charset="0"/>
                            </a:rPr>
                            <m:t>𝑀</m:t>
                          </m:r>
                        </m:sup>
                      </m:sSup>
                      <m:r>
                        <a:rPr lang="nb-NO" sz="2000" i="1">
                          <a:solidFill>
                            <a:schemeClr val="tx2">
                              <a:lumMod val="50000"/>
                            </a:schemeClr>
                          </a:solidFill>
                          <a:latin typeface="Cambria Math" panose="02040503050406030204" pitchFamily="18" charset="0"/>
                          <a:ea typeface="Cambria Math" panose="02040503050406030204" pitchFamily="18" charset="0"/>
                        </a:rPr>
                        <m:t>=</m:t>
                      </m:r>
                      <m:f>
                        <m:fPr>
                          <m:ctrlPr>
                            <a:rPr lang="nb-NO" sz="2000" i="1">
                              <a:solidFill>
                                <a:schemeClr val="tx2">
                                  <a:lumMod val="50000"/>
                                </a:schemeClr>
                              </a:solidFill>
                              <a:latin typeface="Cambria Math" panose="02040503050406030204" pitchFamily="18" charset="0"/>
                            </a:rPr>
                          </m:ctrlPr>
                        </m:fPr>
                        <m:num>
                          <m:r>
                            <a:rPr lang="nb-NO" sz="2000" i="1">
                              <a:solidFill>
                                <a:schemeClr val="tx2">
                                  <a:lumMod val="50000"/>
                                </a:schemeClr>
                              </a:solidFill>
                              <a:latin typeface="Cambria Math" panose="02040503050406030204" pitchFamily="18" charset="0"/>
                            </a:rPr>
                            <m:t>6000−9</m:t>
                          </m:r>
                          <m:r>
                            <a:rPr lang="nb-NO" sz="2000" b="0" i="1" smtClean="0">
                              <a:solidFill>
                                <a:schemeClr val="tx2">
                                  <a:lumMod val="50000"/>
                                </a:schemeClr>
                              </a:solidFill>
                              <a:latin typeface="Cambria Math" panose="02040503050406030204" pitchFamily="18" charset="0"/>
                            </a:rPr>
                            <m:t>∗275</m:t>
                          </m:r>
                        </m:num>
                        <m:den>
                          <m:r>
                            <a:rPr lang="nb-NO" sz="2000" i="1">
                              <a:solidFill>
                                <a:schemeClr val="tx2">
                                  <a:lumMod val="50000"/>
                                </a:schemeClr>
                              </a:solidFill>
                              <a:latin typeface="Cambria Math" panose="02040503050406030204" pitchFamily="18" charset="0"/>
                            </a:rPr>
                            <m:t>50</m:t>
                          </m:r>
                        </m:den>
                      </m:f>
                      <m:r>
                        <a:rPr lang="nb-NO" sz="2000" b="0" i="1" smtClean="0">
                          <a:solidFill>
                            <a:schemeClr val="tx2">
                              <a:lumMod val="50000"/>
                            </a:schemeClr>
                          </a:solidFill>
                          <a:latin typeface="Cambria Math" panose="02040503050406030204" pitchFamily="18" charset="0"/>
                        </a:rPr>
                        <m:t>=70,5</m:t>
                      </m:r>
                    </m:oMath>
                  </m:oMathPara>
                </a14:m>
                <a:endParaRPr lang="nb-NO" sz="2000" b="0" dirty="0">
                  <a:solidFill>
                    <a:schemeClr val="tx2">
                      <a:lumMod val="50000"/>
                    </a:schemeClr>
                  </a:solidFill>
                  <a:latin typeface="Cambria Math" panose="02040503050406030204" pitchFamily="18" charset="0"/>
                </a:endParaRPr>
              </a:p>
              <a:p>
                <a:pPr>
                  <a:lnSpc>
                    <a:spcPct val="150000"/>
                  </a:lnSpc>
                </a:pPr>
                <a:endParaRPr lang="nb-NO" sz="2000" b="0" dirty="0">
                  <a:solidFill>
                    <a:schemeClr val="tx2">
                      <a:lumMod val="50000"/>
                    </a:schemeClr>
                  </a:solidFill>
                  <a:latin typeface="Cambria Math" panose="02040503050406030204" pitchFamily="18" charset="0"/>
                </a:endParaRPr>
              </a:p>
              <a:p>
                <a:pPr>
                  <a:lnSpc>
                    <a:spcPct val="150000"/>
                  </a:lnSpc>
                </a:pPr>
                <a:endParaRPr lang="nb-NO" sz="2000" dirty="0">
                  <a:solidFill>
                    <a:schemeClr val="tx2">
                      <a:lumMod val="50000"/>
                    </a:schemeClr>
                  </a:solidFill>
                  <a:latin typeface="Cambria Math" panose="02040503050406030204" pitchFamily="18" charset="0"/>
                  <a:ea typeface="Cambria Math" panose="02040503050406030204" pitchFamily="18" charset="0"/>
                </a:endParaRPr>
              </a:p>
              <a:p>
                <a:pPr>
                  <a:lnSpc>
                    <a:spcPct val="150000"/>
                  </a:lnSpc>
                </a:pPr>
                <a:endParaRPr lang="nb-NO" sz="2000" dirty="0">
                  <a:solidFill>
                    <a:schemeClr val="tx2">
                      <a:lumMod val="50000"/>
                    </a:schemeClr>
                  </a:solidFill>
                  <a:latin typeface="Cambria Math" panose="02040503050406030204" pitchFamily="18" charset="0"/>
                  <a:ea typeface="Cambria Math" panose="02040503050406030204" pitchFamily="18" charset="0"/>
                </a:endParaRPr>
              </a:p>
              <a:p>
                <a:pPr>
                  <a:lnSpc>
                    <a:spcPct val="150000"/>
                  </a:lnSpc>
                </a:pPr>
                <a:endParaRPr lang="nb-NO" sz="2000" dirty="0">
                  <a:solidFill>
                    <a:schemeClr val="tx2">
                      <a:lumMod val="50000"/>
                    </a:schemeClr>
                  </a:solidFill>
                  <a:latin typeface="Cambria Math" panose="02040503050406030204" pitchFamily="18" charset="0"/>
                  <a:ea typeface="Cambria Math" panose="02040503050406030204" pitchFamily="18" charset="0"/>
                </a:endParaRPr>
              </a:p>
              <a:p>
                <a:pPr>
                  <a:lnSpc>
                    <a:spcPct val="150000"/>
                  </a:lnSpc>
                </a:pPr>
                <a:endParaRPr lang="nb-NO" sz="2000" dirty="0">
                  <a:solidFill>
                    <a:schemeClr val="tx2">
                      <a:lumMod val="50000"/>
                    </a:schemeClr>
                  </a:solidFill>
                  <a:latin typeface="Cambria Math" panose="02040503050406030204" pitchFamily="18" charset="0"/>
                  <a:ea typeface="Cambria Math" panose="02040503050406030204" pitchFamily="18" charset="0"/>
                </a:endParaRPr>
              </a:p>
              <a:p>
                <a:endParaRPr lang="nb-NO" sz="2000" dirty="0">
                  <a:solidFill>
                    <a:schemeClr val="tx2">
                      <a:lumMod val="50000"/>
                    </a:schemeClr>
                  </a:solidFill>
                  <a:latin typeface="Cambria Math" panose="02040503050406030204" pitchFamily="18" charset="0"/>
                  <a:ea typeface="Cambria Math" panose="02040503050406030204" pitchFamily="18" charset="0"/>
                </a:endParaRPr>
              </a:p>
              <a:p>
                <a:pPr marL="457200" indent="-457200">
                  <a:buFont typeface="+mj-lt"/>
                  <a:buAutoNum type="alphaLcParenR" startAt="2"/>
                </a:pPr>
                <a:endParaRPr lang="nb-NO" sz="2000" dirty="0">
                  <a:solidFill>
                    <a:schemeClr val="tx2">
                      <a:lumMod val="50000"/>
                    </a:schemeClr>
                  </a:solidFill>
                  <a:latin typeface="Cambria Math" panose="02040503050406030204" pitchFamily="18" charset="0"/>
                  <a:ea typeface="Cambria Math" panose="02040503050406030204" pitchFamily="18" charset="0"/>
                </a:endParaRPr>
              </a:p>
              <a:p>
                <a:r>
                  <a:rPr lang="nb-NO" sz="2000" dirty="0">
                    <a:solidFill>
                      <a:schemeClr val="tx2">
                        <a:lumMod val="50000"/>
                      </a:schemeClr>
                    </a:solidFill>
                    <a:latin typeface="Cambria Math" panose="02040503050406030204" pitchFamily="18" charset="0"/>
                    <a:ea typeface="Cambria Math" panose="02040503050406030204" pitchFamily="18" charset="0"/>
                  </a:rPr>
                  <a:t>	</a:t>
                </a:r>
                <a:endParaRPr lang="nb-NO" sz="2000" dirty="0">
                  <a:solidFill>
                    <a:schemeClr val="tx2">
                      <a:lumMod val="50000"/>
                    </a:schemeClr>
                  </a:solidFill>
                </a:endParaRPr>
              </a:p>
              <a:p>
                <a:pPr>
                  <a:lnSpc>
                    <a:spcPct val="150000"/>
                  </a:lnSpc>
                </a:pPr>
                <a:endParaRPr lang="nb-NO" sz="2000" dirty="0">
                  <a:solidFill>
                    <a:schemeClr val="tx2">
                      <a:lumMod val="50000"/>
                    </a:schemeClr>
                  </a:solidFill>
                  <a:latin typeface="Cambria Math" panose="02040503050406030204" pitchFamily="18" charset="0"/>
                  <a:ea typeface="Cambria Math" panose="02040503050406030204" pitchFamily="18" charset="0"/>
                </a:endParaRPr>
              </a:p>
              <a:p>
                <a:pPr>
                  <a:lnSpc>
                    <a:spcPct val="150000"/>
                  </a:lnSpc>
                </a:pPr>
                <a:endParaRPr lang="nb-NO" sz="2000" dirty="0">
                  <a:solidFill>
                    <a:schemeClr val="tx2">
                      <a:lumMod val="50000"/>
                    </a:schemeClr>
                  </a:solidFill>
                  <a:latin typeface="Cambria Math" panose="02040503050406030204" pitchFamily="18" charset="0"/>
                  <a:ea typeface="Cambria Math" panose="02040503050406030204" pitchFamily="18" charset="0"/>
                </a:endParaRPr>
              </a:p>
              <a:p>
                <a:endParaRPr lang="nb-NO" sz="2000" dirty="0">
                  <a:solidFill>
                    <a:schemeClr val="tx2">
                      <a:lumMod val="50000"/>
                    </a:schemeClr>
                  </a:solidFill>
                  <a:latin typeface="Cambria Math" panose="02040503050406030204" pitchFamily="18" charset="0"/>
                  <a:ea typeface="Cambria Math" panose="02040503050406030204" pitchFamily="18" charset="0"/>
                </a:endParaRPr>
              </a:p>
              <a:p>
                <a:endParaRPr lang="nb-NO" sz="2000" dirty="0">
                  <a:solidFill>
                    <a:schemeClr val="tx2">
                      <a:lumMod val="50000"/>
                    </a:schemeClr>
                  </a:solidFill>
                  <a:latin typeface="Cambria Math" panose="02040503050406030204" pitchFamily="18" charset="0"/>
                  <a:ea typeface="Cambria Math" panose="02040503050406030204" pitchFamily="18" charset="0"/>
                </a:endParaRPr>
              </a:p>
              <a:p>
                <a:endParaRPr lang="nb-NO" sz="2000" dirty="0">
                  <a:solidFill>
                    <a:schemeClr val="tx2">
                      <a:lumMod val="50000"/>
                    </a:schemeClr>
                  </a:solidFill>
                  <a:latin typeface="Cambria Math" panose="02040503050406030204" pitchFamily="18" charset="0"/>
                  <a:ea typeface="Cambria Math" panose="02040503050406030204" pitchFamily="18" charset="0"/>
                </a:endParaRPr>
              </a:p>
              <a:p>
                <a:endParaRPr lang="nb-NO" sz="2000" dirty="0">
                  <a:solidFill>
                    <a:schemeClr val="tx2">
                      <a:lumMod val="50000"/>
                    </a:schemeClr>
                  </a:solidFill>
                  <a:latin typeface="Cambria Math" panose="02040503050406030204" pitchFamily="18" charset="0"/>
                  <a:ea typeface="Cambria Math" panose="02040503050406030204" pitchFamily="18" charset="0"/>
                </a:endParaRPr>
              </a:p>
              <a:p>
                <a:endParaRPr lang="nb-NO" sz="2000" dirty="0">
                  <a:solidFill>
                    <a:schemeClr val="tx2">
                      <a:lumMod val="50000"/>
                    </a:schemeClr>
                  </a:solidFill>
                  <a:latin typeface="Cambria Math" panose="02040503050406030204" pitchFamily="18" charset="0"/>
                  <a:ea typeface="Cambria Math" panose="02040503050406030204" pitchFamily="18" charset="0"/>
                </a:endParaRPr>
              </a:p>
              <a:p>
                <a:pPr marL="342900" indent="-342900">
                  <a:buAutoNum type="alphaLcParenR" startAt="3"/>
                </a:pPr>
                <a:endParaRPr lang="nb-NO" sz="2000" dirty="0">
                  <a:solidFill>
                    <a:schemeClr val="tx2">
                      <a:lumMod val="50000"/>
                    </a:schemeClr>
                  </a:solidFill>
                  <a:latin typeface="Cambria Math" panose="02040503050406030204" pitchFamily="18" charset="0"/>
                  <a:ea typeface="Cambria Math" panose="020405030504060302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012600" y="2374310"/>
                <a:ext cx="5669280" cy="10043903"/>
              </a:xfrm>
              <a:prstGeom prst="rect">
                <a:avLst/>
              </a:prstGeom>
              <a:blipFill>
                <a:blip r:embed="rId3"/>
                <a:stretch>
                  <a:fillRect l="-1075"/>
                </a:stretch>
              </a:blipFill>
            </p:spPr>
            <p:txBody>
              <a:bodyPr/>
              <a:lstStyle/>
              <a:p>
                <a:r>
                  <a:rPr lang="nb-NO">
                    <a:noFill/>
                  </a:rPr>
                  <a:t> </a:t>
                </a:r>
              </a:p>
            </p:txBody>
          </p:sp>
        </mc:Fallback>
      </mc:AlternateContent>
    </p:spTree>
    <p:extLst>
      <p:ext uri="{BB962C8B-B14F-4D97-AF65-F5344CB8AC3E}">
        <p14:creationId xmlns:p14="http://schemas.microsoft.com/office/powerpoint/2010/main" val="15693512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1B7D700-6D17-C31F-BCAA-80858FA7D043}"/>
              </a:ext>
            </a:extLst>
          </p:cNvPr>
          <p:cNvSpPr>
            <a:spLocks noGrp="1"/>
          </p:cNvSpPr>
          <p:nvPr>
            <p:ph type="title"/>
          </p:nvPr>
        </p:nvSpPr>
        <p:spPr/>
        <p:txBody>
          <a:bodyPr>
            <a:normAutofit/>
          </a:bodyPr>
          <a:lstStyle/>
          <a:p>
            <a:r>
              <a:rPr lang="nb-NO" altLang="nb-NO" sz="3200" dirty="0">
                <a:solidFill>
                  <a:schemeClr val="bg2">
                    <a:lumMod val="50000"/>
                  </a:schemeClr>
                </a:solidFill>
                <a:latin typeface="Calibri" panose="020F0502020204030204" pitchFamily="34" charset="0"/>
                <a:cs typeface="Calibri" panose="020F0502020204030204" pitchFamily="34" charset="0"/>
              </a:rPr>
              <a:t>Optimal pris og menge USA</a:t>
            </a:r>
            <a:endParaRPr lang="en-US" sz="3200" dirty="0"/>
          </a:p>
        </p:txBody>
      </p:sp>
      <p:pic>
        <p:nvPicPr>
          <p:cNvPr id="4" name="Bilde 3">
            <a:extLst>
              <a:ext uri="{FF2B5EF4-FFF2-40B4-BE49-F238E27FC236}">
                <a16:creationId xmlns:a16="http://schemas.microsoft.com/office/drawing/2014/main" id="{CCA0E1B1-BC26-6550-D6CB-A12DC12B9BC0}"/>
              </a:ext>
            </a:extLst>
          </p:cNvPr>
          <p:cNvPicPr>
            <a:picLocks noChangeAspect="1"/>
          </p:cNvPicPr>
          <p:nvPr/>
        </p:nvPicPr>
        <p:blipFill>
          <a:blip r:embed="rId2"/>
          <a:srcRect b="48275"/>
          <a:stretch/>
        </p:blipFill>
        <p:spPr>
          <a:xfrm>
            <a:off x="1159715" y="1792587"/>
            <a:ext cx="4218392" cy="3757188"/>
          </a:xfrm>
          <a:prstGeom prst="rect">
            <a:avLst/>
          </a:prstGeom>
        </p:spPr>
      </p:pic>
      <p:pic>
        <p:nvPicPr>
          <p:cNvPr id="6" name="Bilde 5">
            <a:extLst>
              <a:ext uri="{FF2B5EF4-FFF2-40B4-BE49-F238E27FC236}">
                <a16:creationId xmlns:a16="http://schemas.microsoft.com/office/drawing/2014/main" id="{A5307F0F-CC6C-F563-BABE-21F02FFF37EB}"/>
              </a:ext>
            </a:extLst>
          </p:cNvPr>
          <p:cNvPicPr>
            <a:picLocks noChangeAspect="1"/>
          </p:cNvPicPr>
          <p:nvPr/>
        </p:nvPicPr>
        <p:blipFill>
          <a:blip r:embed="rId2"/>
          <a:srcRect t="48275"/>
          <a:stretch/>
        </p:blipFill>
        <p:spPr>
          <a:xfrm>
            <a:off x="5878715" y="1690688"/>
            <a:ext cx="4218392" cy="3757188"/>
          </a:xfrm>
          <a:prstGeom prst="rect">
            <a:avLst/>
          </a:prstGeom>
        </p:spPr>
      </p:pic>
    </p:spTree>
    <p:extLst>
      <p:ext uri="{BB962C8B-B14F-4D97-AF65-F5344CB8AC3E}">
        <p14:creationId xmlns:p14="http://schemas.microsoft.com/office/powerpoint/2010/main" val="36389072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Line 5"/>
          <p:cNvSpPr>
            <a:spLocks noChangeShapeType="1"/>
          </p:cNvSpPr>
          <p:nvPr/>
        </p:nvSpPr>
        <p:spPr bwMode="auto">
          <a:xfrm>
            <a:off x="5943600" y="1828800"/>
            <a:ext cx="0" cy="2362200"/>
          </a:xfrm>
          <a:prstGeom prst="line">
            <a:avLst/>
          </a:prstGeom>
          <a:noFill/>
          <a:ln w="28575">
            <a:solidFill>
              <a:srgbClr val="66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8550" name="Line 6"/>
          <p:cNvSpPr>
            <a:spLocks noChangeShapeType="1"/>
          </p:cNvSpPr>
          <p:nvPr/>
        </p:nvSpPr>
        <p:spPr bwMode="auto">
          <a:xfrm>
            <a:off x="5943600" y="4191000"/>
            <a:ext cx="3124200" cy="0"/>
          </a:xfrm>
          <a:prstGeom prst="line">
            <a:avLst/>
          </a:prstGeom>
          <a:noFill/>
          <a:ln w="28575">
            <a:solidFill>
              <a:srgbClr val="66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8551" name="Text Box 7"/>
          <p:cNvSpPr txBox="1">
            <a:spLocks noChangeArrowheads="1"/>
          </p:cNvSpPr>
          <p:nvPr/>
        </p:nvSpPr>
        <p:spPr bwMode="auto">
          <a:xfrm>
            <a:off x="5267325" y="1547812"/>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ctr">
              <a:spcBef>
                <a:spcPct val="50000"/>
              </a:spcBef>
            </a:pPr>
            <a:r>
              <a:rPr lang="en-US" altLang="nb-NO" sz="1400" dirty="0" err="1">
                <a:solidFill>
                  <a:schemeClr val="bg2">
                    <a:lumMod val="50000"/>
                  </a:schemeClr>
                </a:solidFill>
              </a:rPr>
              <a:t>Pris</a:t>
            </a:r>
            <a:endParaRPr lang="en-US" altLang="nb-NO" sz="1400" dirty="0">
              <a:solidFill>
                <a:schemeClr val="bg2">
                  <a:lumMod val="50000"/>
                </a:schemeClr>
              </a:solidFill>
            </a:endParaRPr>
          </a:p>
        </p:txBody>
      </p:sp>
      <p:sp>
        <p:nvSpPr>
          <p:cNvPr id="108552" name="Text Box 8"/>
          <p:cNvSpPr txBox="1">
            <a:spLocks noChangeArrowheads="1"/>
          </p:cNvSpPr>
          <p:nvPr/>
        </p:nvSpPr>
        <p:spPr bwMode="auto">
          <a:xfrm>
            <a:off x="9067799" y="4086224"/>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spcBef>
                <a:spcPct val="50000"/>
              </a:spcBef>
            </a:pPr>
            <a:r>
              <a:rPr lang="en-US" altLang="nb-NO" sz="1400" dirty="0" err="1">
                <a:solidFill>
                  <a:schemeClr val="bg2">
                    <a:lumMod val="50000"/>
                  </a:schemeClr>
                </a:solidFill>
              </a:rPr>
              <a:t>Mengde</a:t>
            </a:r>
            <a:endParaRPr lang="en-US" altLang="nb-NO" sz="1400" dirty="0">
              <a:solidFill>
                <a:schemeClr val="bg2">
                  <a:lumMod val="50000"/>
                </a:schemeClr>
              </a:solidFill>
            </a:endParaRPr>
          </a:p>
        </p:txBody>
      </p:sp>
      <p:sp>
        <p:nvSpPr>
          <p:cNvPr id="108553" name="Line 9"/>
          <p:cNvSpPr>
            <a:spLocks noChangeShapeType="1"/>
          </p:cNvSpPr>
          <p:nvPr/>
        </p:nvSpPr>
        <p:spPr bwMode="auto">
          <a:xfrm>
            <a:off x="5943600" y="2057400"/>
            <a:ext cx="2743200" cy="21336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8557" name="Line 13"/>
          <p:cNvSpPr>
            <a:spLocks noChangeShapeType="1"/>
          </p:cNvSpPr>
          <p:nvPr/>
        </p:nvSpPr>
        <p:spPr bwMode="auto">
          <a:xfrm>
            <a:off x="5943600" y="2057400"/>
            <a:ext cx="1371600" cy="21336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8558" name="Text Box 14"/>
          <p:cNvSpPr txBox="1">
            <a:spLocks noChangeArrowheads="1"/>
          </p:cNvSpPr>
          <p:nvPr/>
        </p:nvSpPr>
        <p:spPr bwMode="auto">
          <a:xfrm>
            <a:off x="5486400" y="198120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r">
              <a:spcBef>
                <a:spcPct val="50000"/>
              </a:spcBef>
            </a:pPr>
            <a:r>
              <a:rPr lang="en-US" altLang="nb-NO" sz="1400" dirty="0">
                <a:solidFill>
                  <a:schemeClr val="bg2">
                    <a:lumMod val="50000"/>
                  </a:schemeClr>
                </a:solidFill>
              </a:rPr>
              <a:t>24</a:t>
            </a:r>
          </a:p>
        </p:txBody>
      </p:sp>
      <p:sp>
        <p:nvSpPr>
          <p:cNvPr id="108559" name="Text Box 15"/>
          <p:cNvSpPr txBox="1">
            <a:spLocks noChangeArrowheads="1"/>
          </p:cNvSpPr>
          <p:nvPr/>
        </p:nvSpPr>
        <p:spPr bwMode="auto">
          <a:xfrm>
            <a:off x="8458200" y="419100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ctr">
              <a:spcBef>
                <a:spcPct val="50000"/>
              </a:spcBef>
            </a:pPr>
            <a:r>
              <a:rPr lang="en-US" altLang="nb-NO" sz="1400" dirty="0">
                <a:solidFill>
                  <a:schemeClr val="bg2">
                    <a:lumMod val="50000"/>
                  </a:schemeClr>
                </a:solidFill>
              </a:rPr>
              <a:t>6</a:t>
            </a:r>
          </a:p>
        </p:txBody>
      </p:sp>
      <p:sp>
        <p:nvSpPr>
          <p:cNvPr id="108560" name="Text Box 16"/>
          <p:cNvSpPr txBox="1">
            <a:spLocks noChangeArrowheads="1"/>
          </p:cNvSpPr>
          <p:nvPr/>
        </p:nvSpPr>
        <p:spPr bwMode="auto">
          <a:xfrm>
            <a:off x="6896100" y="34290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spcBef>
                <a:spcPct val="50000"/>
              </a:spcBef>
            </a:pPr>
            <a:r>
              <a:rPr lang="en-US" altLang="nb-NO" sz="1400" dirty="0">
                <a:solidFill>
                  <a:schemeClr val="bg2">
                    <a:lumMod val="50000"/>
                  </a:schemeClr>
                </a:solidFill>
              </a:rPr>
              <a:t>MR</a:t>
            </a:r>
          </a:p>
        </p:txBody>
      </p:sp>
      <p:sp>
        <p:nvSpPr>
          <p:cNvPr id="108562" name="Line 18"/>
          <p:cNvSpPr>
            <a:spLocks noChangeShapeType="1"/>
          </p:cNvSpPr>
          <p:nvPr/>
        </p:nvSpPr>
        <p:spPr bwMode="auto">
          <a:xfrm>
            <a:off x="5943600" y="3886200"/>
            <a:ext cx="2743200" cy="0"/>
          </a:xfrm>
          <a:prstGeom prst="line">
            <a:avLst/>
          </a:prstGeom>
          <a:noFill/>
          <a:ln w="2857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8563" name="Text Box 19"/>
          <p:cNvSpPr txBox="1">
            <a:spLocks noChangeArrowheads="1"/>
          </p:cNvSpPr>
          <p:nvPr/>
        </p:nvSpPr>
        <p:spPr bwMode="auto">
          <a:xfrm>
            <a:off x="8763000" y="37338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spcBef>
                <a:spcPct val="50000"/>
              </a:spcBef>
            </a:pPr>
            <a:r>
              <a:rPr lang="en-US" altLang="nb-NO" sz="1400" dirty="0">
                <a:solidFill>
                  <a:schemeClr val="bg2">
                    <a:lumMod val="50000"/>
                  </a:schemeClr>
                </a:solidFill>
              </a:rPr>
              <a:t>MC</a:t>
            </a:r>
          </a:p>
        </p:txBody>
      </p:sp>
      <p:sp>
        <p:nvSpPr>
          <p:cNvPr id="108564" name="Text Box 20"/>
          <p:cNvSpPr txBox="1">
            <a:spLocks noChangeArrowheads="1"/>
          </p:cNvSpPr>
          <p:nvPr/>
        </p:nvSpPr>
        <p:spPr bwMode="auto">
          <a:xfrm>
            <a:off x="5562600" y="37338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r">
              <a:spcBef>
                <a:spcPct val="50000"/>
              </a:spcBef>
            </a:pPr>
            <a:r>
              <a:rPr lang="en-US" altLang="nb-NO" sz="1400" dirty="0">
                <a:solidFill>
                  <a:schemeClr val="bg2">
                    <a:lumMod val="50000"/>
                  </a:schemeClr>
                </a:solidFill>
              </a:rPr>
              <a:t>4</a:t>
            </a:r>
          </a:p>
        </p:txBody>
      </p:sp>
      <p:sp>
        <p:nvSpPr>
          <p:cNvPr id="108567" name="Line 23"/>
          <p:cNvSpPr>
            <a:spLocks noChangeShapeType="1"/>
          </p:cNvSpPr>
          <p:nvPr/>
        </p:nvSpPr>
        <p:spPr bwMode="auto">
          <a:xfrm flipV="1">
            <a:off x="7112000" y="2971800"/>
            <a:ext cx="0" cy="1219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8568" name="Line 24"/>
          <p:cNvSpPr>
            <a:spLocks noChangeShapeType="1"/>
          </p:cNvSpPr>
          <p:nvPr/>
        </p:nvSpPr>
        <p:spPr bwMode="auto">
          <a:xfrm flipH="1">
            <a:off x="5943600" y="2971800"/>
            <a:ext cx="11430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8571" name="Text Box 27"/>
          <p:cNvSpPr txBox="1">
            <a:spLocks noChangeArrowheads="1"/>
          </p:cNvSpPr>
          <p:nvPr/>
        </p:nvSpPr>
        <p:spPr bwMode="auto">
          <a:xfrm>
            <a:off x="6858000" y="41910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ctr">
              <a:spcBef>
                <a:spcPct val="50000"/>
              </a:spcBef>
            </a:pPr>
            <a:r>
              <a:rPr lang="en-US" altLang="nb-NO" sz="1400" dirty="0">
                <a:solidFill>
                  <a:schemeClr val="bg2">
                    <a:lumMod val="50000"/>
                  </a:schemeClr>
                </a:solidFill>
              </a:rPr>
              <a:t>2.5</a:t>
            </a:r>
          </a:p>
        </p:txBody>
      </p:sp>
      <p:sp>
        <p:nvSpPr>
          <p:cNvPr id="108572" name="Text Box 28"/>
          <p:cNvSpPr txBox="1">
            <a:spLocks noChangeArrowheads="1"/>
          </p:cNvSpPr>
          <p:nvPr/>
        </p:nvSpPr>
        <p:spPr bwMode="auto">
          <a:xfrm>
            <a:off x="5410200" y="28194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r">
              <a:spcBef>
                <a:spcPct val="50000"/>
              </a:spcBef>
            </a:pPr>
            <a:r>
              <a:rPr lang="en-US" altLang="nb-NO" sz="1400" dirty="0">
                <a:solidFill>
                  <a:schemeClr val="bg2">
                    <a:lumMod val="50000"/>
                  </a:schemeClr>
                </a:solidFill>
              </a:rPr>
              <a:t>14</a:t>
            </a:r>
          </a:p>
        </p:txBody>
      </p:sp>
      <p:sp>
        <p:nvSpPr>
          <p:cNvPr id="30" name="Rectangle 4"/>
          <p:cNvSpPr txBox="1">
            <a:spLocks noChangeArrowheads="1"/>
          </p:cNvSpPr>
          <p:nvPr/>
        </p:nvSpPr>
        <p:spPr>
          <a:xfrm>
            <a:off x="-666750" y="350836"/>
            <a:ext cx="68961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b-NO" altLang="nb-NO" sz="3600" dirty="0">
                <a:solidFill>
                  <a:schemeClr val="bg2">
                    <a:lumMod val="50000"/>
                  </a:schemeClr>
                </a:solidFill>
                <a:latin typeface="Calibri" panose="020F0502020204030204" pitchFamily="34" charset="0"/>
                <a:cs typeface="Calibri" panose="020F0502020204030204" pitchFamily="34" charset="0"/>
              </a:rPr>
              <a:t>Prisdiskriminering </a:t>
            </a:r>
            <a:br>
              <a:rPr lang="nb-NO" altLang="nb-NO" sz="3600" dirty="0">
                <a:solidFill>
                  <a:schemeClr val="bg2">
                    <a:lumMod val="50000"/>
                  </a:schemeClr>
                </a:solidFill>
                <a:latin typeface="Calibri" panose="020F0502020204030204" pitchFamily="34" charset="0"/>
                <a:cs typeface="Calibri" panose="020F0502020204030204" pitchFamily="34" charset="0"/>
              </a:rPr>
            </a:br>
            <a:r>
              <a:rPr lang="nb-NO" altLang="nb-NO" sz="2800" dirty="0">
                <a:solidFill>
                  <a:schemeClr val="bg2">
                    <a:lumMod val="50000"/>
                  </a:schemeClr>
                </a:solidFill>
                <a:latin typeface="Calibri" panose="020F0502020204030204" pitchFamily="34" charset="0"/>
                <a:cs typeface="Calibri" panose="020F0502020204030204" pitchFamily="34" charset="0"/>
              </a:rPr>
              <a:t>Optimal pris og menge Europa</a:t>
            </a:r>
            <a:endParaRPr lang="en-US" altLang="nb-NO" sz="2800" dirty="0">
              <a:solidFill>
                <a:schemeClr val="hlink"/>
              </a:solidFill>
            </a:endParaRPr>
          </a:p>
        </p:txBody>
      </p:sp>
    </p:spTree>
    <p:extLst>
      <p:ext uri="{BB962C8B-B14F-4D97-AF65-F5344CB8AC3E}">
        <p14:creationId xmlns:p14="http://schemas.microsoft.com/office/powerpoint/2010/main" val="800376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8551"/>
                                        </p:tgtEl>
                                        <p:attrNameLst>
                                          <p:attrName>style.visibility</p:attrName>
                                        </p:attrNameLst>
                                      </p:cBhvr>
                                      <p:to>
                                        <p:strVal val="visible"/>
                                      </p:to>
                                    </p:set>
                                    <p:animEffect transition="in" filter="wipe(left)">
                                      <p:cBhvr>
                                        <p:cTn id="7" dur="500"/>
                                        <p:tgtEl>
                                          <p:spTgt spid="10855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8549"/>
                                        </p:tgtEl>
                                        <p:attrNameLst>
                                          <p:attrName>style.visibility</p:attrName>
                                        </p:attrNameLst>
                                      </p:cBhvr>
                                      <p:to>
                                        <p:strVal val="visible"/>
                                      </p:to>
                                    </p:set>
                                    <p:animEffect transition="in" filter="wipe(left)">
                                      <p:cBhvr>
                                        <p:cTn id="10" dur="500"/>
                                        <p:tgtEl>
                                          <p:spTgt spid="10854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8550"/>
                                        </p:tgtEl>
                                        <p:attrNameLst>
                                          <p:attrName>style.visibility</p:attrName>
                                        </p:attrNameLst>
                                      </p:cBhvr>
                                      <p:to>
                                        <p:strVal val="visible"/>
                                      </p:to>
                                    </p:set>
                                    <p:animEffect transition="in" filter="wipe(left)">
                                      <p:cBhvr>
                                        <p:cTn id="13" dur="500"/>
                                        <p:tgtEl>
                                          <p:spTgt spid="1085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8552"/>
                                        </p:tgtEl>
                                        <p:attrNameLst>
                                          <p:attrName>style.visibility</p:attrName>
                                        </p:attrNameLst>
                                      </p:cBhvr>
                                      <p:to>
                                        <p:strVal val="visible"/>
                                      </p:to>
                                    </p:set>
                                    <p:animEffect transition="in" filter="wipe(left)">
                                      <p:cBhvr>
                                        <p:cTn id="16" dur="500"/>
                                        <p:tgtEl>
                                          <p:spTgt spid="10855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08553"/>
                                        </p:tgtEl>
                                        <p:attrNameLst>
                                          <p:attrName>style.visibility</p:attrName>
                                        </p:attrNameLst>
                                      </p:cBhvr>
                                      <p:to>
                                        <p:strVal val="visible"/>
                                      </p:to>
                                    </p:set>
                                    <p:animEffect transition="in" filter="wipe(left)">
                                      <p:cBhvr>
                                        <p:cTn id="19" dur="500"/>
                                        <p:tgtEl>
                                          <p:spTgt spid="10855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8558"/>
                                        </p:tgtEl>
                                        <p:attrNameLst>
                                          <p:attrName>style.visibility</p:attrName>
                                        </p:attrNameLst>
                                      </p:cBhvr>
                                      <p:to>
                                        <p:strVal val="visible"/>
                                      </p:to>
                                    </p:set>
                                    <p:animEffect transition="in" filter="wipe(left)">
                                      <p:cBhvr>
                                        <p:cTn id="22" dur="500"/>
                                        <p:tgtEl>
                                          <p:spTgt spid="10855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08559"/>
                                        </p:tgtEl>
                                        <p:attrNameLst>
                                          <p:attrName>style.visibility</p:attrName>
                                        </p:attrNameLst>
                                      </p:cBhvr>
                                      <p:to>
                                        <p:strVal val="visible"/>
                                      </p:to>
                                    </p:set>
                                    <p:animEffect transition="in" filter="wipe(left)">
                                      <p:cBhvr>
                                        <p:cTn id="25" dur="500"/>
                                        <p:tgtEl>
                                          <p:spTgt spid="10855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8557"/>
                                        </p:tgtEl>
                                        <p:attrNameLst>
                                          <p:attrName>style.visibility</p:attrName>
                                        </p:attrNameLst>
                                      </p:cBhvr>
                                      <p:to>
                                        <p:strVal val="visible"/>
                                      </p:to>
                                    </p:set>
                                    <p:animEffect transition="in" filter="wipe(left)">
                                      <p:cBhvr>
                                        <p:cTn id="30" dur="500"/>
                                        <p:tgtEl>
                                          <p:spTgt spid="10855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08560"/>
                                        </p:tgtEl>
                                        <p:attrNameLst>
                                          <p:attrName>style.visibility</p:attrName>
                                        </p:attrNameLst>
                                      </p:cBhvr>
                                      <p:to>
                                        <p:strVal val="visible"/>
                                      </p:to>
                                    </p:set>
                                    <p:animEffect transition="in" filter="wipe(left)">
                                      <p:cBhvr>
                                        <p:cTn id="33" dur="500"/>
                                        <p:tgtEl>
                                          <p:spTgt spid="108560"/>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08564"/>
                                        </p:tgtEl>
                                        <p:attrNameLst>
                                          <p:attrName>style.visibility</p:attrName>
                                        </p:attrNameLst>
                                      </p:cBhvr>
                                      <p:to>
                                        <p:strVal val="visible"/>
                                      </p:to>
                                    </p:set>
                                    <p:animEffect transition="in" filter="wipe(left)">
                                      <p:cBhvr>
                                        <p:cTn id="36" dur="500"/>
                                        <p:tgtEl>
                                          <p:spTgt spid="10856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08562"/>
                                        </p:tgtEl>
                                        <p:attrNameLst>
                                          <p:attrName>style.visibility</p:attrName>
                                        </p:attrNameLst>
                                      </p:cBhvr>
                                      <p:to>
                                        <p:strVal val="visible"/>
                                      </p:to>
                                    </p:set>
                                    <p:animEffect transition="in" filter="wipe(left)">
                                      <p:cBhvr>
                                        <p:cTn id="39" dur="500"/>
                                        <p:tgtEl>
                                          <p:spTgt spid="10856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08563"/>
                                        </p:tgtEl>
                                        <p:attrNameLst>
                                          <p:attrName>style.visibility</p:attrName>
                                        </p:attrNameLst>
                                      </p:cBhvr>
                                      <p:to>
                                        <p:strVal val="visible"/>
                                      </p:to>
                                    </p:set>
                                    <p:animEffect transition="in" filter="wipe(left)">
                                      <p:cBhvr>
                                        <p:cTn id="42" dur="500"/>
                                        <p:tgtEl>
                                          <p:spTgt spid="108563"/>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08571"/>
                                        </p:tgtEl>
                                        <p:attrNameLst>
                                          <p:attrName>style.visibility</p:attrName>
                                        </p:attrNameLst>
                                      </p:cBhvr>
                                      <p:to>
                                        <p:strVal val="visible"/>
                                      </p:to>
                                    </p:set>
                                    <p:animEffect transition="in" filter="wipe(down)">
                                      <p:cBhvr>
                                        <p:cTn id="45" dur="500"/>
                                        <p:tgtEl>
                                          <p:spTgt spid="108571"/>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08567"/>
                                        </p:tgtEl>
                                        <p:attrNameLst>
                                          <p:attrName>style.visibility</p:attrName>
                                        </p:attrNameLst>
                                      </p:cBhvr>
                                      <p:to>
                                        <p:strVal val="visible"/>
                                      </p:to>
                                    </p:set>
                                    <p:animEffect transition="in" filter="wipe(down)">
                                      <p:cBhvr>
                                        <p:cTn id="48" dur="500"/>
                                        <p:tgtEl>
                                          <p:spTgt spid="108567"/>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08568"/>
                                        </p:tgtEl>
                                        <p:attrNameLst>
                                          <p:attrName>style.visibility</p:attrName>
                                        </p:attrNameLst>
                                      </p:cBhvr>
                                      <p:to>
                                        <p:strVal val="visible"/>
                                      </p:to>
                                    </p:set>
                                    <p:animEffect transition="in" filter="wipe(down)">
                                      <p:cBhvr>
                                        <p:cTn id="51" dur="500"/>
                                        <p:tgtEl>
                                          <p:spTgt spid="108568"/>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08572"/>
                                        </p:tgtEl>
                                        <p:attrNameLst>
                                          <p:attrName>style.visibility</p:attrName>
                                        </p:attrNameLst>
                                      </p:cBhvr>
                                      <p:to>
                                        <p:strVal val="visible"/>
                                      </p:to>
                                    </p:set>
                                    <p:animEffect transition="in" filter="wipe(down)">
                                      <p:cBhvr>
                                        <p:cTn id="54" dur="500"/>
                                        <p:tgtEl>
                                          <p:spTgt spid="108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9" grpId="0" animBg="1"/>
      <p:bldP spid="108550" grpId="0" animBg="1"/>
      <p:bldP spid="108551" grpId="0"/>
      <p:bldP spid="108552" grpId="0"/>
      <p:bldP spid="108553" grpId="0" animBg="1"/>
      <p:bldP spid="108557" grpId="0" animBg="1"/>
      <p:bldP spid="108558" grpId="0"/>
      <p:bldP spid="108559" grpId="0"/>
      <p:bldP spid="108560" grpId="0"/>
      <p:bldP spid="108562" grpId="0" animBg="1"/>
      <p:bldP spid="108563" grpId="0"/>
      <p:bldP spid="108564" grpId="0"/>
      <p:bldP spid="108567" grpId="0" animBg="1"/>
      <p:bldP spid="108568" grpId="0" animBg="1"/>
      <p:bldP spid="108571" grpId="0"/>
      <p:bldP spid="10857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31B3790-7913-A799-1ED5-B9CE480B1691}"/>
              </a:ext>
            </a:extLst>
          </p:cNvPr>
          <p:cNvSpPr>
            <a:spLocks noGrp="1"/>
          </p:cNvSpPr>
          <p:nvPr>
            <p:ph type="title"/>
          </p:nvPr>
        </p:nvSpPr>
        <p:spPr/>
        <p:txBody>
          <a:bodyPr>
            <a:normAutofit/>
          </a:bodyPr>
          <a:lstStyle/>
          <a:p>
            <a:r>
              <a:rPr lang="nb-NO" altLang="nb-NO" sz="3200" dirty="0">
                <a:solidFill>
                  <a:schemeClr val="bg2">
                    <a:lumMod val="50000"/>
                  </a:schemeClr>
                </a:solidFill>
                <a:latin typeface="Calibri" panose="020F0502020204030204" pitchFamily="34" charset="0"/>
                <a:cs typeface="Calibri" panose="020F0502020204030204" pitchFamily="34" charset="0"/>
              </a:rPr>
              <a:t>Optimal pris og menge Europa</a:t>
            </a:r>
            <a:endParaRPr lang="en-US" sz="3200" dirty="0"/>
          </a:p>
        </p:txBody>
      </p:sp>
      <p:pic>
        <p:nvPicPr>
          <p:cNvPr id="4" name="Bilde 3">
            <a:extLst>
              <a:ext uri="{FF2B5EF4-FFF2-40B4-BE49-F238E27FC236}">
                <a16:creationId xmlns:a16="http://schemas.microsoft.com/office/drawing/2014/main" id="{09361ADD-C5B1-7436-6056-79178EEA90D8}"/>
              </a:ext>
            </a:extLst>
          </p:cNvPr>
          <p:cNvPicPr>
            <a:picLocks noChangeAspect="1"/>
          </p:cNvPicPr>
          <p:nvPr/>
        </p:nvPicPr>
        <p:blipFill>
          <a:blip r:embed="rId2"/>
          <a:srcRect t="48967"/>
          <a:stretch/>
        </p:blipFill>
        <p:spPr>
          <a:xfrm>
            <a:off x="6458018" y="1647861"/>
            <a:ext cx="4470887" cy="4046769"/>
          </a:xfrm>
          <a:prstGeom prst="rect">
            <a:avLst/>
          </a:prstGeom>
        </p:spPr>
      </p:pic>
      <p:pic>
        <p:nvPicPr>
          <p:cNvPr id="6" name="Bilde 5">
            <a:extLst>
              <a:ext uri="{FF2B5EF4-FFF2-40B4-BE49-F238E27FC236}">
                <a16:creationId xmlns:a16="http://schemas.microsoft.com/office/drawing/2014/main" id="{EAEF5ED2-19EF-054E-2679-50C6431C0116}"/>
              </a:ext>
            </a:extLst>
          </p:cNvPr>
          <p:cNvPicPr>
            <a:picLocks noChangeAspect="1"/>
          </p:cNvPicPr>
          <p:nvPr/>
        </p:nvPicPr>
        <p:blipFill>
          <a:blip r:embed="rId2"/>
          <a:srcRect b="50484"/>
          <a:stretch/>
        </p:blipFill>
        <p:spPr>
          <a:xfrm>
            <a:off x="1066816" y="1595762"/>
            <a:ext cx="4667168" cy="4098868"/>
          </a:xfrm>
          <a:prstGeom prst="rect">
            <a:avLst/>
          </a:prstGeom>
        </p:spPr>
      </p:pic>
    </p:spTree>
    <p:extLst>
      <p:ext uri="{BB962C8B-B14F-4D97-AF65-F5344CB8AC3E}">
        <p14:creationId xmlns:p14="http://schemas.microsoft.com/office/powerpoint/2010/main" val="19641681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p:nvPr>
        </p:nvSpPr>
        <p:spPr>
          <a:xfrm>
            <a:off x="-666750" y="350836"/>
            <a:ext cx="6896100" cy="1325563"/>
          </a:xfrm>
        </p:spPr>
        <p:txBody>
          <a:bodyPr>
            <a:normAutofit/>
          </a:bodyPr>
          <a:lstStyle/>
          <a:p>
            <a:pPr algn="ctr"/>
            <a:r>
              <a:rPr lang="nb-NO" altLang="nb-NO" sz="3600" dirty="0">
                <a:solidFill>
                  <a:schemeClr val="bg2">
                    <a:lumMod val="50000"/>
                  </a:schemeClr>
                </a:solidFill>
                <a:latin typeface="Calibri" panose="020F0502020204030204" pitchFamily="34" charset="0"/>
                <a:cs typeface="Calibri" panose="020F0502020204030204" pitchFamily="34" charset="0"/>
              </a:rPr>
              <a:t>Priselastisitet </a:t>
            </a:r>
            <a:endParaRPr lang="en-US" altLang="nb-NO" sz="2800" dirty="0">
              <a:solidFill>
                <a:schemeClr val="hlink"/>
              </a:solidFill>
            </a:endParaRPr>
          </a:p>
        </p:txBody>
      </p:sp>
      <p:sp>
        <p:nvSpPr>
          <p:cNvPr id="106503" name="Line 7"/>
          <p:cNvSpPr>
            <a:spLocks noChangeShapeType="1"/>
          </p:cNvSpPr>
          <p:nvPr/>
        </p:nvSpPr>
        <p:spPr bwMode="auto">
          <a:xfrm>
            <a:off x="5943600" y="1828800"/>
            <a:ext cx="0" cy="2362200"/>
          </a:xfrm>
          <a:prstGeom prst="line">
            <a:avLst/>
          </a:prstGeom>
          <a:noFill/>
          <a:ln w="28575">
            <a:solidFill>
              <a:srgbClr val="66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6504" name="Line 8"/>
          <p:cNvSpPr>
            <a:spLocks noChangeShapeType="1"/>
          </p:cNvSpPr>
          <p:nvPr/>
        </p:nvSpPr>
        <p:spPr bwMode="auto">
          <a:xfrm>
            <a:off x="5943600" y="4191000"/>
            <a:ext cx="3124200" cy="0"/>
          </a:xfrm>
          <a:prstGeom prst="line">
            <a:avLst/>
          </a:prstGeom>
          <a:noFill/>
          <a:ln w="28575">
            <a:solidFill>
              <a:srgbClr val="66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6505" name="Text Box 9"/>
          <p:cNvSpPr txBox="1">
            <a:spLocks noChangeArrowheads="1"/>
          </p:cNvSpPr>
          <p:nvPr/>
        </p:nvSpPr>
        <p:spPr bwMode="auto">
          <a:xfrm>
            <a:off x="5314950" y="1547018"/>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ctr">
              <a:spcBef>
                <a:spcPct val="50000"/>
              </a:spcBef>
            </a:pPr>
            <a:r>
              <a:rPr lang="en-US" altLang="nb-NO" sz="1400" dirty="0" err="1">
                <a:solidFill>
                  <a:schemeClr val="bg2">
                    <a:lumMod val="50000"/>
                  </a:schemeClr>
                </a:solidFill>
              </a:rPr>
              <a:t>Pris</a:t>
            </a:r>
            <a:endParaRPr lang="en-US" altLang="nb-NO" sz="1400" dirty="0">
              <a:solidFill>
                <a:schemeClr val="bg2">
                  <a:lumMod val="50000"/>
                </a:schemeClr>
              </a:solidFill>
            </a:endParaRPr>
          </a:p>
        </p:txBody>
      </p:sp>
      <p:sp>
        <p:nvSpPr>
          <p:cNvPr id="106506" name="Text Box 10"/>
          <p:cNvSpPr txBox="1">
            <a:spLocks noChangeArrowheads="1"/>
          </p:cNvSpPr>
          <p:nvPr/>
        </p:nvSpPr>
        <p:spPr bwMode="auto">
          <a:xfrm>
            <a:off x="9029700" y="4038600"/>
            <a:ext cx="1066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spcBef>
                <a:spcPct val="50000"/>
              </a:spcBef>
            </a:pPr>
            <a:r>
              <a:rPr lang="en-US" altLang="nb-NO" sz="1400" dirty="0" err="1">
                <a:solidFill>
                  <a:schemeClr val="bg2">
                    <a:lumMod val="50000"/>
                  </a:schemeClr>
                </a:solidFill>
              </a:rPr>
              <a:t>Mengde</a:t>
            </a:r>
            <a:endParaRPr lang="en-US" altLang="nb-NO" sz="1400" dirty="0">
              <a:solidFill>
                <a:schemeClr val="bg2">
                  <a:lumMod val="50000"/>
                </a:schemeClr>
              </a:solidFill>
            </a:endParaRPr>
          </a:p>
        </p:txBody>
      </p:sp>
      <p:sp>
        <p:nvSpPr>
          <p:cNvPr id="106507" name="Line 11"/>
          <p:cNvSpPr>
            <a:spLocks noChangeShapeType="1"/>
          </p:cNvSpPr>
          <p:nvPr/>
        </p:nvSpPr>
        <p:spPr bwMode="auto">
          <a:xfrm>
            <a:off x="5943600" y="2057400"/>
            <a:ext cx="2743200" cy="21336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6511" name="Line 15"/>
          <p:cNvSpPr>
            <a:spLocks noChangeShapeType="1"/>
          </p:cNvSpPr>
          <p:nvPr/>
        </p:nvSpPr>
        <p:spPr bwMode="auto">
          <a:xfrm>
            <a:off x="5943599" y="2057399"/>
            <a:ext cx="1562079" cy="2438391"/>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6512" name="Text Box 16"/>
          <p:cNvSpPr txBox="1">
            <a:spLocks noChangeArrowheads="1"/>
          </p:cNvSpPr>
          <p:nvPr/>
        </p:nvSpPr>
        <p:spPr bwMode="auto">
          <a:xfrm>
            <a:off x="5486400" y="198120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r">
              <a:spcBef>
                <a:spcPct val="50000"/>
              </a:spcBef>
            </a:pPr>
            <a:r>
              <a:rPr lang="en-US" altLang="nb-NO" sz="1400" dirty="0">
                <a:solidFill>
                  <a:schemeClr val="bg2">
                    <a:lumMod val="50000"/>
                  </a:schemeClr>
                </a:solidFill>
              </a:rPr>
              <a:t>36</a:t>
            </a:r>
          </a:p>
        </p:txBody>
      </p:sp>
      <p:sp>
        <p:nvSpPr>
          <p:cNvPr id="106513" name="Text Box 17"/>
          <p:cNvSpPr txBox="1">
            <a:spLocks noChangeArrowheads="1"/>
          </p:cNvSpPr>
          <p:nvPr/>
        </p:nvSpPr>
        <p:spPr bwMode="auto">
          <a:xfrm>
            <a:off x="8534400" y="4191000"/>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ctr">
              <a:spcBef>
                <a:spcPct val="50000"/>
              </a:spcBef>
            </a:pPr>
            <a:r>
              <a:rPr lang="en-US" altLang="nb-NO" sz="1400" dirty="0">
                <a:solidFill>
                  <a:schemeClr val="bg2">
                    <a:lumMod val="50000"/>
                  </a:schemeClr>
                </a:solidFill>
              </a:rPr>
              <a:t>9</a:t>
            </a:r>
          </a:p>
        </p:txBody>
      </p:sp>
      <p:sp>
        <p:nvSpPr>
          <p:cNvPr id="106514" name="Text Box 18"/>
          <p:cNvSpPr txBox="1">
            <a:spLocks noChangeArrowheads="1"/>
          </p:cNvSpPr>
          <p:nvPr/>
        </p:nvSpPr>
        <p:spPr bwMode="auto">
          <a:xfrm>
            <a:off x="6858000" y="3404393"/>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spcBef>
                <a:spcPct val="50000"/>
              </a:spcBef>
            </a:pPr>
            <a:r>
              <a:rPr lang="en-US" altLang="nb-NO" sz="1400" dirty="0">
                <a:solidFill>
                  <a:schemeClr val="bg2">
                    <a:lumMod val="50000"/>
                  </a:schemeClr>
                </a:solidFill>
              </a:rPr>
              <a:t>MR</a:t>
            </a:r>
          </a:p>
        </p:txBody>
      </p:sp>
      <p:sp>
        <p:nvSpPr>
          <p:cNvPr id="106516" name="Line 20"/>
          <p:cNvSpPr>
            <a:spLocks noChangeShapeType="1"/>
          </p:cNvSpPr>
          <p:nvPr/>
        </p:nvSpPr>
        <p:spPr bwMode="auto">
          <a:xfrm>
            <a:off x="5943600" y="3886200"/>
            <a:ext cx="2743200" cy="0"/>
          </a:xfrm>
          <a:prstGeom prst="line">
            <a:avLst/>
          </a:prstGeom>
          <a:noFill/>
          <a:ln w="2857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6517" name="Text Box 21"/>
          <p:cNvSpPr txBox="1">
            <a:spLocks noChangeArrowheads="1"/>
          </p:cNvSpPr>
          <p:nvPr/>
        </p:nvSpPr>
        <p:spPr bwMode="auto">
          <a:xfrm>
            <a:off x="8763000" y="37338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spcBef>
                <a:spcPct val="50000"/>
              </a:spcBef>
            </a:pPr>
            <a:r>
              <a:rPr lang="en-US" altLang="nb-NO" sz="1400" dirty="0">
                <a:solidFill>
                  <a:schemeClr val="bg2">
                    <a:lumMod val="50000"/>
                  </a:schemeClr>
                </a:solidFill>
              </a:rPr>
              <a:t>MC</a:t>
            </a:r>
          </a:p>
        </p:txBody>
      </p:sp>
      <p:sp>
        <p:nvSpPr>
          <p:cNvPr id="106518" name="Text Box 22"/>
          <p:cNvSpPr txBox="1">
            <a:spLocks noChangeArrowheads="1"/>
          </p:cNvSpPr>
          <p:nvPr/>
        </p:nvSpPr>
        <p:spPr bwMode="auto">
          <a:xfrm>
            <a:off x="5562600" y="37338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r">
              <a:spcBef>
                <a:spcPct val="50000"/>
              </a:spcBef>
            </a:pPr>
            <a:r>
              <a:rPr lang="en-US" altLang="nb-NO" sz="1400" dirty="0">
                <a:solidFill>
                  <a:schemeClr val="bg2">
                    <a:lumMod val="50000"/>
                  </a:schemeClr>
                </a:solidFill>
              </a:rPr>
              <a:t>4</a:t>
            </a:r>
          </a:p>
        </p:txBody>
      </p:sp>
      <p:sp>
        <p:nvSpPr>
          <p:cNvPr id="106521" name="Line 25"/>
          <p:cNvSpPr>
            <a:spLocks noChangeShapeType="1"/>
          </p:cNvSpPr>
          <p:nvPr/>
        </p:nvSpPr>
        <p:spPr bwMode="auto">
          <a:xfrm flipV="1">
            <a:off x="7112000" y="2971800"/>
            <a:ext cx="0" cy="1219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6522" name="Line 26"/>
          <p:cNvSpPr>
            <a:spLocks noChangeShapeType="1"/>
          </p:cNvSpPr>
          <p:nvPr/>
        </p:nvSpPr>
        <p:spPr bwMode="auto">
          <a:xfrm flipH="1">
            <a:off x="5943600" y="2971800"/>
            <a:ext cx="11430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6525" name="Text Box 29"/>
          <p:cNvSpPr txBox="1">
            <a:spLocks noChangeArrowheads="1"/>
          </p:cNvSpPr>
          <p:nvPr/>
        </p:nvSpPr>
        <p:spPr bwMode="auto">
          <a:xfrm>
            <a:off x="6934200" y="41910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ctr">
              <a:spcBef>
                <a:spcPct val="50000"/>
              </a:spcBef>
            </a:pPr>
            <a:r>
              <a:rPr lang="en-US" altLang="nb-NO" sz="1400" dirty="0">
                <a:solidFill>
                  <a:schemeClr val="bg2">
                    <a:lumMod val="50000"/>
                  </a:schemeClr>
                </a:solidFill>
              </a:rPr>
              <a:t>4</a:t>
            </a:r>
          </a:p>
        </p:txBody>
      </p:sp>
      <p:sp>
        <p:nvSpPr>
          <p:cNvPr id="106526" name="Text Box 30"/>
          <p:cNvSpPr txBox="1">
            <a:spLocks noChangeArrowheads="1"/>
          </p:cNvSpPr>
          <p:nvPr/>
        </p:nvSpPr>
        <p:spPr bwMode="auto">
          <a:xfrm>
            <a:off x="5381623" y="2828925"/>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r">
              <a:spcBef>
                <a:spcPct val="50000"/>
              </a:spcBef>
            </a:pPr>
            <a:r>
              <a:rPr lang="en-US" altLang="nb-NO" sz="1400" dirty="0">
                <a:solidFill>
                  <a:schemeClr val="bg2">
                    <a:lumMod val="50000"/>
                  </a:schemeClr>
                </a:solidFill>
              </a:rPr>
              <a:t>20</a:t>
            </a:r>
          </a:p>
        </p:txBody>
      </p:sp>
      <mc:AlternateContent xmlns:mc="http://schemas.openxmlformats.org/markup-compatibility/2006" xmlns:a14="http://schemas.microsoft.com/office/drawing/2010/main">
        <mc:Choice Requires="a14">
          <p:sp>
            <p:nvSpPr>
              <p:cNvPr id="2" name="TekstSylinder 1">
                <a:extLst>
                  <a:ext uri="{FF2B5EF4-FFF2-40B4-BE49-F238E27FC236}">
                    <a16:creationId xmlns:a16="http://schemas.microsoft.com/office/drawing/2014/main" id="{7560C33C-F96B-DC8E-9CB3-1EE3DAA4C1A5}"/>
                  </a:ext>
                </a:extLst>
              </p:cNvPr>
              <p:cNvSpPr txBox="1"/>
              <p:nvPr/>
            </p:nvSpPr>
            <p:spPr>
              <a:xfrm>
                <a:off x="1200873" y="1803929"/>
                <a:ext cx="2945678" cy="1015471"/>
              </a:xfrm>
              <a:prstGeom prst="rect">
                <a:avLst/>
              </a:prstGeom>
              <a:noFill/>
            </p:spPr>
            <p:txBody>
              <a:bodyPr wrap="none" rtlCol="0">
                <a:spAutoFit/>
              </a:bodyPr>
              <a:lstStyle/>
              <a:p>
                <a14:m>
                  <m:oMath xmlns:m="http://schemas.openxmlformats.org/officeDocument/2006/math">
                    <m:sSub>
                      <m:sSubPr>
                        <m:ctrlPr>
                          <a:rPr lang="en-US" sz="2400" i="1" smtClean="0">
                            <a:latin typeface="Cambria Math" panose="02040503050406030204" pitchFamily="18" charset="0"/>
                          </a:rPr>
                        </m:ctrlPr>
                      </m:sSubPr>
                      <m:e>
                        <m:r>
                          <a:rPr lang="nb-NO" sz="2400" b="0" i="1" smtClean="0">
                            <a:latin typeface="Cambria Math" panose="02040503050406030204" pitchFamily="18" charset="0"/>
                          </a:rPr>
                          <m:t>𝑒</m:t>
                        </m:r>
                      </m:e>
                      <m:sub>
                        <m:r>
                          <a:rPr lang="nb-NO" sz="2400" b="0" i="1" smtClean="0">
                            <a:latin typeface="Cambria Math" panose="02040503050406030204" pitchFamily="18" charset="0"/>
                          </a:rPr>
                          <m:t>𝑝</m:t>
                        </m:r>
                      </m:sub>
                    </m:sSub>
                    <m:r>
                      <a:rPr lang="nb-NO" sz="2400" b="0" i="1" smtClean="0">
                        <a:latin typeface="Cambria Math" panose="02040503050406030204" pitchFamily="18" charset="0"/>
                      </a:rPr>
                      <m:t>=</m:t>
                    </m:r>
                    <m:f>
                      <m:fPr>
                        <m:ctrlPr>
                          <a:rPr lang="nb-NO" sz="2400" b="0" i="1" smtClean="0">
                            <a:latin typeface="Cambria Math" panose="02040503050406030204" pitchFamily="18" charset="0"/>
                          </a:rPr>
                        </m:ctrlPr>
                      </m:fPr>
                      <m:num>
                        <m:f>
                          <m:fPr>
                            <m:ctrlPr>
                              <a:rPr lang="nb-NO" sz="2400" b="0" i="1" smtClean="0">
                                <a:latin typeface="Cambria Math" panose="02040503050406030204" pitchFamily="18" charset="0"/>
                              </a:rPr>
                            </m:ctrlPr>
                          </m:fPr>
                          <m:num>
                            <m:r>
                              <m:rPr>
                                <m:sty m:val="p"/>
                              </m:rPr>
                              <a:rPr lang="el-GR" sz="2400">
                                <a:latin typeface="Cambria Math" panose="02040503050406030204" pitchFamily="18" charset="0"/>
                              </a:rPr>
                              <m:t>Δ</m:t>
                            </m:r>
                            <m:r>
                              <a:rPr lang="nb-NO" sz="2400" b="0" i="1" smtClean="0">
                                <a:latin typeface="Cambria Math" panose="02040503050406030204" pitchFamily="18" charset="0"/>
                              </a:rPr>
                              <m:t>𝑞</m:t>
                            </m:r>
                          </m:num>
                          <m:den>
                            <m:r>
                              <a:rPr lang="nb-NO" sz="2400" b="0" i="1" smtClean="0">
                                <a:latin typeface="Cambria Math" panose="02040503050406030204" pitchFamily="18" charset="0"/>
                              </a:rPr>
                              <m:t>𝑞</m:t>
                            </m:r>
                          </m:den>
                        </m:f>
                      </m:num>
                      <m:den>
                        <m:f>
                          <m:fPr>
                            <m:ctrlPr>
                              <a:rPr lang="nb-NO" sz="2400" b="0" i="1" smtClean="0">
                                <a:latin typeface="Cambria Math" panose="02040503050406030204" pitchFamily="18" charset="0"/>
                              </a:rPr>
                            </m:ctrlPr>
                          </m:fPr>
                          <m:num>
                            <m:r>
                              <m:rPr>
                                <m:sty m:val="p"/>
                              </m:rPr>
                              <a:rPr lang="el-GR" sz="2400" b="0" i="0" smtClean="0">
                                <a:latin typeface="Cambria Math" panose="02040503050406030204" pitchFamily="18" charset="0"/>
                              </a:rPr>
                              <m:t>Δ</m:t>
                            </m:r>
                            <m:r>
                              <a:rPr lang="nb-NO" sz="2400" b="0" i="1" smtClean="0">
                                <a:latin typeface="Cambria Math" panose="02040503050406030204" pitchFamily="18" charset="0"/>
                              </a:rPr>
                              <m:t>𝑝</m:t>
                            </m:r>
                          </m:num>
                          <m:den>
                            <m:r>
                              <a:rPr lang="nb-NO" sz="2400" b="0" i="1" smtClean="0">
                                <a:latin typeface="Cambria Math" panose="02040503050406030204" pitchFamily="18" charset="0"/>
                              </a:rPr>
                              <m:t>𝑝</m:t>
                            </m:r>
                          </m:den>
                        </m:f>
                      </m:den>
                    </m:f>
                  </m:oMath>
                </a14:m>
                <a:r>
                  <a:rPr lang="nb-NO" sz="2400" dirty="0"/>
                  <a:t> </a:t>
                </a:r>
                <a14:m>
                  <m:oMath xmlns:m="http://schemas.openxmlformats.org/officeDocument/2006/math">
                    <m:r>
                      <a:rPr lang="nb-NO" sz="2400" i="1">
                        <a:latin typeface="Cambria Math" panose="02040503050406030204" pitchFamily="18" charset="0"/>
                      </a:rPr>
                      <m:t>=</m:t>
                    </m:r>
                  </m:oMath>
                </a14:m>
                <a:r>
                  <a:rPr lang="nb-NO" sz="2400" dirty="0"/>
                  <a:t> </a:t>
                </a:r>
                <a14:m>
                  <m:oMath xmlns:m="http://schemas.openxmlformats.org/officeDocument/2006/math">
                    <m:f>
                      <m:fPr>
                        <m:ctrlPr>
                          <a:rPr lang="nb-NO" sz="2400" i="1">
                            <a:latin typeface="Cambria Math" panose="02040503050406030204" pitchFamily="18" charset="0"/>
                          </a:rPr>
                        </m:ctrlPr>
                      </m:fPr>
                      <m:num>
                        <m:r>
                          <m:rPr>
                            <m:sty m:val="p"/>
                          </m:rPr>
                          <a:rPr lang="el-GR" sz="2400">
                            <a:latin typeface="Cambria Math" panose="02040503050406030204" pitchFamily="18" charset="0"/>
                          </a:rPr>
                          <m:t>Δ</m:t>
                        </m:r>
                        <m:r>
                          <a:rPr lang="nb-NO" sz="2400" b="0" i="1" smtClean="0">
                            <a:latin typeface="Cambria Math" panose="02040503050406030204" pitchFamily="18" charset="0"/>
                          </a:rPr>
                          <m:t>𝑞</m:t>
                        </m:r>
                      </m:num>
                      <m:den>
                        <m:r>
                          <m:rPr>
                            <m:sty m:val="p"/>
                          </m:rPr>
                          <a:rPr lang="el-GR" sz="2400">
                            <a:latin typeface="Cambria Math" panose="02040503050406030204" pitchFamily="18" charset="0"/>
                          </a:rPr>
                          <m:t>Δ</m:t>
                        </m:r>
                        <m:r>
                          <a:rPr lang="nb-NO" sz="2400" i="1">
                            <a:latin typeface="Cambria Math" panose="02040503050406030204" pitchFamily="18" charset="0"/>
                          </a:rPr>
                          <m:t>𝑝</m:t>
                        </m:r>
                      </m:den>
                    </m:f>
                    <m:f>
                      <m:fPr>
                        <m:ctrlPr>
                          <a:rPr lang="nb-NO" sz="2400" i="1">
                            <a:latin typeface="Cambria Math" panose="02040503050406030204" pitchFamily="18" charset="0"/>
                          </a:rPr>
                        </m:ctrlPr>
                      </m:fPr>
                      <m:num>
                        <m:r>
                          <a:rPr lang="nb-NO" sz="2400" i="1">
                            <a:latin typeface="Cambria Math" panose="02040503050406030204" pitchFamily="18" charset="0"/>
                          </a:rPr>
                          <m:t>𝑝</m:t>
                        </m:r>
                      </m:num>
                      <m:den>
                        <m:r>
                          <a:rPr lang="nb-NO" sz="2400" i="1">
                            <a:latin typeface="Cambria Math" panose="02040503050406030204" pitchFamily="18" charset="0"/>
                          </a:rPr>
                          <m:t>𝑞</m:t>
                        </m:r>
                      </m:den>
                    </m:f>
                    <m:r>
                      <a:rPr lang="nb-NO" sz="2400" b="0" i="1" smtClean="0">
                        <a:latin typeface="Cambria Math" panose="02040503050406030204" pitchFamily="18" charset="0"/>
                      </a:rPr>
                      <m:t>=</m:t>
                    </m:r>
                    <m:f>
                      <m:fPr>
                        <m:ctrlPr>
                          <a:rPr lang="nb-NO" sz="2400" i="1">
                            <a:latin typeface="Cambria Math" panose="02040503050406030204" pitchFamily="18" charset="0"/>
                          </a:rPr>
                        </m:ctrlPr>
                      </m:fPr>
                      <m:num>
                        <m:r>
                          <m:rPr>
                            <m:sty m:val="p"/>
                          </m:rPr>
                          <a:rPr lang="nb-NO" sz="2400">
                            <a:latin typeface="Cambria Math" panose="02040503050406030204" pitchFamily="18" charset="0"/>
                          </a:rPr>
                          <m:t>d</m:t>
                        </m:r>
                        <m:r>
                          <a:rPr lang="nb-NO" sz="2400" i="1">
                            <a:latin typeface="Cambria Math" panose="02040503050406030204" pitchFamily="18" charset="0"/>
                          </a:rPr>
                          <m:t>𝑞</m:t>
                        </m:r>
                      </m:num>
                      <m:den>
                        <m:r>
                          <m:rPr>
                            <m:sty m:val="p"/>
                          </m:rPr>
                          <a:rPr lang="nb-NO" sz="2400" b="0" i="0" smtClean="0">
                            <a:latin typeface="Cambria Math" panose="02040503050406030204" pitchFamily="18" charset="0"/>
                          </a:rPr>
                          <m:t>d</m:t>
                        </m:r>
                        <m:r>
                          <a:rPr lang="nb-NO" sz="2400" i="1">
                            <a:latin typeface="Cambria Math" panose="02040503050406030204" pitchFamily="18" charset="0"/>
                          </a:rPr>
                          <m:t>𝑝</m:t>
                        </m:r>
                      </m:den>
                    </m:f>
                    <m:f>
                      <m:fPr>
                        <m:ctrlPr>
                          <a:rPr lang="nb-NO" sz="2400" i="1">
                            <a:latin typeface="Cambria Math" panose="02040503050406030204" pitchFamily="18" charset="0"/>
                          </a:rPr>
                        </m:ctrlPr>
                      </m:fPr>
                      <m:num>
                        <m:r>
                          <a:rPr lang="nb-NO" sz="2400" i="1">
                            <a:latin typeface="Cambria Math" panose="02040503050406030204" pitchFamily="18" charset="0"/>
                          </a:rPr>
                          <m:t>𝑝</m:t>
                        </m:r>
                      </m:num>
                      <m:den>
                        <m:r>
                          <a:rPr lang="nb-NO" sz="2400" i="1">
                            <a:latin typeface="Cambria Math" panose="02040503050406030204" pitchFamily="18" charset="0"/>
                          </a:rPr>
                          <m:t>𝑞</m:t>
                        </m:r>
                      </m:den>
                    </m:f>
                  </m:oMath>
                </a14:m>
                <a:endParaRPr lang="en-US" sz="2400" dirty="0"/>
              </a:p>
            </p:txBody>
          </p:sp>
        </mc:Choice>
        <mc:Fallback xmlns="">
          <p:sp>
            <p:nvSpPr>
              <p:cNvPr id="2" name="TekstSylinder 1">
                <a:extLst>
                  <a:ext uri="{FF2B5EF4-FFF2-40B4-BE49-F238E27FC236}">
                    <a16:creationId xmlns:a16="http://schemas.microsoft.com/office/drawing/2014/main" id="{7560C33C-F96B-DC8E-9CB3-1EE3DAA4C1A5}"/>
                  </a:ext>
                </a:extLst>
              </p:cNvPr>
              <p:cNvSpPr txBox="1">
                <a:spLocks noRot="1" noChangeAspect="1" noMove="1" noResize="1" noEditPoints="1" noAdjustHandles="1" noChangeArrowheads="1" noChangeShapeType="1" noTextEdit="1"/>
              </p:cNvSpPr>
              <p:nvPr/>
            </p:nvSpPr>
            <p:spPr>
              <a:xfrm>
                <a:off x="1200873" y="1803929"/>
                <a:ext cx="2945678" cy="1015471"/>
              </a:xfrm>
              <a:prstGeom prst="rect">
                <a:avLst/>
              </a:prstGeom>
              <a:blipFill>
                <a:blip r:embed="rId3"/>
                <a:stretch>
                  <a:fillRect/>
                </a:stretch>
              </a:blipFill>
            </p:spPr>
            <p:txBody>
              <a:bodyPr/>
              <a:lstStyle/>
              <a:p>
                <a:r>
                  <a:rPr lang="en-US">
                    <a:noFill/>
                  </a:rPr>
                  <a:t> </a:t>
                </a:r>
              </a:p>
            </p:txBody>
          </p:sp>
        </mc:Fallback>
      </mc:AlternateContent>
      <p:sp>
        <p:nvSpPr>
          <p:cNvPr id="6" name="Line 25">
            <a:extLst>
              <a:ext uri="{FF2B5EF4-FFF2-40B4-BE49-F238E27FC236}">
                <a16:creationId xmlns:a16="http://schemas.microsoft.com/office/drawing/2014/main" id="{B0F1A241-65DD-1FDB-BB23-5AE8C9D23491}"/>
              </a:ext>
            </a:extLst>
          </p:cNvPr>
          <p:cNvSpPr>
            <a:spLocks noChangeShapeType="1"/>
          </p:cNvSpPr>
          <p:nvPr/>
        </p:nvSpPr>
        <p:spPr bwMode="auto">
          <a:xfrm flipH="1" flipV="1">
            <a:off x="7315200" y="3124200"/>
            <a:ext cx="0" cy="106676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endParaRPr lang="nb-NO" dirty="0"/>
          </a:p>
        </p:txBody>
      </p:sp>
      <p:sp>
        <p:nvSpPr>
          <p:cNvPr id="7" name="Line 26">
            <a:extLst>
              <a:ext uri="{FF2B5EF4-FFF2-40B4-BE49-F238E27FC236}">
                <a16:creationId xmlns:a16="http://schemas.microsoft.com/office/drawing/2014/main" id="{FC3B9457-67AC-0165-8835-2A12AE2DA47A}"/>
              </a:ext>
            </a:extLst>
          </p:cNvPr>
          <p:cNvSpPr>
            <a:spLocks noChangeShapeType="1"/>
          </p:cNvSpPr>
          <p:nvPr/>
        </p:nvSpPr>
        <p:spPr bwMode="auto">
          <a:xfrm flipH="1">
            <a:off x="5991224" y="3276599"/>
            <a:ext cx="1514441" cy="1"/>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8" name="Line 25">
            <a:extLst>
              <a:ext uri="{FF2B5EF4-FFF2-40B4-BE49-F238E27FC236}">
                <a16:creationId xmlns:a16="http://schemas.microsoft.com/office/drawing/2014/main" id="{791CF5D8-418C-17AA-E8C3-BD7802AF70B6}"/>
              </a:ext>
            </a:extLst>
          </p:cNvPr>
          <p:cNvSpPr>
            <a:spLocks noChangeShapeType="1"/>
          </p:cNvSpPr>
          <p:nvPr/>
        </p:nvSpPr>
        <p:spPr bwMode="auto">
          <a:xfrm flipV="1">
            <a:off x="7521540" y="3276590"/>
            <a:ext cx="0" cy="1219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9" name="Text Box 30">
            <a:extLst>
              <a:ext uri="{FF2B5EF4-FFF2-40B4-BE49-F238E27FC236}">
                <a16:creationId xmlns:a16="http://schemas.microsoft.com/office/drawing/2014/main" id="{97189346-A47A-6030-EC21-2D055675B82A}"/>
              </a:ext>
            </a:extLst>
          </p:cNvPr>
          <p:cNvSpPr txBox="1">
            <a:spLocks noChangeArrowheads="1"/>
          </p:cNvSpPr>
          <p:nvPr/>
        </p:nvSpPr>
        <p:spPr bwMode="auto">
          <a:xfrm>
            <a:off x="5368924" y="3133725"/>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r">
              <a:spcBef>
                <a:spcPct val="50000"/>
              </a:spcBef>
            </a:pPr>
            <a:r>
              <a:rPr lang="nb-NO" altLang="nb-NO" sz="1400" dirty="0">
                <a:solidFill>
                  <a:schemeClr val="bg2">
                    <a:lumMod val="50000"/>
                  </a:schemeClr>
                </a:solidFill>
              </a:rPr>
              <a:t>17</a:t>
            </a:r>
            <a:endParaRPr lang="en-US" altLang="nb-NO" sz="1400" dirty="0">
              <a:solidFill>
                <a:schemeClr val="bg2">
                  <a:lumMod val="50000"/>
                </a:schemeClr>
              </a:solidFill>
            </a:endParaRPr>
          </a:p>
        </p:txBody>
      </p:sp>
    </p:spTree>
    <p:extLst>
      <p:ext uri="{BB962C8B-B14F-4D97-AF65-F5344CB8AC3E}">
        <p14:creationId xmlns:p14="http://schemas.microsoft.com/office/powerpoint/2010/main" val="3108129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505"/>
                                        </p:tgtEl>
                                        <p:attrNameLst>
                                          <p:attrName>style.visibility</p:attrName>
                                        </p:attrNameLst>
                                      </p:cBhvr>
                                      <p:to>
                                        <p:strVal val="visible"/>
                                      </p:to>
                                    </p:set>
                                    <p:animEffect transition="in" filter="wipe(left)">
                                      <p:cBhvr>
                                        <p:cTn id="7" dur="500"/>
                                        <p:tgtEl>
                                          <p:spTgt spid="10650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6503"/>
                                        </p:tgtEl>
                                        <p:attrNameLst>
                                          <p:attrName>style.visibility</p:attrName>
                                        </p:attrNameLst>
                                      </p:cBhvr>
                                      <p:to>
                                        <p:strVal val="visible"/>
                                      </p:to>
                                    </p:set>
                                    <p:animEffect transition="in" filter="wipe(left)">
                                      <p:cBhvr>
                                        <p:cTn id="10" dur="500"/>
                                        <p:tgtEl>
                                          <p:spTgt spid="10650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6504"/>
                                        </p:tgtEl>
                                        <p:attrNameLst>
                                          <p:attrName>style.visibility</p:attrName>
                                        </p:attrNameLst>
                                      </p:cBhvr>
                                      <p:to>
                                        <p:strVal val="visible"/>
                                      </p:to>
                                    </p:set>
                                    <p:animEffect transition="in" filter="wipe(left)">
                                      <p:cBhvr>
                                        <p:cTn id="13" dur="500"/>
                                        <p:tgtEl>
                                          <p:spTgt spid="10650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6506"/>
                                        </p:tgtEl>
                                        <p:attrNameLst>
                                          <p:attrName>style.visibility</p:attrName>
                                        </p:attrNameLst>
                                      </p:cBhvr>
                                      <p:to>
                                        <p:strVal val="visible"/>
                                      </p:to>
                                    </p:set>
                                    <p:animEffect transition="in" filter="wipe(left)">
                                      <p:cBhvr>
                                        <p:cTn id="16" dur="500"/>
                                        <p:tgtEl>
                                          <p:spTgt spid="10650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06507"/>
                                        </p:tgtEl>
                                        <p:attrNameLst>
                                          <p:attrName>style.visibility</p:attrName>
                                        </p:attrNameLst>
                                      </p:cBhvr>
                                      <p:to>
                                        <p:strVal val="visible"/>
                                      </p:to>
                                    </p:set>
                                    <p:animEffect transition="in" filter="wipe(left)">
                                      <p:cBhvr>
                                        <p:cTn id="19" dur="500"/>
                                        <p:tgtEl>
                                          <p:spTgt spid="106507"/>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6512"/>
                                        </p:tgtEl>
                                        <p:attrNameLst>
                                          <p:attrName>style.visibility</p:attrName>
                                        </p:attrNameLst>
                                      </p:cBhvr>
                                      <p:to>
                                        <p:strVal val="visible"/>
                                      </p:to>
                                    </p:set>
                                    <p:animEffect transition="in" filter="wipe(left)">
                                      <p:cBhvr>
                                        <p:cTn id="22" dur="500"/>
                                        <p:tgtEl>
                                          <p:spTgt spid="10651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06513"/>
                                        </p:tgtEl>
                                        <p:attrNameLst>
                                          <p:attrName>style.visibility</p:attrName>
                                        </p:attrNameLst>
                                      </p:cBhvr>
                                      <p:to>
                                        <p:strVal val="visible"/>
                                      </p:to>
                                    </p:set>
                                    <p:animEffect transition="in" filter="wipe(left)">
                                      <p:cBhvr>
                                        <p:cTn id="25" dur="500"/>
                                        <p:tgtEl>
                                          <p:spTgt spid="10651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6511"/>
                                        </p:tgtEl>
                                        <p:attrNameLst>
                                          <p:attrName>style.visibility</p:attrName>
                                        </p:attrNameLst>
                                      </p:cBhvr>
                                      <p:to>
                                        <p:strVal val="visible"/>
                                      </p:to>
                                    </p:set>
                                    <p:animEffect transition="in" filter="wipe(left)">
                                      <p:cBhvr>
                                        <p:cTn id="30" dur="500"/>
                                        <p:tgtEl>
                                          <p:spTgt spid="106511"/>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06514"/>
                                        </p:tgtEl>
                                        <p:attrNameLst>
                                          <p:attrName>style.visibility</p:attrName>
                                        </p:attrNameLst>
                                      </p:cBhvr>
                                      <p:to>
                                        <p:strVal val="visible"/>
                                      </p:to>
                                    </p:set>
                                    <p:animEffect transition="in" filter="wipe(left)">
                                      <p:cBhvr>
                                        <p:cTn id="33" dur="500"/>
                                        <p:tgtEl>
                                          <p:spTgt spid="10651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06518"/>
                                        </p:tgtEl>
                                        <p:attrNameLst>
                                          <p:attrName>style.visibility</p:attrName>
                                        </p:attrNameLst>
                                      </p:cBhvr>
                                      <p:to>
                                        <p:strVal val="visible"/>
                                      </p:to>
                                    </p:set>
                                    <p:animEffect transition="in" filter="wipe(left)">
                                      <p:cBhvr>
                                        <p:cTn id="36" dur="500"/>
                                        <p:tgtEl>
                                          <p:spTgt spid="106518"/>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06516"/>
                                        </p:tgtEl>
                                        <p:attrNameLst>
                                          <p:attrName>style.visibility</p:attrName>
                                        </p:attrNameLst>
                                      </p:cBhvr>
                                      <p:to>
                                        <p:strVal val="visible"/>
                                      </p:to>
                                    </p:set>
                                    <p:animEffect transition="in" filter="wipe(left)">
                                      <p:cBhvr>
                                        <p:cTn id="39" dur="500"/>
                                        <p:tgtEl>
                                          <p:spTgt spid="106516"/>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06517"/>
                                        </p:tgtEl>
                                        <p:attrNameLst>
                                          <p:attrName>style.visibility</p:attrName>
                                        </p:attrNameLst>
                                      </p:cBhvr>
                                      <p:to>
                                        <p:strVal val="visible"/>
                                      </p:to>
                                    </p:set>
                                    <p:animEffect transition="in" filter="wipe(left)">
                                      <p:cBhvr>
                                        <p:cTn id="42" dur="500"/>
                                        <p:tgtEl>
                                          <p:spTgt spid="106517"/>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06525"/>
                                        </p:tgtEl>
                                        <p:attrNameLst>
                                          <p:attrName>style.visibility</p:attrName>
                                        </p:attrNameLst>
                                      </p:cBhvr>
                                      <p:to>
                                        <p:strVal val="visible"/>
                                      </p:to>
                                    </p:set>
                                    <p:animEffect transition="in" filter="wipe(down)">
                                      <p:cBhvr>
                                        <p:cTn id="45" dur="500"/>
                                        <p:tgtEl>
                                          <p:spTgt spid="106525"/>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06521"/>
                                        </p:tgtEl>
                                        <p:attrNameLst>
                                          <p:attrName>style.visibility</p:attrName>
                                        </p:attrNameLst>
                                      </p:cBhvr>
                                      <p:to>
                                        <p:strVal val="visible"/>
                                      </p:to>
                                    </p:set>
                                    <p:animEffect transition="in" filter="wipe(down)">
                                      <p:cBhvr>
                                        <p:cTn id="48" dur="500"/>
                                        <p:tgtEl>
                                          <p:spTgt spid="106521"/>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06522"/>
                                        </p:tgtEl>
                                        <p:attrNameLst>
                                          <p:attrName>style.visibility</p:attrName>
                                        </p:attrNameLst>
                                      </p:cBhvr>
                                      <p:to>
                                        <p:strVal val="visible"/>
                                      </p:to>
                                    </p:set>
                                    <p:animEffect transition="in" filter="wipe(down)">
                                      <p:cBhvr>
                                        <p:cTn id="51" dur="500"/>
                                        <p:tgtEl>
                                          <p:spTgt spid="106522"/>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06526"/>
                                        </p:tgtEl>
                                        <p:attrNameLst>
                                          <p:attrName>style.visibility</p:attrName>
                                        </p:attrNameLst>
                                      </p:cBhvr>
                                      <p:to>
                                        <p:strVal val="visible"/>
                                      </p:to>
                                    </p:set>
                                    <p:animEffect transition="in" filter="wipe(down)">
                                      <p:cBhvr>
                                        <p:cTn id="54" dur="500"/>
                                        <p:tgtEl>
                                          <p:spTgt spid="106526"/>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down)">
                                      <p:cBhvr>
                                        <p:cTn id="57" dur="500"/>
                                        <p:tgtEl>
                                          <p:spTgt spid="6"/>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down)">
                                      <p:cBhvr>
                                        <p:cTn id="60" dur="500"/>
                                        <p:tgtEl>
                                          <p:spTgt spid="7"/>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wipe(down)">
                                      <p:cBhvr>
                                        <p:cTn id="63" dur="500"/>
                                        <p:tgtEl>
                                          <p:spTgt spid="8"/>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down)">
                                      <p:cBhvr>
                                        <p:cTn id="6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3" grpId="0" animBg="1"/>
      <p:bldP spid="106504" grpId="0" animBg="1"/>
      <p:bldP spid="106505" grpId="0"/>
      <p:bldP spid="106506" grpId="0"/>
      <p:bldP spid="106507" grpId="0" animBg="1"/>
      <p:bldP spid="106511" grpId="0" animBg="1"/>
      <p:bldP spid="106512" grpId="0"/>
      <p:bldP spid="106513" grpId="0"/>
      <p:bldP spid="106514" grpId="0"/>
      <p:bldP spid="106516" grpId="0" animBg="1"/>
      <p:bldP spid="106517" grpId="0"/>
      <p:bldP spid="106518" grpId="0"/>
      <p:bldP spid="106521" grpId="0" animBg="1"/>
      <p:bldP spid="106522" grpId="0" animBg="1"/>
      <p:bldP spid="106525" grpId="0"/>
      <p:bldP spid="106526" grpId="0"/>
      <p:bldP spid="6" grpId="0" animBg="1"/>
      <p:bldP spid="7" grpId="0" animBg="1"/>
      <p:bldP spid="8" grpId="0" animBg="1"/>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9" name="Line 5"/>
          <p:cNvSpPr>
            <a:spLocks noChangeShapeType="1"/>
          </p:cNvSpPr>
          <p:nvPr/>
        </p:nvSpPr>
        <p:spPr bwMode="auto">
          <a:xfrm>
            <a:off x="5943600" y="1828800"/>
            <a:ext cx="0" cy="2362200"/>
          </a:xfrm>
          <a:prstGeom prst="line">
            <a:avLst/>
          </a:prstGeom>
          <a:noFill/>
          <a:ln w="28575">
            <a:solidFill>
              <a:srgbClr val="66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8550" name="Line 6"/>
          <p:cNvSpPr>
            <a:spLocks noChangeShapeType="1"/>
          </p:cNvSpPr>
          <p:nvPr/>
        </p:nvSpPr>
        <p:spPr bwMode="auto">
          <a:xfrm>
            <a:off x="5943600" y="4191000"/>
            <a:ext cx="3124200" cy="0"/>
          </a:xfrm>
          <a:prstGeom prst="line">
            <a:avLst/>
          </a:prstGeom>
          <a:noFill/>
          <a:ln w="28575">
            <a:solidFill>
              <a:srgbClr val="66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8551" name="Text Box 7"/>
          <p:cNvSpPr txBox="1">
            <a:spLocks noChangeArrowheads="1"/>
          </p:cNvSpPr>
          <p:nvPr/>
        </p:nvSpPr>
        <p:spPr bwMode="auto">
          <a:xfrm>
            <a:off x="5267325" y="1547812"/>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ctr">
              <a:spcBef>
                <a:spcPct val="50000"/>
              </a:spcBef>
            </a:pPr>
            <a:r>
              <a:rPr lang="en-US" altLang="nb-NO" sz="1400" dirty="0" err="1">
                <a:solidFill>
                  <a:schemeClr val="bg2">
                    <a:lumMod val="50000"/>
                  </a:schemeClr>
                </a:solidFill>
              </a:rPr>
              <a:t>Pris</a:t>
            </a:r>
            <a:endParaRPr lang="en-US" altLang="nb-NO" sz="1400" dirty="0">
              <a:solidFill>
                <a:schemeClr val="bg2">
                  <a:lumMod val="50000"/>
                </a:schemeClr>
              </a:solidFill>
            </a:endParaRPr>
          </a:p>
        </p:txBody>
      </p:sp>
      <p:sp>
        <p:nvSpPr>
          <p:cNvPr id="108552" name="Text Box 8"/>
          <p:cNvSpPr txBox="1">
            <a:spLocks noChangeArrowheads="1"/>
          </p:cNvSpPr>
          <p:nvPr/>
        </p:nvSpPr>
        <p:spPr bwMode="auto">
          <a:xfrm>
            <a:off x="9067799" y="4086224"/>
            <a:ext cx="106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spcBef>
                <a:spcPct val="50000"/>
              </a:spcBef>
            </a:pPr>
            <a:r>
              <a:rPr lang="en-US" altLang="nb-NO" sz="1400" dirty="0" err="1">
                <a:solidFill>
                  <a:schemeClr val="bg2">
                    <a:lumMod val="50000"/>
                  </a:schemeClr>
                </a:solidFill>
              </a:rPr>
              <a:t>Mengde</a:t>
            </a:r>
            <a:endParaRPr lang="en-US" altLang="nb-NO" sz="1400" dirty="0">
              <a:solidFill>
                <a:schemeClr val="bg2">
                  <a:lumMod val="50000"/>
                </a:schemeClr>
              </a:solidFill>
            </a:endParaRPr>
          </a:p>
        </p:txBody>
      </p:sp>
      <p:sp>
        <p:nvSpPr>
          <p:cNvPr id="108553" name="Line 9"/>
          <p:cNvSpPr>
            <a:spLocks noChangeShapeType="1"/>
          </p:cNvSpPr>
          <p:nvPr/>
        </p:nvSpPr>
        <p:spPr bwMode="auto">
          <a:xfrm>
            <a:off x="5943600" y="2057400"/>
            <a:ext cx="2743200" cy="2133600"/>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8557" name="Line 13"/>
          <p:cNvSpPr>
            <a:spLocks noChangeShapeType="1"/>
          </p:cNvSpPr>
          <p:nvPr/>
        </p:nvSpPr>
        <p:spPr bwMode="auto">
          <a:xfrm>
            <a:off x="5943599" y="2057399"/>
            <a:ext cx="1485887" cy="2285995"/>
          </a:xfrm>
          <a:prstGeom prst="line">
            <a:avLst/>
          </a:prstGeom>
          <a:noFill/>
          <a:ln w="2857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8558" name="Text Box 14"/>
          <p:cNvSpPr txBox="1">
            <a:spLocks noChangeArrowheads="1"/>
          </p:cNvSpPr>
          <p:nvPr/>
        </p:nvSpPr>
        <p:spPr bwMode="auto">
          <a:xfrm>
            <a:off x="5486400" y="198120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r">
              <a:spcBef>
                <a:spcPct val="50000"/>
              </a:spcBef>
            </a:pPr>
            <a:r>
              <a:rPr lang="en-US" altLang="nb-NO" sz="1400" dirty="0">
                <a:solidFill>
                  <a:schemeClr val="bg2">
                    <a:lumMod val="50000"/>
                  </a:schemeClr>
                </a:solidFill>
              </a:rPr>
              <a:t>24</a:t>
            </a:r>
          </a:p>
        </p:txBody>
      </p:sp>
      <p:sp>
        <p:nvSpPr>
          <p:cNvPr id="108559" name="Text Box 15"/>
          <p:cNvSpPr txBox="1">
            <a:spLocks noChangeArrowheads="1"/>
          </p:cNvSpPr>
          <p:nvPr/>
        </p:nvSpPr>
        <p:spPr bwMode="auto">
          <a:xfrm>
            <a:off x="8458200" y="4191000"/>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ctr">
              <a:spcBef>
                <a:spcPct val="50000"/>
              </a:spcBef>
            </a:pPr>
            <a:r>
              <a:rPr lang="en-US" altLang="nb-NO" sz="1400" dirty="0">
                <a:solidFill>
                  <a:schemeClr val="bg2">
                    <a:lumMod val="50000"/>
                  </a:schemeClr>
                </a:solidFill>
              </a:rPr>
              <a:t>6</a:t>
            </a:r>
          </a:p>
        </p:txBody>
      </p:sp>
      <p:sp>
        <p:nvSpPr>
          <p:cNvPr id="108560" name="Text Box 16"/>
          <p:cNvSpPr txBox="1">
            <a:spLocks noChangeArrowheads="1"/>
          </p:cNvSpPr>
          <p:nvPr/>
        </p:nvSpPr>
        <p:spPr bwMode="auto">
          <a:xfrm>
            <a:off x="6896100" y="34290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spcBef>
                <a:spcPct val="50000"/>
              </a:spcBef>
            </a:pPr>
            <a:r>
              <a:rPr lang="en-US" altLang="nb-NO" sz="1400" dirty="0">
                <a:solidFill>
                  <a:schemeClr val="bg2">
                    <a:lumMod val="50000"/>
                  </a:schemeClr>
                </a:solidFill>
              </a:rPr>
              <a:t>MR</a:t>
            </a:r>
          </a:p>
        </p:txBody>
      </p:sp>
      <p:sp>
        <p:nvSpPr>
          <p:cNvPr id="108562" name="Line 18"/>
          <p:cNvSpPr>
            <a:spLocks noChangeShapeType="1"/>
          </p:cNvSpPr>
          <p:nvPr/>
        </p:nvSpPr>
        <p:spPr bwMode="auto">
          <a:xfrm>
            <a:off x="5943600" y="3886200"/>
            <a:ext cx="2743200" cy="0"/>
          </a:xfrm>
          <a:prstGeom prst="line">
            <a:avLst/>
          </a:prstGeom>
          <a:noFill/>
          <a:ln w="28575">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8563" name="Text Box 19"/>
          <p:cNvSpPr txBox="1">
            <a:spLocks noChangeArrowheads="1"/>
          </p:cNvSpPr>
          <p:nvPr/>
        </p:nvSpPr>
        <p:spPr bwMode="auto">
          <a:xfrm>
            <a:off x="8763000" y="37338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spcBef>
                <a:spcPct val="50000"/>
              </a:spcBef>
            </a:pPr>
            <a:r>
              <a:rPr lang="en-US" altLang="nb-NO" sz="1400" dirty="0">
                <a:solidFill>
                  <a:schemeClr val="bg2">
                    <a:lumMod val="50000"/>
                  </a:schemeClr>
                </a:solidFill>
              </a:rPr>
              <a:t>MC</a:t>
            </a:r>
          </a:p>
        </p:txBody>
      </p:sp>
      <p:sp>
        <p:nvSpPr>
          <p:cNvPr id="108564" name="Text Box 20"/>
          <p:cNvSpPr txBox="1">
            <a:spLocks noChangeArrowheads="1"/>
          </p:cNvSpPr>
          <p:nvPr/>
        </p:nvSpPr>
        <p:spPr bwMode="auto">
          <a:xfrm>
            <a:off x="5562600" y="373380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r">
              <a:spcBef>
                <a:spcPct val="50000"/>
              </a:spcBef>
            </a:pPr>
            <a:r>
              <a:rPr lang="en-US" altLang="nb-NO" sz="1400" dirty="0">
                <a:solidFill>
                  <a:schemeClr val="bg2">
                    <a:lumMod val="50000"/>
                  </a:schemeClr>
                </a:solidFill>
              </a:rPr>
              <a:t>4</a:t>
            </a:r>
          </a:p>
        </p:txBody>
      </p:sp>
      <p:sp>
        <p:nvSpPr>
          <p:cNvPr id="108567" name="Line 23"/>
          <p:cNvSpPr>
            <a:spLocks noChangeShapeType="1"/>
          </p:cNvSpPr>
          <p:nvPr/>
        </p:nvSpPr>
        <p:spPr bwMode="auto">
          <a:xfrm flipV="1">
            <a:off x="7112000" y="2971800"/>
            <a:ext cx="0" cy="1219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8568" name="Line 24"/>
          <p:cNvSpPr>
            <a:spLocks noChangeShapeType="1"/>
          </p:cNvSpPr>
          <p:nvPr/>
        </p:nvSpPr>
        <p:spPr bwMode="auto">
          <a:xfrm flipH="1">
            <a:off x="5943600" y="2971800"/>
            <a:ext cx="11430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8571" name="Text Box 27"/>
          <p:cNvSpPr txBox="1">
            <a:spLocks noChangeArrowheads="1"/>
          </p:cNvSpPr>
          <p:nvPr/>
        </p:nvSpPr>
        <p:spPr bwMode="auto">
          <a:xfrm>
            <a:off x="6858000" y="41910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ctr">
              <a:spcBef>
                <a:spcPct val="50000"/>
              </a:spcBef>
            </a:pPr>
            <a:r>
              <a:rPr lang="en-US" altLang="nb-NO" sz="1400" dirty="0">
                <a:solidFill>
                  <a:schemeClr val="bg2">
                    <a:lumMod val="50000"/>
                  </a:schemeClr>
                </a:solidFill>
              </a:rPr>
              <a:t>2.5</a:t>
            </a:r>
          </a:p>
        </p:txBody>
      </p:sp>
      <p:sp>
        <p:nvSpPr>
          <p:cNvPr id="108572" name="Text Box 28"/>
          <p:cNvSpPr txBox="1">
            <a:spLocks noChangeArrowheads="1"/>
          </p:cNvSpPr>
          <p:nvPr/>
        </p:nvSpPr>
        <p:spPr bwMode="auto">
          <a:xfrm>
            <a:off x="5410200" y="28194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r">
              <a:spcBef>
                <a:spcPct val="50000"/>
              </a:spcBef>
            </a:pPr>
            <a:r>
              <a:rPr lang="en-US" altLang="nb-NO" sz="1400" dirty="0">
                <a:solidFill>
                  <a:schemeClr val="bg2">
                    <a:lumMod val="50000"/>
                  </a:schemeClr>
                </a:solidFill>
              </a:rPr>
              <a:t>14</a:t>
            </a:r>
          </a:p>
        </p:txBody>
      </p:sp>
      <p:sp>
        <p:nvSpPr>
          <p:cNvPr id="30" name="Rectangle 4"/>
          <p:cNvSpPr txBox="1">
            <a:spLocks noChangeArrowheads="1"/>
          </p:cNvSpPr>
          <p:nvPr/>
        </p:nvSpPr>
        <p:spPr>
          <a:xfrm>
            <a:off x="-666750" y="350836"/>
            <a:ext cx="68961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b-NO" altLang="nb-NO" sz="3600" dirty="0">
                <a:solidFill>
                  <a:schemeClr val="bg2">
                    <a:lumMod val="50000"/>
                  </a:schemeClr>
                </a:solidFill>
                <a:latin typeface="Calibri" panose="020F0502020204030204" pitchFamily="34" charset="0"/>
                <a:cs typeface="Calibri" panose="020F0502020204030204" pitchFamily="34" charset="0"/>
              </a:rPr>
              <a:t>Priselastisitet</a:t>
            </a:r>
            <a:endParaRPr lang="en-US" altLang="nb-NO" sz="2800" dirty="0">
              <a:solidFill>
                <a:schemeClr val="hlink"/>
              </a:solidFill>
            </a:endParaRPr>
          </a:p>
        </p:txBody>
      </p:sp>
      <mc:AlternateContent xmlns:mc="http://schemas.openxmlformats.org/markup-compatibility/2006" xmlns:a14="http://schemas.microsoft.com/office/drawing/2010/main">
        <mc:Choice Requires="a14">
          <p:sp>
            <p:nvSpPr>
              <p:cNvPr id="2" name="TekstSylinder 1">
                <a:extLst>
                  <a:ext uri="{FF2B5EF4-FFF2-40B4-BE49-F238E27FC236}">
                    <a16:creationId xmlns:a16="http://schemas.microsoft.com/office/drawing/2014/main" id="{98B822ED-CCCA-0C32-4D06-2A122699C4E6}"/>
                  </a:ext>
                </a:extLst>
              </p:cNvPr>
              <p:cNvSpPr txBox="1"/>
              <p:nvPr/>
            </p:nvSpPr>
            <p:spPr>
              <a:xfrm>
                <a:off x="1200873" y="1803929"/>
                <a:ext cx="2945678" cy="1015471"/>
              </a:xfrm>
              <a:prstGeom prst="rect">
                <a:avLst/>
              </a:prstGeom>
              <a:noFill/>
            </p:spPr>
            <p:txBody>
              <a:bodyPr wrap="none" rtlCol="0">
                <a:spAutoFit/>
              </a:bodyPr>
              <a:lstStyle/>
              <a:p>
                <a14:m>
                  <m:oMath xmlns:m="http://schemas.openxmlformats.org/officeDocument/2006/math">
                    <m:sSub>
                      <m:sSubPr>
                        <m:ctrlPr>
                          <a:rPr lang="en-US" sz="2400" i="1" smtClean="0">
                            <a:latin typeface="Cambria Math" panose="02040503050406030204" pitchFamily="18" charset="0"/>
                          </a:rPr>
                        </m:ctrlPr>
                      </m:sSubPr>
                      <m:e>
                        <m:r>
                          <a:rPr lang="nb-NO" sz="2400" b="0" i="1" smtClean="0">
                            <a:latin typeface="Cambria Math" panose="02040503050406030204" pitchFamily="18" charset="0"/>
                          </a:rPr>
                          <m:t>𝑒</m:t>
                        </m:r>
                      </m:e>
                      <m:sub>
                        <m:r>
                          <a:rPr lang="nb-NO" sz="2400" b="0" i="1" smtClean="0">
                            <a:latin typeface="Cambria Math" panose="02040503050406030204" pitchFamily="18" charset="0"/>
                          </a:rPr>
                          <m:t>𝑝</m:t>
                        </m:r>
                      </m:sub>
                    </m:sSub>
                    <m:r>
                      <a:rPr lang="nb-NO" sz="2400" b="0" i="1" smtClean="0">
                        <a:latin typeface="Cambria Math" panose="02040503050406030204" pitchFamily="18" charset="0"/>
                      </a:rPr>
                      <m:t>=</m:t>
                    </m:r>
                    <m:f>
                      <m:fPr>
                        <m:ctrlPr>
                          <a:rPr lang="nb-NO" sz="2400" b="0" i="1" smtClean="0">
                            <a:latin typeface="Cambria Math" panose="02040503050406030204" pitchFamily="18" charset="0"/>
                          </a:rPr>
                        </m:ctrlPr>
                      </m:fPr>
                      <m:num>
                        <m:f>
                          <m:fPr>
                            <m:ctrlPr>
                              <a:rPr lang="nb-NO" sz="2400" b="0" i="1" smtClean="0">
                                <a:latin typeface="Cambria Math" panose="02040503050406030204" pitchFamily="18" charset="0"/>
                              </a:rPr>
                            </m:ctrlPr>
                          </m:fPr>
                          <m:num>
                            <m:r>
                              <m:rPr>
                                <m:sty m:val="p"/>
                              </m:rPr>
                              <a:rPr lang="el-GR" sz="2400">
                                <a:latin typeface="Cambria Math" panose="02040503050406030204" pitchFamily="18" charset="0"/>
                              </a:rPr>
                              <m:t>Δ</m:t>
                            </m:r>
                            <m:r>
                              <a:rPr lang="nb-NO" sz="2400" b="0" i="1" smtClean="0">
                                <a:latin typeface="Cambria Math" panose="02040503050406030204" pitchFamily="18" charset="0"/>
                              </a:rPr>
                              <m:t>𝑞</m:t>
                            </m:r>
                          </m:num>
                          <m:den>
                            <m:r>
                              <a:rPr lang="nb-NO" sz="2400" b="0" i="1" smtClean="0">
                                <a:latin typeface="Cambria Math" panose="02040503050406030204" pitchFamily="18" charset="0"/>
                              </a:rPr>
                              <m:t>𝑞</m:t>
                            </m:r>
                          </m:den>
                        </m:f>
                      </m:num>
                      <m:den>
                        <m:f>
                          <m:fPr>
                            <m:ctrlPr>
                              <a:rPr lang="nb-NO" sz="2400" b="0" i="1" smtClean="0">
                                <a:latin typeface="Cambria Math" panose="02040503050406030204" pitchFamily="18" charset="0"/>
                              </a:rPr>
                            </m:ctrlPr>
                          </m:fPr>
                          <m:num>
                            <m:r>
                              <m:rPr>
                                <m:sty m:val="p"/>
                              </m:rPr>
                              <a:rPr lang="el-GR" sz="2400" b="0" i="0" smtClean="0">
                                <a:latin typeface="Cambria Math" panose="02040503050406030204" pitchFamily="18" charset="0"/>
                              </a:rPr>
                              <m:t>Δ</m:t>
                            </m:r>
                            <m:r>
                              <a:rPr lang="nb-NO" sz="2400" b="0" i="1" smtClean="0">
                                <a:latin typeface="Cambria Math" panose="02040503050406030204" pitchFamily="18" charset="0"/>
                              </a:rPr>
                              <m:t>𝑝</m:t>
                            </m:r>
                          </m:num>
                          <m:den>
                            <m:r>
                              <a:rPr lang="nb-NO" sz="2400" b="0" i="1" smtClean="0">
                                <a:latin typeface="Cambria Math" panose="02040503050406030204" pitchFamily="18" charset="0"/>
                              </a:rPr>
                              <m:t>𝑝</m:t>
                            </m:r>
                          </m:den>
                        </m:f>
                      </m:den>
                    </m:f>
                  </m:oMath>
                </a14:m>
                <a:r>
                  <a:rPr lang="nb-NO" sz="2400" dirty="0"/>
                  <a:t> </a:t>
                </a:r>
                <a14:m>
                  <m:oMath xmlns:m="http://schemas.openxmlformats.org/officeDocument/2006/math">
                    <m:r>
                      <a:rPr lang="nb-NO" sz="2400" i="1">
                        <a:latin typeface="Cambria Math" panose="02040503050406030204" pitchFamily="18" charset="0"/>
                      </a:rPr>
                      <m:t>=</m:t>
                    </m:r>
                  </m:oMath>
                </a14:m>
                <a:r>
                  <a:rPr lang="nb-NO" sz="2400" dirty="0"/>
                  <a:t> </a:t>
                </a:r>
                <a14:m>
                  <m:oMath xmlns:m="http://schemas.openxmlformats.org/officeDocument/2006/math">
                    <m:f>
                      <m:fPr>
                        <m:ctrlPr>
                          <a:rPr lang="nb-NO" sz="2400" i="1">
                            <a:latin typeface="Cambria Math" panose="02040503050406030204" pitchFamily="18" charset="0"/>
                          </a:rPr>
                        </m:ctrlPr>
                      </m:fPr>
                      <m:num>
                        <m:r>
                          <m:rPr>
                            <m:sty m:val="p"/>
                          </m:rPr>
                          <a:rPr lang="el-GR" sz="2400">
                            <a:latin typeface="Cambria Math" panose="02040503050406030204" pitchFamily="18" charset="0"/>
                          </a:rPr>
                          <m:t>Δ</m:t>
                        </m:r>
                        <m:r>
                          <a:rPr lang="nb-NO" sz="2400" b="0" i="1" smtClean="0">
                            <a:latin typeface="Cambria Math" panose="02040503050406030204" pitchFamily="18" charset="0"/>
                          </a:rPr>
                          <m:t>𝑞</m:t>
                        </m:r>
                      </m:num>
                      <m:den>
                        <m:r>
                          <m:rPr>
                            <m:sty m:val="p"/>
                          </m:rPr>
                          <a:rPr lang="el-GR" sz="2400">
                            <a:latin typeface="Cambria Math" panose="02040503050406030204" pitchFamily="18" charset="0"/>
                          </a:rPr>
                          <m:t>Δ</m:t>
                        </m:r>
                        <m:r>
                          <a:rPr lang="nb-NO" sz="2400" i="1">
                            <a:latin typeface="Cambria Math" panose="02040503050406030204" pitchFamily="18" charset="0"/>
                          </a:rPr>
                          <m:t>𝑝</m:t>
                        </m:r>
                      </m:den>
                    </m:f>
                    <m:f>
                      <m:fPr>
                        <m:ctrlPr>
                          <a:rPr lang="nb-NO" sz="2400" i="1">
                            <a:latin typeface="Cambria Math" panose="02040503050406030204" pitchFamily="18" charset="0"/>
                          </a:rPr>
                        </m:ctrlPr>
                      </m:fPr>
                      <m:num>
                        <m:r>
                          <a:rPr lang="nb-NO" sz="2400" i="1">
                            <a:latin typeface="Cambria Math" panose="02040503050406030204" pitchFamily="18" charset="0"/>
                          </a:rPr>
                          <m:t>𝑝</m:t>
                        </m:r>
                      </m:num>
                      <m:den>
                        <m:r>
                          <a:rPr lang="nb-NO" sz="2400" i="1">
                            <a:latin typeface="Cambria Math" panose="02040503050406030204" pitchFamily="18" charset="0"/>
                          </a:rPr>
                          <m:t>𝑞</m:t>
                        </m:r>
                      </m:den>
                    </m:f>
                    <m:r>
                      <a:rPr lang="nb-NO" sz="2400" b="0" i="1" smtClean="0">
                        <a:latin typeface="Cambria Math" panose="02040503050406030204" pitchFamily="18" charset="0"/>
                      </a:rPr>
                      <m:t>=</m:t>
                    </m:r>
                    <m:f>
                      <m:fPr>
                        <m:ctrlPr>
                          <a:rPr lang="nb-NO" sz="2400" i="1">
                            <a:latin typeface="Cambria Math" panose="02040503050406030204" pitchFamily="18" charset="0"/>
                          </a:rPr>
                        </m:ctrlPr>
                      </m:fPr>
                      <m:num>
                        <m:r>
                          <m:rPr>
                            <m:sty m:val="p"/>
                          </m:rPr>
                          <a:rPr lang="nb-NO" sz="2400">
                            <a:latin typeface="Cambria Math" panose="02040503050406030204" pitchFamily="18" charset="0"/>
                          </a:rPr>
                          <m:t>d</m:t>
                        </m:r>
                        <m:r>
                          <a:rPr lang="nb-NO" sz="2400" i="1">
                            <a:latin typeface="Cambria Math" panose="02040503050406030204" pitchFamily="18" charset="0"/>
                          </a:rPr>
                          <m:t>𝑞</m:t>
                        </m:r>
                      </m:num>
                      <m:den>
                        <m:r>
                          <m:rPr>
                            <m:sty m:val="p"/>
                          </m:rPr>
                          <a:rPr lang="nb-NO" sz="2400" b="0" i="0" smtClean="0">
                            <a:latin typeface="Cambria Math" panose="02040503050406030204" pitchFamily="18" charset="0"/>
                          </a:rPr>
                          <m:t>d</m:t>
                        </m:r>
                        <m:r>
                          <a:rPr lang="nb-NO" sz="2400" i="1">
                            <a:latin typeface="Cambria Math" panose="02040503050406030204" pitchFamily="18" charset="0"/>
                          </a:rPr>
                          <m:t>𝑝</m:t>
                        </m:r>
                      </m:den>
                    </m:f>
                    <m:f>
                      <m:fPr>
                        <m:ctrlPr>
                          <a:rPr lang="nb-NO" sz="2400" i="1">
                            <a:latin typeface="Cambria Math" panose="02040503050406030204" pitchFamily="18" charset="0"/>
                          </a:rPr>
                        </m:ctrlPr>
                      </m:fPr>
                      <m:num>
                        <m:r>
                          <a:rPr lang="nb-NO" sz="2400" i="1">
                            <a:latin typeface="Cambria Math" panose="02040503050406030204" pitchFamily="18" charset="0"/>
                          </a:rPr>
                          <m:t>𝑝</m:t>
                        </m:r>
                      </m:num>
                      <m:den>
                        <m:r>
                          <a:rPr lang="nb-NO" sz="2400" i="1">
                            <a:latin typeface="Cambria Math" panose="02040503050406030204" pitchFamily="18" charset="0"/>
                          </a:rPr>
                          <m:t>𝑞</m:t>
                        </m:r>
                      </m:den>
                    </m:f>
                  </m:oMath>
                </a14:m>
                <a:endParaRPr lang="en-US" sz="2400" dirty="0"/>
              </a:p>
            </p:txBody>
          </p:sp>
        </mc:Choice>
        <mc:Fallback xmlns="">
          <p:sp>
            <p:nvSpPr>
              <p:cNvPr id="2" name="TekstSylinder 1">
                <a:extLst>
                  <a:ext uri="{FF2B5EF4-FFF2-40B4-BE49-F238E27FC236}">
                    <a16:creationId xmlns:a16="http://schemas.microsoft.com/office/drawing/2014/main" id="{98B822ED-CCCA-0C32-4D06-2A122699C4E6}"/>
                  </a:ext>
                </a:extLst>
              </p:cNvPr>
              <p:cNvSpPr txBox="1">
                <a:spLocks noRot="1" noChangeAspect="1" noMove="1" noResize="1" noEditPoints="1" noAdjustHandles="1" noChangeArrowheads="1" noChangeShapeType="1" noTextEdit="1"/>
              </p:cNvSpPr>
              <p:nvPr/>
            </p:nvSpPr>
            <p:spPr>
              <a:xfrm>
                <a:off x="1200873" y="1803929"/>
                <a:ext cx="2945678" cy="1015471"/>
              </a:xfrm>
              <a:prstGeom prst="rect">
                <a:avLst/>
              </a:prstGeom>
              <a:blipFill>
                <a:blip r:embed="rId3"/>
                <a:stretch>
                  <a:fillRect/>
                </a:stretch>
              </a:blipFill>
            </p:spPr>
            <p:txBody>
              <a:bodyPr/>
              <a:lstStyle/>
              <a:p>
                <a:r>
                  <a:rPr lang="en-US">
                    <a:noFill/>
                  </a:rPr>
                  <a:t> </a:t>
                </a:r>
              </a:p>
            </p:txBody>
          </p:sp>
        </mc:Fallback>
      </mc:AlternateContent>
      <p:sp>
        <p:nvSpPr>
          <p:cNvPr id="3" name="Line 24">
            <a:extLst>
              <a:ext uri="{FF2B5EF4-FFF2-40B4-BE49-F238E27FC236}">
                <a16:creationId xmlns:a16="http://schemas.microsoft.com/office/drawing/2014/main" id="{99C61386-373E-6BF6-0617-46541ABA7AB6}"/>
              </a:ext>
            </a:extLst>
          </p:cNvPr>
          <p:cNvSpPr>
            <a:spLocks noChangeShapeType="1"/>
          </p:cNvSpPr>
          <p:nvPr/>
        </p:nvSpPr>
        <p:spPr bwMode="auto">
          <a:xfrm flipH="1">
            <a:off x="5968999" y="2676524"/>
            <a:ext cx="82231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4" name="Text Box 28">
            <a:extLst>
              <a:ext uri="{FF2B5EF4-FFF2-40B4-BE49-F238E27FC236}">
                <a16:creationId xmlns:a16="http://schemas.microsoft.com/office/drawing/2014/main" id="{421D5F5D-AB17-DD0D-20A4-E92EFA8C85C2}"/>
              </a:ext>
            </a:extLst>
          </p:cNvPr>
          <p:cNvSpPr txBox="1">
            <a:spLocks noChangeArrowheads="1"/>
          </p:cNvSpPr>
          <p:nvPr/>
        </p:nvSpPr>
        <p:spPr bwMode="auto">
          <a:xfrm>
            <a:off x="5397501" y="25146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tx1"/>
                </a:solidFill>
                <a:latin typeface="Times New Roman" panose="02020603050405020304" pitchFamily="18" charset="0"/>
              </a:defRPr>
            </a:lvl1pPr>
            <a:lvl2pPr marL="742950" indent="-285750">
              <a:defRPr sz="2000" b="1">
                <a:solidFill>
                  <a:schemeClr val="tx1"/>
                </a:solidFill>
                <a:latin typeface="Times New Roman" panose="02020603050405020304" pitchFamily="18" charset="0"/>
              </a:defRPr>
            </a:lvl2pPr>
            <a:lvl3pPr marL="1143000" indent="-228600">
              <a:defRPr sz="2000" b="1">
                <a:solidFill>
                  <a:schemeClr val="tx1"/>
                </a:solidFill>
                <a:latin typeface="Times New Roman" panose="02020603050405020304" pitchFamily="18" charset="0"/>
              </a:defRPr>
            </a:lvl3pPr>
            <a:lvl4pPr marL="1600200" indent="-228600">
              <a:defRPr sz="2000" b="1">
                <a:solidFill>
                  <a:schemeClr val="tx1"/>
                </a:solidFill>
                <a:latin typeface="Times New Roman" panose="02020603050405020304" pitchFamily="18" charset="0"/>
              </a:defRPr>
            </a:lvl4pPr>
            <a:lvl5pPr marL="2057400" indent="-22860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algn="r">
              <a:spcBef>
                <a:spcPct val="50000"/>
              </a:spcBef>
            </a:pPr>
            <a:r>
              <a:rPr lang="en-US" altLang="nb-NO" sz="1400" dirty="0">
                <a:solidFill>
                  <a:schemeClr val="bg2">
                    <a:lumMod val="50000"/>
                  </a:schemeClr>
                </a:solidFill>
              </a:rPr>
              <a:t>17</a:t>
            </a:r>
          </a:p>
        </p:txBody>
      </p:sp>
      <p:sp>
        <p:nvSpPr>
          <p:cNvPr id="5" name="Line 23">
            <a:extLst>
              <a:ext uri="{FF2B5EF4-FFF2-40B4-BE49-F238E27FC236}">
                <a16:creationId xmlns:a16="http://schemas.microsoft.com/office/drawing/2014/main" id="{4B3C3CE0-A5C5-194E-5CF5-09A8819D3D5B}"/>
              </a:ext>
            </a:extLst>
          </p:cNvPr>
          <p:cNvSpPr>
            <a:spLocks noChangeShapeType="1"/>
          </p:cNvSpPr>
          <p:nvPr/>
        </p:nvSpPr>
        <p:spPr bwMode="auto">
          <a:xfrm flipV="1">
            <a:off x="6791315" y="2676524"/>
            <a:ext cx="0" cy="151447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6" name="Line 23">
            <a:extLst>
              <a:ext uri="{FF2B5EF4-FFF2-40B4-BE49-F238E27FC236}">
                <a16:creationId xmlns:a16="http://schemas.microsoft.com/office/drawing/2014/main" id="{6D0DCCB6-4164-D2A3-43B1-1ABACF7A469D}"/>
              </a:ext>
            </a:extLst>
          </p:cNvPr>
          <p:cNvSpPr>
            <a:spLocks noChangeShapeType="1"/>
          </p:cNvSpPr>
          <p:nvPr/>
        </p:nvSpPr>
        <p:spPr bwMode="auto">
          <a:xfrm flipV="1">
            <a:off x="7321550" y="3171824"/>
            <a:ext cx="0" cy="101917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endParaRPr lang="nb-NO" dirty="0"/>
          </a:p>
        </p:txBody>
      </p:sp>
    </p:spTree>
    <p:extLst>
      <p:ext uri="{BB962C8B-B14F-4D97-AF65-F5344CB8AC3E}">
        <p14:creationId xmlns:p14="http://schemas.microsoft.com/office/powerpoint/2010/main" val="2257495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8551"/>
                                        </p:tgtEl>
                                        <p:attrNameLst>
                                          <p:attrName>style.visibility</p:attrName>
                                        </p:attrNameLst>
                                      </p:cBhvr>
                                      <p:to>
                                        <p:strVal val="visible"/>
                                      </p:to>
                                    </p:set>
                                    <p:animEffect transition="in" filter="wipe(left)">
                                      <p:cBhvr>
                                        <p:cTn id="7" dur="500"/>
                                        <p:tgtEl>
                                          <p:spTgt spid="10855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8549"/>
                                        </p:tgtEl>
                                        <p:attrNameLst>
                                          <p:attrName>style.visibility</p:attrName>
                                        </p:attrNameLst>
                                      </p:cBhvr>
                                      <p:to>
                                        <p:strVal val="visible"/>
                                      </p:to>
                                    </p:set>
                                    <p:animEffect transition="in" filter="wipe(left)">
                                      <p:cBhvr>
                                        <p:cTn id="10" dur="500"/>
                                        <p:tgtEl>
                                          <p:spTgt spid="10854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8550"/>
                                        </p:tgtEl>
                                        <p:attrNameLst>
                                          <p:attrName>style.visibility</p:attrName>
                                        </p:attrNameLst>
                                      </p:cBhvr>
                                      <p:to>
                                        <p:strVal val="visible"/>
                                      </p:to>
                                    </p:set>
                                    <p:animEffect transition="in" filter="wipe(left)">
                                      <p:cBhvr>
                                        <p:cTn id="13" dur="500"/>
                                        <p:tgtEl>
                                          <p:spTgt spid="1085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8552"/>
                                        </p:tgtEl>
                                        <p:attrNameLst>
                                          <p:attrName>style.visibility</p:attrName>
                                        </p:attrNameLst>
                                      </p:cBhvr>
                                      <p:to>
                                        <p:strVal val="visible"/>
                                      </p:to>
                                    </p:set>
                                    <p:animEffect transition="in" filter="wipe(left)">
                                      <p:cBhvr>
                                        <p:cTn id="16" dur="500"/>
                                        <p:tgtEl>
                                          <p:spTgt spid="10855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08553"/>
                                        </p:tgtEl>
                                        <p:attrNameLst>
                                          <p:attrName>style.visibility</p:attrName>
                                        </p:attrNameLst>
                                      </p:cBhvr>
                                      <p:to>
                                        <p:strVal val="visible"/>
                                      </p:to>
                                    </p:set>
                                    <p:animEffect transition="in" filter="wipe(left)">
                                      <p:cBhvr>
                                        <p:cTn id="19" dur="500"/>
                                        <p:tgtEl>
                                          <p:spTgt spid="108553"/>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8558"/>
                                        </p:tgtEl>
                                        <p:attrNameLst>
                                          <p:attrName>style.visibility</p:attrName>
                                        </p:attrNameLst>
                                      </p:cBhvr>
                                      <p:to>
                                        <p:strVal val="visible"/>
                                      </p:to>
                                    </p:set>
                                    <p:animEffect transition="in" filter="wipe(left)">
                                      <p:cBhvr>
                                        <p:cTn id="22" dur="500"/>
                                        <p:tgtEl>
                                          <p:spTgt spid="10855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08559"/>
                                        </p:tgtEl>
                                        <p:attrNameLst>
                                          <p:attrName>style.visibility</p:attrName>
                                        </p:attrNameLst>
                                      </p:cBhvr>
                                      <p:to>
                                        <p:strVal val="visible"/>
                                      </p:to>
                                    </p:set>
                                    <p:animEffect transition="in" filter="wipe(left)">
                                      <p:cBhvr>
                                        <p:cTn id="25" dur="500"/>
                                        <p:tgtEl>
                                          <p:spTgt spid="10855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8557"/>
                                        </p:tgtEl>
                                        <p:attrNameLst>
                                          <p:attrName>style.visibility</p:attrName>
                                        </p:attrNameLst>
                                      </p:cBhvr>
                                      <p:to>
                                        <p:strVal val="visible"/>
                                      </p:to>
                                    </p:set>
                                    <p:animEffect transition="in" filter="wipe(left)">
                                      <p:cBhvr>
                                        <p:cTn id="30" dur="500"/>
                                        <p:tgtEl>
                                          <p:spTgt spid="10855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08560"/>
                                        </p:tgtEl>
                                        <p:attrNameLst>
                                          <p:attrName>style.visibility</p:attrName>
                                        </p:attrNameLst>
                                      </p:cBhvr>
                                      <p:to>
                                        <p:strVal val="visible"/>
                                      </p:to>
                                    </p:set>
                                    <p:animEffect transition="in" filter="wipe(left)">
                                      <p:cBhvr>
                                        <p:cTn id="33" dur="500"/>
                                        <p:tgtEl>
                                          <p:spTgt spid="108560"/>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08564"/>
                                        </p:tgtEl>
                                        <p:attrNameLst>
                                          <p:attrName>style.visibility</p:attrName>
                                        </p:attrNameLst>
                                      </p:cBhvr>
                                      <p:to>
                                        <p:strVal val="visible"/>
                                      </p:to>
                                    </p:set>
                                    <p:animEffect transition="in" filter="wipe(left)">
                                      <p:cBhvr>
                                        <p:cTn id="36" dur="500"/>
                                        <p:tgtEl>
                                          <p:spTgt spid="10856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08562"/>
                                        </p:tgtEl>
                                        <p:attrNameLst>
                                          <p:attrName>style.visibility</p:attrName>
                                        </p:attrNameLst>
                                      </p:cBhvr>
                                      <p:to>
                                        <p:strVal val="visible"/>
                                      </p:to>
                                    </p:set>
                                    <p:animEffect transition="in" filter="wipe(left)">
                                      <p:cBhvr>
                                        <p:cTn id="39" dur="500"/>
                                        <p:tgtEl>
                                          <p:spTgt spid="10856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08563"/>
                                        </p:tgtEl>
                                        <p:attrNameLst>
                                          <p:attrName>style.visibility</p:attrName>
                                        </p:attrNameLst>
                                      </p:cBhvr>
                                      <p:to>
                                        <p:strVal val="visible"/>
                                      </p:to>
                                    </p:set>
                                    <p:animEffect transition="in" filter="wipe(left)">
                                      <p:cBhvr>
                                        <p:cTn id="42" dur="500"/>
                                        <p:tgtEl>
                                          <p:spTgt spid="108563"/>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08571"/>
                                        </p:tgtEl>
                                        <p:attrNameLst>
                                          <p:attrName>style.visibility</p:attrName>
                                        </p:attrNameLst>
                                      </p:cBhvr>
                                      <p:to>
                                        <p:strVal val="visible"/>
                                      </p:to>
                                    </p:set>
                                    <p:animEffect transition="in" filter="wipe(down)">
                                      <p:cBhvr>
                                        <p:cTn id="45" dur="500"/>
                                        <p:tgtEl>
                                          <p:spTgt spid="108571"/>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08567"/>
                                        </p:tgtEl>
                                        <p:attrNameLst>
                                          <p:attrName>style.visibility</p:attrName>
                                        </p:attrNameLst>
                                      </p:cBhvr>
                                      <p:to>
                                        <p:strVal val="visible"/>
                                      </p:to>
                                    </p:set>
                                    <p:animEffect transition="in" filter="wipe(down)">
                                      <p:cBhvr>
                                        <p:cTn id="48" dur="500"/>
                                        <p:tgtEl>
                                          <p:spTgt spid="108567"/>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08568"/>
                                        </p:tgtEl>
                                        <p:attrNameLst>
                                          <p:attrName>style.visibility</p:attrName>
                                        </p:attrNameLst>
                                      </p:cBhvr>
                                      <p:to>
                                        <p:strVal val="visible"/>
                                      </p:to>
                                    </p:set>
                                    <p:animEffect transition="in" filter="wipe(down)">
                                      <p:cBhvr>
                                        <p:cTn id="51" dur="500"/>
                                        <p:tgtEl>
                                          <p:spTgt spid="108568"/>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08572"/>
                                        </p:tgtEl>
                                        <p:attrNameLst>
                                          <p:attrName>style.visibility</p:attrName>
                                        </p:attrNameLst>
                                      </p:cBhvr>
                                      <p:to>
                                        <p:strVal val="visible"/>
                                      </p:to>
                                    </p:set>
                                    <p:animEffect transition="in" filter="wipe(down)">
                                      <p:cBhvr>
                                        <p:cTn id="54" dur="500"/>
                                        <p:tgtEl>
                                          <p:spTgt spid="108572"/>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down)">
                                      <p:cBhvr>
                                        <p:cTn id="57" dur="500"/>
                                        <p:tgtEl>
                                          <p:spTgt spid="3"/>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wipe(down)">
                                      <p:cBhvr>
                                        <p:cTn id="60" dur="500"/>
                                        <p:tgtEl>
                                          <p:spTgt spid="4"/>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wipe(down)">
                                      <p:cBhvr>
                                        <p:cTn id="63" dur="500"/>
                                        <p:tgtEl>
                                          <p:spTgt spid="5"/>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wipe(down)">
                                      <p:cBhvr>
                                        <p:cTn id="6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9" grpId="0" animBg="1"/>
      <p:bldP spid="108550" grpId="0" animBg="1"/>
      <p:bldP spid="108551" grpId="0"/>
      <p:bldP spid="108552" grpId="0"/>
      <p:bldP spid="108553" grpId="0" animBg="1"/>
      <p:bldP spid="108557" grpId="0" animBg="1"/>
      <p:bldP spid="108558" grpId="0"/>
      <p:bldP spid="108559" grpId="0"/>
      <p:bldP spid="108560" grpId="0"/>
      <p:bldP spid="108562" grpId="0" animBg="1"/>
      <p:bldP spid="108563" grpId="0"/>
      <p:bldP spid="108564" grpId="0"/>
      <p:bldP spid="108567" grpId="0" animBg="1"/>
      <p:bldP spid="108568" grpId="0" animBg="1"/>
      <p:bldP spid="108571" grpId="0"/>
      <p:bldP spid="108572" grpId="0"/>
      <p:bldP spid="3" grpId="0" animBg="1"/>
      <p:bldP spid="4" grpId="0"/>
      <p:bldP spid="5"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365125"/>
            <a:ext cx="11256704" cy="1325563"/>
          </a:xfrm>
        </p:spPr>
        <p:txBody>
          <a:bodyPr>
            <a:normAutofit/>
          </a:bodyPr>
          <a:lstStyle/>
          <a:p>
            <a:r>
              <a:rPr lang="nb-NO" sz="4000" dirty="0">
                <a:solidFill>
                  <a:schemeClr val="bg2">
                    <a:lumMod val="50000"/>
                  </a:schemeClr>
                </a:solidFill>
                <a:latin typeface="Calibri" panose="020F0502020204030204" pitchFamily="34" charset="0"/>
                <a:cs typeface="Calibri" panose="020F0502020204030204" pitchFamily="34" charset="0"/>
              </a:rPr>
              <a:t>Prisdiskriminering med ulike produktvarianter, </a:t>
            </a:r>
            <a:r>
              <a:rPr lang="nb-NO" sz="3200" dirty="0" err="1">
                <a:solidFill>
                  <a:schemeClr val="bg2">
                    <a:lumMod val="50000"/>
                  </a:schemeClr>
                </a:solidFill>
                <a:latin typeface="Calibri" panose="020F0502020204030204" pitchFamily="34" charset="0"/>
                <a:cs typeface="Calibri" panose="020F0502020204030204" pitchFamily="34" charset="0"/>
              </a:rPr>
              <a:t>kap</a:t>
            </a:r>
            <a:r>
              <a:rPr lang="nb-NO" sz="3200" dirty="0">
                <a:solidFill>
                  <a:schemeClr val="bg2">
                    <a:lumMod val="50000"/>
                  </a:schemeClr>
                </a:solidFill>
                <a:latin typeface="Calibri" panose="020F0502020204030204" pitchFamily="34" charset="0"/>
                <a:cs typeface="Calibri" panose="020F0502020204030204" pitchFamily="34" charset="0"/>
              </a:rPr>
              <a:t> 5.4</a:t>
            </a:r>
          </a:p>
        </p:txBody>
      </p:sp>
      <p:sp>
        <p:nvSpPr>
          <p:cNvPr id="14" name="TextBox 13"/>
          <p:cNvSpPr txBox="1"/>
          <p:nvPr/>
        </p:nvSpPr>
        <p:spPr>
          <a:xfrm>
            <a:off x="786335" y="3676617"/>
            <a:ext cx="3333234" cy="1200329"/>
          </a:xfrm>
          <a:prstGeom prst="rect">
            <a:avLst/>
          </a:prstGeom>
          <a:noFill/>
        </p:spPr>
        <p:txBody>
          <a:bodyPr wrap="square" rtlCol="0">
            <a:spAutoFit/>
          </a:bodyPr>
          <a:lstStyle/>
          <a:p>
            <a:r>
              <a:rPr lang="nb-NO" sz="2400" dirty="0">
                <a:solidFill>
                  <a:schemeClr val="bg2">
                    <a:lumMod val="50000"/>
                  </a:schemeClr>
                </a:solidFill>
                <a:latin typeface="Calibri" panose="020F0502020204030204" pitchFamily="34" charset="0"/>
                <a:cs typeface="Calibri" panose="020F0502020204030204" pitchFamily="34" charset="0"/>
              </a:rPr>
              <a:t>Flypriser for SAS fra Tromsø - Oslo tur/retur Januar 2025</a:t>
            </a:r>
          </a:p>
        </p:txBody>
      </p:sp>
      <p:sp>
        <p:nvSpPr>
          <p:cNvPr id="15" name="AutoShape 8" descr="SAS-fly hastelandet på grunn av røyk i kabinen - TravelNew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nb-NO"/>
          </a:p>
        </p:txBody>
      </p:sp>
      <p:pic>
        <p:nvPicPr>
          <p:cNvPr id="11276" name="Picture 12" descr="https://travelnews.no/wp-content/uploads/2016/10/SAS_Airbus-700x33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921" y="1504643"/>
            <a:ext cx="4009075" cy="1924357"/>
          </a:xfrm>
          <a:prstGeom prst="rect">
            <a:avLst/>
          </a:prstGeom>
          <a:noFill/>
          <a:extLst>
            <a:ext uri="{909E8E84-426E-40DD-AFC4-6F175D3DCCD1}">
              <a14:hiddenFill xmlns:a14="http://schemas.microsoft.com/office/drawing/2010/main">
                <a:solidFill>
                  <a:srgbClr val="FFFFFF"/>
                </a:solidFill>
              </a14:hiddenFill>
            </a:ext>
          </a:extLst>
        </p:spPr>
      </p:pic>
      <p:pic>
        <p:nvPicPr>
          <p:cNvPr id="4" name="Bilde 3">
            <a:extLst>
              <a:ext uri="{FF2B5EF4-FFF2-40B4-BE49-F238E27FC236}">
                <a16:creationId xmlns:a16="http://schemas.microsoft.com/office/drawing/2014/main" id="{24611246-8EF0-6CB5-E400-7819EE24294E}"/>
              </a:ext>
            </a:extLst>
          </p:cNvPr>
          <p:cNvPicPr>
            <a:picLocks noChangeAspect="1"/>
          </p:cNvPicPr>
          <p:nvPr/>
        </p:nvPicPr>
        <p:blipFill>
          <a:blip r:embed="rId4"/>
          <a:stretch>
            <a:fillRect/>
          </a:stretch>
        </p:blipFill>
        <p:spPr>
          <a:xfrm>
            <a:off x="4715492" y="1641951"/>
            <a:ext cx="2331087" cy="4378316"/>
          </a:xfrm>
          <a:prstGeom prst="rect">
            <a:avLst/>
          </a:prstGeom>
        </p:spPr>
      </p:pic>
      <p:pic>
        <p:nvPicPr>
          <p:cNvPr id="7" name="Bilde 6">
            <a:extLst>
              <a:ext uri="{FF2B5EF4-FFF2-40B4-BE49-F238E27FC236}">
                <a16:creationId xmlns:a16="http://schemas.microsoft.com/office/drawing/2014/main" id="{F32B1C28-F1E5-A16F-3D10-9ED33E0043B8}"/>
              </a:ext>
            </a:extLst>
          </p:cNvPr>
          <p:cNvPicPr>
            <a:picLocks noChangeAspect="1"/>
          </p:cNvPicPr>
          <p:nvPr/>
        </p:nvPicPr>
        <p:blipFill>
          <a:blip r:embed="rId5"/>
          <a:stretch>
            <a:fillRect/>
          </a:stretch>
        </p:blipFill>
        <p:spPr>
          <a:xfrm>
            <a:off x="9332336" y="1581911"/>
            <a:ext cx="2399289" cy="4398697"/>
          </a:xfrm>
          <a:prstGeom prst="rect">
            <a:avLst/>
          </a:prstGeom>
        </p:spPr>
      </p:pic>
      <p:pic>
        <p:nvPicPr>
          <p:cNvPr id="5" name="Bilde 4">
            <a:extLst>
              <a:ext uri="{FF2B5EF4-FFF2-40B4-BE49-F238E27FC236}">
                <a16:creationId xmlns:a16="http://schemas.microsoft.com/office/drawing/2014/main" id="{DCA240C4-6FA9-FD91-99BB-99404EF810A7}"/>
              </a:ext>
            </a:extLst>
          </p:cNvPr>
          <p:cNvPicPr>
            <a:picLocks noChangeAspect="1"/>
          </p:cNvPicPr>
          <p:nvPr/>
        </p:nvPicPr>
        <p:blipFill>
          <a:blip r:embed="rId6"/>
          <a:stretch>
            <a:fillRect/>
          </a:stretch>
        </p:blipFill>
        <p:spPr>
          <a:xfrm>
            <a:off x="7046579" y="1581912"/>
            <a:ext cx="2315557" cy="4398697"/>
          </a:xfrm>
          <a:prstGeom prst="rect">
            <a:avLst/>
          </a:prstGeom>
        </p:spPr>
      </p:pic>
    </p:spTree>
    <p:extLst>
      <p:ext uri="{BB962C8B-B14F-4D97-AF65-F5344CB8AC3E}">
        <p14:creationId xmlns:p14="http://schemas.microsoft.com/office/powerpoint/2010/main" val="31619504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9FB308-DA28-51F1-7BC6-A9B3AEFC5BA3}"/>
              </a:ext>
            </a:extLst>
          </p:cNvPr>
          <p:cNvSpPr txBox="1"/>
          <p:nvPr/>
        </p:nvSpPr>
        <p:spPr>
          <a:xfrm>
            <a:off x="1027135" y="2044005"/>
            <a:ext cx="9169052" cy="1815882"/>
          </a:xfrm>
          <a:prstGeom prst="rect">
            <a:avLst/>
          </a:prstGeom>
          <a:noFill/>
        </p:spPr>
        <p:txBody>
          <a:bodyPr wrap="square">
            <a:spAutoFit/>
          </a:bodyPr>
          <a:lstStyle/>
          <a:p>
            <a:pPr algn="ctr"/>
            <a:r>
              <a:rPr lang="nb-NO" sz="2800" dirty="0">
                <a:latin typeface="Calibri" panose="020F0502020204030204" pitchFamily="34" charset="0"/>
                <a:cs typeface="Calibri" panose="020F0502020204030204" pitchFamily="34" charset="0"/>
              </a:rPr>
              <a:t>I litteraturen om prisdiskriminering i sluttbrukermarkeder er det en generell forståelse at prisdiskriminering øker </a:t>
            </a:r>
            <a:r>
              <a:rPr lang="nb-NO" sz="2800" b="1" dirty="0">
                <a:latin typeface="Calibri" panose="020F0502020204030204" pitchFamily="34" charset="0"/>
                <a:cs typeface="Calibri" panose="020F0502020204030204" pitchFamily="34" charset="0"/>
              </a:rPr>
              <a:t>velferd </a:t>
            </a:r>
            <a:r>
              <a:rPr lang="nb-NO" sz="2800" dirty="0">
                <a:latin typeface="Calibri" panose="020F0502020204030204" pitchFamily="34" charset="0"/>
                <a:cs typeface="Calibri" panose="020F0502020204030204" pitchFamily="34" charset="0"/>
              </a:rPr>
              <a:t>dersom den fører til høyere totalkvantum produsert og flere forbrukere betjent </a:t>
            </a:r>
          </a:p>
        </p:txBody>
      </p:sp>
    </p:spTree>
    <p:extLst>
      <p:ext uri="{BB962C8B-B14F-4D97-AF65-F5344CB8AC3E}">
        <p14:creationId xmlns:p14="http://schemas.microsoft.com/office/powerpoint/2010/main" val="30526998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87031" y="82739"/>
            <a:ext cx="5695374" cy="769441"/>
          </a:xfrm>
          <a:prstGeom prst="rect">
            <a:avLst/>
          </a:prstGeom>
          <a:noFill/>
        </p:spPr>
        <p:txBody>
          <a:bodyPr wrap="square" rtlCol="0">
            <a:spAutoFit/>
          </a:bodyPr>
          <a:lstStyle/>
          <a:p>
            <a:r>
              <a:rPr lang="nb-NO" sz="4400" dirty="0">
                <a:solidFill>
                  <a:schemeClr val="bg2">
                    <a:lumMod val="50000"/>
                  </a:schemeClr>
                </a:solidFill>
                <a:latin typeface="Calibri" panose="020F0502020204030204" pitchFamily="34" charset="0"/>
                <a:cs typeface="Calibri" panose="020F0502020204030204" pitchFamily="34" charset="0"/>
              </a:rPr>
              <a:t>Oppgave til seminar 1</a:t>
            </a:r>
          </a:p>
        </p:txBody>
      </p:sp>
      <p:sp>
        <p:nvSpPr>
          <p:cNvPr id="5" name="TekstSylinder 4">
            <a:extLst>
              <a:ext uri="{FF2B5EF4-FFF2-40B4-BE49-F238E27FC236}">
                <a16:creationId xmlns:a16="http://schemas.microsoft.com/office/drawing/2014/main" id="{19B51B37-AA4E-6D26-78CC-3EC72B682243}"/>
              </a:ext>
            </a:extLst>
          </p:cNvPr>
          <p:cNvSpPr txBox="1"/>
          <p:nvPr/>
        </p:nvSpPr>
        <p:spPr>
          <a:xfrm>
            <a:off x="429182" y="758758"/>
            <a:ext cx="11333636" cy="5909310"/>
          </a:xfrm>
          <a:prstGeom prst="rect">
            <a:avLst/>
          </a:prstGeom>
          <a:noFill/>
        </p:spPr>
        <p:txBody>
          <a:bodyPr wrap="square">
            <a:spAutoFit/>
          </a:bodyPr>
          <a:lstStyle/>
          <a:p>
            <a:r>
              <a:rPr lang="nb-NO" sz="1800" b="1" dirty="0">
                <a:solidFill>
                  <a:srgbClr val="000000"/>
                </a:solidFill>
                <a:effectLst/>
                <a:latin typeface="Times New Roman" panose="02020603050405020304" pitchFamily="18" charset="0"/>
                <a:ea typeface="Calibri" panose="020F0502020204030204" pitchFamily="34" charset="0"/>
              </a:rPr>
              <a:t> </a:t>
            </a:r>
            <a:endParaRPr lang="en-US" sz="1800" dirty="0">
              <a:solidFill>
                <a:srgbClr val="000000"/>
              </a:solidFill>
              <a:effectLst/>
              <a:latin typeface="Times New Roman" panose="02020603050405020304" pitchFamily="18" charset="0"/>
              <a:ea typeface="Calibri" panose="020F0502020204030204" pitchFamily="34" charset="0"/>
            </a:endParaRPr>
          </a:p>
          <a:p>
            <a:pPr marL="342900" lvl="0" indent="-342900">
              <a:buSzPts val="1200"/>
              <a:buFont typeface="+mj-lt"/>
              <a:buAutoNum type="alphaLcParenR"/>
            </a:pPr>
            <a:r>
              <a:rPr lang="nb-NO" sz="1800" dirty="0">
                <a:solidFill>
                  <a:srgbClr val="000000"/>
                </a:solidFill>
                <a:effectLst/>
                <a:latin typeface="Times New Roman" panose="02020603050405020304" pitchFamily="18" charset="0"/>
                <a:ea typeface="Calibri" panose="020F0502020204030204" pitchFamily="34" charset="0"/>
              </a:rPr>
              <a:t>Vis hvordan en monopolist, som tilbyr sitt produkt til ulike kundesegmenter eller i ulike geografiske områder (med ulik betalingsvillighet), kan bruke prismekanismen til å øke bedriftens lønnsomhet.</a:t>
            </a:r>
            <a:endParaRPr lang="en-US" sz="1800" dirty="0">
              <a:solidFill>
                <a:srgbClr val="000000"/>
              </a:solidFill>
              <a:effectLst/>
              <a:latin typeface="Times New Roman" panose="02020603050405020304" pitchFamily="18" charset="0"/>
              <a:ea typeface="Calibri" panose="020F0502020204030204" pitchFamily="34" charset="0"/>
            </a:endParaRPr>
          </a:p>
          <a:p>
            <a:pPr marL="457200"/>
            <a:r>
              <a:rPr lang="nb-NO" sz="1800" b="1" dirty="0">
                <a:solidFill>
                  <a:srgbClr val="000000"/>
                </a:solidFill>
                <a:effectLst/>
                <a:latin typeface="Times New Roman" panose="02020603050405020304" pitchFamily="18" charset="0"/>
                <a:ea typeface="Calibri" panose="020F0502020204030204" pitchFamily="34" charset="0"/>
              </a:rPr>
              <a:t> </a:t>
            </a:r>
            <a:endParaRPr lang="en-US" sz="1800" dirty="0">
              <a:solidFill>
                <a:srgbClr val="000000"/>
              </a:solidFill>
              <a:effectLst/>
              <a:latin typeface="Times New Roman" panose="02020603050405020304" pitchFamily="18" charset="0"/>
              <a:ea typeface="Calibri" panose="020F0502020204030204" pitchFamily="34" charset="0"/>
            </a:endParaRPr>
          </a:p>
          <a:p>
            <a:pPr marL="342900" lvl="0" indent="-342900">
              <a:buSzPts val="1200"/>
              <a:buFont typeface="+mj-lt"/>
              <a:buAutoNum type="alphaLcParenR" startAt="2"/>
            </a:pPr>
            <a:r>
              <a:rPr lang="nb-NO" sz="1800" dirty="0">
                <a:solidFill>
                  <a:srgbClr val="000000"/>
                </a:solidFill>
                <a:effectLst/>
                <a:latin typeface="Times New Roman" panose="02020603050405020304" pitchFamily="18" charset="0"/>
                <a:ea typeface="Calibri" panose="020F0502020204030204" pitchFamily="34" charset="0"/>
              </a:rPr>
              <a:t>Forklar hvordan de ulike markedstilpasninger til monopolbedriften vil påvirke det samfunnsøkonomiske overskuddet. </a:t>
            </a:r>
            <a:endParaRPr lang="en-US" sz="1800" dirty="0">
              <a:solidFill>
                <a:srgbClr val="000000"/>
              </a:solidFill>
              <a:effectLst/>
              <a:latin typeface="Times New Roman" panose="02020603050405020304" pitchFamily="18" charset="0"/>
              <a:ea typeface="Calibri" panose="020F0502020204030204" pitchFamily="34" charset="0"/>
            </a:endParaRPr>
          </a:p>
          <a:p>
            <a:pPr marL="457200"/>
            <a:r>
              <a:rPr lang="nb-NO" sz="1800" b="1" dirty="0">
                <a:solidFill>
                  <a:srgbClr val="000000"/>
                </a:solidFill>
                <a:effectLst/>
                <a:latin typeface="Times New Roman" panose="02020603050405020304" pitchFamily="18" charset="0"/>
                <a:ea typeface="Calibri" panose="020F0502020204030204" pitchFamily="34" charset="0"/>
              </a:rPr>
              <a:t> </a:t>
            </a:r>
            <a:endParaRPr lang="en-US" sz="1800" dirty="0">
              <a:solidFill>
                <a:srgbClr val="000000"/>
              </a:solidFill>
              <a:effectLst/>
              <a:latin typeface="Times New Roman" panose="02020603050405020304" pitchFamily="18" charset="0"/>
              <a:ea typeface="Calibri" panose="020F0502020204030204" pitchFamily="34" charset="0"/>
            </a:endParaRPr>
          </a:p>
          <a:p>
            <a:r>
              <a:rPr lang="nb-NO" sz="1800" dirty="0">
                <a:solidFill>
                  <a:srgbClr val="000000"/>
                </a:solidFill>
                <a:effectLst/>
                <a:latin typeface="Times New Roman" panose="02020603050405020304" pitchFamily="18" charset="0"/>
                <a:ea typeface="Calibri" panose="020F0502020204030204" pitchFamily="34" charset="0"/>
              </a:rPr>
              <a:t>Som styremedlem i hotellet på Sommarøy mener du at bedriften bør bruke prismekanismen til å maksimere sitt overskudd. Erfaringer viser at etterspørselen etter hotellrom er høyere i sommersesongen og noe lavere på vinteren. Hotellet er den eneste tilbyderen av hotellrom i dette området, og står ovenfor følgende etterspørsel:</a:t>
            </a:r>
          </a:p>
          <a:p>
            <a:endParaRPr lang="nb-NO" sz="1800" dirty="0">
              <a:solidFill>
                <a:srgbClr val="000000"/>
              </a:solidFill>
              <a:effectLst/>
              <a:latin typeface="Times New Roman" panose="02020603050405020304" pitchFamily="18" charset="0"/>
              <a:ea typeface="Calibri" panose="020F0502020204030204" pitchFamily="34" charset="0"/>
            </a:endParaRPr>
          </a:p>
          <a:p>
            <a:r>
              <a:rPr lang="nb-NO" dirty="0">
                <a:solidFill>
                  <a:srgbClr val="000000"/>
                </a:solidFill>
                <a:latin typeface="Times New Roman" panose="02020603050405020304" pitchFamily="18" charset="0"/>
                <a:ea typeface="Calibri" panose="020F0502020204030204" pitchFamily="34" charset="0"/>
              </a:rPr>
              <a:t>	</a:t>
            </a:r>
            <a:r>
              <a:rPr lang="nb-NO" sz="1800" dirty="0">
                <a:solidFill>
                  <a:srgbClr val="000000"/>
                </a:solidFill>
                <a:effectLst/>
                <a:latin typeface="Times New Roman" panose="02020603050405020304" pitchFamily="18" charset="0"/>
                <a:ea typeface="Calibri" panose="020F0502020204030204" pitchFamily="34" charset="0"/>
              </a:rPr>
              <a:t>Etterspørsel sommer: Q</a:t>
            </a:r>
            <a:r>
              <a:rPr lang="nb-NO" sz="1800" baseline="-25000" dirty="0">
                <a:solidFill>
                  <a:srgbClr val="000000"/>
                </a:solidFill>
                <a:effectLst/>
                <a:latin typeface="Times New Roman" panose="02020603050405020304" pitchFamily="18" charset="0"/>
                <a:ea typeface="Calibri" panose="020F0502020204030204" pitchFamily="34" charset="0"/>
              </a:rPr>
              <a:t>S</a:t>
            </a:r>
            <a:r>
              <a:rPr lang="nb-NO" sz="1800" dirty="0">
                <a:solidFill>
                  <a:srgbClr val="000000"/>
                </a:solidFill>
                <a:effectLst/>
                <a:latin typeface="Times New Roman" panose="02020603050405020304" pitchFamily="18" charset="0"/>
                <a:ea typeface="Calibri" panose="020F0502020204030204" pitchFamily="34" charset="0"/>
              </a:rPr>
              <a:t> = 4200 - P</a:t>
            </a:r>
            <a:r>
              <a:rPr lang="nb-NO" sz="1800" baseline="-25000" dirty="0">
                <a:solidFill>
                  <a:srgbClr val="000000"/>
                </a:solidFill>
                <a:effectLst/>
                <a:latin typeface="Times New Roman" panose="02020603050405020304" pitchFamily="18" charset="0"/>
                <a:ea typeface="Calibri" panose="020F0502020204030204" pitchFamily="34" charset="0"/>
              </a:rPr>
              <a:t>S</a:t>
            </a:r>
            <a:r>
              <a:rPr lang="nb-NO" sz="1800" dirty="0">
                <a:solidFill>
                  <a:srgbClr val="000000"/>
                </a:solidFill>
                <a:effectLst/>
                <a:latin typeface="Times New Roman" panose="02020603050405020304" pitchFamily="18" charset="0"/>
                <a:ea typeface="Calibri" panose="020F0502020204030204" pitchFamily="34" charset="0"/>
              </a:rPr>
              <a:t> </a:t>
            </a:r>
          </a:p>
          <a:p>
            <a:r>
              <a:rPr lang="nb-NO" dirty="0">
                <a:solidFill>
                  <a:srgbClr val="000000"/>
                </a:solidFill>
                <a:latin typeface="Times New Roman" panose="02020603050405020304" pitchFamily="18" charset="0"/>
                <a:ea typeface="Calibri" panose="020F0502020204030204" pitchFamily="34" charset="0"/>
              </a:rPr>
              <a:t>	</a:t>
            </a:r>
            <a:r>
              <a:rPr lang="nb-NO" sz="1800" dirty="0">
                <a:solidFill>
                  <a:srgbClr val="000000"/>
                </a:solidFill>
                <a:effectLst/>
                <a:latin typeface="Times New Roman" panose="02020603050405020304" pitchFamily="18" charset="0"/>
                <a:ea typeface="Calibri" panose="020F0502020204030204" pitchFamily="34" charset="0"/>
              </a:rPr>
              <a:t>Etterspørsel vinter: Q</a:t>
            </a:r>
            <a:r>
              <a:rPr lang="nb-NO" sz="1800" baseline="-25000" dirty="0">
                <a:solidFill>
                  <a:srgbClr val="000000"/>
                </a:solidFill>
                <a:effectLst/>
                <a:latin typeface="Times New Roman" panose="02020603050405020304" pitchFamily="18" charset="0"/>
                <a:ea typeface="Calibri" panose="020F0502020204030204" pitchFamily="34" charset="0"/>
              </a:rPr>
              <a:t>V</a:t>
            </a:r>
            <a:r>
              <a:rPr lang="nb-NO" sz="1800" dirty="0">
                <a:solidFill>
                  <a:srgbClr val="000000"/>
                </a:solidFill>
                <a:effectLst/>
                <a:latin typeface="Times New Roman" panose="02020603050405020304" pitchFamily="18" charset="0"/>
                <a:ea typeface="Calibri" panose="020F0502020204030204" pitchFamily="34" charset="0"/>
              </a:rPr>
              <a:t> = 1500 - P</a:t>
            </a:r>
            <a:r>
              <a:rPr lang="nb-NO" sz="1800" baseline="-25000" dirty="0">
                <a:solidFill>
                  <a:srgbClr val="000000"/>
                </a:solidFill>
                <a:effectLst/>
                <a:latin typeface="Times New Roman" panose="02020603050405020304" pitchFamily="18" charset="0"/>
                <a:ea typeface="Calibri" panose="020F0502020204030204" pitchFamily="34" charset="0"/>
              </a:rPr>
              <a:t>V</a:t>
            </a:r>
            <a:r>
              <a:rPr lang="nb-NO" sz="1800" dirty="0">
                <a:solidFill>
                  <a:srgbClr val="000000"/>
                </a:solidFill>
                <a:effectLst/>
                <a:latin typeface="Times New Roman" panose="02020603050405020304" pitchFamily="18" charset="0"/>
                <a:ea typeface="Calibri" panose="020F0502020204030204" pitchFamily="34" charset="0"/>
              </a:rPr>
              <a:t>/2 </a:t>
            </a:r>
          </a:p>
          <a:p>
            <a:endParaRPr lang="nb-NO" sz="1800" dirty="0">
              <a:solidFill>
                <a:srgbClr val="000000"/>
              </a:solidFill>
              <a:effectLst/>
              <a:latin typeface="Times New Roman" panose="02020603050405020304" pitchFamily="18" charset="0"/>
              <a:ea typeface="Calibri" panose="020F0502020204030204" pitchFamily="34" charset="0"/>
            </a:endParaRPr>
          </a:p>
          <a:p>
            <a:r>
              <a:rPr lang="nb-NO" sz="1800" dirty="0">
                <a:solidFill>
                  <a:srgbClr val="000000"/>
                </a:solidFill>
                <a:effectLst/>
                <a:latin typeface="Times New Roman" panose="02020603050405020304" pitchFamily="18" charset="0"/>
                <a:ea typeface="Calibri" panose="020F0502020204030204" pitchFamily="34" charset="0"/>
              </a:rPr>
              <a:t>Som følge av investeringer i nytt hotellbygg har bedriften faste kostander på NOK 2 millioner per år, og konstante variable kostnader på NOK 600 per rom (til vask av rom og sengetøy). Ledelsen ved hotellet skal gjøre en vurdering av sin prisstrategi, hvor de vurderer enten en uniform prising, med lik pris gjennom hele året, eller en diskriminering av pris for de ulike sesongene. </a:t>
            </a:r>
            <a:endParaRPr lang="en-US" sz="1800" dirty="0">
              <a:solidFill>
                <a:srgbClr val="000000"/>
              </a:solidFill>
              <a:effectLst/>
              <a:latin typeface="Times New Roman" panose="02020603050405020304" pitchFamily="18" charset="0"/>
              <a:ea typeface="Calibri" panose="020F0502020204030204" pitchFamily="34" charset="0"/>
            </a:endParaRPr>
          </a:p>
          <a:p>
            <a:r>
              <a:rPr lang="nb-NO" sz="1800" dirty="0">
                <a:solidFill>
                  <a:srgbClr val="000000"/>
                </a:solidFill>
                <a:effectLst/>
                <a:latin typeface="Times New Roman" panose="02020603050405020304" pitchFamily="18" charset="0"/>
                <a:ea typeface="Calibri" panose="020F0502020204030204" pitchFamily="34" charset="0"/>
              </a:rPr>
              <a:t> </a:t>
            </a:r>
            <a:endParaRPr lang="en-US" sz="1800" dirty="0">
              <a:solidFill>
                <a:srgbClr val="000000"/>
              </a:solidFill>
              <a:effectLst/>
              <a:latin typeface="Times New Roman" panose="02020603050405020304" pitchFamily="18" charset="0"/>
              <a:ea typeface="Calibri" panose="020F0502020204030204" pitchFamily="34" charset="0"/>
            </a:endParaRPr>
          </a:p>
          <a:p>
            <a:pPr marL="342900" lvl="0" indent="-342900">
              <a:buSzPts val="1200"/>
              <a:buFont typeface="+mj-lt"/>
              <a:buAutoNum type="alphaLcParenR" startAt="3"/>
            </a:pPr>
            <a:r>
              <a:rPr lang="nb-NO" sz="1800" dirty="0">
                <a:solidFill>
                  <a:srgbClr val="000000"/>
                </a:solidFill>
                <a:effectLst/>
                <a:latin typeface="Times New Roman" panose="02020603050405020304" pitchFamily="18" charset="0"/>
                <a:ea typeface="Calibri" panose="020F0502020204030204" pitchFamily="34" charset="0"/>
              </a:rPr>
              <a:t>Hvilken strategi vil du anbefale ledelsen? Hva blir overskuddet til bedriften ved de to ulike prisstrategiene?</a:t>
            </a:r>
            <a:endParaRPr lang="en-US" sz="1800" dirty="0">
              <a:solidFill>
                <a:srgbClr val="000000"/>
              </a:solidFill>
              <a:effectLst/>
              <a:latin typeface="Times New Roman" panose="02020603050405020304" pitchFamily="18" charset="0"/>
              <a:ea typeface="Calibri" panose="020F0502020204030204" pitchFamily="34" charset="0"/>
            </a:endParaRPr>
          </a:p>
          <a:p>
            <a:r>
              <a:rPr lang="nb-NO" sz="1800" b="1" dirty="0">
                <a:solidFill>
                  <a:srgbClr val="000000"/>
                </a:solidFill>
                <a:effectLst/>
                <a:latin typeface="Times New Roman" panose="02020603050405020304" pitchFamily="18" charset="0"/>
                <a:ea typeface="Calibri" panose="020F0502020204030204" pitchFamily="34" charset="0"/>
              </a:rPr>
              <a:t> </a:t>
            </a:r>
            <a:endParaRPr lang="en-US" sz="1800" dirty="0">
              <a:solidFill>
                <a:srgbClr val="000000"/>
              </a:solidFill>
              <a:effectLst/>
              <a:latin typeface="Times New Roman" panose="02020603050405020304" pitchFamily="18" charset="0"/>
              <a:ea typeface="Calibri" panose="020F0502020204030204" pitchFamily="34" charset="0"/>
            </a:endParaRPr>
          </a:p>
          <a:p>
            <a:r>
              <a:rPr lang="nb-NO" sz="1800" b="1" dirty="0">
                <a:solidFill>
                  <a:srgbClr val="000000"/>
                </a:solidFill>
                <a:effectLst/>
                <a:latin typeface="Times New Roman" panose="02020603050405020304" pitchFamily="18" charset="0"/>
                <a:ea typeface="Calibri" panose="020F0502020204030204" pitchFamily="34" charset="0"/>
              </a:rPr>
              <a:t> </a:t>
            </a:r>
            <a:endParaRPr lang="en-US" sz="18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085540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F8E0B4F-5E1D-C815-8DF3-92A835EF35C2}"/>
              </a:ext>
            </a:extLst>
          </p:cNvPr>
          <p:cNvSpPr>
            <a:spLocks noGrp="1"/>
          </p:cNvSpPr>
          <p:nvPr>
            <p:ph type="title"/>
          </p:nvPr>
        </p:nvSpPr>
        <p:spPr>
          <a:xfrm>
            <a:off x="2584704" y="0"/>
            <a:ext cx="10515600" cy="1325563"/>
          </a:xfrm>
        </p:spPr>
        <p:txBody>
          <a:bodyPr>
            <a:normAutofit/>
          </a:bodyPr>
          <a:lstStyle/>
          <a:p>
            <a:r>
              <a:rPr lang="nb-NO" sz="2400" dirty="0"/>
              <a:t>Optimal tilpasning for monopolisten</a:t>
            </a:r>
            <a:endParaRPr lang="en-US" sz="2400" dirty="0"/>
          </a:p>
        </p:txBody>
      </p:sp>
      <p:pic>
        <p:nvPicPr>
          <p:cNvPr id="6" name="Bilde 5">
            <a:extLst>
              <a:ext uri="{FF2B5EF4-FFF2-40B4-BE49-F238E27FC236}">
                <a16:creationId xmlns:a16="http://schemas.microsoft.com/office/drawing/2014/main" id="{0EF77C48-675A-0F6D-12C6-C48DE431FA52}"/>
              </a:ext>
            </a:extLst>
          </p:cNvPr>
          <p:cNvPicPr>
            <a:picLocks noChangeAspect="1"/>
          </p:cNvPicPr>
          <p:nvPr/>
        </p:nvPicPr>
        <p:blipFill>
          <a:blip r:embed="rId2"/>
          <a:srcRect t="44537"/>
          <a:stretch/>
        </p:blipFill>
        <p:spPr>
          <a:xfrm>
            <a:off x="6391140" y="1508760"/>
            <a:ext cx="5102868" cy="3559436"/>
          </a:xfrm>
          <a:prstGeom prst="rect">
            <a:avLst/>
          </a:prstGeom>
        </p:spPr>
      </p:pic>
      <p:pic>
        <p:nvPicPr>
          <p:cNvPr id="8" name="Bilde 7">
            <a:extLst>
              <a:ext uri="{FF2B5EF4-FFF2-40B4-BE49-F238E27FC236}">
                <a16:creationId xmlns:a16="http://schemas.microsoft.com/office/drawing/2014/main" id="{2CFBBA52-0034-5F0E-AB51-6402F48DC72C}"/>
              </a:ext>
            </a:extLst>
          </p:cNvPr>
          <p:cNvPicPr>
            <a:picLocks noChangeAspect="1"/>
          </p:cNvPicPr>
          <p:nvPr/>
        </p:nvPicPr>
        <p:blipFill>
          <a:blip r:embed="rId2"/>
          <a:srcRect b="55619"/>
          <a:stretch/>
        </p:blipFill>
        <p:spPr>
          <a:xfrm>
            <a:off x="897160" y="1755647"/>
            <a:ext cx="5379188" cy="3002499"/>
          </a:xfrm>
          <a:prstGeom prst="rect">
            <a:avLst/>
          </a:prstGeom>
        </p:spPr>
      </p:pic>
    </p:spTree>
    <p:extLst>
      <p:ext uri="{BB962C8B-B14F-4D97-AF65-F5344CB8AC3E}">
        <p14:creationId xmlns:p14="http://schemas.microsoft.com/office/powerpoint/2010/main" val="3841384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lassholder for innhold 4">
            <a:extLst>
              <a:ext uri="{FF2B5EF4-FFF2-40B4-BE49-F238E27FC236}">
                <a16:creationId xmlns:a16="http://schemas.microsoft.com/office/drawing/2014/main" id="{0C32131F-0F1A-15B7-2D00-9C7C1623C191}"/>
              </a:ext>
            </a:extLst>
          </p:cNvPr>
          <p:cNvPicPr>
            <a:picLocks noGrp="1" noChangeAspect="1"/>
          </p:cNvPicPr>
          <p:nvPr>
            <p:ph idx="1"/>
          </p:nvPr>
        </p:nvPicPr>
        <p:blipFill>
          <a:blip r:embed="rId2"/>
          <a:stretch>
            <a:fillRect/>
          </a:stretch>
        </p:blipFill>
        <p:spPr>
          <a:xfrm>
            <a:off x="1975105" y="1273286"/>
            <a:ext cx="7726680" cy="4984187"/>
          </a:xfrm>
        </p:spPr>
      </p:pic>
      <p:sp>
        <p:nvSpPr>
          <p:cNvPr id="6" name="Tittel 1">
            <a:extLst>
              <a:ext uri="{FF2B5EF4-FFF2-40B4-BE49-F238E27FC236}">
                <a16:creationId xmlns:a16="http://schemas.microsoft.com/office/drawing/2014/main" id="{B4543D67-6024-38D1-9707-214CA13FA847}"/>
              </a:ext>
            </a:extLst>
          </p:cNvPr>
          <p:cNvSpPr>
            <a:spLocks noGrp="1"/>
          </p:cNvSpPr>
          <p:nvPr>
            <p:ph type="title"/>
          </p:nvPr>
        </p:nvSpPr>
        <p:spPr>
          <a:xfrm>
            <a:off x="2584704" y="0"/>
            <a:ext cx="10515600" cy="1325563"/>
          </a:xfrm>
        </p:spPr>
        <p:txBody>
          <a:bodyPr>
            <a:normAutofit/>
          </a:bodyPr>
          <a:lstStyle/>
          <a:p>
            <a:r>
              <a:rPr lang="nb-NO" sz="2400" dirty="0"/>
              <a:t>Optimal tilpasning for monopolisten</a:t>
            </a:r>
            <a:endParaRPr lang="en-US" sz="2400" dirty="0"/>
          </a:p>
        </p:txBody>
      </p:sp>
    </p:spTree>
    <p:extLst>
      <p:ext uri="{BB962C8B-B14F-4D97-AF65-F5344CB8AC3E}">
        <p14:creationId xmlns:p14="http://schemas.microsoft.com/office/powerpoint/2010/main" val="614645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8784" y="203359"/>
            <a:ext cx="10515600" cy="1325563"/>
          </a:xfrm>
        </p:spPr>
        <p:txBody>
          <a:bodyPr/>
          <a:lstStyle/>
          <a:p>
            <a:r>
              <a:rPr lang="en-US" dirty="0">
                <a:solidFill>
                  <a:schemeClr val="tx2">
                    <a:lumMod val="50000"/>
                  </a:schemeClr>
                </a:solidFill>
                <a:latin typeface="Calibri" panose="020F0502020204030204" pitchFamily="34" charset="0"/>
                <a:cs typeface="Calibri" panose="020F0502020204030204" pitchFamily="34" charset="0"/>
              </a:rPr>
              <a:t>Practice Problem </a:t>
            </a:r>
            <a:r>
              <a:rPr lang="nb-NO" dirty="0">
                <a:solidFill>
                  <a:schemeClr val="tx2">
                    <a:lumMod val="50000"/>
                  </a:schemeClr>
                </a:solidFill>
                <a:latin typeface="Calibri" panose="020F0502020204030204" pitchFamily="34" charset="0"/>
                <a:cs typeface="Calibri" panose="020F0502020204030204" pitchFamily="34" charset="0"/>
              </a:rPr>
              <a:t>2.2 i PRN</a:t>
            </a:r>
            <a:endParaRPr lang="nb-NO" dirty="0"/>
          </a:p>
        </p:txBody>
      </p:sp>
      <mc:AlternateContent xmlns:mc="http://schemas.openxmlformats.org/markup-compatibility/2006" xmlns:a14="http://schemas.microsoft.com/office/drawing/2010/main">
        <mc:Choice Requires="a14">
          <p:sp>
            <p:nvSpPr>
              <p:cNvPr id="3" name="TextBox 2"/>
              <p:cNvSpPr txBox="1"/>
              <p:nvPr/>
            </p:nvSpPr>
            <p:spPr>
              <a:xfrm>
                <a:off x="1116850" y="1258824"/>
                <a:ext cx="5600941" cy="1280543"/>
              </a:xfrm>
              <a:prstGeom prst="rect">
                <a:avLst/>
              </a:prstGeom>
              <a:noFill/>
            </p:spPr>
            <p:txBody>
              <a:bodyPr wrap="square" rtlCol="0">
                <a:spAutoFit/>
              </a:bodyPr>
              <a:lstStyle/>
              <a:p>
                <a:r>
                  <a:rPr lang="nb-NO" sz="2000" dirty="0">
                    <a:solidFill>
                      <a:schemeClr val="tx2">
                        <a:lumMod val="50000"/>
                      </a:schemeClr>
                    </a:solidFill>
                    <a:latin typeface="Cambria Math" panose="02040503050406030204" pitchFamily="18" charset="0"/>
                    <a:ea typeface="Cambria Math" panose="02040503050406030204" pitchFamily="18" charset="0"/>
                  </a:rPr>
                  <a:t>Markedsetterspørsel</a:t>
                </a:r>
                <a:r>
                  <a:rPr lang="nb-NO" sz="2000" dirty="0">
                    <a:solidFill>
                      <a:schemeClr val="tx2">
                        <a:lumMod val="50000"/>
                      </a:schemeClr>
                    </a:solidFill>
                  </a:rPr>
                  <a:t> </a:t>
                </a:r>
                <a14:m>
                  <m:oMath xmlns:m="http://schemas.openxmlformats.org/officeDocument/2006/math">
                    <m:sSup>
                      <m:sSupPr>
                        <m:ctrlPr>
                          <a:rPr lang="nb-NO" sz="2000" i="1" smtClean="0">
                            <a:solidFill>
                              <a:schemeClr val="tx2">
                                <a:lumMod val="50000"/>
                              </a:schemeClr>
                            </a:solidFill>
                            <a:latin typeface="Cambria Math" panose="02040503050406030204" pitchFamily="18" charset="0"/>
                          </a:rPr>
                        </m:ctrlPr>
                      </m:sSupPr>
                      <m:e>
                        <m:r>
                          <a:rPr lang="nb-NO" sz="2000" b="0" i="1" smtClean="0">
                            <a:solidFill>
                              <a:schemeClr val="tx2">
                                <a:lumMod val="50000"/>
                              </a:schemeClr>
                            </a:solidFill>
                            <a:latin typeface="Cambria Math" panose="02040503050406030204" pitchFamily="18" charset="0"/>
                          </a:rPr>
                          <m:t>𝑄</m:t>
                        </m:r>
                      </m:e>
                      <m:sup>
                        <m:r>
                          <a:rPr lang="nb-NO" sz="2000" b="0" i="1" smtClean="0">
                            <a:solidFill>
                              <a:schemeClr val="tx2">
                                <a:lumMod val="50000"/>
                              </a:schemeClr>
                            </a:solidFill>
                            <a:latin typeface="Cambria Math" panose="02040503050406030204" pitchFamily="18" charset="0"/>
                          </a:rPr>
                          <m:t>𝐷</m:t>
                        </m:r>
                      </m:sup>
                    </m:sSup>
                    <m:r>
                      <a:rPr lang="nb-NO" sz="2000" b="0" i="1" smtClean="0">
                        <a:solidFill>
                          <a:schemeClr val="tx2">
                            <a:lumMod val="50000"/>
                          </a:schemeClr>
                        </a:solidFill>
                        <a:latin typeface="Cambria Math" panose="02040503050406030204" pitchFamily="18" charset="0"/>
                      </a:rPr>
                      <m:t>=</m:t>
                    </m:r>
                    <m:f>
                      <m:fPr>
                        <m:ctrlPr>
                          <a:rPr lang="nb-NO" sz="2000" b="0" i="1" smtClean="0">
                            <a:solidFill>
                              <a:schemeClr val="tx2">
                                <a:lumMod val="50000"/>
                              </a:schemeClr>
                            </a:solidFill>
                            <a:latin typeface="Cambria Math" panose="02040503050406030204" pitchFamily="18" charset="0"/>
                          </a:rPr>
                        </m:ctrlPr>
                      </m:fPr>
                      <m:num>
                        <m:r>
                          <a:rPr lang="nb-NO" sz="2000" b="0" i="1" smtClean="0">
                            <a:solidFill>
                              <a:schemeClr val="tx2">
                                <a:lumMod val="50000"/>
                              </a:schemeClr>
                            </a:solidFill>
                            <a:latin typeface="Cambria Math" panose="02040503050406030204" pitchFamily="18" charset="0"/>
                          </a:rPr>
                          <m:t>6000−50</m:t>
                        </m:r>
                        <m:r>
                          <a:rPr lang="nb-NO" sz="2000" b="0" i="1" smtClean="0">
                            <a:solidFill>
                              <a:schemeClr val="tx2">
                                <a:lumMod val="50000"/>
                              </a:schemeClr>
                            </a:solidFill>
                            <a:latin typeface="Cambria Math" panose="02040503050406030204" pitchFamily="18" charset="0"/>
                          </a:rPr>
                          <m:t>𝑃</m:t>
                        </m:r>
                      </m:num>
                      <m:den>
                        <m:r>
                          <a:rPr lang="nb-NO" sz="2000" b="0" i="1" smtClean="0">
                            <a:solidFill>
                              <a:schemeClr val="tx2">
                                <a:lumMod val="50000"/>
                              </a:schemeClr>
                            </a:solidFill>
                            <a:latin typeface="Cambria Math" panose="02040503050406030204" pitchFamily="18" charset="0"/>
                          </a:rPr>
                          <m:t>9</m:t>
                        </m:r>
                      </m:den>
                    </m:f>
                  </m:oMath>
                </a14:m>
                <a:endParaRPr lang="nb-NO" sz="2000" dirty="0">
                  <a:solidFill>
                    <a:schemeClr val="tx2">
                      <a:lumMod val="50000"/>
                    </a:schemeClr>
                  </a:solidFill>
                </a:endParaRPr>
              </a:p>
              <a:p>
                <a:r>
                  <a:rPr lang="nb-NO" sz="2000" dirty="0">
                    <a:solidFill>
                      <a:schemeClr val="tx2">
                        <a:lumMod val="50000"/>
                      </a:schemeClr>
                    </a:solidFill>
                    <a:latin typeface="Cambria Math" panose="02040503050406030204" pitchFamily="18" charset="0"/>
                    <a:ea typeface="Cambria Math" panose="02040503050406030204" pitchFamily="18" charset="0"/>
                  </a:rPr>
                  <a:t>Invers etterspørsel: </a:t>
                </a:r>
                <a14:m>
                  <m:oMath xmlns:m="http://schemas.openxmlformats.org/officeDocument/2006/math">
                    <m:r>
                      <m:rPr>
                        <m:sty m:val="p"/>
                      </m:rPr>
                      <a:rPr lang="nb-NO" sz="2000" b="0" i="0" smtClean="0">
                        <a:solidFill>
                          <a:schemeClr val="tx2">
                            <a:lumMod val="50000"/>
                          </a:schemeClr>
                        </a:solidFill>
                        <a:latin typeface="Cambria Math" panose="02040503050406030204" pitchFamily="18" charset="0"/>
                      </a:rPr>
                      <m:t>P</m:t>
                    </m:r>
                    <m:r>
                      <a:rPr lang="nb-NO" sz="2000" b="0" i="0" smtClean="0">
                        <a:solidFill>
                          <a:schemeClr val="tx2">
                            <a:lumMod val="50000"/>
                          </a:schemeClr>
                        </a:solidFill>
                        <a:latin typeface="Cambria Math" panose="02040503050406030204" pitchFamily="18" charset="0"/>
                      </a:rPr>
                      <m:t>=120−</m:t>
                    </m:r>
                    <m:f>
                      <m:fPr>
                        <m:ctrlPr>
                          <a:rPr lang="nb-NO" sz="2000" i="1">
                            <a:solidFill>
                              <a:schemeClr val="tx2">
                                <a:lumMod val="50000"/>
                              </a:schemeClr>
                            </a:solidFill>
                            <a:latin typeface="Cambria Math" panose="02040503050406030204" pitchFamily="18" charset="0"/>
                          </a:rPr>
                        </m:ctrlPr>
                      </m:fPr>
                      <m:num>
                        <m:r>
                          <a:rPr lang="nb-NO" sz="2000" b="0" i="1" smtClean="0">
                            <a:solidFill>
                              <a:schemeClr val="tx2">
                                <a:lumMod val="50000"/>
                              </a:schemeClr>
                            </a:solidFill>
                            <a:latin typeface="Cambria Math" panose="02040503050406030204" pitchFamily="18" charset="0"/>
                          </a:rPr>
                          <m:t>9</m:t>
                        </m:r>
                        <m:r>
                          <a:rPr lang="nb-NO" sz="2000" b="0" i="1" smtClean="0">
                            <a:solidFill>
                              <a:schemeClr val="tx2">
                                <a:lumMod val="50000"/>
                              </a:schemeClr>
                            </a:solidFill>
                            <a:latin typeface="Cambria Math" panose="02040503050406030204" pitchFamily="18" charset="0"/>
                          </a:rPr>
                          <m:t>𝑄</m:t>
                        </m:r>
                      </m:num>
                      <m:den>
                        <m:r>
                          <a:rPr lang="nb-NO" sz="2000" b="0" i="1" smtClean="0">
                            <a:solidFill>
                              <a:schemeClr val="tx2">
                                <a:lumMod val="50000"/>
                              </a:schemeClr>
                            </a:solidFill>
                            <a:latin typeface="Cambria Math" panose="02040503050406030204" pitchFamily="18" charset="0"/>
                          </a:rPr>
                          <m:t>50</m:t>
                        </m:r>
                      </m:den>
                    </m:f>
                    <m:r>
                      <a:rPr lang="nb-NO" sz="2000" b="0" i="1" smtClean="0">
                        <a:solidFill>
                          <a:schemeClr val="tx2">
                            <a:lumMod val="50000"/>
                          </a:schemeClr>
                        </a:solidFill>
                        <a:latin typeface="Cambria Math" panose="02040503050406030204" pitchFamily="18" charset="0"/>
                      </a:rPr>
                      <m:t>       </m:t>
                    </m:r>
                  </m:oMath>
                </a14:m>
                <a:endParaRPr lang="nb-NO" sz="2000" b="0" dirty="0">
                  <a:solidFill>
                    <a:schemeClr val="tx2">
                      <a:lumMod val="50000"/>
                    </a:schemeClr>
                  </a:solidFill>
                </a:endParaRPr>
              </a:p>
              <a:p>
                <a:endParaRPr lang="nb-NO" sz="2000" b="0" dirty="0">
                  <a:solidFill>
                    <a:schemeClr val="tx2">
                      <a:lumMod val="50000"/>
                    </a:schemeClr>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116850" y="1258824"/>
                <a:ext cx="5600941" cy="1280543"/>
              </a:xfrm>
              <a:prstGeom prst="rect">
                <a:avLst/>
              </a:prstGeom>
              <a:blipFill>
                <a:blip r:embed="rId2"/>
                <a:stretch>
                  <a:fillRect l="-1088"/>
                </a:stretch>
              </a:blipFill>
            </p:spPr>
            <p:txBody>
              <a:bodyPr/>
              <a:lstStyle/>
              <a:p>
                <a:r>
                  <a:rPr lang="nb-NO">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356878" y="2712240"/>
                <a:ext cx="8363712" cy="7752250"/>
              </a:xfrm>
              <a:prstGeom prst="rect">
                <a:avLst/>
              </a:prstGeom>
              <a:noFill/>
            </p:spPr>
            <p:txBody>
              <a:bodyPr wrap="square" rtlCol="0">
                <a:spAutoFit/>
              </a:bodyPr>
              <a:lstStyle/>
              <a:p>
                <a:pPr marL="457200" indent="-457200">
                  <a:lnSpc>
                    <a:spcPct val="150000"/>
                  </a:lnSpc>
                  <a:buFont typeface="+mj-lt"/>
                  <a:buAutoNum type="alphaLcParenR" startAt="3"/>
                </a:pPr>
                <a:r>
                  <a:rPr lang="nb-NO" sz="2000" dirty="0">
                    <a:solidFill>
                      <a:schemeClr val="tx2">
                        <a:lumMod val="50000"/>
                      </a:schemeClr>
                    </a:solidFill>
                    <a:latin typeface="Cambria Math" panose="02040503050406030204" pitchFamily="18" charset="0"/>
                    <a:ea typeface="Cambria Math" panose="02040503050406030204" pitchFamily="18" charset="0"/>
                  </a:rPr>
                  <a:t>Produsert mengde per fabrikk: </a:t>
                </a:r>
                <a14:m>
                  <m:oMath xmlns:m="http://schemas.openxmlformats.org/officeDocument/2006/math">
                    <m:r>
                      <a:rPr lang="nb-NO" sz="2000" b="0" i="1" smtClean="0">
                        <a:solidFill>
                          <a:schemeClr val="tx2">
                            <a:lumMod val="50000"/>
                          </a:schemeClr>
                        </a:solidFill>
                        <a:latin typeface="Cambria Math" panose="02040503050406030204" pitchFamily="18" charset="0"/>
                      </a:rPr>
                      <m:t>𝑞</m:t>
                    </m:r>
                    <m:r>
                      <a:rPr lang="nb-NO" sz="2000" b="0" i="1" smtClean="0">
                        <a:solidFill>
                          <a:schemeClr val="tx2">
                            <a:lumMod val="50000"/>
                          </a:schemeClr>
                        </a:solidFill>
                        <a:latin typeface="Cambria Math" panose="02040503050406030204" pitchFamily="18" charset="0"/>
                      </a:rPr>
                      <m:t>=</m:t>
                    </m:r>
                    <m:f>
                      <m:fPr>
                        <m:ctrlPr>
                          <a:rPr lang="nb-NO" sz="2000" i="1">
                            <a:solidFill>
                              <a:schemeClr val="tx2">
                                <a:lumMod val="50000"/>
                              </a:schemeClr>
                            </a:solidFill>
                            <a:latin typeface="Cambria Math" panose="02040503050406030204" pitchFamily="18" charset="0"/>
                          </a:rPr>
                        </m:ctrlPr>
                      </m:fPr>
                      <m:num>
                        <m:sSup>
                          <m:sSupPr>
                            <m:ctrlPr>
                              <a:rPr lang="nb-NO" sz="2000" i="1">
                                <a:solidFill>
                                  <a:schemeClr val="tx2">
                                    <a:lumMod val="50000"/>
                                  </a:schemeClr>
                                </a:solidFill>
                                <a:latin typeface="Cambria Math" panose="02040503050406030204" pitchFamily="18" charset="0"/>
                                <a:ea typeface="Cambria Math" panose="02040503050406030204" pitchFamily="18" charset="0"/>
                              </a:rPr>
                            </m:ctrlPr>
                          </m:sSupPr>
                          <m:e>
                            <m:r>
                              <a:rPr lang="nb-NO" sz="2000" i="1">
                                <a:solidFill>
                                  <a:schemeClr val="tx2">
                                    <a:lumMod val="50000"/>
                                  </a:schemeClr>
                                </a:solidFill>
                                <a:latin typeface="Cambria Math" panose="02040503050406030204" pitchFamily="18" charset="0"/>
                                <a:ea typeface="Cambria Math" panose="02040503050406030204" pitchFamily="18" charset="0"/>
                              </a:rPr>
                              <m:t>𝑄</m:t>
                            </m:r>
                          </m:e>
                          <m:sup>
                            <m:r>
                              <a:rPr lang="nb-NO" sz="2000" i="1">
                                <a:solidFill>
                                  <a:schemeClr val="tx2">
                                    <a:lumMod val="50000"/>
                                  </a:schemeClr>
                                </a:solidFill>
                                <a:latin typeface="Cambria Math" panose="02040503050406030204" pitchFamily="18" charset="0"/>
                                <a:ea typeface="Cambria Math" panose="02040503050406030204" pitchFamily="18" charset="0"/>
                              </a:rPr>
                              <m:t>𝑀</m:t>
                            </m:r>
                          </m:sup>
                        </m:sSup>
                      </m:num>
                      <m:den>
                        <m:r>
                          <a:rPr lang="nb-NO" sz="2000" i="1">
                            <a:solidFill>
                              <a:schemeClr val="tx2">
                                <a:lumMod val="50000"/>
                              </a:schemeClr>
                            </a:solidFill>
                            <a:latin typeface="Cambria Math" panose="02040503050406030204" pitchFamily="18" charset="0"/>
                          </a:rPr>
                          <m:t>5</m:t>
                        </m:r>
                        <m:r>
                          <a:rPr lang="nb-NO" sz="2000" b="0" i="1" smtClean="0">
                            <a:solidFill>
                              <a:schemeClr val="tx2">
                                <a:lumMod val="50000"/>
                              </a:schemeClr>
                            </a:solidFill>
                            <a:latin typeface="Cambria Math" panose="02040503050406030204" pitchFamily="18" charset="0"/>
                          </a:rPr>
                          <m:t>0</m:t>
                        </m:r>
                      </m:den>
                    </m:f>
                    <m:r>
                      <a:rPr lang="nb-NO" sz="2000" i="1">
                        <a:solidFill>
                          <a:schemeClr val="tx2">
                            <a:lumMod val="50000"/>
                          </a:schemeClr>
                        </a:solidFill>
                        <a:latin typeface="Cambria Math" panose="02040503050406030204" pitchFamily="18" charset="0"/>
                      </a:rPr>
                      <m:t>=</m:t>
                    </m:r>
                    <m:f>
                      <m:fPr>
                        <m:ctrlPr>
                          <a:rPr lang="nb-NO" sz="2000" i="1">
                            <a:solidFill>
                              <a:schemeClr val="tx2">
                                <a:lumMod val="50000"/>
                              </a:schemeClr>
                            </a:solidFill>
                            <a:latin typeface="Cambria Math" panose="02040503050406030204" pitchFamily="18" charset="0"/>
                          </a:rPr>
                        </m:ctrlPr>
                      </m:fPr>
                      <m:num>
                        <m:r>
                          <a:rPr lang="nb-NO" sz="2000" b="0" i="1" smtClean="0">
                            <a:solidFill>
                              <a:schemeClr val="tx2">
                                <a:lumMod val="50000"/>
                              </a:schemeClr>
                            </a:solidFill>
                            <a:latin typeface="Cambria Math" panose="02040503050406030204" pitchFamily="18" charset="0"/>
                          </a:rPr>
                          <m:t>275</m:t>
                        </m:r>
                      </m:num>
                      <m:den>
                        <m:r>
                          <a:rPr lang="nb-NO" sz="2000" b="0" i="1" smtClean="0">
                            <a:solidFill>
                              <a:schemeClr val="tx2">
                                <a:lumMod val="50000"/>
                              </a:schemeClr>
                            </a:solidFill>
                            <a:latin typeface="Cambria Math" panose="02040503050406030204" pitchFamily="18" charset="0"/>
                          </a:rPr>
                          <m:t>50</m:t>
                        </m:r>
                      </m:den>
                    </m:f>
                    <m:r>
                      <a:rPr lang="nb-NO" sz="2000" b="0" i="1" smtClean="0">
                        <a:solidFill>
                          <a:schemeClr val="tx2">
                            <a:lumMod val="50000"/>
                          </a:schemeClr>
                        </a:solidFill>
                        <a:latin typeface="Cambria Math" panose="02040503050406030204" pitchFamily="18" charset="0"/>
                      </a:rPr>
                      <m:t>=5,5</m:t>
                    </m:r>
                  </m:oMath>
                </a14:m>
                <a:endParaRPr lang="nb-NO" sz="2000" dirty="0">
                  <a:solidFill>
                    <a:schemeClr val="tx2">
                      <a:lumMod val="50000"/>
                    </a:schemeClr>
                  </a:solidFill>
                  <a:latin typeface="Cambria Math" panose="02040503050406030204" pitchFamily="18" charset="0"/>
                  <a:ea typeface="Cambria Math" panose="02040503050406030204" pitchFamily="18" charset="0"/>
                </a:endParaRPr>
              </a:p>
              <a:p>
                <a:pPr>
                  <a:lnSpc>
                    <a:spcPct val="150000"/>
                  </a:lnSpc>
                </a:pPr>
                <a:r>
                  <a:rPr lang="nb-NO" sz="2000" b="0" dirty="0">
                    <a:solidFill>
                      <a:schemeClr val="tx2">
                        <a:lumMod val="50000"/>
                      </a:schemeClr>
                    </a:solidFill>
                    <a:latin typeface="Cambria Math" panose="02040503050406030204" pitchFamily="18" charset="0"/>
                  </a:rPr>
                  <a:t>         Profitt per fabrikk</a:t>
                </a:r>
                <a:r>
                  <a:rPr lang="nb-NO" sz="2000" dirty="0">
                    <a:solidFill>
                      <a:schemeClr val="tx2">
                        <a:lumMod val="50000"/>
                      </a:schemeClr>
                    </a:solidFill>
                    <a:latin typeface="Cambria Math" panose="02040503050406030204" pitchFamily="18" charset="0"/>
                  </a:rPr>
                  <a:t>: </a:t>
                </a:r>
                <a14:m>
                  <m:oMath xmlns:m="http://schemas.openxmlformats.org/officeDocument/2006/math">
                    <m:r>
                      <m:rPr>
                        <m:sty m:val="p"/>
                      </m:rPr>
                      <a:rPr lang="el-GR" sz="2000" i="1">
                        <a:solidFill>
                          <a:schemeClr val="tx2">
                            <a:lumMod val="50000"/>
                          </a:schemeClr>
                        </a:solidFill>
                        <a:latin typeface="Cambria Math" panose="02040503050406030204" pitchFamily="18" charset="0"/>
                        <a:ea typeface="Cambria Math" panose="02040503050406030204" pitchFamily="18" charset="0"/>
                      </a:rPr>
                      <m:t>π</m:t>
                    </m:r>
                    <m:r>
                      <a:rPr lang="nb-NO" sz="2000" i="1">
                        <a:solidFill>
                          <a:schemeClr val="tx2">
                            <a:lumMod val="50000"/>
                          </a:schemeClr>
                        </a:solidFill>
                        <a:latin typeface="Cambria Math" panose="02040503050406030204" pitchFamily="18" charset="0"/>
                        <a:ea typeface="Cambria Math" panose="02040503050406030204" pitchFamily="18" charset="0"/>
                      </a:rPr>
                      <m:t>=</m:t>
                    </m:r>
                    <m:r>
                      <a:rPr lang="nb-NO" sz="2000" i="1">
                        <a:solidFill>
                          <a:schemeClr val="tx2">
                            <a:lumMod val="50000"/>
                          </a:schemeClr>
                        </a:solidFill>
                        <a:latin typeface="Cambria Math" panose="02040503050406030204" pitchFamily="18" charset="0"/>
                        <a:ea typeface="Cambria Math" panose="02040503050406030204" pitchFamily="18" charset="0"/>
                      </a:rPr>
                      <m:t>𝑃𝑞</m:t>
                    </m:r>
                    <m:r>
                      <a:rPr lang="nb-NO" sz="2000" i="1">
                        <a:solidFill>
                          <a:schemeClr val="tx2">
                            <a:lumMod val="50000"/>
                          </a:schemeClr>
                        </a:solidFill>
                        <a:latin typeface="Cambria Math" panose="02040503050406030204" pitchFamily="18" charset="0"/>
                        <a:ea typeface="Cambria Math" panose="02040503050406030204" pitchFamily="18" charset="0"/>
                      </a:rPr>
                      <m:t>−</m:t>
                    </m:r>
                    <m:r>
                      <a:rPr lang="nb-NO" sz="2000" i="1">
                        <a:solidFill>
                          <a:schemeClr val="tx2">
                            <a:lumMod val="50000"/>
                          </a:schemeClr>
                        </a:solidFill>
                        <a:latin typeface="Cambria Math" panose="02040503050406030204" pitchFamily="18" charset="0"/>
                        <a:ea typeface="Cambria Math" panose="02040503050406030204" pitchFamily="18" charset="0"/>
                      </a:rPr>
                      <m:t>𝑇𝐶</m:t>
                    </m:r>
                  </m:oMath>
                </a14:m>
                <a:endParaRPr lang="nb-NO" sz="2000" i="1" dirty="0">
                  <a:solidFill>
                    <a:schemeClr val="tx2">
                      <a:lumMod val="50000"/>
                    </a:schemeClr>
                  </a:solidFill>
                  <a:latin typeface="Cambria Math" panose="02040503050406030204" pitchFamily="18" charset="0"/>
                  <a:ea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nb-NO" sz="2000" b="0" i="1" smtClean="0">
                          <a:solidFill>
                            <a:schemeClr val="tx2">
                              <a:lumMod val="50000"/>
                            </a:schemeClr>
                          </a:solidFill>
                          <a:latin typeface="Cambria Math" panose="02040503050406030204" pitchFamily="18" charset="0"/>
                          <a:ea typeface="Cambria Math" panose="02040503050406030204" pitchFamily="18" charset="0"/>
                        </a:rPr>
                        <m:t>⇒70,5</m:t>
                      </m:r>
                      <m:r>
                        <a:rPr lang="nb-NO" sz="2000" i="1">
                          <a:solidFill>
                            <a:schemeClr val="tx2">
                              <a:lumMod val="50000"/>
                            </a:schemeClr>
                          </a:solidFill>
                          <a:latin typeface="Cambria Math" panose="02040503050406030204" pitchFamily="18" charset="0"/>
                          <a:ea typeface="Cambria Math" panose="02040503050406030204" pitchFamily="18" charset="0"/>
                        </a:rPr>
                        <m:t>∗</m:t>
                      </m:r>
                      <m:r>
                        <a:rPr lang="nb-NO" sz="2000" b="0" i="1" smtClean="0">
                          <a:solidFill>
                            <a:schemeClr val="tx2">
                              <a:lumMod val="50000"/>
                            </a:schemeClr>
                          </a:solidFill>
                          <a:latin typeface="Cambria Math" panose="02040503050406030204" pitchFamily="18" charset="0"/>
                          <a:ea typeface="Cambria Math" panose="02040503050406030204" pitchFamily="18" charset="0"/>
                        </a:rPr>
                        <m:t>5,5</m:t>
                      </m:r>
                      <m:r>
                        <a:rPr lang="nb-NO" sz="2000" i="1">
                          <a:solidFill>
                            <a:schemeClr val="tx2">
                              <a:lumMod val="50000"/>
                            </a:schemeClr>
                          </a:solidFill>
                          <a:latin typeface="Cambria Math" panose="02040503050406030204" pitchFamily="18" charset="0"/>
                          <a:ea typeface="Cambria Math" panose="02040503050406030204" pitchFamily="18" charset="0"/>
                        </a:rPr>
                        <m:t>−(100+</m:t>
                      </m:r>
                      <m:sSup>
                        <m:sSupPr>
                          <m:ctrlPr>
                            <a:rPr lang="nb-NO" sz="2000" i="1">
                              <a:solidFill>
                                <a:schemeClr val="tx2">
                                  <a:lumMod val="50000"/>
                                </a:schemeClr>
                              </a:solidFill>
                              <a:latin typeface="Cambria Math" panose="02040503050406030204" pitchFamily="18" charset="0"/>
                            </a:rPr>
                          </m:ctrlPr>
                        </m:sSupPr>
                        <m:e>
                          <m:d>
                            <m:dPr>
                              <m:ctrlPr>
                                <a:rPr lang="nb-NO" sz="2000" b="0" i="1" smtClean="0">
                                  <a:solidFill>
                                    <a:schemeClr val="tx2">
                                      <a:lumMod val="50000"/>
                                    </a:schemeClr>
                                  </a:solidFill>
                                  <a:latin typeface="Cambria Math" panose="02040503050406030204" pitchFamily="18" charset="0"/>
                                </a:rPr>
                              </m:ctrlPr>
                            </m:dPr>
                            <m:e>
                              <m:r>
                                <a:rPr lang="nb-NO" sz="2000" b="0" i="1" smtClean="0">
                                  <a:solidFill>
                                    <a:schemeClr val="tx2">
                                      <a:lumMod val="50000"/>
                                    </a:schemeClr>
                                  </a:solidFill>
                                  <a:latin typeface="Cambria Math" panose="02040503050406030204" pitchFamily="18" charset="0"/>
                                </a:rPr>
                                <m:t>5,5</m:t>
                              </m:r>
                            </m:e>
                          </m:d>
                        </m:e>
                        <m:sup>
                          <m:r>
                            <a:rPr lang="nb-NO" sz="2000" i="1">
                              <a:solidFill>
                                <a:schemeClr val="tx2">
                                  <a:lumMod val="50000"/>
                                </a:schemeClr>
                              </a:solidFill>
                              <a:latin typeface="Cambria Math" panose="02040503050406030204" pitchFamily="18" charset="0"/>
                            </a:rPr>
                            <m:t>2</m:t>
                          </m:r>
                        </m:sup>
                      </m:sSup>
                      <m:r>
                        <a:rPr lang="nb-NO" sz="2000" i="1">
                          <a:solidFill>
                            <a:schemeClr val="tx2">
                              <a:lumMod val="50000"/>
                            </a:schemeClr>
                          </a:solidFill>
                          <a:latin typeface="Cambria Math" panose="02040503050406030204" pitchFamily="18" charset="0"/>
                        </a:rPr>
                        <m:t>+10∗</m:t>
                      </m:r>
                      <m:r>
                        <a:rPr lang="nb-NO" sz="2000" b="0" i="1" smtClean="0">
                          <a:solidFill>
                            <a:schemeClr val="tx2">
                              <a:lumMod val="50000"/>
                            </a:schemeClr>
                          </a:solidFill>
                          <a:latin typeface="Cambria Math" panose="02040503050406030204" pitchFamily="18" charset="0"/>
                        </a:rPr>
                        <m:t>5,5)</m:t>
                      </m:r>
                      <m:r>
                        <a:rPr lang="nb-NO" sz="2000" i="1">
                          <a:solidFill>
                            <a:schemeClr val="tx2">
                              <a:lumMod val="50000"/>
                            </a:schemeClr>
                          </a:solidFill>
                          <a:latin typeface="Cambria Math" panose="02040503050406030204" pitchFamily="18" charset="0"/>
                          <a:ea typeface="Cambria Math" panose="02040503050406030204" pitchFamily="18" charset="0"/>
                        </a:rPr>
                        <m:t>⇒3</m:t>
                      </m:r>
                      <m:r>
                        <a:rPr lang="nb-NO" sz="2000" b="0" i="1" smtClean="0">
                          <a:solidFill>
                            <a:schemeClr val="tx2">
                              <a:lumMod val="50000"/>
                            </a:schemeClr>
                          </a:solidFill>
                          <a:latin typeface="Cambria Math" panose="02040503050406030204" pitchFamily="18" charset="0"/>
                          <a:ea typeface="Cambria Math" panose="02040503050406030204" pitchFamily="18" charset="0"/>
                        </a:rPr>
                        <m:t>87,75</m:t>
                      </m:r>
                      <m:r>
                        <a:rPr lang="nb-NO" sz="2000" i="1">
                          <a:solidFill>
                            <a:schemeClr val="tx2">
                              <a:lumMod val="50000"/>
                            </a:schemeClr>
                          </a:solidFill>
                          <a:latin typeface="Cambria Math" panose="02040503050406030204" pitchFamily="18" charset="0"/>
                          <a:ea typeface="Cambria Math" panose="02040503050406030204" pitchFamily="18" charset="0"/>
                        </a:rPr>
                        <m:t>−</m:t>
                      </m:r>
                      <m:r>
                        <a:rPr lang="nb-NO" sz="2000" b="0" i="1" smtClean="0">
                          <a:solidFill>
                            <a:schemeClr val="tx2">
                              <a:lumMod val="50000"/>
                            </a:schemeClr>
                          </a:solidFill>
                          <a:latin typeface="Cambria Math" panose="02040503050406030204" pitchFamily="18" charset="0"/>
                          <a:ea typeface="Cambria Math" panose="02040503050406030204" pitchFamily="18" charset="0"/>
                        </a:rPr>
                        <m:t>185,25=202,5</m:t>
                      </m:r>
                    </m:oMath>
                  </m:oMathPara>
                </a14:m>
                <a:endParaRPr lang="nb-NO" sz="2000" dirty="0">
                  <a:solidFill>
                    <a:schemeClr val="tx2">
                      <a:lumMod val="50000"/>
                    </a:schemeClr>
                  </a:solidFill>
                  <a:latin typeface="Cambria Math" panose="02040503050406030204" pitchFamily="18" charset="0"/>
                  <a:ea typeface="Cambria Math" panose="02040503050406030204" pitchFamily="18" charset="0"/>
                </a:endParaRPr>
              </a:p>
              <a:p>
                <a:pPr>
                  <a:lnSpc>
                    <a:spcPct val="150000"/>
                  </a:lnSpc>
                </a:pPr>
                <a:endParaRPr lang="nb-NO" sz="2000" b="0" dirty="0">
                  <a:solidFill>
                    <a:schemeClr val="tx2">
                      <a:lumMod val="50000"/>
                    </a:schemeClr>
                  </a:solidFill>
                  <a:latin typeface="Cambria Math" panose="02040503050406030204" pitchFamily="18" charset="0"/>
                </a:endParaRPr>
              </a:p>
              <a:p>
                <a:pPr>
                  <a:lnSpc>
                    <a:spcPct val="150000"/>
                  </a:lnSpc>
                </a:pPr>
                <a:endParaRPr lang="nb-NO" sz="2000" dirty="0">
                  <a:solidFill>
                    <a:schemeClr val="tx2">
                      <a:lumMod val="50000"/>
                    </a:schemeClr>
                  </a:solidFill>
                  <a:latin typeface="Cambria Math" panose="02040503050406030204" pitchFamily="18" charset="0"/>
                  <a:ea typeface="Cambria Math" panose="02040503050406030204" pitchFamily="18" charset="0"/>
                </a:endParaRPr>
              </a:p>
              <a:p>
                <a:pPr>
                  <a:lnSpc>
                    <a:spcPct val="150000"/>
                  </a:lnSpc>
                </a:pPr>
                <a:endParaRPr lang="nb-NO" sz="2000" dirty="0">
                  <a:solidFill>
                    <a:schemeClr val="tx2">
                      <a:lumMod val="50000"/>
                    </a:schemeClr>
                  </a:solidFill>
                  <a:latin typeface="Cambria Math" panose="02040503050406030204" pitchFamily="18" charset="0"/>
                  <a:ea typeface="Cambria Math" panose="02040503050406030204" pitchFamily="18" charset="0"/>
                </a:endParaRPr>
              </a:p>
              <a:p>
                <a:pPr>
                  <a:lnSpc>
                    <a:spcPct val="150000"/>
                  </a:lnSpc>
                </a:pPr>
                <a:endParaRPr lang="nb-NO" sz="2000" dirty="0">
                  <a:solidFill>
                    <a:schemeClr val="tx2">
                      <a:lumMod val="50000"/>
                    </a:schemeClr>
                  </a:solidFill>
                  <a:latin typeface="Cambria Math" panose="02040503050406030204" pitchFamily="18" charset="0"/>
                  <a:ea typeface="Cambria Math" panose="02040503050406030204" pitchFamily="18" charset="0"/>
                </a:endParaRPr>
              </a:p>
              <a:p>
                <a:pPr>
                  <a:lnSpc>
                    <a:spcPct val="150000"/>
                  </a:lnSpc>
                </a:pPr>
                <a:endParaRPr lang="nb-NO" sz="2000" dirty="0">
                  <a:solidFill>
                    <a:schemeClr val="tx2">
                      <a:lumMod val="50000"/>
                    </a:schemeClr>
                  </a:solidFill>
                  <a:latin typeface="Cambria Math" panose="02040503050406030204" pitchFamily="18" charset="0"/>
                  <a:ea typeface="Cambria Math" panose="02040503050406030204" pitchFamily="18" charset="0"/>
                </a:endParaRPr>
              </a:p>
              <a:p>
                <a:endParaRPr lang="nb-NO" sz="2000" dirty="0">
                  <a:solidFill>
                    <a:schemeClr val="tx2">
                      <a:lumMod val="50000"/>
                    </a:schemeClr>
                  </a:solidFill>
                  <a:latin typeface="Cambria Math" panose="02040503050406030204" pitchFamily="18" charset="0"/>
                  <a:ea typeface="Cambria Math" panose="02040503050406030204" pitchFamily="18" charset="0"/>
                </a:endParaRPr>
              </a:p>
              <a:p>
                <a:pPr marL="457200" indent="-457200">
                  <a:buFont typeface="+mj-lt"/>
                  <a:buAutoNum type="alphaLcParenR" startAt="2"/>
                </a:pPr>
                <a:endParaRPr lang="nb-NO" sz="2000" dirty="0">
                  <a:solidFill>
                    <a:schemeClr val="tx2">
                      <a:lumMod val="50000"/>
                    </a:schemeClr>
                  </a:solidFill>
                  <a:latin typeface="Cambria Math" panose="02040503050406030204" pitchFamily="18" charset="0"/>
                  <a:ea typeface="Cambria Math" panose="02040503050406030204" pitchFamily="18" charset="0"/>
                </a:endParaRPr>
              </a:p>
              <a:p>
                <a:r>
                  <a:rPr lang="nb-NO" sz="2000" dirty="0">
                    <a:solidFill>
                      <a:schemeClr val="tx2">
                        <a:lumMod val="50000"/>
                      </a:schemeClr>
                    </a:solidFill>
                    <a:latin typeface="Cambria Math" panose="02040503050406030204" pitchFamily="18" charset="0"/>
                    <a:ea typeface="Cambria Math" panose="02040503050406030204" pitchFamily="18" charset="0"/>
                  </a:rPr>
                  <a:t>	</a:t>
                </a:r>
                <a:endParaRPr lang="nb-NO" sz="2000" dirty="0">
                  <a:solidFill>
                    <a:schemeClr val="tx2">
                      <a:lumMod val="50000"/>
                    </a:schemeClr>
                  </a:solidFill>
                </a:endParaRPr>
              </a:p>
              <a:p>
                <a:pPr>
                  <a:lnSpc>
                    <a:spcPct val="150000"/>
                  </a:lnSpc>
                </a:pPr>
                <a:endParaRPr lang="nb-NO" sz="2000" dirty="0">
                  <a:solidFill>
                    <a:schemeClr val="tx2">
                      <a:lumMod val="50000"/>
                    </a:schemeClr>
                  </a:solidFill>
                  <a:latin typeface="Cambria Math" panose="02040503050406030204" pitchFamily="18" charset="0"/>
                  <a:ea typeface="Cambria Math" panose="02040503050406030204" pitchFamily="18" charset="0"/>
                </a:endParaRPr>
              </a:p>
              <a:p>
                <a:pPr>
                  <a:lnSpc>
                    <a:spcPct val="150000"/>
                  </a:lnSpc>
                </a:pPr>
                <a:endParaRPr lang="nb-NO" sz="2000" dirty="0">
                  <a:solidFill>
                    <a:schemeClr val="tx2">
                      <a:lumMod val="50000"/>
                    </a:schemeClr>
                  </a:solidFill>
                  <a:latin typeface="Cambria Math" panose="02040503050406030204" pitchFamily="18" charset="0"/>
                  <a:ea typeface="Cambria Math" panose="02040503050406030204" pitchFamily="18" charset="0"/>
                </a:endParaRPr>
              </a:p>
              <a:p>
                <a:endParaRPr lang="nb-NO" sz="2000" dirty="0">
                  <a:solidFill>
                    <a:schemeClr val="tx2">
                      <a:lumMod val="50000"/>
                    </a:schemeClr>
                  </a:solidFill>
                  <a:latin typeface="Cambria Math" panose="02040503050406030204" pitchFamily="18" charset="0"/>
                  <a:ea typeface="Cambria Math" panose="02040503050406030204" pitchFamily="18" charset="0"/>
                </a:endParaRPr>
              </a:p>
              <a:p>
                <a:endParaRPr lang="nb-NO" sz="2000" dirty="0">
                  <a:solidFill>
                    <a:schemeClr val="tx2">
                      <a:lumMod val="50000"/>
                    </a:schemeClr>
                  </a:solidFill>
                  <a:latin typeface="Cambria Math" panose="02040503050406030204" pitchFamily="18" charset="0"/>
                  <a:ea typeface="Cambria Math" panose="02040503050406030204" pitchFamily="18" charset="0"/>
                </a:endParaRPr>
              </a:p>
              <a:p>
                <a:endParaRPr lang="nb-NO" sz="2000" dirty="0">
                  <a:solidFill>
                    <a:schemeClr val="tx2">
                      <a:lumMod val="50000"/>
                    </a:schemeClr>
                  </a:solidFill>
                  <a:latin typeface="Cambria Math" panose="02040503050406030204" pitchFamily="18" charset="0"/>
                  <a:ea typeface="Cambria Math" panose="02040503050406030204" pitchFamily="18" charset="0"/>
                </a:endParaRPr>
              </a:p>
              <a:p>
                <a:endParaRPr lang="nb-NO" sz="2000" dirty="0">
                  <a:solidFill>
                    <a:schemeClr val="tx2">
                      <a:lumMod val="50000"/>
                    </a:schemeClr>
                  </a:solidFill>
                  <a:latin typeface="Cambria Math" panose="02040503050406030204" pitchFamily="18" charset="0"/>
                  <a:ea typeface="Cambria Math" panose="02040503050406030204" pitchFamily="18" charset="0"/>
                </a:endParaRPr>
              </a:p>
              <a:p>
                <a:endParaRPr lang="nb-NO" sz="2000" dirty="0">
                  <a:solidFill>
                    <a:schemeClr val="tx2">
                      <a:lumMod val="50000"/>
                    </a:schemeClr>
                  </a:solidFill>
                  <a:latin typeface="Cambria Math" panose="02040503050406030204" pitchFamily="18" charset="0"/>
                  <a:ea typeface="Cambria Math" panose="02040503050406030204" pitchFamily="18" charset="0"/>
                </a:endParaRPr>
              </a:p>
              <a:p>
                <a:pPr marL="342900" indent="-342900">
                  <a:buAutoNum type="alphaLcParenR" startAt="3"/>
                </a:pPr>
                <a:endParaRPr lang="nb-NO" sz="2000" dirty="0">
                  <a:solidFill>
                    <a:schemeClr val="tx2">
                      <a:lumMod val="50000"/>
                    </a:schemeClr>
                  </a:solidFill>
                  <a:latin typeface="Cambria Math" panose="02040503050406030204" pitchFamily="18" charset="0"/>
                  <a:ea typeface="Cambria Math" panose="020405030504060302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356878" y="2712240"/>
                <a:ext cx="8363712" cy="7752250"/>
              </a:xfrm>
              <a:prstGeom prst="rect">
                <a:avLst/>
              </a:prstGeom>
              <a:blipFill>
                <a:blip r:embed="rId3"/>
                <a:stretch>
                  <a:fillRect l="-729"/>
                </a:stretch>
              </a:blipFill>
            </p:spPr>
            <p:txBody>
              <a:bodyPr/>
              <a:lstStyle/>
              <a:p>
                <a:r>
                  <a:rPr lang="nb-NO">
                    <a:noFill/>
                  </a:rPr>
                  <a:t> </a:t>
                </a:r>
              </a:p>
            </p:txBody>
          </p:sp>
        </mc:Fallback>
      </mc:AlternateContent>
    </p:spTree>
    <p:extLst>
      <p:ext uri="{BB962C8B-B14F-4D97-AF65-F5344CB8AC3E}">
        <p14:creationId xmlns:p14="http://schemas.microsoft.com/office/powerpoint/2010/main" val="2430825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e 4">
            <a:extLst>
              <a:ext uri="{FF2B5EF4-FFF2-40B4-BE49-F238E27FC236}">
                <a16:creationId xmlns:a16="http://schemas.microsoft.com/office/drawing/2014/main" id="{D9B6E3EE-716B-33CD-24D7-B50796E80E50}"/>
              </a:ext>
            </a:extLst>
          </p:cNvPr>
          <p:cNvPicPr>
            <a:picLocks noChangeAspect="1"/>
          </p:cNvPicPr>
          <p:nvPr/>
        </p:nvPicPr>
        <p:blipFill>
          <a:blip r:embed="rId2"/>
          <a:srcRect l="1473"/>
          <a:stretch/>
        </p:blipFill>
        <p:spPr>
          <a:xfrm>
            <a:off x="2304288" y="643168"/>
            <a:ext cx="5952743" cy="5173261"/>
          </a:xfrm>
          <a:prstGeom prst="rect">
            <a:avLst/>
          </a:prstGeom>
        </p:spPr>
      </p:pic>
    </p:spTree>
    <p:extLst>
      <p:ext uri="{BB962C8B-B14F-4D97-AF65-F5344CB8AC3E}">
        <p14:creationId xmlns:p14="http://schemas.microsoft.com/office/powerpoint/2010/main" val="3856866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1370013" y="367945"/>
            <a:ext cx="10515600" cy="1325563"/>
          </a:xfrm>
        </p:spPr>
        <p:txBody>
          <a:bodyPr>
            <a:normAutofit/>
          </a:bodyPr>
          <a:lstStyle/>
          <a:p>
            <a:pPr eaLnBrk="1" hangingPunct="1"/>
            <a:r>
              <a:rPr lang="nb-NO" sz="4000" dirty="0">
                <a:solidFill>
                  <a:schemeClr val="tx1">
                    <a:lumMod val="85000"/>
                    <a:lumOff val="15000"/>
                  </a:schemeClr>
                </a:solidFill>
                <a:latin typeface="Calibri" panose="020F0502020204030204" pitchFamily="34" charset="0"/>
                <a:cs typeface="Calibri" panose="020F0502020204030204" pitchFamily="34" charset="0"/>
              </a:rPr>
              <a:t>Effektivitet og Velferd – kap. 2.2</a:t>
            </a:r>
          </a:p>
        </p:txBody>
      </p:sp>
      <p:sp>
        <p:nvSpPr>
          <p:cNvPr id="16389" name="Line 3"/>
          <p:cNvSpPr>
            <a:spLocks noChangeShapeType="1"/>
          </p:cNvSpPr>
          <p:nvPr/>
        </p:nvSpPr>
        <p:spPr bwMode="auto">
          <a:xfrm flipV="1">
            <a:off x="3143250" y="1916113"/>
            <a:ext cx="0" cy="3313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6390" name="Line 4"/>
          <p:cNvSpPr>
            <a:spLocks noChangeShapeType="1"/>
          </p:cNvSpPr>
          <p:nvPr/>
        </p:nvSpPr>
        <p:spPr bwMode="auto">
          <a:xfrm>
            <a:off x="3143251" y="5229225"/>
            <a:ext cx="45370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6391" name="Text Box 5"/>
          <p:cNvSpPr txBox="1">
            <a:spLocks noChangeArrowheads="1"/>
          </p:cNvSpPr>
          <p:nvPr/>
        </p:nvSpPr>
        <p:spPr bwMode="auto">
          <a:xfrm>
            <a:off x="7588250" y="5176838"/>
            <a:ext cx="361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nb-NO"/>
              <a:t>Q</a:t>
            </a:r>
          </a:p>
        </p:txBody>
      </p:sp>
      <p:sp>
        <p:nvSpPr>
          <p:cNvPr id="16392" name="Text Box 6"/>
          <p:cNvSpPr txBox="1">
            <a:spLocks noChangeArrowheads="1"/>
          </p:cNvSpPr>
          <p:nvPr/>
        </p:nvSpPr>
        <p:spPr bwMode="auto">
          <a:xfrm>
            <a:off x="2763838" y="1720851"/>
            <a:ext cx="374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nb-NO"/>
              <a:t>kr</a:t>
            </a:r>
          </a:p>
        </p:txBody>
      </p:sp>
      <p:sp>
        <p:nvSpPr>
          <p:cNvPr id="901127" name="Line 7"/>
          <p:cNvSpPr>
            <a:spLocks noChangeShapeType="1"/>
          </p:cNvSpPr>
          <p:nvPr/>
        </p:nvSpPr>
        <p:spPr bwMode="auto">
          <a:xfrm>
            <a:off x="3143251" y="2205038"/>
            <a:ext cx="3889375" cy="2519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901128" name="Text Box 8"/>
          <p:cNvSpPr txBox="1">
            <a:spLocks noChangeArrowheads="1"/>
          </p:cNvSpPr>
          <p:nvPr/>
        </p:nvSpPr>
        <p:spPr bwMode="auto">
          <a:xfrm>
            <a:off x="7011988" y="4529138"/>
            <a:ext cx="1416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nb-NO" dirty="0"/>
              <a:t>Etterspørsel</a:t>
            </a:r>
          </a:p>
        </p:txBody>
      </p:sp>
      <p:sp>
        <p:nvSpPr>
          <p:cNvPr id="901129" name="Line 9"/>
          <p:cNvSpPr>
            <a:spLocks noChangeShapeType="1"/>
          </p:cNvSpPr>
          <p:nvPr/>
        </p:nvSpPr>
        <p:spPr bwMode="auto">
          <a:xfrm flipV="1">
            <a:off x="3143252" y="3019424"/>
            <a:ext cx="3995780" cy="1562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901130" name="Text Box 10"/>
          <p:cNvSpPr txBox="1">
            <a:spLocks noChangeArrowheads="1"/>
          </p:cNvSpPr>
          <p:nvPr/>
        </p:nvSpPr>
        <p:spPr bwMode="auto">
          <a:xfrm>
            <a:off x="7248525" y="2708276"/>
            <a:ext cx="806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nb-NO"/>
              <a:t>Tilbud</a:t>
            </a:r>
          </a:p>
        </p:txBody>
      </p:sp>
      <p:sp>
        <p:nvSpPr>
          <p:cNvPr id="901131" name="Line 11"/>
          <p:cNvSpPr>
            <a:spLocks noChangeShapeType="1"/>
          </p:cNvSpPr>
          <p:nvPr/>
        </p:nvSpPr>
        <p:spPr bwMode="auto">
          <a:xfrm flipH="1">
            <a:off x="3162301" y="3663950"/>
            <a:ext cx="2232025"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901132" name="AutoShape 12"/>
          <p:cNvSpPr>
            <a:spLocks noChangeArrowheads="1"/>
          </p:cNvSpPr>
          <p:nvPr/>
        </p:nvSpPr>
        <p:spPr bwMode="auto">
          <a:xfrm>
            <a:off x="3143251" y="2209801"/>
            <a:ext cx="2232025" cy="1439863"/>
          </a:xfrm>
          <a:prstGeom prst="rtTriangle">
            <a:avLst/>
          </a:prstGeom>
          <a:solidFill>
            <a:srgbClr val="3366FF">
              <a:alpha val="59999"/>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b-NO" sz="1200"/>
          </a:p>
        </p:txBody>
      </p:sp>
      <p:sp>
        <p:nvSpPr>
          <p:cNvPr id="901133" name="AutoShape 13"/>
          <p:cNvSpPr>
            <a:spLocks noChangeArrowheads="1"/>
          </p:cNvSpPr>
          <p:nvPr/>
        </p:nvSpPr>
        <p:spPr bwMode="auto">
          <a:xfrm flipV="1">
            <a:off x="3143250" y="3649664"/>
            <a:ext cx="2305050" cy="936625"/>
          </a:xfrm>
          <a:prstGeom prst="rtTriangle">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nb-NO"/>
          </a:p>
        </p:txBody>
      </p:sp>
      <p:sp>
        <p:nvSpPr>
          <p:cNvPr id="901134" name="Line 14"/>
          <p:cNvSpPr>
            <a:spLocks noChangeShapeType="1"/>
          </p:cNvSpPr>
          <p:nvPr/>
        </p:nvSpPr>
        <p:spPr bwMode="auto">
          <a:xfrm flipH="1">
            <a:off x="4079875" y="2565400"/>
            <a:ext cx="863600" cy="719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901135" name="Text Box 15"/>
          <p:cNvSpPr txBox="1">
            <a:spLocks noChangeArrowheads="1"/>
          </p:cNvSpPr>
          <p:nvPr/>
        </p:nvSpPr>
        <p:spPr bwMode="auto">
          <a:xfrm>
            <a:off x="4851400" y="2297113"/>
            <a:ext cx="2393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nb-NO"/>
              <a:t>Konsumentoverskudd</a:t>
            </a:r>
          </a:p>
        </p:txBody>
      </p:sp>
      <p:sp>
        <p:nvSpPr>
          <p:cNvPr id="901136" name="Line 16"/>
          <p:cNvSpPr>
            <a:spLocks noChangeShapeType="1"/>
          </p:cNvSpPr>
          <p:nvPr/>
        </p:nvSpPr>
        <p:spPr bwMode="auto">
          <a:xfrm flipH="1" flipV="1">
            <a:off x="3719513" y="4076700"/>
            <a:ext cx="576262" cy="8651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901137" name="Text Box 17"/>
          <p:cNvSpPr txBox="1">
            <a:spLocks noChangeArrowheads="1"/>
          </p:cNvSpPr>
          <p:nvPr/>
        </p:nvSpPr>
        <p:spPr bwMode="auto">
          <a:xfrm>
            <a:off x="4348163" y="4745038"/>
            <a:ext cx="2279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nb-NO"/>
              <a:t>Produsentoverskudd</a:t>
            </a:r>
          </a:p>
        </p:txBody>
      </p:sp>
      <p:sp>
        <p:nvSpPr>
          <p:cNvPr id="901138" name="Text Box 18"/>
          <p:cNvSpPr txBox="1">
            <a:spLocks noChangeArrowheads="1"/>
          </p:cNvSpPr>
          <p:nvPr/>
        </p:nvSpPr>
        <p:spPr bwMode="auto">
          <a:xfrm>
            <a:off x="8524876" y="3376613"/>
            <a:ext cx="15271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nb-NO" dirty="0"/>
              <a:t>P = MC </a:t>
            </a:r>
          </a:p>
          <a:p>
            <a:pPr eaLnBrk="1" hangingPunct="1"/>
            <a:r>
              <a:rPr lang="nb-NO" dirty="0">
                <a:sym typeface="Symbol" pitchFamily="18" charset="2"/>
              </a:rPr>
              <a:t> Effektivitet</a:t>
            </a:r>
          </a:p>
        </p:txBody>
      </p:sp>
    </p:spTree>
    <p:extLst>
      <p:ext uri="{BB962C8B-B14F-4D97-AF65-F5344CB8AC3E}">
        <p14:creationId xmlns:p14="http://schemas.microsoft.com/office/powerpoint/2010/main" val="26501846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1129"/>
                                        </p:tgtEl>
                                        <p:attrNameLst>
                                          <p:attrName>style.visibility</p:attrName>
                                        </p:attrNameLst>
                                      </p:cBhvr>
                                      <p:to>
                                        <p:strVal val="visible"/>
                                      </p:to>
                                    </p:set>
                                    <p:animEffect transition="in" filter="fade">
                                      <p:cBhvr>
                                        <p:cTn id="7" dur="2000"/>
                                        <p:tgtEl>
                                          <p:spTgt spid="9011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01130"/>
                                        </p:tgtEl>
                                        <p:attrNameLst>
                                          <p:attrName>style.visibility</p:attrName>
                                        </p:attrNameLst>
                                      </p:cBhvr>
                                      <p:to>
                                        <p:strVal val="visible"/>
                                      </p:to>
                                    </p:set>
                                    <p:animEffect transition="in" filter="fade">
                                      <p:cBhvr>
                                        <p:cTn id="10" dur="2000"/>
                                        <p:tgtEl>
                                          <p:spTgt spid="90113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01127"/>
                                        </p:tgtEl>
                                        <p:attrNameLst>
                                          <p:attrName>style.visibility</p:attrName>
                                        </p:attrNameLst>
                                      </p:cBhvr>
                                      <p:to>
                                        <p:strVal val="visible"/>
                                      </p:to>
                                    </p:set>
                                    <p:animEffect transition="in" filter="fade">
                                      <p:cBhvr>
                                        <p:cTn id="15" dur="2000"/>
                                        <p:tgtEl>
                                          <p:spTgt spid="90112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01131"/>
                                        </p:tgtEl>
                                        <p:attrNameLst>
                                          <p:attrName>style.visibility</p:attrName>
                                        </p:attrNameLst>
                                      </p:cBhvr>
                                      <p:to>
                                        <p:strVal val="visible"/>
                                      </p:to>
                                    </p:set>
                                  </p:childTnLst>
                                </p:cTn>
                              </p:par>
                              <p:par>
                                <p:cTn id="20" presetID="10" presetClass="entr" presetSubtype="0" fill="hold" grpId="0" nodeType="withEffect">
                                  <p:stCondLst>
                                    <p:cond delay="0"/>
                                  </p:stCondLst>
                                  <p:childTnLst>
                                    <p:set>
                                      <p:cBhvr>
                                        <p:cTn id="21" dur="1" fill="hold">
                                          <p:stCondLst>
                                            <p:cond delay="0"/>
                                          </p:stCondLst>
                                        </p:cTn>
                                        <p:tgtEl>
                                          <p:spTgt spid="901128"/>
                                        </p:tgtEl>
                                        <p:attrNameLst>
                                          <p:attrName>style.visibility</p:attrName>
                                        </p:attrNameLst>
                                      </p:cBhvr>
                                      <p:to>
                                        <p:strVal val="visible"/>
                                      </p:to>
                                    </p:set>
                                    <p:animEffect transition="in" filter="fade">
                                      <p:cBhvr>
                                        <p:cTn id="22" dur="2000"/>
                                        <p:tgtEl>
                                          <p:spTgt spid="9011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01132"/>
                                        </p:tgtEl>
                                        <p:attrNameLst>
                                          <p:attrName>style.visibility</p:attrName>
                                        </p:attrNameLst>
                                      </p:cBhvr>
                                      <p:to>
                                        <p:strVal val="visible"/>
                                      </p:to>
                                    </p:set>
                                    <p:animEffect transition="in" filter="fade">
                                      <p:cBhvr>
                                        <p:cTn id="27" dur="2000"/>
                                        <p:tgtEl>
                                          <p:spTgt spid="9011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01135"/>
                                        </p:tgtEl>
                                        <p:attrNameLst>
                                          <p:attrName>style.visibility</p:attrName>
                                        </p:attrNameLst>
                                      </p:cBhvr>
                                      <p:to>
                                        <p:strVal val="visible"/>
                                      </p:to>
                                    </p:set>
                                    <p:animEffect transition="in" filter="fade">
                                      <p:cBhvr>
                                        <p:cTn id="30" dur="2000"/>
                                        <p:tgtEl>
                                          <p:spTgt spid="90113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01134"/>
                                        </p:tgtEl>
                                        <p:attrNameLst>
                                          <p:attrName>style.visibility</p:attrName>
                                        </p:attrNameLst>
                                      </p:cBhvr>
                                      <p:to>
                                        <p:strVal val="visible"/>
                                      </p:to>
                                    </p:set>
                                    <p:animEffect transition="in" filter="fade">
                                      <p:cBhvr>
                                        <p:cTn id="33" dur="2000"/>
                                        <p:tgtEl>
                                          <p:spTgt spid="90113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0113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90113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901137"/>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901138"/>
                                        </p:tgtEl>
                                        <p:attrNameLst>
                                          <p:attrName>style.visibility</p:attrName>
                                        </p:attrNameLst>
                                      </p:cBhvr>
                                      <p:to>
                                        <p:strVal val="visible"/>
                                      </p:to>
                                    </p:set>
                                    <p:animEffect transition="in" filter="fade">
                                      <p:cBhvr>
                                        <p:cTn id="46" dur="2000"/>
                                        <p:tgtEl>
                                          <p:spTgt spid="901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27" grpId="0" animBg="1"/>
      <p:bldP spid="901128" grpId="0"/>
      <p:bldP spid="901129" grpId="0" animBg="1"/>
      <p:bldP spid="901130" grpId="0"/>
      <p:bldP spid="901131" grpId="0" animBg="1"/>
      <p:bldP spid="901132" grpId="0" animBg="1"/>
      <p:bldP spid="901133" grpId="0" animBg="1"/>
      <p:bldP spid="901134" grpId="0" animBg="1"/>
      <p:bldP spid="901135" grpId="0"/>
      <p:bldP spid="901136" grpId="0" animBg="1"/>
      <p:bldP spid="901137" grpId="0"/>
      <p:bldP spid="9011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normAutofit/>
          </a:bodyPr>
          <a:lstStyle/>
          <a:p>
            <a:pPr eaLnBrk="1" hangingPunct="1"/>
            <a:r>
              <a:rPr lang="nb-NO" sz="4000" dirty="0">
                <a:solidFill>
                  <a:schemeClr val="bg2">
                    <a:lumMod val="50000"/>
                  </a:schemeClr>
                </a:solidFill>
                <a:latin typeface="Calibri" panose="020F0502020204030204" pitchFamily="34" charset="0"/>
                <a:cs typeface="Calibri" panose="020F0502020204030204" pitchFamily="34" charset="0"/>
              </a:rPr>
              <a:t>Monopol versus frikonkurranse</a:t>
            </a:r>
          </a:p>
        </p:txBody>
      </p:sp>
      <p:sp>
        <p:nvSpPr>
          <p:cNvPr id="10245" name="Line 4"/>
          <p:cNvSpPr>
            <a:spLocks noChangeShapeType="1"/>
          </p:cNvSpPr>
          <p:nvPr/>
        </p:nvSpPr>
        <p:spPr bwMode="auto">
          <a:xfrm flipV="1">
            <a:off x="3432175" y="1700213"/>
            <a:ext cx="0" cy="3600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246" name="Line 5"/>
          <p:cNvSpPr>
            <a:spLocks noChangeShapeType="1"/>
          </p:cNvSpPr>
          <p:nvPr/>
        </p:nvSpPr>
        <p:spPr bwMode="auto">
          <a:xfrm>
            <a:off x="3432176" y="5300663"/>
            <a:ext cx="48244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247" name="Text Box 6"/>
          <p:cNvSpPr txBox="1">
            <a:spLocks noChangeArrowheads="1"/>
          </p:cNvSpPr>
          <p:nvPr/>
        </p:nvSpPr>
        <p:spPr bwMode="auto">
          <a:xfrm>
            <a:off x="8235950" y="5176838"/>
            <a:ext cx="361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nb-NO"/>
              <a:t>Q</a:t>
            </a:r>
          </a:p>
        </p:txBody>
      </p:sp>
      <p:sp>
        <p:nvSpPr>
          <p:cNvPr id="10248" name="Text Box 7"/>
          <p:cNvSpPr txBox="1">
            <a:spLocks noChangeArrowheads="1"/>
          </p:cNvSpPr>
          <p:nvPr/>
        </p:nvSpPr>
        <p:spPr bwMode="auto">
          <a:xfrm>
            <a:off x="2979738" y="150495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nb-NO"/>
              <a:t>p</a:t>
            </a:r>
          </a:p>
        </p:txBody>
      </p:sp>
      <p:sp>
        <p:nvSpPr>
          <p:cNvPr id="10249" name="Line 8"/>
          <p:cNvSpPr>
            <a:spLocks noChangeShapeType="1"/>
          </p:cNvSpPr>
          <p:nvPr/>
        </p:nvSpPr>
        <p:spPr bwMode="auto">
          <a:xfrm>
            <a:off x="3432175" y="1989139"/>
            <a:ext cx="4103688" cy="33115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250" name="Line 9"/>
          <p:cNvSpPr>
            <a:spLocks noChangeShapeType="1"/>
          </p:cNvSpPr>
          <p:nvPr/>
        </p:nvSpPr>
        <p:spPr bwMode="auto">
          <a:xfrm>
            <a:off x="3432175" y="1989139"/>
            <a:ext cx="2376488" cy="388778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251" name="Text Box 10"/>
          <p:cNvSpPr txBox="1">
            <a:spLocks noChangeArrowheads="1"/>
          </p:cNvSpPr>
          <p:nvPr/>
        </p:nvSpPr>
        <p:spPr bwMode="auto">
          <a:xfrm>
            <a:off x="5641510" y="5784641"/>
            <a:ext cx="539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nb-NO"/>
              <a:t>MR</a:t>
            </a:r>
          </a:p>
        </p:txBody>
      </p:sp>
      <p:sp>
        <p:nvSpPr>
          <p:cNvPr id="10252" name="Text Box 11"/>
          <p:cNvSpPr txBox="1">
            <a:spLocks noChangeArrowheads="1"/>
          </p:cNvSpPr>
          <p:nvPr/>
        </p:nvSpPr>
        <p:spPr bwMode="auto">
          <a:xfrm>
            <a:off x="6888163" y="4529138"/>
            <a:ext cx="2520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nb-NO"/>
              <a:t>Markedets etterspørsel</a:t>
            </a:r>
          </a:p>
        </p:txBody>
      </p:sp>
      <p:sp>
        <p:nvSpPr>
          <p:cNvPr id="10254" name="Text Box 13"/>
          <p:cNvSpPr txBox="1">
            <a:spLocks noChangeArrowheads="1"/>
          </p:cNvSpPr>
          <p:nvPr/>
        </p:nvSpPr>
        <p:spPr bwMode="auto">
          <a:xfrm>
            <a:off x="6672263" y="2205038"/>
            <a:ext cx="38481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nb-NO"/>
              <a:t>Markedets tilbudskurve</a:t>
            </a:r>
          </a:p>
          <a:p>
            <a:pPr eaLnBrk="1" hangingPunct="1"/>
            <a:r>
              <a:rPr lang="nb-NO"/>
              <a:t>= ”næringens grensekostnadskurve”</a:t>
            </a:r>
          </a:p>
        </p:txBody>
      </p:sp>
      <p:sp>
        <p:nvSpPr>
          <p:cNvPr id="10255" name="Line 14"/>
          <p:cNvSpPr>
            <a:spLocks noChangeShapeType="1"/>
          </p:cNvSpPr>
          <p:nvPr/>
        </p:nvSpPr>
        <p:spPr bwMode="auto">
          <a:xfrm>
            <a:off x="5766789" y="3848293"/>
            <a:ext cx="21235" cy="14595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256" name="Line 15"/>
          <p:cNvSpPr>
            <a:spLocks noChangeShapeType="1"/>
          </p:cNvSpPr>
          <p:nvPr/>
        </p:nvSpPr>
        <p:spPr bwMode="auto">
          <a:xfrm flipH="1">
            <a:off x="3427413" y="3848293"/>
            <a:ext cx="2339376"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mc:AlternateContent xmlns:mc="http://schemas.openxmlformats.org/markup-compatibility/2006" xmlns:a14="http://schemas.microsoft.com/office/drawing/2010/main">
        <mc:Choice Requires="a14">
          <p:sp>
            <p:nvSpPr>
              <p:cNvPr id="10257" name="Text Box 16"/>
              <p:cNvSpPr txBox="1">
                <a:spLocks noChangeArrowheads="1"/>
              </p:cNvSpPr>
              <p:nvPr/>
            </p:nvSpPr>
            <p:spPr bwMode="auto">
              <a:xfrm>
                <a:off x="3052166" y="3644901"/>
                <a:ext cx="466794"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r>
                        <m:rPr>
                          <m:nor/>
                        </m:rPr>
                        <a:rPr lang="nb-NO">
                          <a:latin typeface="Cambria Math" panose="02040503050406030204" pitchFamily="18" charset="0"/>
                          <a:ea typeface="Cambria Math" panose="02040503050406030204" pitchFamily="18" charset="0"/>
                        </a:rPr>
                        <m:t>P</m:t>
                      </m:r>
                      <m:r>
                        <m:rPr>
                          <m:nor/>
                        </m:rPr>
                        <a:rPr lang="nb-NO" baseline="30000" dirty="0">
                          <a:latin typeface="Cambria Math" panose="02040503050406030204" pitchFamily="18" charset="0"/>
                          <a:ea typeface="Cambria Math" panose="02040503050406030204" pitchFamily="18" charset="0"/>
                        </a:rPr>
                        <m:t>C</m:t>
                      </m:r>
                    </m:oMath>
                  </m:oMathPara>
                </a14:m>
                <a:endParaRPr lang="nb-NO" dirty="0"/>
              </a:p>
            </p:txBody>
          </p:sp>
        </mc:Choice>
        <mc:Fallback xmlns="">
          <p:sp>
            <p:nvSpPr>
              <p:cNvPr id="10257" name="Text Box 16"/>
              <p:cNvSpPr txBox="1">
                <a:spLocks noRot="1" noChangeAspect="1" noMove="1" noResize="1" noEditPoints="1" noAdjustHandles="1" noChangeArrowheads="1" noChangeShapeType="1" noTextEdit="1"/>
              </p:cNvSpPr>
              <p:nvPr/>
            </p:nvSpPr>
            <p:spPr bwMode="auto">
              <a:xfrm>
                <a:off x="3052166" y="3644901"/>
                <a:ext cx="466794" cy="369332"/>
              </a:xfrm>
              <a:prstGeom prst="rect">
                <a:avLst/>
              </a:prstGeom>
              <a:blipFill>
                <a:blip r:embed="rId2"/>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nb-NO">
                    <a:noFill/>
                  </a:rPr>
                  <a:t> </a:t>
                </a:r>
              </a:p>
            </p:txBody>
          </p:sp>
        </mc:Fallback>
      </mc:AlternateContent>
      <mc:AlternateContent xmlns:mc="http://schemas.openxmlformats.org/markup-compatibility/2006" xmlns:a14="http://schemas.microsoft.com/office/drawing/2010/main">
        <mc:Choice Requires="a14">
          <p:sp>
            <p:nvSpPr>
              <p:cNvPr id="10258" name="Text Box 17"/>
              <p:cNvSpPr txBox="1">
                <a:spLocks noChangeArrowheads="1"/>
              </p:cNvSpPr>
              <p:nvPr/>
            </p:nvSpPr>
            <p:spPr bwMode="auto">
              <a:xfrm>
                <a:off x="5641976" y="5268150"/>
                <a:ext cx="486030"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r>
                        <m:rPr>
                          <m:nor/>
                        </m:rPr>
                        <a:rPr lang="nb-NO">
                          <a:latin typeface="Cambria Math" panose="02040503050406030204" pitchFamily="18" charset="0"/>
                          <a:ea typeface="Cambria Math" panose="02040503050406030204" pitchFamily="18" charset="0"/>
                        </a:rPr>
                        <m:t>Q</m:t>
                      </m:r>
                      <m:r>
                        <m:rPr>
                          <m:nor/>
                        </m:rPr>
                        <a:rPr lang="nb-NO" baseline="30000" dirty="0">
                          <a:latin typeface="Cambria Math" panose="02040503050406030204" pitchFamily="18" charset="0"/>
                          <a:ea typeface="Cambria Math" panose="02040503050406030204" pitchFamily="18" charset="0"/>
                        </a:rPr>
                        <m:t>C</m:t>
                      </m:r>
                    </m:oMath>
                  </m:oMathPara>
                </a14:m>
                <a:endParaRPr lang="nb-NO" dirty="0"/>
              </a:p>
            </p:txBody>
          </p:sp>
        </mc:Choice>
        <mc:Fallback xmlns="">
          <p:sp>
            <p:nvSpPr>
              <p:cNvPr id="10258" name="Text Box 17"/>
              <p:cNvSpPr txBox="1">
                <a:spLocks noRot="1" noChangeAspect="1" noMove="1" noResize="1" noEditPoints="1" noAdjustHandles="1" noChangeArrowheads="1" noChangeShapeType="1" noTextEdit="1"/>
              </p:cNvSpPr>
              <p:nvPr/>
            </p:nvSpPr>
            <p:spPr bwMode="auto">
              <a:xfrm>
                <a:off x="5641976" y="5268150"/>
                <a:ext cx="486030" cy="369332"/>
              </a:xfrm>
              <a:prstGeom prst="rect">
                <a:avLst/>
              </a:prstGeom>
              <a:blipFill>
                <a:blip r:embed="rId3"/>
                <a:stretch>
                  <a:fillRect b="-1147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nb-NO">
                    <a:noFill/>
                  </a:rPr>
                  <a:t> </a:t>
                </a:r>
              </a:p>
            </p:txBody>
          </p:sp>
        </mc:Fallback>
      </mc:AlternateContent>
      <p:sp>
        <p:nvSpPr>
          <p:cNvPr id="10259" name="Line 18"/>
          <p:cNvSpPr>
            <a:spLocks noChangeShapeType="1"/>
          </p:cNvSpPr>
          <p:nvPr/>
        </p:nvSpPr>
        <p:spPr bwMode="auto">
          <a:xfrm flipV="1">
            <a:off x="4886325" y="3167064"/>
            <a:ext cx="0" cy="2133599"/>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p:sp>
        <p:nvSpPr>
          <p:cNvPr id="10260" name="Line 19"/>
          <p:cNvSpPr>
            <a:spLocks noChangeShapeType="1"/>
          </p:cNvSpPr>
          <p:nvPr/>
        </p:nvSpPr>
        <p:spPr bwMode="auto">
          <a:xfrm flipH="1">
            <a:off x="3427413" y="3167064"/>
            <a:ext cx="145891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b-NO"/>
          </a:p>
        </p:txBody>
      </p:sp>
      <mc:AlternateContent xmlns:mc="http://schemas.openxmlformats.org/markup-compatibility/2006" xmlns:a14="http://schemas.microsoft.com/office/drawing/2010/main">
        <mc:Choice Requires="a14">
          <p:sp>
            <p:nvSpPr>
              <p:cNvPr id="10261" name="Text Box 20"/>
              <p:cNvSpPr txBox="1">
                <a:spLocks noChangeArrowheads="1"/>
              </p:cNvSpPr>
              <p:nvPr/>
            </p:nvSpPr>
            <p:spPr bwMode="auto">
              <a:xfrm>
                <a:off x="4728369" y="5307806"/>
                <a:ext cx="524503"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r>
                        <m:rPr>
                          <m:nor/>
                        </m:rPr>
                        <a:rPr lang="nb-NO">
                          <a:latin typeface="Cambria Math" panose="02040503050406030204" pitchFamily="18" charset="0"/>
                          <a:ea typeface="Cambria Math" panose="02040503050406030204" pitchFamily="18" charset="0"/>
                        </a:rPr>
                        <m:t>Q</m:t>
                      </m:r>
                      <m:r>
                        <m:rPr>
                          <m:nor/>
                        </m:rPr>
                        <a:rPr lang="nb-NO" baseline="30000" dirty="0">
                          <a:latin typeface="Cambria Math" panose="02040503050406030204" pitchFamily="18" charset="0"/>
                          <a:ea typeface="Cambria Math" panose="02040503050406030204" pitchFamily="18" charset="0"/>
                        </a:rPr>
                        <m:t>M</m:t>
                      </m:r>
                    </m:oMath>
                  </m:oMathPara>
                </a14:m>
                <a:endParaRPr lang="nb-NO" dirty="0"/>
              </a:p>
            </p:txBody>
          </p:sp>
        </mc:Choice>
        <mc:Fallback xmlns="">
          <p:sp>
            <p:nvSpPr>
              <p:cNvPr id="10261" name="Text Box 20"/>
              <p:cNvSpPr txBox="1">
                <a:spLocks noRot="1" noChangeAspect="1" noMove="1" noResize="1" noEditPoints="1" noAdjustHandles="1" noChangeArrowheads="1" noChangeShapeType="1" noTextEdit="1"/>
              </p:cNvSpPr>
              <p:nvPr/>
            </p:nvSpPr>
            <p:spPr bwMode="auto">
              <a:xfrm>
                <a:off x="4728369" y="5307806"/>
                <a:ext cx="524503" cy="369332"/>
              </a:xfrm>
              <a:prstGeom prst="rect">
                <a:avLst/>
              </a:prstGeom>
              <a:blipFill>
                <a:blip r:embed="rId4"/>
                <a:stretch>
                  <a:fillRect b="-116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nb-NO">
                    <a:noFill/>
                  </a:rPr>
                  <a:t> </a:t>
                </a:r>
              </a:p>
            </p:txBody>
          </p:sp>
        </mc:Fallback>
      </mc:AlternateContent>
      <mc:AlternateContent xmlns:mc="http://schemas.openxmlformats.org/markup-compatibility/2006" xmlns:a14="http://schemas.microsoft.com/office/drawing/2010/main">
        <mc:Choice Requires="a14">
          <p:sp>
            <p:nvSpPr>
              <p:cNvPr id="10262" name="Text Box 21"/>
              <p:cNvSpPr txBox="1">
                <a:spLocks noChangeArrowheads="1"/>
              </p:cNvSpPr>
              <p:nvPr/>
            </p:nvSpPr>
            <p:spPr bwMode="auto">
              <a:xfrm>
                <a:off x="3048190" y="2950670"/>
                <a:ext cx="505267" cy="3693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14:m>
                  <m:oMathPara xmlns:m="http://schemas.openxmlformats.org/officeDocument/2006/math">
                    <m:oMathParaPr>
                      <m:jc m:val="centerGroup"/>
                    </m:oMathParaPr>
                    <m:oMath xmlns:m="http://schemas.openxmlformats.org/officeDocument/2006/math">
                      <m:r>
                        <m:rPr>
                          <m:nor/>
                        </m:rPr>
                        <a:rPr lang="nb-NO">
                          <a:latin typeface="Cambria Math" panose="02040503050406030204" pitchFamily="18" charset="0"/>
                          <a:ea typeface="Cambria Math" panose="02040503050406030204" pitchFamily="18" charset="0"/>
                        </a:rPr>
                        <m:t>P</m:t>
                      </m:r>
                      <m:r>
                        <m:rPr>
                          <m:nor/>
                        </m:rPr>
                        <a:rPr lang="nb-NO" baseline="30000" dirty="0">
                          <a:latin typeface="Cambria Math" panose="02040503050406030204" pitchFamily="18" charset="0"/>
                          <a:ea typeface="Cambria Math" panose="02040503050406030204" pitchFamily="18" charset="0"/>
                        </a:rPr>
                        <m:t>M</m:t>
                      </m:r>
                    </m:oMath>
                  </m:oMathPara>
                </a14:m>
                <a:endParaRPr lang="nb-NO" dirty="0"/>
              </a:p>
            </p:txBody>
          </p:sp>
        </mc:Choice>
        <mc:Fallback xmlns="">
          <p:sp>
            <p:nvSpPr>
              <p:cNvPr id="10262" name="Text Box 21"/>
              <p:cNvSpPr txBox="1">
                <a:spLocks noRot="1" noChangeAspect="1" noMove="1" noResize="1" noEditPoints="1" noAdjustHandles="1" noChangeArrowheads="1" noChangeShapeType="1" noTextEdit="1"/>
              </p:cNvSpPr>
              <p:nvPr/>
            </p:nvSpPr>
            <p:spPr bwMode="auto">
              <a:xfrm>
                <a:off x="3048190" y="2950670"/>
                <a:ext cx="505267" cy="369332"/>
              </a:xfrm>
              <a:prstGeom prst="rect">
                <a:avLst/>
              </a:prstGeom>
              <a:blipFill>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nb-NO">
                    <a:noFill/>
                  </a:rPr>
                  <a:t> </a:t>
                </a:r>
              </a:p>
            </p:txBody>
          </p:sp>
        </mc:Fallback>
      </mc:AlternateContent>
      <p:cxnSp>
        <p:nvCxnSpPr>
          <p:cNvPr id="3" name="Straight Connector 2"/>
          <p:cNvCxnSpPr/>
          <p:nvPr/>
        </p:nvCxnSpPr>
        <p:spPr>
          <a:xfrm flipV="1">
            <a:off x="3427413" y="3034533"/>
            <a:ext cx="3793687" cy="20708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034327"/>
      </p:ext>
    </p:extLst>
  </p:cSld>
  <p:clrMapOvr>
    <a:masterClrMapping/>
  </p:clrMapOvr>
</p:sld>
</file>

<file path=ppt/theme/theme1.xml><?xml version="1.0" encoding="utf-8"?>
<a:theme xmlns:a="http://schemas.openxmlformats.org/drawingml/2006/main" name="Lys med mønster">
  <a:themeElements>
    <a:clrScheme name="UiT Norges arktiske universitet">
      <a:dk1>
        <a:sysClr val="windowText" lastClr="000000"/>
      </a:dk1>
      <a:lt1>
        <a:sysClr val="window" lastClr="FFFFFF"/>
      </a:lt1>
      <a:dk2>
        <a:srgbClr val="00617F"/>
      </a:dk2>
      <a:lt2>
        <a:srgbClr val="A6BBC8"/>
      </a:lt2>
      <a:accent1>
        <a:srgbClr val="007396"/>
      </a:accent1>
      <a:accent2>
        <a:srgbClr val="CB333B"/>
      </a:accent2>
      <a:accent3>
        <a:srgbClr val="F2A900"/>
      </a:accent3>
      <a:accent4>
        <a:srgbClr val="009CB6"/>
      </a:accent4>
      <a:accent5>
        <a:srgbClr val="DE7C00"/>
      </a:accent5>
      <a:accent6>
        <a:srgbClr val="59BEC9"/>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iT_PowerPoint_bokmal.potx [Read-Only]" id="{BF64D3D5-3F19-4331-9014-B5B0EE0512DB}" vid="{EDE1602B-89E6-4E2E-8A7F-51BAA17D6293}"/>
    </a:ext>
  </a:extLst>
</a:theme>
</file>

<file path=ppt/theme/theme2.xml><?xml version="1.0" encoding="utf-8"?>
<a:theme xmlns:a="http://schemas.openxmlformats.org/drawingml/2006/main" name="Lys uten mønster">
  <a:themeElements>
    <a:clrScheme name="UiT Norges arktiske universitet">
      <a:dk1>
        <a:sysClr val="windowText" lastClr="000000"/>
      </a:dk1>
      <a:lt1>
        <a:sysClr val="window" lastClr="FFFFFF"/>
      </a:lt1>
      <a:dk2>
        <a:srgbClr val="00617F"/>
      </a:dk2>
      <a:lt2>
        <a:srgbClr val="A6BBC8"/>
      </a:lt2>
      <a:accent1>
        <a:srgbClr val="007396"/>
      </a:accent1>
      <a:accent2>
        <a:srgbClr val="CB333B"/>
      </a:accent2>
      <a:accent3>
        <a:srgbClr val="F2A900"/>
      </a:accent3>
      <a:accent4>
        <a:srgbClr val="009CB6"/>
      </a:accent4>
      <a:accent5>
        <a:srgbClr val="DE7C00"/>
      </a:accent5>
      <a:accent6>
        <a:srgbClr val="59BEC9"/>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iT_PowerPoint_bokmal.potx [Read-Only]" id="{BF64D3D5-3F19-4331-9014-B5B0EE0512DB}" vid="{E7CFCCBC-0FA5-40C1-8142-7A50BA079204}"/>
    </a:ext>
  </a:extLst>
</a:theme>
</file>

<file path=ppt/theme/theme3.xml><?xml version="1.0" encoding="utf-8"?>
<a:theme xmlns:a="http://schemas.openxmlformats.org/drawingml/2006/main" name="Mørk med mønster">
  <a:themeElements>
    <a:clrScheme name="UiT Norges arktiske universitet">
      <a:dk1>
        <a:sysClr val="windowText" lastClr="000000"/>
      </a:dk1>
      <a:lt1>
        <a:sysClr val="window" lastClr="FFFFFF"/>
      </a:lt1>
      <a:dk2>
        <a:srgbClr val="00617F"/>
      </a:dk2>
      <a:lt2>
        <a:srgbClr val="A6BBC8"/>
      </a:lt2>
      <a:accent1>
        <a:srgbClr val="007396"/>
      </a:accent1>
      <a:accent2>
        <a:srgbClr val="CB333B"/>
      </a:accent2>
      <a:accent3>
        <a:srgbClr val="F2A900"/>
      </a:accent3>
      <a:accent4>
        <a:srgbClr val="009CB6"/>
      </a:accent4>
      <a:accent5>
        <a:srgbClr val="DE7C00"/>
      </a:accent5>
      <a:accent6>
        <a:srgbClr val="59BEC9"/>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iT_PowerPoint_bokmal.potx [Read-Only]" id="{BF64D3D5-3F19-4331-9014-B5B0EE0512DB}" vid="{4DC03ABC-07A3-4B20-8906-F6CB3DED138B}"/>
    </a:ext>
  </a:extLst>
</a:theme>
</file>

<file path=ppt/theme/theme4.xml><?xml version="1.0" encoding="utf-8"?>
<a:theme xmlns:a="http://schemas.openxmlformats.org/drawingml/2006/main" name="Mørk uten mønster">
  <a:themeElements>
    <a:clrScheme name="UiT Norges arktiske universitet">
      <a:dk1>
        <a:sysClr val="windowText" lastClr="000000"/>
      </a:dk1>
      <a:lt1>
        <a:sysClr val="window" lastClr="FFFFFF"/>
      </a:lt1>
      <a:dk2>
        <a:srgbClr val="00617F"/>
      </a:dk2>
      <a:lt2>
        <a:srgbClr val="A6BBC8"/>
      </a:lt2>
      <a:accent1>
        <a:srgbClr val="007396"/>
      </a:accent1>
      <a:accent2>
        <a:srgbClr val="CB333B"/>
      </a:accent2>
      <a:accent3>
        <a:srgbClr val="F2A900"/>
      </a:accent3>
      <a:accent4>
        <a:srgbClr val="009CB6"/>
      </a:accent4>
      <a:accent5>
        <a:srgbClr val="DE7C00"/>
      </a:accent5>
      <a:accent6>
        <a:srgbClr val="59BEC9"/>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iT_PowerPoint_bokmal.potx [Read-Only]" id="{BF64D3D5-3F19-4331-9014-B5B0EE0512DB}" vid="{AB7397D6-82F1-4006-AE75-060B1F905FC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9A3D37BBF26604B8A6E8C1F4AA92A05" ma:contentTypeVersion="14" ma:contentTypeDescription="Create a new document." ma:contentTypeScope="" ma:versionID="bd98765c3d73f1e0cbdf2a3eaabd2551">
  <xsd:schema xmlns:xsd="http://www.w3.org/2001/XMLSchema" xmlns:xs="http://www.w3.org/2001/XMLSchema" xmlns:p="http://schemas.microsoft.com/office/2006/metadata/properties" xmlns:ns3="1328f99f-a13f-4795-b345-affeaad612be" xmlns:ns4="720650bc-bbbc-4080-b113-90934d1137ee" targetNamespace="http://schemas.microsoft.com/office/2006/metadata/properties" ma:root="true" ma:fieldsID="8014393681c2059dba40c6175441bfcc" ns3:_="" ns4:_="">
    <xsd:import namespace="1328f99f-a13f-4795-b345-affeaad612be"/>
    <xsd:import namespace="720650bc-bbbc-4080-b113-90934d1137e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28f99f-a13f-4795-b345-affeaad612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20650bc-bbbc-4080-b113-90934d1137e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D1808F-9832-46E2-89EE-68E7FE346F1E}">
  <ds:schemaRefs>
    <ds:schemaRef ds:uri="http://schemas.microsoft.com/office/infopath/2007/PartnerControls"/>
    <ds:schemaRef ds:uri="http://purl.org/dc/terms/"/>
    <ds:schemaRef ds:uri="1328f99f-a13f-4795-b345-affeaad612be"/>
    <ds:schemaRef ds:uri="http://schemas.microsoft.com/office/2006/metadata/properties"/>
    <ds:schemaRef ds:uri="720650bc-bbbc-4080-b113-90934d1137ee"/>
    <ds:schemaRef ds:uri="http://schemas.microsoft.com/office/2006/documentManagement/types"/>
    <ds:schemaRef ds:uri="http://purl.org/dc/dcmitype/"/>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8B6906F1-BC5A-4F5D-9478-51E87E6F6B85}">
  <ds:schemaRefs>
    <ds:schemaRef ds:uri="http://schemas.microsoft.com/sharepoint/v3/contenttype/forms"/>
  </ds:schemaRefs>
</ds:datastoreItem>
</file>

<file path=customXml/itemProps3.xml><?xml version="1.0" encoding="utf-8"?>
<ds:datastoreItem xmlns:ds="http://schemas.openxmlformats.org/officeDocument/2006/customXml" ds:itemID="{FF76136F-54C5-445C-A431-BF93568B6A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328f99f-a13f-4795-b345-affeaad612be"/>
    <ds:schemaRef ds:uri="720650bc-bbbc-4080-b113-90934d1137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Forelesning powerpoint</Template>
  <TotalTime>17267</TotalTime>
  <Words>1950</Words>
  <Application>Microsoft Office PowerPoint</Application>
  <PresentationFormat>Widescreen</PresentationFormat>
  <Paragraphs>352</Paragraphs>
  <Slides>37</Slides>
  <Notes>13</Notes>
  <HiddenSlides>0</HiddenSlides>
  <MMClips>0</MMClips>
  <ScaleCrop>false</ScaleCrop>
  <HeadingPairs>
    <vt:vector size="8" baseType="variant">
      <vt:variant>
        <vt:lpstr>Brukte skrifter</vt:lpstr>
      </vt:variant>
      <vt:variant>
        <vt:i4>6</vt:i4>
      </vt:variant>
      <vt:variant>
        <vt:lpstr>Tema</vt:lpstr>
      </vt:variant>
      <vt:variant>
        <vt:i4>4</vt:i4>
      </vt:variant>
      <vt:variant>
        <vt:lpstr>Innebygde OLE-servere</vt:lpstr>
      </vt:variant>
      <vt:variant>
        <vt:i4>1</vt:i4>
      </vt:variant>
      <vt:variant>
        <vt:lpstr>Lysbildetitler</vt:lpstr>
      </vt:variant>
      <vt:variant>
        <vt:i4>37</vt:i4>
      </vt:variant>
    </vt:vector>
  </HeadingPairs>
  <TitlesOfParts>
    <vt:vector size="48" baseType="lpstr">
      <vt:lpstr>Arial</vt:lpstr>
      <vt:lpstr>Calibri</vt:lpstr>
      <vt:lpstr>Cambria Math</vt:lpstr>
      <vt:lpstr>Symbol</vt:lpstr>
      <vt:lpstr>Times New Roman</vt:lpstr>
      <vt:lpstr>Wingdings</vt:lpstr>
      <vt:lpstr>Lys med mønster</vt:lpstr>
      <vt:lpstr>Lys uten mønster</vt:lpstr>
      <vt:lpstr>Mørk med mønster</vt:lpstr>
      <vt:lpstr>Mørk uten mønster</vt:lpstr>
      <vt:lpstr>Equation</vt:lpstr>
      <vt:lpstr>Praktisk problem 2.2</vt:lpstr>
      <vt:lpstr>Practice Problem 2.2 i PRN</vt:lpstr>
      <vt:lpstr>Practice Problem 2.2 i PRN</vt:lpstr>
      <vt:lpstr>Optimal tilpasning for monopolisten</vt:lpstr>
      <vt:lpstr>Optimal tilpasning for monopolisten</vt:lpstr>
      <vt:lpstr>Practice Problem 2.2 i PRN</vt:lpstr>
      <vt:lpstr>PowerPoint-presentasjon</vt:lpstr>
      <vt:lpstr>Effektivitet og Velferd – kap. 2.2</vt:lpstr>
      <vt:lpstr>Monopol versus frikonkurranse</vt:lpstr>
      <vt:lpstr>Praktisk problem 2.3</vt:lpstr>
      <vt:lpstr>Praktisk problem 2.3</vt:lpstr>
      <vt:lpstr>PowerPoint-presentasjon</vt:lpstr>
      <vt:lpstr>  b) Vis nå at en produksjon på 275 enheter vil gi et samfunnsøkonomisk overskudd på 21 931,25 </vt:lpstr>
      <vt:lpstr>Konsument-, produsent- og samfunnsøkonomiskoverskudd</vt:lpstr>
      <vt:lpstr>Markedsmakt, kap. 3.2</vt:lpstr>
      <vt:lpstr>Oppgave 1</vt:lpstr>
      <vt:lpstr>Oppgave</vt:lpstr>
      <vt:lpstr>Oppgave</vt:lpstr>
      <vt:lpstr>Monopol versus frikonkurranse</vt:lpstr>
      <vt:lpstr>Næringsøkonomi og konkurransestrategi</vt:lpstr>
      <vt:lpstr>Prisdiskriminering   ulike priser til ulike kundesegmenter</vt:lpstr>
      <vt:lpstr>Ulike former for prisdiskriminering  </vt:lpstr>
      <vt:lpstr>3. grads prisdiskriminering, kap. 5.3 Harry Potter’s siste bok solgt i USA og i Europa </vt:lpstr>
      <vt:lpstr>PowerPoint-presentasjon</vt:lpstr>
      <vt:lpstr>1. Optimal tilpasning ved uniform prising</vt:lpstr>
      <vt:lpstr>Salg i USA og Europa ved uniform prising </vt:lpstr>
      <vt:lpstr>PowerPoint-presentasjon</vt:lpstr>
      <vt:lpstr>PowerPoint-presentasjon</vt:lpstr>
      <vt:lpstr>Prisdiskriminering  Optimal pris og menge USA</vt:lpstr>
      <vt:lpstr>Optimal pris og menge USA</vt:lpstr>
      <vt:lpstr>PowerPoint-presentasjon</vt:lpstr>
      <vt:lpstr>Optimal pris og menge Europa</vt:lpstr>
      <vt:lpstr>Priselastisitet </vt:lpstr>
      <vt:lpstr>PowerPoint-presentasjon</vt:lpstr>
      <vt:lpstr>Prisdiskriminering med ulike produktvarianter, kap 5.4</vt:lpstr>
      <vt:lpstr>PowerPoint-presentasjon</vt:lpstr>
      <vt:lpstr>PowerPoint-presentasjon</vt:lpstr>
    </vt:vector>
  </TitlesOfParts>
  <Company>UiT Norges arktiske universitet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Næringsøkonomi og konkurransestrategi</dc:title>
  <dc:creator>Anita Michalsen</dc:creator>
  <cp:lastModifiedBy>Anita Michalsen</cp:lastModifiedBy>
  <cp:revision>139</cp:revision>
  <cp:lastPrinted>2023-01-23T08:50:26Z</cp:lastPrinted>
  <dcterms:created xsi:type="dcterms:W3CDTF">2019-11-19T11:37:25Z</dcterms:created>
  <dcterms:modified xsi:type="dcterms:W3CDTF">2025-01-17T09:55:22Z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0x01010029A3D37BBF26604B8A6E8C1F4AA92A05</vt:lpwstr>
  </property>
</Properties>
</file>