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2" r:id="rId6"/>
    <p:sldMasterId id="2147483668" r:id="rId7"/>
  </p:sldMasterIdLst>
  <p:notesMasterIdLst>
    <p:notesMasterId r:id="rId47"/>
  </p:notesMasterIdLst>
  <p:handoutMasterIdLst>
    <p:handoutMasterId r:id="rId48"/>
  </p:handoutMasterIdLst>
  <p:sldIdLst>
    <p:sldId id="256" r:id="rId8"/>
    <p:sldId id="306" r:id="rId9"/>
    <p:sldId id="307" r:id="rId10"/>
    <p:sldId id="308" r:id="rId11"/>
    <p:sldId id="309" r:id="rId12"/>
    <p:sldId id="310" r:id="rId13"/>
    <p:sldId id="311" r:id="rId14"/>
    <p:sldId id="367" r:id="rId15"/>
    <p:sldId id="312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5" r:id="rId27"/>
    <p:sldId id="324" r:id="rId28"/>
    <p:sldId id="326" r:id="rId29"/>
    <p:sldId id="327" r:id="rId30"/>
    <p:sldId id="328" r:id="rId31"/>
    <p:sldId id="329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7" r:id="rId41"/>
    <p:sldId id="378" r:id="rId42"/>
    <p:sldId id="381" r:id="rId43"/>
    <p:sldId id="380" r:id="rId44"/>
    <p:sldId id="382" r:id="rId45"/>
    <p:sldId id="383" r:id="rId4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764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52CA0-A44C-4208-B4D0-ADCC05F3C9BF}" type="doc">
      <dgm:prSet loTypeId="urn:microsoft.com/office/officeart/2005/8/layout/matrix1" loCatId="matrix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8EFD2D9-4A55-4802-9D35-5EE010737ACE}">
      <dgm:prSet phldrT="[Text]"/>
      <dgm:spPr/>
      <dgm:t>
        <a:bodyPr/>
        <a:lstStyle/>
        <a:p>
          <a:r>
            <a:rPr lang="nb-NO" dirty="0" smtClean="0"/>
            <a:t>Forskning</a:t>
          </a:r>
          <a:endParaRPr lang="nb-NO" dirty="0"/>
        </a:p>
      </dgm:t>
    </dgm:pt>
    <dgm:pt modelId="{CA91B79E-AC87-4A7B-8A8E-827499195360}" type="parTrans" cxnId="{1D978687-9A88-49F8-86A0-D89D577C62F0}">
      <dgm:prSet/>
      <dgm:spPr/>
      <dgm:t>
        <a:bodyPr/>
        <a:lstStyle/>
        <a:p>
          <a:endParaRPr lang="en-US"/>
        </a:p>
      </dgm:t>
    </dgm:pt>
    <dgm:pt modelId="{EDA37E67-41E3-4F06-BA9B-1488D7BCDAE9}" type="sibTrans" cxnId="{1D978687-9A88-49F8-86A0-D89D577C62F0}">
      <dgm:prSet/>
      <dgm:spPr/>
      <dgm:t>
        <a:bodyPr/>
        <a:lstStyle/>
        <a:p>
          <a:endParaRPr lang="en-US"/>
        </a:p>
      </dgm:t>
    </dgm:pt>
    <dgm:pt modelId="{F1BC4AAD-7AB4-4D48-8CF0-A119E2C03C3D}">
      <dgm:prSet phldrT="[Text]"/>
      <dgm:spPr/>
      <dgm:t>
        <a:bodyPr/>
        <a:lstStyle/>
        <a:p>
          <a:r>
            <a:rPr lang="nb-NO" dirty="0" smtClean="0"/>
            <a:t>Oppsummering </a:t>
          </a:r>
          <a:r>
            <a:rPr lang="nb-NO" noProof="0" dirty="0" smtClean="0"/>
            <a:t>av</a:t>
          </a:r>
          <a:r>
            <a:rPr lang="nb-NO" dirty="0" smtClean="0"/>
            <a:t> det som er kjent i et felt</a:t>
          </a:r>
          <a:endParaRPr lang="nb-NO" dirty="0"/>
        </a:p>
      </dgm:t>
    </dgm:pt>
    <dgm:pt modelId="{D633C6CF-2503-42DF-817C-CF3428EDC28A}" type="parTrans" cxnId="{3556BE8B-AC3E-4010-B727-6F1D9D963D2A}">
      <dgm:prSet/>
      <dgm:spPr/>
      <dgm:t>
        <a:bodyPr/>
        <a:lstStyle/>
        <a:p>
          <a:endParaRPr lang="en-US"/>
        </a:p>
      </dgm:t>
    </dgm:pt>
    <dgm:pt modelId="{1227B587-6E60-493A-95BD-5F21A97AEE38}" type="sibTrans" cxnId="{3556BE8B-AC3E-4010-B727-6F1D9D963D2A}">
      <dgm:prSet/>
      <dgm:spPr/>
      <dgm:t>
        <a:bodyPr/>
        <a:lstStyle/>
        <a:p>
          <a:endParaRPr lang="en-US"/>
        </a:p>
      </dgm:t>
    </dgm:pt>
    <dgm:pt modelId="{833049AB-D604-4A33-812C-6F833CC70EFF}">
      <dgm:prSet/>
      <dgm:spPr/>
      <dgm:t>
        <a:bodyPr/>
        <a:lstStyle/>
        <a:p>
          <a:r>
            <a:rPr lang="nb-NO" altLang="nb-NO" dirty="0" smtClean="0"/>
            <a:t>Bidra til kunnskap på et tema</a:t>
          </a:r>
          <a:endParaRPr lang="nb-NO" altLang="nb-NO" dirty="0" smtClean="0"/>
        </a:p>
      </dgm:t>
    </dgm:pt>
    <dgm:pt modelId="{7CC55CA4-2103-4DD7-ABD2-231AF9BF9D46}" type="parTrans" cxnId="{2F0CF264-96AF-4CB6-8973-255A8F30B68C}">
      <dgm:prSet/>
      <dgm:spPr/>
      <dgm:t>
        <a:bodyPr/>
        <a:lstStyle/>
        <a:p>
          <a:endParaRPr lang="en-US"/>
        </a:p>
      </dgm:t>
    </dgm:pt>
    <dgm:pt modelId="{0C83EA9D-2010-45E8-80B3-C8C8721FEF09}" type="sibTrans" cxnId="{2F0CF264-96AF-4CB6-8973-255A8F30B68C}">
      <dgm:prSet/>
      <dgm:spPr/>
      <dgm:t>
        <a:bodyPr/>
        <a:lstStyle/>
        <a:p>
          <a:endParaRPr lang="en-US"/>
        </a:p>
      </dgm:t>
    </dgm:pt>
    <dgm:pt modelId="{C6624294-626F-4D21-A11D-741FD480B940}">
      <dgm:prSet/>
      <dgm:spPr/>
      <dgm:t>
        <a:bodyPr/>
        <a:lstStyle/>
        <a:p>
          <a:r>
            <a:rPr lang="nb-NO" altLang="nb-NO" dirty="0" smtClean="0"/>
            <a:t>Løse et problem/gåte</a:t>
          </a:r>
          <a:endParaRPr lang="nb-NO" altLang="nb-NO" dirty="0" smtClean="0"/>
        </a:p>
      </dgm:t>
    </dgm:pt>
    <dgm:pt modelId="{6DCA2F2C-38BF-4D56-8366-EBCF52530EC8}" type="parTrans" cxnId="{E8BC4157-AE5B-4A48-ABEE-0008F78962F4}">
      <dgm:prSet/>
      <dgm:spPr/>
      <dgm:t>
        <a:bodyPr/>
        <a:lstStyle/>
        <a:p>
          <a:endParaRPr lang="en-US"/>
        </a:p>
      </dgm:t>
    </dgm:pt>
    <dgm:pt modelId="{6CECB89A-15E6-4A01-B158-7D7500B2CF62}" type="sibTrans" cxnId="{E8BC4157-AE5B-4A48-ABEE-0008F78962F4}">
      <dgm:prSet/>
      <dgm:spPr/>
      <dgm:t>
        <a:bodyPr/>
        <a:lstStyle/>
        <a:p>
          <a:endParaRPr lang="en-US"/>
        </a:p>
      </dgm:t>
    </dgm:pt>
    <dgm:pt modelId="{18A74783-D0B2-48CC-ACBB-5FFE8DBA9637}">
      <dgm:prSet/>
      <dgm:spPr/>
      <dgm:t>
        <a:bodyPr/>
        <a:lstStyle/>
        <a:p>
          <a:r>
            <a:rPr lang="nb-NO" altLang="nb-NO" dirty="0" smtClean="0"/>
            <a:t>Bidra i en debatt</a:t>
          </a:r>
          <a:endParaRPr lang="nb-NO" altLang="nb-NO" dirty="0" smtClean="0"/>
        </a:p>
      </dgm:t>
    </dgm:pt>
    <dgm:pt modelId="{5A65CF68-E6C9-404D-B00F-0251992D30BE}" type="parTrans" cxnId="{2EBCC2DC-1E47-42DE-AB22-C5DDDE496E0D}">
      <dgm:prSet/>
      <dgm:spPr/>
      <dgm:t>
        <a:bodyPr/>
        <a:lstStyle/>
        <a:p>
          <a:endParaRPr lang="en-US"/>
        </a:p>
      </dgm:t>
    </dgm:pt>
    <dgm:pt modelId="{D0557461-A9BF-4354-8962-A7286AFE1D42}" type="sibTrans" cxnId="{2EBCC2DC-1E47-42DE-AB22-C5DDDE496E0D}">
      <dgm:prSet/>
      <dgm:spPr/>
      <dgm:t>
        <a:bodyPr/>
        <a:lstStyle/>
        <a:p>
          <a:endParaRPr lang="en-US"/>
        </a:p>
      </dgm:t>
    </dgm:pt>
    <dgm:pt modelId="{F8F94DB2-8599-4BE1-A48E-7914E4B18696}" type="pres">
      <dgm:prSet presAssocID="{9F152CA0-A44C-4208-B4D0-ADCC05F3C9BF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F44765-F6BD-421F-A8A6-A953A3ECEC85}" type="pres">
      <dgm:prSet presAssocID="{9F152CA0-A44C-4208-B4D0-ADCC05F3C9BF}" presName="matrix" presStyleCnt="0"/>
      <dgm:spPr/>
    </dgm:pt>
    <dgm:pt modelId="{E1032370-4F59-4ADC-AB85-94DE9F238F56}" type="pres">
      <dgm:prSet presAssocID="{9F152CA0-A44C-4208-B4D0-ADCC05F3C9BF}" presName="tile1" presStyleLbl="node1" presStyleIdx="0" presStyleCnt="4"/>
      <dgm:spPr/>
      <dgm:t>
        <a:bodyPr/>
        <a:lstStyle/>
        <a:p>
          <a:endParaRPr lang="en-US"/>
        </a:p>
      </dgm:t>
    </dgm:pt>
    <dgm:pt modelId="{CA6B8171-C755-4C97-B509-3981174D789F}" type="pres">
      <dgm:prSet presAssocID="{9F152CA0-A44C-4208-B4D0-ADCC05F3C9B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55B72-4ED8-408F-9896-9E709B636593}" type="pres">
      <dgm:prSet presAssocID="{9F152CA0-A44C-4208-B4D0-ADCC05F3C9BF}" presName="tile2" presStyleLbl="node1" presStyleIdx="1" presStyleCnt="4"/>
      <dgm:spPr/>
      <dgm:t>
        <a:bodyPr/>
        <a:lstStyle/>
        <a:p>
          <a:endParaRPr lang="en-US"/>
        </a:p>
      </dgm:t>
    </dgm:pt>
    <dgm:pt modelId="{2D495842-5200-4E59-BEAA-5A764A15AD9B}" type="pres">
      <dgm:prSet presAssocID="{9F152CA0-A44C-4208-B4D0-ADCC05F3C9B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6B585-29E7-43DA-8FDB-8A920AF232B3}" type="pres">
      <dgm:prSet presAssocID="{9F152CA0-A44C-4208-B4D0-ADCC05F3C9BF}" presName="tile3" presStyleLbl="node1" presStyleIdx="2" presStyleCnt="4"/>
      <dgm:spPr/>
      <dgm:t>
        <a:bodyPr/>
        <a:lstStyle/>
        <a:p>
          <a:endParaRPr lang="en-US"/>
        </a:p>
      </dgm:t>
    </dgm:pt>
    <dgm:pt modelId="{131483F9-6DBB-4E84-A853-C1914B6C9B70}" type="pres">
      <dgm:prSet presAssocID="{9F152CA0-A44C-4208-B4D0-ADCC05F3C9B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9DF65-BB4B-43D5-8E67-F0E92207FC2C}" type="pres">
      <dgm:prSet presAssocID="{9F152CA0-A44C-4208-B4D0-ADCC05F3C9BF}" presName="tile4" presStyleLbl="node1" presStyleIdx="3" presStyleCnt="4"/>
      <dgm:spPr/>
      <dgm:t>
        <a:bodyPr/>
        <a:lstStyle/>
        <a:p>
          <a:endParaRPr lang="en-US"/>
        </a:p>
      </dgm:t>
    </dgm:pt>
    <dgm:pt modelId="{2F81A4DF-BA8A-481C-8965-67F567364D5B}" type="pres">
      <dgm:prSet presAssocID="{9F152CA0-A44C-4208-B4D0-ADCC05F3C9B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A85BE-907A-4A21-A3F4-6372CCD370B7}" type="pres">
      <dgm:prSet presAssocID="{9F152CA0-A44C-4208-B4D0-ADCC05F3C9BF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2EBCC2DC-1E47-42DE-AB22-C5DDDE496E0D}" srcId="{38EFD2D9-4A55-4802-9D35-5EE010737ACE}" destId="{18A74783-D0B2-48CC-ACBB-5FFE8DBA9637}" srcOrd="3" destOrd="0" parTransId="{5A65CF68-E6C9-404D-B00F-0251992D30BE}" sibTransId="{D0557461-A9BF-4354-8962-A7286AFE1D42}"/>
    <dgm:cxn modelId="{E8BC4157-AE5B-4A48-ABEE-0008F78962F4}" srcId="{38EFD2D9-4A55-4802-9D35-5EE010737ACE}" destId="{C6624294-626F-4D21-A11D-741FD480B940}" srcOrd="2" destOrd="0" parTransId="{6DCA2F2C-38BF-4D56-8366-EBCF52530EC8}" sibTransId="{6CECB89A-15E6-4A01-B158-7D7500B2CF62}"/>
    <dgm:cxn modelId="{2F0CF264-96AF-4CB6-8973-255A8F30B68C}" srcId="{38EFD2D9-4A55-4802-9D35-5EE010737ACE}" destId="{833049AB-D604-4A33-812C-6F833CC70EFF}" srcOrd="1" destOrd="0" parTransId="{7CC55CA4-2103-4DD7-ABD2-231AF9BF9D46}" sibTransId="{0C83EA9D-2010-45E8-80B3-C8C8721FEF09}"/>
    <dgm:cxn modelId="{414118C9-1CB1-46E9-83E6-B4CBD1217C0E}" type="presOf" srcId="{833049AB-D604-4A33-812C-6F833CC70EFF}" destId="{2D495842-5200-4E59-BEAA-5A764A15AD9B}" srcOrd="1" destOrd="0" presId="urn:microsoft.com/office/officeart/2005/8/layout/matrix1"/>
    <dgm:cxn modelId="{738998B7-48C4-409B-9BD3-B6DBE66DB500}" type="presOf" srcId="{C6624294-626F-4D21-A11D-741FD480B940}" destId="{131483F9-6DBB-4E84-A853-C1914B6C9B70}" srcOrd="1" destOrd="0" presId="urn:microsoft.com/office/officeart/2005/8/layout/matrix1"/>
    <dgm:cxn modelId="{1B395ABF-45A8-4047-A8F4-B1A4937145D2}" type="presOf" srcId="{F1BC4AAD-7AB4-4D48-8CF0-A119E2C03C3D}" destId="{CA6B8171-C755-4C97-B509-3981174D789F}" srcOrd="1" destOrd="0" presId="urn:microsoft.com/office/officeart/2005/8/layout/matrix1"/>
    <dgm:cxn modelId="{3556BE8B-AC3E-4010-B727-6F1D9D963D2A}" srcId="{38EFD2D9-4A55-4802-9D35-5EE010737ACE}" destId="{F1BC4AAD-7AB4-4D48-8CF0-A119E2C03C3D}" srcOrd="0" destOrd="0" parTransId="{D633C6CF-2503-42DF-817C-CF3428EDC28A}" sibTransId="{1227B587-6E60-493A-95BD-5F21A97AEE38}"/>
    <dgm:cxn modelId="{74EC142F-8E52-4C81-9570-1A727459F4CD}" type="presOf" srcId="{F1BC4AAD-7AB4-4D48-8CF0-A119E2C03C3D}" destId="{E1032370-4F59-4ADC-AB85-94DE9F238F56}" srcOrd="0" destOrd="0" presId="urn:microsoft.com/office/officeart/2005/8/layout/matrix1"/>
    <dgm:cxn modelId="{84D1103D-ACF4-4500-A68B-91E867615E01}" type="presOf" srcId="{18A74783-D0B2-48CC-ACBB-5FFE8DBA9637}" destId="{9639DF65-BB4B-43D5-8E67-F0E92207FC2C}" srcOrd="0" destOrd="0" presId="urn:microsoft.com/office/officeart/2005/8/layout/matrix1"/>
    <dgm:cxn modelId="{1D978687-9A88-49F8-86A0-D89D577C62F0}" srcId="{9F152CA0-A44C-4208-B4D0-ADCC05F3C9BF}" destId="{38EFD2D9-4A55-4802-9D35-5EE010737ACE}" srcOrd="0" destOrd="0" parTransId="{CA91B79E-AC87-4A7B-8A8E-827499195360}" sibTransId="{EDA37E67-41E3-4F06-BA9B-1488D7BCDAE9}"/>
    <dgm:cxn modelId="{BF0838AF-7C05-4465-85D9-3C99B755B487}" type="presOf" srcId="{C6624294-626F-4D21-A11D-741FD480B940}" destId="{B596B585-29E7-43DA-8FDB-8A920AF232B3}" srcOrd="0" destOrd="0" presId="urn:microsoft.com/office/officeart/2005/8/layout/matrix1"/>
    <dgm:cxn modelId="{BC6B11C3-07C6-433D-969B-F91BA1BF21F3}" type="presOf" srcId="{38EFD2D9-4A55-4802-9D35-5EE010737ACE}" destId="{AC7A85BE-907A-4A21-A3F4-6372CCD370B7}" srcOrd="0" destOrd="0" presId="urn:microsoft.com/office/officeart/2005/8/layout/matrix1"/>
    <dgm:cxn modelId="{1DED405B-48AF-43CD-B29D-15681256A9BF}" type="presOf" srcId="{833049AB-D604-4A33-812C-6F833CC70EFF}" destId="{14855B72-4ED8-408F-9896-9E709B636593}" srcOrd="0" destOrd="0" presId="urn:microsoft.com/office/officeart/2005/8/layout/matrix1"/>
    <dgm:cxn modelId="{8AEA70A9-0DC7-44CD-9B89-D222A4F62E2D}" type="presOf" srcId="{9F152CA0-A44C-4208-B4D0-ADCC05F3C9BF}" destId="{F8F94DB2-8599-4BE1-A48E-7914E4B18696}" srcOrd="0" destOrd="0" presId="urn:microsoft.com/office/officeart/2005/8/layout/matrix1"/>
    <dgm:cxn modelId="{2A4D6768-658D-46A8-AB5A-46328495BC09}" type="presOf" srcId="{18A74783-D0B2-48CC-ACBB-5FFE8DBA9637}" destId="{2F81A4DF-BA8A-481C-8965-67F567364D5B}" srcOrd="1" destOrd="0" presId="urn:microsoft.com/office/officeart/2005/8/layout/matrix1"/>
    <dgm:cxn modelId="{784D34D4-2598-4007-A2DB-6DBEE46B40B4}" type="presParOf" srcId="{F8F94DB2-8599-4BE1-A48E-7914E4B18696}" destId="{8EF44765-F6BD-421F-A8A6-A953A3ECEC85}" srcOrd="0" destOrd="0" presId="urn:microsoft.com/office/officeart/2005/8/layout/matrix1"/>
    <dgm:cxn modelId="{83617431-F7B7-4F95-B7E1-B2802341C8A7}" type="presParOf" srcId="{8EF44765-F6BD-421F-A8A6-A953A3ECEC85}" destId="{E1032370-4F59-4ADC-AB85-94DE9F238F56}" srcOrd="0" destOrd="0" presId="urn:microsoft.com/office/officeart/2005/8/layout/matrix1"/>
    <dgm:cxn modelId="{AB2305E2-F09B-4C63-BCB1-720B048489CE}" type="presParOf" srcId="{8EF44765-F6BD-421F-A8A6-A953A3ECEC85}" destId="{CA6B8171-C755-4C97-B509-3981174D789F}" srcOrd="1" destOrd="0" presId="urn:microsoft.com/office/officeart/2005/8/layout/matrix1"/>
    <dgm:cxn modelId="{CD550AA9-4F1B-4D4C-8254-68BC0985B587}" type="presParOf" srcId="{8EF44765-F6BD-421F-A8A6-A953A3ECEC85}" destId="{14855B72-4ED8-408F-9896-9E709B636593}" srcOrd="2" destOrd="0" presId="urn:microsoft.com/office/officeart/2005/8/layout/matrix1"/>
    <dgm:cxn modelId="{04D29006-FD86-43FE-999D-859FF53D5581}" type="presParOf" srcId="{8EF44765-F6BD-421F-A8A6-A953A3ECEC85}" destId="{2D495842-5200-4E59-BEAA-5A764A15AD9B}" srcOrd="3" destOrd="0" presId="urn:microsoft.com/office/officeart/2005/8/layout/matrix1"/>
    <dgm:cxn modelId="{D84F05CA-EBF5-4521-8B05-0F4000939C47}" type="presParOf" srcId="{8EF44765-F6BD-421F-A8A6-A953A3ECEC85}" destId="{B596B585-29E7-43DA-8FDB-8A920AF232B3}" srcOrd="4" destOrd="0" presId="urn:microsoft.com/office/officeart/2005/8/layout/matrix1"/>
    <dgm:cxn modelId="{41812282-2929-489E-BCC4-C301D554C9F1}" type="presParOf" srcId="{8EF44765-F6BD-421F-A8A6-A953A3ECEC85}" destId="{131483F9-6DBB-4E84-A853-C1914B6C9B70}" srcOrd="5" destOrd="0" presId="urn:microsoft.com/office/officeart/2005/8/layout/matrix1"/>
    <dgm:cxn modelId="{C2996C56-6398-4954-90D6-D3DF59E30E8F}" type="presParOf" srcId="{8EF44765-F6BD-421F-A8A6-A953A3ECEC85}" destId="{9639DF65-BB4B-43D5-8E67-F0E92207FC2C}" srcOrd="6" destOrd="0" presId="urn:microsoft.com/office/officeart/2005/8/layout/matrix1"/>
    <dgm:cxn modelId="{23C5B295-89AD-43AA-B01A-4F39DFB2E601}" type="presParOf" srcId="{8EF44765-F6BD-421F-A8A6-A953A3ECEC85}" destId="{2F81A4DF-BA8A-481C-8965-67F567364D5B}" srcOrd="7" destOrd="0" presId="urn:microsoft.com/office/officeart/2005/8/layout/matrix1"/>
    <dgm:cxn modelId="{2788750D-84AB-44E2-B841-84819165B019}" type="presParOf" srcId="{F8F94DB2-8599-4BE1-A48E-7914E4B18696}" destId="{AC7A85BE-907A-4A21-A3F4-6372CCD370B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791E04-7B95-4066-8CFD-3EA0A62ABDCC}" type="doc">
      <dgm:prSet loTypeId="urn:microsoft.com/office/officeart/2005/8/layout/equation1" loCatId="process" qsTypeId="urn:microsoft.com/office/officeart/2005/8/quickstyle/simple1" qsCatId="simple" csTypeId="urn:microsoft.com/office/officeart/2005/8/colors/colorful4" csCatId="colorful" phldr="1"/>
      <dgm:spPr/>
    </dgm:pt>
    <dgm:pt modelId="{95909FE2-5DEA-4C91-9A4E-E8FB88554E29}">
      <dgm:prSet phldrT="[Text]" custT="1"/>
      <dgm:spPr/>
      <dgm:t>
        <a:bodyPr/>
        <a:lstStyle/>
        <a:p>
          <a:r>
            <a:rPr lang="en-US" sz="1800" dirty="0" err="1" smtClean="0"/>
            <a:t>forskning</a:t>
          </a:r>
          <a:endParaRPr lang="en-US" sz="1800" dirty="0"/>
        </a:p>
      </dgm:t>
    </dgm:pt>
    <dgm:pt modelId="{1C1916C0-C0C6-45FF-8BAB-95CD2B56DBF1}" type="parTrans" cxnId="{E5CDF976-1A5D-41AD-9F5F-3CD5E861D315}">
      <dgm:prSet/>
      <dgm:spPr/>
      <dgm:t>
        <a:bodyPr/>
        <a:lstStyle/>
        <a:p>
          <a:endParaRPr lang="en-US"/>
        </a:p>
      </dgm:t>
    </dgm:pt>
    <dgm:pt modelId="{8CB8CAEF-426F-4BA2-937B-C7C68F70D2A3}" type="sibTrans" cxnId="{E5CDF976-1A5D-41AD-9F5F-3CD5E861D315}">
      <dgm:prSet/>
      <dgm:spPr/>
      <dgm:t>
        <a:bodyPr/>
        <a:lstStyle/>
        <a:p>
          <a:endParaRPr lang="en-US"/>
        </a:p>
      </dgm:t>
    </dgm:pt>
    <dgm:pt modelId="{CD3B3B7B-A3FA-4F45-A35F-A0A318801471}">
      <dgm:prSet phldrT="[Text]" custT="1"/>
      <dgm:spPr/>
      <dgm:t>
        <a:bodyPr/>
        <a:lstStyle/>
        <a:p>
          <a:r>
            <a:rPr lang="en-US" altLang="nb-NO" sz="1800" dirty="0" err="1" smtClean="0"/>
            <a:t>Kunnskapsproduksjon</a:t>
          </a:r>
          <a:endParaRPr lang="en-US" sz="1800" dirty="0"/>
        </a:p>
      </dgm:t>
    </dgm:pt>
    <dgm:pt modelId="{4A8F6B48-647F-4686-99C8-24E84B865CFD}" type="parTrans" cxnId="{CC1D6D2E-EA64-4D2B-9AB0-1671B86EDA06}">
      <dgm:prSet/>
      <dgm:spPr/>
      <dgm:t>
        <a:bodyPr/>
        <a:lstStyle/>
        <a:p>
          <a:endParaRPr lang="en-US"/>
        </a:p>
      </dgm:t>
    </dgm:pt>
    <dgm:pt modelId="{04CB0F3C-36E8-4DC2-B249-4258D87E0FBD}" type="sibTrans" cxnId="{CC1D6D2E-EA64-4D2B-9AB0-1671B86EDA06}">
      <dgm:prSet/>
      <dgm:spPr/>
      <dgm:t>
        <a:bodyPr/>
        <a:lstStyle/>
        <a:p>
          <a:endParaRPr lang="en-US"/>
        </a:p>
      </dgm:t>
    </dgm:pt>
    <dgm:pt modelId="{27649588-23DB-4F41-B5B2-7851E0168BF0}" type="pres">
      <dgm:prSet presAssocID="{2A791E04-7B95-4066-8CFD-3EA0A62ABDCC}" presName="linearFlow" presStyleCnt="0">
        <dgm:presLayoutVars>
          <dgm:dir/>
          <dgm:resizeHandles val="exact"/>
        </dgm:presLayoutVars>
      </dgm:prSet>
      <dgm:spPr/>
    </dgm:pt>
    <dgm:pt modelId="{65690BA8-ACAD-4120-B183-248605B48D0C}" type="pres">
      <dgm:prSet presAssocID="{95909FE2-5DEA-4C91-9A4E-E8FB88554E29}" presName="node" presStyleLbl="node1" presStyleIdx="0" presStyleCnt="2" custScaleX="111720" custScaleY="96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33078-53FB-40D2-94DE-DC2C36422AC4}" type="pres">
      <dgm:prSet presAssocID="{8CB8CAEF-426F-4BA2-937B-C7C68F70D2A3}" presName="spacerL" presStyleCnt="0"/>
      <dgm:spPr/>
    </dgm:pt>
    <dgm:pt modelId="{C8691443-920E-4F04-812C-419D9FF0F010}" type="pres">
      <dgm:prSet presAssocID="{8CB8CAEF-426F-4BA2-937B-C7C68F70D2A3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C4A97C4-8413-4C56-9F34-1910FB664FFF}" type="pres">
      <dgm:prSet presAssocID="{8CB8CAEF-426F-4BA2-937B-C7C68F70D2A3}" presName="spacerR" presStyleCnt="0"/>
      <dgm:spPr/>
    </dgm:pt>
    <dgm:pt modelId="{D8222556-5FF0-4AA2-BE42-00F5509D6C6C}" type="pres">
      <dgm:prSet presAssocID="{CD3B3B7B-A3FA-4F45-A35F-A0A318801471}" presName="node" presStyleLbl="node1" presStyleIdx="1" presStyleCnt="2" custScaleX="121274" custScaleY="116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BE5408-5FB7-4135-8413-5FAB76AB6B7A}" type="presOf" srcId="{95909FE2-5DEA-4C91-9A4E-E8FB88554E29}" destId="{65690BA8-ACAD-4120-B183-248605B48D0C}" srcOrd="0" destOrd="0" presId="urn:microsoft.com/office/officeart/2005/8/layout/equation1"/>
    <dgm:cxn modelId="{CC1D6D2E-EA64-4D2B-9AB0-1671B86EDA06}" srcId="{2A791E04-7B95-4066-8CFD-3EA0A62ABDCC}" destId="{CD3B3B7B-A3FA-4F45-A35F-A0A318801471}" srcOrd="1" destOrd="0" parTransId="{4A8F6B48-647F-4686-99C8-24E84B865CFD}" sibTransId="{04CB0F3C-36E8-4DC2-B249-4258D87E0FBD}"/>
    <dgm:cxn modelId="{E5CDF976-1A5D-41AD-9F5F-3CD5E861D315}" srcId="{2A791E04-7B95-4066-8CFD-3EA0A62ABDCC}" destId="{95909FE2-5DEA-4C91-9A4E-E8FB88554E29}" srcOrd="0" destOrd="0" parTransId="{1C1916C0-C0C6-45FF-8BAB-95CD2B56DBF1}" sibTransId="{8CB8CAEF-426F-4BA2-937B-C7C68F70D2A3}"/>
    <dgm:cxn modelId="{F3638C44-2EE7-421C-915D-BED61B1C070E}" type="presOf" srcId="{2A791E04-7B95-4066-8CFD-3EA0A62ABDCC}" destId="{27649588-23DB-4F41-B5B2-7851E0168BF0}" srcOrd="0" destOrd="0" presId="urn:microsoft.com/office/officeart/2005/8/layout/equation1"/>
    <dgm:cxn modelId="{8194119C-BF91-40C9-9ABA-35873A49A13D}" type="presOf" srcId="{8CB8CAEF-426F-4BA2-937B-C7C68F70D2A3}" destId="{C8691443-920E-4F04-812C-419D9FF0F010}" srcOrd="0" destOrd="0" presId="urn:microsoft.com/office/officeart/2005/8/layout/equation1"/>
    <dgm:cxn modelId="{911C79A8-4B97-4721-92E2-2B528958E865}" type="presOf" srcId="{CD3B3B7B-A3FA-4F45-A35F-A0A318801471}" destId="{D8222556-5FF0-4AA2-BE42-00F5509D6C6C}" srcOrd="0" destOrd="0" presId="urn:microsoft.com/office/officeart/2005/8/layout/equation1"/>
    <dgm:cxn modelId="{F1AD49EB-F31C-4049-90AF-5B313FC634CF}" type="presParOf" srcId="{27649588-23DB-4F41-B5B2-7851E0168BF0}" destId="{65690BA8-ACAD-4120-B183-248605B48D0C}" srcOrd="0" destOrd="0" presId="urn:microsoft.com/office/officeart/2005/8/layout/equation1"/>
    <dgm:cxn modelId="{633B4AFF-BC8D-45B9-855D-10A274237E03}" type="presParOf" srcId="{27649588-23DB-4F41-B5B2-7851E0168BF0}" destId="{5ED33078-53FB-40D2-94DE-DC2C36422AC4}" srcOrd="1" destOrd="0" presId="urn:microsoft.com/office/officeart/2005/8/layout/equation1"/>
    <dgm:cxn modelId="{6C970F51-FBF5-4E04-B037-1A6DF996DCE8}" type="presParOf" srcId="{27649588-23DB-4F41-B5B2-7851E0168BF0}" destId="{C8691443-920E-4F04-812C-419D9FF0F010}" srcOrd="2" destOrd="0" presId="urn:microsoft.com/office/officeart/2005/8/layout/equation1"/>
    <dgm:cxn modelId="{E54D3330-C11E-484E-BD02-2BE7B04493D3}" type="presParOf" srcId="{27649588-23DB-4F41-B5B2-7851E0168BF0}" destId="{CC4A97C4-8413-4C56-9F34-1910FB664FFF}" srcOrd="3" destOrd="0" presId="urn:microsoft.com/office/officeart/2005/8/layout/equation1"/>
    <dgm:cxn modelId="{52AF3A02-7C19-4192-B7F8-58D28254EE3B}" type="presParOf" srcId="{27649588-23DB-4F41-B5B2-7851E0168BF0}" destId="{D8222556-5FF0-4AA2-BE42-00F5509D6C6C}" srcOrd="4" destOrd="0" presId="urn:microsoft.com/office/officeart/2005/8/layout/equation1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0BD87B-883E-447B-A15A-40C2C5FF395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AC4018-B713-4BBE-AD52-7D92F0A465F1}">
      <dgm:prSet phldrT="[Text]"/>
      <dgm:spPr/>
      <dgm:t>
        <a:bodyPr/>
        <a:lstStyle/>
        <a:p>
          <a:r>
            <a:rPr lang="en-US" altLang="nb-NO" dirty="0" err="1" smtClean="0"/>
            <a:t>Formuler</a:t>
          </a:r>
          <a:r>
            <a:rPr lang="en-US" altLang="nb-NO" dirty="0" smtClean="0"/>
            <a:t> </a:t>
          </a:r>
          <a:r>
            <a:rPr lang="en-US" altLang="nb-NO" dirty="0" err="1" smtClean="0"/>
            <a:t>en</a:t>
          </a:r>
          <a:r>
            <a:rPr lang="en-US" altLang="nb-NO" dirty="0" smtClean="0"/>
            <a:t> </a:t>
          </a:r>
          <a:r>
            <a:rPr lang="en-US" altLang="nb-NO" dirty="0" err="1" smtClean="0"/>
            <a:t>vitenskapelig</a:t>
          </a:r>
          <a:r>
            <a:rPr lang="en-US" altLang="nb-NO" dirty="0" smtClean="0"/>
            <a:t> </a:t>
          </a:r>
          <a:r>
            <a:rPr lang="en-US" altLang="nb-NO" dirty="0" err="1" smtClean="0"/>
            <a:t>påstand</a:t>
          </a:r>
          <a:endParaRPr lang="en-US" dirty="0"/>
        </a:p>
      </dgm:t>
    </dgm:pt>
    <dgm:pt modelId="{6CCA0753-62A0-47F6-AAEC-9BDD1B474244}" type="parTrans" cxnId="{13058EA7-D488-4BCA-98FB-1F488067AB8C}">
      <dgm:prSet/>
      <dgm:spPr/>
      <dgm:t>
        <a:bodyPr/>
        <a:lstStyle/>
        <a:p>
          <a:endParaRPr lang="en-US"/>
        </a:p>
      </dgm:t>
    </dgm:pt>
    <dgm:pt modelId="{D86E001B-3F92-4EC6-9E0F-51B7152CB8AE}" type="sibTrans" cxnId="{13058EA7-D488-4BCA-98FB-1F488067AB8C}">
      <dgm:prSet/>
      <dgm:spPr/>
      <dgm:t>
        <a:bodyPr/>
        <a:lstStyle/>
        <a:p>
          <a:endParaRPr lang="en-US"/>
        </a:p>
      </dgm:t>
    </dgm:pt>
    <dgm:pt modelId="{17B92F1A-732D-48C4-BD83-A02E5F1D3944}">
      <dgm:prSet/>
      <dgm:spPr/>
      <dgm:t>
        <a:bodyPr/>
        <a:lstStyle/>
        <a:p>
          <a:r>
            <a:rPr lang="en-US" altLang="nb-NO" dirty="0" err="1" smtClean="0"/>
            <a:t>Påstanden</a:t>
          </a:r>
          <a:r>
            <a:rPr lang="en-US" altLang="nb-NO" dirty="0" smtClean="0"/>
            <a:t> </a:t>
          </a:r>
          <a:r>
            <a:rPr lang="en-US" altLang="nb-NO" dirty="0" err="1" smtClean="0"/>
            <a:t>viser</a:t>
          </a:r>
          <a:r>
            <a:rPr lang="en-US" altLang="nb-NO" dirty="0" smtClean="0"/>
            <a:t> </a:t>
          </a:r>
          <a:r>
            <a:rPr lang="en-US" altLang="nb-NO" dirty="0" err="1" smtClean="0"/>
            <a:t>ditt</a:t>
          </a:r>
          <a:r>
            <a:rPr lang="en-US" altLang="nb-NO" dirty="0" smtClean="0"/>
            <a:t> </a:t>
          </a:r>
          <a:r>
            <a:rPr lang="en-US" altLang="nb-NO" dirty="0" err="1" smtClean="0"/>
            <a:t>ståsted</a:t>
          </a:r>
          <a:r>
            <a:rPr lang="en-US" altLang="nb-NO" dirty="0" smtClean="0"/>
            <a:t> i </a:t>
          </a:r>
          <a:r>
            <a:rPr lang="en-US" altLang="nb-NO" dirty="0" err="1" smtClean="0"/>
            <a:t>forbindelse</a:t>
          </a:r>
          <a:r>
            <a:rPr lang="en-US" altLang="nb-NO" dirty="0" smtClean="0"/>
            <a:t> med et </a:t>
          </a:r>
          <a:r>
            <a:rPr lang="en-US" altLang="nb-NO" dirty="0" err="1" smtClean="0"/>
            <a:t>spørsmål</a:t>
          </a:r>
          <a:endParaRPr lang="en-US" altLang="nb-NO" dirty="0" smtClean="0"/>
        </a:p>
      </dgm:t>
    </dgm:pt>
    <dgm:pt modelId="{6FA129B3-7756-4708-8A05-5A99CC5B2350}" type="parTrans" cxnId="{183614EE-47DB-4AA6-8301-0BCA451F95A4}">
      <dgm:prSet/>
      <dgm:spPr/>
      <dgm:t>
        <a:bodyPr/>
        <a:lstStyle/>
        <a:p>
          <a:endParaRPr lang="en-US"/>
        </a:p>
      </dgm:t>
    </dgm:pt>
    <dgm:pt modelId="{A32DFF94-46A1-4B05-81BF-512159854D6B}" type="sibTrans" cxnId="{183614EE-47DB-4AA6-8301-0BCA451F95A4}">
      <dgm:prSet/>
      <dgm:spPr/>
      <dgm:t>
        <a:bodyPr/>
        <a:lstStyle/>
        <a:p>
          <a:endParaRPr lang="en-US"/>
        </a:p>
      </dgm:t>
    </dgm:pt>
    <dgm:pt modelId="{53C2F93C-9B1C-462D-904C-9D5704F3CAE4}">
      <dgm:prSet/>
      <dgm:spPr/>
      <dgm:t>
        <a:bodyPr/>
        <a:lstStyle/>
        <a:p>
          <a:r>
            <a:rPr lang="en-US" altLang="nb-NO" dirty="0" err="1" smtClean="0"/>
            <a:t>Påstanden</a:t>
          </a:r>
          <a:r>
            <a:rPr lang="en-US" altLang="nb-NO" dirty="0" smtClean="0"/>
            <a:t> </a:t>
          </a:r>
          <a:r>
            <a:rPr lang="en-US" altLang="nb-NO" dirty="0" err="1" smtClean="0"/>
            <a:t>må</a:t>
          </a:r>
          <a:r>
            <a:rPr lang="en-US" altLang="nb-NO" dirty="0" smtClean="0"/>
            <a:t> </a:t>
          </a:r>
          <a:r>
            <a:rPr lang="en-US" altLang="nb-NO" dirty="0" err="1" smtClean="0"/>
            <a:t>kunne</a:t>
          </a:r>
          <a:r>
            <a:rPr lang="en-US" altLang="nb-NO" dirty="0" smtClean="0"/>
            <a:t> </a:t>
          </a:r>
          <a:r>
            <a:rPr lang="en-US" altLang="nb-NO" dirty="0" err="1" smtClean="0"/>
            <a:t>støttes</a:t>
          </a:r>
          <a:r>
            <a:rPr lang="en-US" altLang="nb-NO" dirty="0" smtClean="0"/>
            <a:t> </a:t>
          </a:r>
          <a:r>
            <a:rPr lang="en-US" altLang="nb-NO" dirty="0" err="1" smtClean="0"/>
            <a:t>av</a:t>
          </a:r>
          <a:r>
            <a:rPr lang="en-US" altLang="nb-NO" dirty="0" smtClean="0"/>
            <a:t> </a:t>
          </a:r>
          <a:r>
            <a:rPr lang="en-US" altLang="nb-NO" dirty="0" err="1" smtClean="0"/>
            <a:t>empirien</a:t>
          </a:r>
          <a:endParaRPr lang="en-US" altLang="nb-NO" dirty="0" smtClean="0"/>
        </a:p>
      </dgm:t>
    </dgm:pt>
    <dgm:pt modelId="{0BA790A3-6050-4A64-B99B-1685831698B1}" type="parTrans" cxnId="{E3377472-C784-4CC1-A740-EB64450DED1C}">
      <dgm:prSet/>
      <dgm:spPr/>
      <dgm:t>
        <a:bodyPr/>
        <a:lstStyle/>
        <a:p>
          <a:endParaRPr lang="en-US"/>
        </a:p>
      </dgm:t>
    </dgm:pt>
    <dgm:pt modelId="{4C435E7C-D58E-442A-B2B6-C6C365445288}" type="sibTrans" cxnId="{E3377472-C784-4CC1-A740-EB64450DED1C}">
      <dgm:prSet/>
      <dgm:spPr/>
      <dgm:t>
        <a:bodyPr/>
        <a:lstStyle/>
        <a:p>
          <a:endParaRPr lang="en-US"/>
        </a:p>
      </dgm:t>
    </dgm:pt>
    <dgm:pt modelId="{7E43145C-CAD1-4904-9575-5D18C1993AAC}">
      <dgm:prSet/>
      <dgm:spPr/>
      <dgm:t>
        <a:bodyPr/>
        <a:lstStyle/>
        <a:p>
          <a:r>
            <a:rPr lang="en-US" altLang="nb-NO" dirty="0" err="1" smtClean="0"/>
            <a:t>Vitenskapsfolk</a:t>
          </a:r>
          <a:r>
            <a:rPr lang="en-US" altLang="nb-NO" dirty="0" smtClean="0"/>
            <a:t> </a:t>
          </a:r>
          <a:r>
            <a:rPr lang="en-US" altLang="nb-NO" dirty="0" err="1" smtClean="0"/>
            <a:t>utvikler</a:t>
          </a:r>
          <a:r>
            <a:rPr lang="en-US" altLang="nb-NO" dirty="0" smtClean="0"/>
            <a:t> </a:t>
          </a:r>
          <a:r>
            <a:rPr lang="en-US" altLang="nb-NO" dirty="0" err="1" smtClean="0"/>
            <a:t>konkurrerende</a:t>
          </a:r>
          <a:r>
            <a:rPr lang="en-US" altLang="nb-NO" dirty="0" smtClean="0"/>
            <a:t> </a:t>
          </a:r>
          <a:r>
            <a:rPr lang="en-US" altLang="nb-NO" dirty="0" err="1" smtClean="0"/>
            <a:t>påstander</a:t>
          </a:r>
          <a:endParaRPr lang="en-US" altLang="nb-NO" dirty="0" smtClean="0"/>
        </a:p>
      </dgm:t>
    </dgm:pt>
    <dgm:pt modelId="{AB137B11-CA38-4359-9B8F-2FFA80037243}" type="parTrans" cxnId="{A04B4D37-62EA-481D-812A-89DF9823257B}">
      <dgm:prSet/>
      <dgm:spPr/>
      <dgm:t>
        <a:bodyPr/>
        <a:lstStyle/>
        <a:p>
          <a:endParaRPr lang="en-US"/>
        </a:p>
      </dgm:t>
    </dgm:pt>
    <dgm:pt modelId="{58992E55-69DA-45B1-AF33-FFD69C41BEEF}" type="sibTrans" cxnId="{A04B4D37-62EA-481D-812A-89DF9823257B}">
      <dgm:prSet/>
      <dgm:spPr/>
      <dgm:t>
        <a:bodyPr/>
        <a:lstStyle/>
        <a:p>
          <a:endParaRPr lang="en-US"/>
        </a:p>
      </dgm:t>
    </dgm:pt>
    <dgm:pt modelId="{A38C11F9-0409-4B72-B264-F73424C13740}">
      <dgm:prSet/>
      <dgm:spPr/>
      <dgm:t>
        <a:bodyPr/>
        <a:lstStyle/>
        <a:p>
          <a:r>
            <a:rPr lang="en-US" altLang="nb-NO" dirty="0" smtClean="0"/>
            <a:t>Over </a:t>
          </a:r>
          <a:r>
            <a:rPr lang="en-US" altLang="nb-NO" dirty="0" err="1" smtClean="0"/>
            <a:t>tid</a:t>
          </a:r>
          <a:r>
            <a:rPr lang="en-US" altLang="nb-NO" dirty="0" smtClean="0"/>
            <a:t> </a:t>
          </a:r>
          <a:r>
            <a:rPr lang="en-US" altLang="nb-NO" dirty="0" err="1" smtClean="0"/>
            <a:t>er</a:t>
          </a:r>
          <a:r>
            <a:rPr lang="en-US" altLang="nb-NO" dirty="0" smtClean="0"/>
            <a:t> </a:t>
          </a:r>
          <a:r>
            <a:rPr lang="en-US" altLang="nb-NO" dirty="0" err="1" smtClean="0"/>
            <a:t>det</a:t>
          </a:r>
          <a:r>
            <a:rPr lang="en-US" altLang="nb-NO" dirty="0" smtClean="0"/>
            <a:t> de </a:t>
          </a:r>
          <a:r>
            <a:rPr lang="en-US" altLang="nb-NO" dirty="0" err="1" smtClean="0"/>
            <a:t>sterkeste</a:t>
          </a:r>
          <a:r>
            <a:rPr lang="en-US" altLang="nb-NO" dirty="0" smtClean="0"/>
            <a:t> </a:t>
          </a:r>
          <a:r>
            <a:rPr lang="en-US" altLang="nb-NO" dirty="0" err="1" smtClean="0"/>
            <a:t>påstandene</a:t>
          </a:r>
          <a:r>
            <a:rPr lang="en-US" altLang="nb-NO" dirty="0" smtClean="0"/>
            <a:t> </a:t>
          </a:r>
          <a:r>
            <a:rPr lang="en-US" altLang="nb-NO" dirty="0" err="1" smtClean="0"/>
            <a:t>som</a:t>
          </a:r>
          <a:r>
            <a:rPr lang="en-US" altLang="nb-NO" dirty="0" smtClean="0"/>
            <a:t> </a:t>
          </a:r>
          <a:r>
            <a:rPr lang="en-US" altLang="nb-NO" dirty="0" err="1" smtClean="0"/>
            <a:t>overlever</a:t>
          </a:r>
          <a:endParaRPr lang="en-US" altLang="nb-NO" dirty="0" smtClean="0"/>
        </a:p>
      </dgm:t>
    </dgm:pt>
    <dgm:pt modelId="{CA61E473-48BB-49D6-B898-7C064FB89883}" type="parTrans" cxnId="{939BCBFB-7519-4F8B-9FC6-E54D44F07F51}">
      <dgm:prSet/>
      <dgm:spPr/>
      <dgm:t>
        <a:bodyPr/>
        <a:lstStyle/>
        <a:p>
          <a:endParaRPr lang="en-US"/>
        </a:p>
      </dgm:t>
    </dgm:pt>
    <dgm:pt modelId="{C3948481-23FD-498D-BF9E-EA5B00B6DAA0}" type="sibTrans" cxnId="{939BCBFB-7519-4F8B-9FC6-E54D44F07F51}">
      <dgm:prSet/>
      <dgm:spPr/>
      <dgm:t>
        <a:bodyPr/>
        <a:lstStyle/>
        <a:p>
          <a:endParaRPr lang="en-US"/>
        </a:p>
      </dgm:t>
    </dgm:pt>
    <dgm:pt modelId="{4D410CF6-1B4E-4AD6-8131-28E48A228DCB}" type="pres">
      <dgm:prSet presAssocID="{280BD87B-883E-447B-A15A-40C2C5FF395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31643B4-5111-4FDF-B172-ABF73B7154AE}" type="pres">
      <dgm:prSet presAssocID="{280BD87B-883E-447B-A15A-40C2C5FF3950}" presName="Name1" presStyleCnt="0"/>
      <dgm:spPr/>
    </dgm:pt>
    <dgm:pt modelId="{B3E40880-497D-43CF-8CB2-A7018F64AF82}" type="pres">
      <dgm:prSet presAssocID="{280BD87B-883E-447B-A15A-40C2C5FF3950}" presName="cycle" presStyleCnt="0"/>
      <dgm:spPr/>
    </dgm:pt>
    <dgm:pt modelId="{BD528B69-455A-4155-AC94-82B2C254E7FE}" type="pres">
      <dgm:prSet presAssocID="{280BD87B-883E-447B-A15A-40C2C5FF3950}" presName="srcNode" presStyleLbl="node1" presStyleIdx="0" presStyleCnt="5"/>
      <dgm:spPr/>
    </dgm:pt>
    <dgm:pt modelId="{BD68E9A0-F682-4C6B-A2BF-066EF0B2A645}" type="pres">
      <dgm:prSet presAssocID="{280BD87B-883E-447B-A15A-40C2C5FF3950}" presName="conn" presStyleLbl="parChTrans1D2" presStyleIdx="0" presStyleCnt="1"/>
      <dgm:spPr/>
      <dgm:t>
        <a:bodyPr/>
        <a:lstStyle/>
        <a:p>
          <a:endParaRPr lang="en-US"/>
        </a:p>
      </dgm:t>
    </dgm:pt>
    <dgm:pt modelId="{1DE493F2-7D02-4D05-A8FB-FAB764845AEB}" type="pres">
      <dgm:prSet presAssocID="{280BD87B-883E-447B-A15A-40C2C5FF3950}" presName="extraNode" presStyleLbl="node1" presStyleIdx="0" presStyleCnt="5"/>
      <dgm:spPr/>
    </dgm:pt>
    <dgm:pt modelId="{2F4980A3-7A04-45F1-82A8-67FCA2B1D781}" type="pres">
      <dgm:prSet presAssocID="{280BD87B-883E-447B-A15A-40C2C5FF3950}" presName="dstNode" presStyleLbl="node1" presStyleIdx="0" presStyleCnt="5"/>
      <dgm:spPr/>
    </dgm:pt>
    <dgm:pt modelId="{DCBB43A0-416D-4512-A5EA-3C713942DC8A}" type="pres">
      <dgm:prSet presAssocID="{A6AC4018-B713-4BBE-AD52-7D92F0A465F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0D339-2777-4634-8432-594F5BC4AE6A}" type="pres">
      <dgm:prSet presAssocID="{A6AC4018-B713-4BBE-AD52-7D92F0A465F1}" presName="accent_1" presStyleCnt="0"/>
      <dgm:spPr/>
    </dgm:pt>
    <dgm:pt modelId="{7E94BC7A-53C4-42BF-ADC0-F244B85BB30E}" type="pres">
      <dgm:prSet presAssocID="{A6AC4018-B713-4BBE-AD52-7D92F0A465F1}" presName="accentRepeatNode" presStyleLbl="solidFgAcc1" presStyleIdx="0" presStyleCnt="5"/>
      <dgm:spPr/>
    </dgm:pt>
    <dgm:pt modelId="{4D8B6F32-E23D-4B86-B2A5-764EAB2DBE6D}" type="pres">
      <dgm:prSet presAssocID="{17B92F1A-732D-48C4-BD83-A02E5F1D3944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8F792-BBC0-47D6-922E-C482621DB84B}" type="pres">
      <dgm:prSet presAssocID="{17B92F1A-732D-48C4-BD83-A02E5F1D3944}" presName="accent_2" presStyleCnt="0"/>
      <dgm:spPr/>
    </dgm:pt>
    <dgm:pt modelId="{4D34378C-DAAB-441F-8E05-E95CFE79B92E}" type="pres">
      <dgm:prSet presAssocID="{17B92F1A-732D-48C4-BD83-A02E5F1D3944}" presName="accentRepeatNode" presStyleLbl="solidFgAcc1" presStyleIdx="1" presStyleCnt="5"/>
      <dgm:spPr/>
    </dgm:pt>
    <dgm:pt modelId="{61B690AC-4B6B-441C-BCDF-137B1D2727C9}" type="pres">
      <dgm:prSet presAssocID="{53C2F93C-9B1C-462D-904C-9D5704F3CAE4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EB8F9-1953-4F7A-9D55-D594E72CB098}" type="pres">
      <dgm:prSet presAssocID="{53C2F93C-9B1C-462D-904C-9D5704F3CAE4}" presName="accent_3" presStyleCnt="0"/>
      <dgm:spPr/>
    </dgm:pt>
    <dgm:pt modelId="{81B4DD8E-7A78-4DA6-AED1-8F2ED39E44B0}" type="pres">
      <dgm:prSet presAssocID="{53C2F93C-9B1C-462D-904C-9D5704F3CAE4}" presName="accentRepeatNode" presStyleLbl="solidFgAcc1" presStyleIdx="2" presStyleCnt="5"/>
      <dgm:spPr/>
    </dgm:pt>
    <dgm:pt modelId="{1F47E660-45A6-485B-A36E-6C25483E5468}" type="pres">
      <dgm:prSet presAssocID="{7E43145C-CAD1-4904-9575-5D18C1993AA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80183-4635-4838-B15A-B2E1768AE89C}" type="pres">
      <dgm:prSet presAssocID="{7E43145C-CAD1-4904-9575-5D18C1993AAC}" presName="accent_4" presStyleCnt="0"/>
      <dgm:spPr/>
    </dgm:pt>
    <dgm:pt modelId="{7CB9D078-87B3-4C01-AEA4-5C11B5B4FA29}" type="pres">
      <dgm:prSet presAssocID="{7E43145C-CAD1-4904-9575-5D18C1993AAC}" presName="accentRepeatNode" presStyleLbl="solidFgAcc1" presStyleIdx="3" presStyleCnt="5"/>
      <dgm:spPr/>
    </dgm:pt>
    <dgm:pt modelId="{486BE65F-E433-4B70-85F3-DD772367AC59}" type="pres">
      <dgm:prSet presAssocID="{A38C11F9-0409-4B72-B264-F73424C13740}" presName="text_5" presStyleLbl="node1" presStyleIdx="4" presStyleCnt="5" custLinFactNeighborX="4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562B38-AD7F-4791-894D-896B616B075A}" type="pres">
      <dgm:prSet presAssocID="{A38C11F9-0409-4B72-B264-F73424C13740}" presName="accent_5" presStyleCnt="0"/>
      <dgm:spPr/>
    </dgm:pt>
    <dgm:pt modelId="{E9F14F0C-6C0D-496F-8974-BAA9C7319F95}" type="pres">
      <dgm:prSet presAssocID="{A38C11F9-0409-4B72-B264-F73424C13740}" presName="accentRepeatNode" presStyleLbl="solidFgAcc1" presStyleIdx="4" presStyleCnt="5"/>
      <dgm:spPr/>
    </dgm:pt>
  </dgm:ptLst>
  <dgm:cxnLst>
    <dgm:cxn modelId="{E2766072-BD48-47B1-B125-38AA6DAC2157}" type="presOf" srcId="{7E43145C-CAD1-4904-9575-5D18C1993AAC}" destId="{1F47E660-45A6-485B-A36E-6C25483E5468}" srcOrd="0" destOrd="0" presId="urn:microsoft.com/office/officeart/2008/layout/VerticalCurvedList"/>
    <dgm:cxn modelId="{67EF4812-0FF4-4327-A649-B6759062A26A}" type="presOf" srcId="{D86E001B-3F92-4EC6-9E0F-51B7152CB8AE}" destId="{BD68E9A0-F682-4C6B-A2BF-066EF0B2A645}" srcOrd="0" destOrd="0" presId="urn:microsoft.com/office/officeart/2008/layout/VerticalCurvedList"/>
    <dgm:cxn modelId="{E3377472-C784-4CC1-A740-EB64450DED1C}" srcId="{280BD87B-883E-447B-A15A-40C2C5FF3950}" destId="{53C2F93C-9B1C-462D-904C-9D5704F3CAE4}" srcOrd="2" destOrd="0" parTransId="{0BA790A3-6050-4A64-B99B-1685831698B1}" sibTransId="{4C435E7C-D58E-442A-B2B6-C6C365445288}"/>
    <dgm:cxn modelId="{183614EE-47DB-4AA6-8301-0BCA451F95A4}" srcId="{280BD87B-883E-447B-A15A-40C2C5FF3950}" destId="{17B92F1A-732D-48C4-BD83-A02E5F1D3944}" srcOrd="1" destOrd="0" parTransId="{6FA129B3-7756-4708-8A05-5A99CC5B2350}" sibTransId="{A32DFF94-46A1-4B05-81BF-512159854D6B}"/>
    <dgm:cxn modelId="{13058EA7-D488-4BCA-98FB-1F488067AB8C}" srcId="{280BD87B-883E-447B-A15A-40C2C5FF3950}" destId="{A6AC4018-B713-4BBE-AD52-7D92F0A465F1}" srcOrd="0" destOrd="0" parTransId="{6CCA0753-62A0-47F6-AAEC-9BDD1B474244}" sibTransId="{D86E001B-3F92-4EC6-9E0F-51B7152CB8AE}"/>
    <dgm:cxn modelId="{63F3C3E5-F547-446F-92B3-8079D7E2A037}" type="presOf" srcId="{280BD87B-883E-447B-A15A-40C2C5FF3950}" destId="{4D410CF6-1B4E-4AD6-8131-28E48A228DCB}" srcOrd="0" destOrd="0" presId="urn:microsoft.com/office/officeart/2008/layout/VerticalCurvedList"/>
    <dgm:cxn modelId="{939BCBFB-7519-4F8B-9FC6-E54D44F07F51}" srcId="{280BD87B-883E-447B-A15A-40C2C5FF3950}" destId="{A38C11F9-0409-4B72-B264-F73424C13740}" srcOrd="4" destOrd="0" parTransId="{CA61E473-48BB-49D6-B898-7C064FB89883}" sibTransId="{C3948481-23FD-498D-BF9E-EA5B00B6DAA0}"/>
    <dgm:cxn modelId="{C69A287E-21F7-4DEC-97CB-04F445DBDAF4}" type="presOf" srcId="{53C2F93C-9B1C-462D-904C-9D5704F3CAE4}" destId="{61B690AC-4B6B-441C-BCDF-137B1D2727C9}" srcOrd="0" destOrd="0" presId="urn:microsoft.com/office/officeart/2008/layout/VerticalCurvedList"/>
    <dgm:cxn modelId="{22E49E09-2F0E-423A-9646-CEF71636607F}" type="presOf" srcId="{A6AC4018-B713-4BBE-AD52-7D92F0A465F1}" destId="{DCBB43A0-416D-4512-A5EA-3C713942DC8A}" srcOrd="0" destOrd="0" presId="urn:microsoft.com/office/officeart/2008/layout/VerticalCurvedList"/>
    <dgm:cxn modelId="{A04B4D37-62EA-481D-812A-89DF9823257B}" srcId="{280BD87B-883E-447B-A15A-40C2C5FF3950}" destId="{7E43145C-CAD1-4904-9575-5D18C1993AAC}" srcOrd="3" destOrd="0" parTransId="{AB137B11-CA38-4359-9B8F-2FFA80037243}" sibTransId="{58992E55-69DA-45B1-AF33-FFD69C41BEEF}"/>
    <dgm:cxn modelId="{BAA40416-11E3-45D6-A188-12FC41B5C331}" type="presOf" srcId="{A38C11F9-0409-4B72-B264-F73424C13740}" destId="{486BE65F-E433-4B70-85F3-DD772367AC59}" srcOrd="0" destOrd="0" presId="urn:microsoft.com/office/officeart/2008/layout/VerticalCurvedList"/>
    <dgm:cxn modelId="{D6E223BD-05FD-4BF1-ACC2-3B6BEF4D92DC}" type="presOf" srcId="{17B92F1A-732D-48C4-BD83-A02E5F1D3944}" destId="{4D8B6F32-E23D-4B86-B2A5-764EAB2DBE6D}" srcOrd="0" destOrd="0" presId="urn:microsoft.com/office/officeart/2008/layout/VerticalCurvedList"/>
    <dgm:cxn modelId="{372FB3DD-0046-4E91-AF81-64583280228F}" type="presParOf" srcId="{4D410CF6-1B4E-4AD6-8131-28E48A228DCB}" destId="{531643B4-5111-4FDF-B172-ABF73B7154AE}" srcOrd="0" destOrd="0" presId="urn:microsoft.com/office/officeart/2008/layout/VerticalCurvedList"/>
    <dgm:cxn modelId="{F0B4B50A-EFFA-405E-91CC-11A41B12C97F}" type="presParOf" srcId="{531643B4-5111-4FDF-B172-ABF73B7154AE}" destId="{B3E40880-497D-43CF-8CB2-A7018F64AF82}" srcOrd="0" destOrd="0" presId="urn:microsoft.com/office/officeart/2008/layout/VerticalCurvedList"/>
    <dgm:cxn modelId="{82004186-0C76-469E-8BA4-309FA9F1673A}" type="presParOf" srcId="{B3E40880-497D-43CF-8CB2-A7018F64AF82}" destId="{BD528B69-455A-4155-AC94-82B2C254E7FE}" srcOrd="0" destOrd="0" presId="urn:microsoft.com/office/officeart/2008/layout/VerticalCurvedList"/>
    <dgm:cxn modelId="{3636E8FE-9449-4F17-8458-14E1DD0ED36E}" type="presParOf" srcId="{B3E40880-497D-43CF-8CB2-A7018F64AF82}" destId="{BD68E9A0-F682-4C6B-A2BF-066EF0B2A645}" srcOrd="1" destOrd="0" presId="urn:microsoft.com/office/officeart/2008/layout/VerticalCurvedList"/>
    <dgm:cxn modelId="{5E6F87FB-810F-4614-B558-3D00F6141BA0}" type="presParOf" srcId="{B3E40880-497D-43CF-8CB2-A7018F64AF82}" destId="{1DE493F2-7D02-4D05-A8FB-FAB764845AEB}" srcOrd="2" destOrd="0" presId="urn:microsoft.com/office/officeart/2008/layout/VerticalCurvedList"/>
    <dgm:cxn modelId="{CC8859C2-360A-4949-82EE-451984322BB4}" type="presParOf" srcId="{B3E40880-497D-43CF-8CB2-A7018F64AF82}" destId="{2F4980A3-7A04-45F1-82A8-67FCA2B1D781}" srcOrd="3" destOrd="0" presId="urn:microsoft.com/office/officeart/2008/layout/VerticalCurvedList"/>
    <dgm:cxn modelId="{A8A88F66-AA0B-46A2-8CB7-83CC677588F9}" type="presParOf" srcId="{531643B4-5111-4FDF-B172-ABF73B7154AE}" destId="{DCBB43A0-416D-4512-A5EA-3C713942DC8A}" srcOrd="1" destOrd="0" presId="urn:microsoft.com/office/officeart/2008/layout/VerticalCurvedList"/>
    <dgm:cxn modelId="{DBCD3993-D245-4DE5-B60A-C73EFB0AE14F}" type="presParOf" srcId="{531643B4-5111-4FDF-B172-ABF73B7154AE}" destId="{C340D339-2777-4634-8432-594F5BC4AE6A}" srcOrd="2" destOrd="0" presId="urn:microsoft.com/office/officeart/2008/layout/VerticalCurvedList"/>
    <dgm:cxn modelId="{7BC31D2D-45DE-4582-A8E3-C4CCC1D32FCC}" type="presParOf" srcId="{C340D339-2777-4634-8432-594F5BC4AE6A}" destId="{7E94BC7A-53C4-42BF-ADC0-F244B85BB30E}" srcOrd="0" destOrd="0" presId="urn:microsoft.com/office/officeart/2008/layout/VerticalCurvedList"/>
    <dgm:cxn modelId="{BB48B558-5769-493B-87DB-B4E71CD1E01D}" type="presParOf" srcId="{531643B4-5111-4FDF-B172-ABF73B7154AE}" destId="{4D8B6F32-E23D-4B86-B2A5-764EAB2DBE6D}" srcOrd="3" destOrd="0" presId="urn:microsoft.com/office/officeart/2008/layout/VerticalCurvedList"/>
    <dgm:cxn modelId="{FAB477E2-742F-41E9-A939-6DA211980482}" type="presParOf" srcId="{531643B4-5111-4FDF-B172-ABF73B7154AE}" destId="{65B8F792-BBC0-47D6-922E-C482621DB84B}" srcOrd="4" destOrd="0" presId="urn:microsoft.com/office/officeart/2008/layout/VerticalCurvedList"/>
    <dgm:cxn modelId="{97891BD6-1F84-46A0-B69C-489B75D6076F}" type="presParOf" srcId="{65B8F792-BBC0-47D6-922E-C482621DB84B}" destId="{4D34378C-DAAB-441F-8E05-E95CFE79B92E}" srcOrd="0" destOrd="0" presId="urn:microsoft.com/office/officeart/2008/layout/VerticalCurvedList"/>
    <dgm:cxn modelId="{616E99A5-28F8-4963-A207-998DD3F2DCB0}" type="presParOf" srcId="{531643B4-5111-4FDF-B172-ABF73B7154AE}" destId="{61B690AC-4B6B-441C-BCDF-137B1D2727C9}" srcOrd="5" destOrd="0" presId="urn:microsoft.com/office/officeart/2008/layout/VerticalCurvedList"/>
    <dgm:cxn modelId="{8FB0E62F-6670-4E28-B43B-BC9D1C96246B}" type="presParOf" srcId="{531643B4-5111-4FDF-B172-ABF73B7154AE}" destId="{45DEB8F9-1953-4F7A-9D55-D594E72CB098}" srcOrd="6" destOrd="0" presId="urn:microsoft.com/office/officeart/2008/layout/VerticalCurvedList"/>
    <dgm:cxn modelId="{078B68D6-7529-4386-9B7B-DC38487E9962}" type="presParOf" srcId="{45DEB8F9-1953-4F7A-9D55-D594E72CB098}" destId="{81B4DD8E-7A78-4DA6-AED1-8F2ED39E44B0}" srcOrd="0" destOrd="0" presId="urn:microsoft.com/office/officeart/2008/layout/VerticalCurvedList"/>
    <dgm:cxn modelId="{7C95E793-56D0-46BE-9A67-06982DEBD506}" type="presParOf" srcId="{531643B4-5111-4FDF-B172-ABF73B7154AE}" destId="{1F47E660-45A6-485B-A36E-6C25483E5468}" srcOrd="7" destOrd="0" presId="urn:microsoft.com/office/officeart/2008/layout/VerticalCurvedList"/>
    <dgm:cxn modelId="{E731C625-23E2-491D-AA07-195AF1E50CA6}" type="presParOf" srcId="{531643B4-5111-4FDF-B172-ABF73B7154AE}" destId="{2CE80183-4635-4838-B15A-B2E1768AE89C}" srcOrd="8" destOrd="0" presId="urn:microsoft.com/office/officeart/2008/layout/VerticalCurvedList"/>
    <dgm:cxn modelId="{B0B01762-C700-445B-AC26-EB8C20427953}" type="presParOf" srcId="{2CE80183-4635-4838-B15A-B2E1768AE89C}" destId="{7CB9D078-87B3-4C01-AEA4-5C11B5B4FA29}" srcOrd="0" destOrd="0" presId="urn:microsoft.com/office/officeart/2008/layout/VerticalCurvedList"/>
    <dgm:cxn modelId="{9D14A22F-7160-4E8D-9A61-FB6F2D898385}" type="presParOf" srcId="{531643B4-5111-4FDF-B172-ABF73B7154AE}" destId="{486BE65F-E433-4B70-85F3-DD772367AC59}" srcOrd="9" destOrd="0" presId="urn:microsoft.com/office/officeart/2008/layout/VerticalCurvedList"/>
    <dgm:cxn modelId="{52809325-06F6-4CE2-87B0-35079643A74A}" type="presParOf" srcId="{531643B4-5111-4FDF-B172-ABF73B7154AE}" destId="{42562B38-AD7F-4791-894D-896B616B075A}" srcOrd="10" destOrd="0" presId="urn:microsoft.com/office/officeart/2008/layout/VerticalCurvedList"/>
    <dgm:cxn modelId="{377794BA-3AA2-4783-A1FA-1DE045D7A9A3}" type="presParOf" srcId="{42562B38-AD7F-4791-894D-896B616B075A}" destId="{E9F14F0C-6C0D-496F-8974-BAA9C7319F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9BED2F-3306-4876-83A3-F52E330C1A75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</dgm:pt>
    <dgm:pt modelId="{EA14AC3F-7A38-4938-AD0F-BC641E23A371}">
      <dgm:prSet phldrT="[Text]"/>
      <dgm:spPr/>
      <dgm:t>
        <a:bodyPr/>
        <a:lstStyle/>
        <a:p>
          <a:r>
            <a:rPr lang="en-US" altLang="nb-NO" dirty="0" err="1" smtClean="0"/>
            <a:t>Innledning</a:t>
          </a:r>
          <a:endParaRPr lang="en-US" dirty="0"/>
        </a:p>
      </dgm:t>
    </dgm:pt>
    <dgm:pt modelId="{1E43135D-E6AC-489A-B891-C7AF80B7A8AF}" type="parTrans" cxnId="{CDAF07CC-9A6C-4F06-9F5B-DA86CE078FED}">
      <dgm:prSet/>
      <dgm:spPr/>
      <dgm:t>
        <a:bodyPr/>
        <a:lstStyle/>
        <a:p>
          <a:endParaRPr lang="en-US"/>
        </a:p>
      </dgm:t>
    </dgm:pt>
    <dgm:pt modelId="{3C5184BC-C8ED-4B5B-B3C6-E342A95C1C6B}" type="sibTrans" cxnId="{CDAF07CC-9A6C-4F06-9F5B-DA86CE078FED}">
      <dgm:prSet/>
      <dgm:spPr/>
      <dgm:t>
        <a:bodyPr/>
        <a:lstStyle/>
        <a:p>
          <a:endParaRPr lang="en-US"/>
        </a:p>
      </dgm:t>
    </dgm:pt>
    <dgm:pt modelId="{8B0B2E81-6459-45A2-B7A1-C375D2D63395}">
      <dgm:prSet/>
      <dgm:spPr/>
      <dgm:t>
        <a:bodyPr/>
        <a:lstStyle/>
        <a:p>
          <a:r>
            <a:rPr lang="en-US" altLang="nb-NO" dirty="0" err="1" smtClean="0"/>
            <a:t>Litteratur-oversikt</a:t>
          </a:r>
          <a:endParaRPr lang="en-US" altLang="nb-NO" dirty="0" smtClean="0"/>
        </a:p>
      </dgm:t>
    </dgm:pt>
    <dgm:pt modelId="{0B321358-FABF-4055-8711-4055C4D86D38}" type="parTrans" cxnId="{8EEB6174-FD35-4F5C-B1B0-5A46DD258C7E}">
      <dgm:prSet/>
      <dgm:spPr/>
      <dgm:t>
        <a:bodyPr/>
        <a:lstStyle/>
        <a:p>
          <a:endParaRPr lang="en-US"/>
        </a:p>
      </dgm:t>
    </dgm:pt>
    <dgm:pt modelId="{DA9B1489-844D-46AB-AA81-74BCF7DB08B5}" type="sibTrans" cxnId="{8EEB6174-FD35-4F5C-B1B0-5A46DD258C7E}">
      <dgm:prSet/>
      <dgm:spPr/>
      <dgm:t>
        <a:bodyPr/>
        <a:lstStyle/>
        <a:p>
          <a:endParaRPr lang="en-US"/>
        </a:p>
      </dgm:t>
    </dgm:pt>
    <dgm:pt modelId="{25951F04-23B3-496B-B678-69584BC6A508}">
      <dgm:prSet/>
      <dgm:spPr/>
      <dgm:t>
        <a:bodyPr/>
        <a:lstStyle/>
        <a:p>
          <a:r>
            <a:rPr lang="en-US" altLang="nb-NO" dirty="0" err="1" smtClean="0"/>
            <a:t>Teoretisk</a:t>
          </a:r>
          <a:r>
            <a:rPr lang="en-US" altLang="nb-NO" dirty="0" smtClean="0"/>
            <a:t> </a:t>
          </a:r>
          <a:r>
            <a:rPr lang="en-US" altLang="nb-NO" dirty="0" err="1" smtClean="0"/>
            <a:t>ramme</a:t>
          </a:r>
          <a:endParaRPr lang="en-US" altLang="nb-NO" dirty="0" smtClean="0"/>
        </a:p>
      </dgm:t>
    </dgm:pt>
    <dgm:pt modelId="{1809E835-88B8-47F3-BBE6-E3D8D148A18C}" type="parTrans" cxnId="{2D395D33-61E9-4AE4-A2BB-8939129FA626}">
      <dgm:prSet/>
      <dgm:spPr/>
      <dgm:t>
        <a:bodyPr/>
        <a:lstStyle/>
        <a:p>
          <a:endParaRPr lang="en-US"/>
        </a:p>
      </dgm:t>
    </dgm:pt>
    <dgm:pt modelId="{884FD083-8F55-4B6C-8890-83273FDBD57F}" type="sibTrans" cxnId="{2D395D33-61E9-4AE4-A2BB-8939129FA626}">
      <dgm:prSet/>
      <dgm:spPr/>
      <dgm:t>
        <a:bodyPr/>
        <a:lstStyle/>
        <a:p>
          <a:endParaRPr lang="en-US"/>
        </a:p>
      </dgm:t>
    </dgm:pt>
    <dgm:pt modelId="{0BF36DB3-D3F1-43E0-8426-D3B018821DDD}">
      <dgm:prSet/>
      <dgm:spPr/>
      <dgm:t>
        <a:bodyPr/>
        <a:lstStyle/>
        <a:p>
          <a:r>
            <a:rPr lang="en-US" altLang="nb-NO" dirty="0" err="1" smtClean="0"/>
            <a:t>Empirisk</a:t>
          </a:r>
          <a:r>
            <a:rPr lang="en-US" altLang="nb-NO" dirty="0" smtClean="0"/>
            <a:t> </a:t>
          </a:r>
          <a:r>
            <a:rPr lang="en-US" altLang="nb-NO" dirty="0" err="1" smtClean="0"/>
            <a:t>Analyse</a:t>
          </a:r>
          <a:endParaRPr lang="en-US" altLang="nb-NO" dirty="0" smtClean="0"/>
        </a:p>
      </dgm:t>
    </dgm:pt>
    <dgm:pt modelId="{7E839D4E-45B4-4A61-BF0D-DD530C8BE9A6}" type="parTrans" cxnId="{DE0B6710-5A6B-4BE7-B5E2-DB390BE113C0}">
      <dgm:prSet/>
      <dgm:spPr/>
      <dgm:t>
        <a:bodyPr/>
        <a:lstStyle/>
        <a:p>
          <a:endParaRPr lang="en-US"/>
        </a:p>
      </dgm:t>
    </dgm:pt>
    <dgm:pt modelId="{4E4C5AB8-9675-4E59-93D5-C4965445331D}" type="sibTrans" cxnId="{DE0B6710-5A6B-4BE7-B5E2-DB390BE113C0}">
      <dgm:prSet/>
      <dgm:spPr/>
      <dgm:t>
        <a:bodyPr/>
        <a:lstStyle/>
        <a:p>
          <a:endParaRPr lang="en-US"/>
        </a:p>
      </dgm:t>
    </dgm:pt>
    <dgm:pt modelId="{DFB9E554-FE44-4EEB-940B-AE88C5CA0832}">
      <dgm:prSet/>
      <dgm:spPr/>
      <dgm:t>
        <a:bodyPr/>
        <a:lstStyle/>
        <a:p>
          <a:r>
            <a:rPr lang="en-US" altLang="nb-NO" dirty="0" err="1" smtClean="0"/>
            <a:t>Konklusjon</a:t>
          </a:r>
          <a:endParaRPr lang="en-US" altLang="nb-NO" dirty="0" smtClean="0"/>
        </a:p>
      </dgm:t>
    </dgm:pt>
    <dgm:pt modelId="{5AFA7D15-B11A-4DA8-90CA-B6C3D6855DB3}" type="parTrans" cxnId="{EBE04677-B879-4008-95BD-65AE93F1C932}">
      <dgm:prSet/>
      <dgm:spPr/>
      <dgm:t>
        <a:bodyPr/>
        <a:lstStyle/>
        <a:p>
          <a:endParaRPr lang="en-US"/>
        </a:p>
      </dgm:t>
    </dgm:pt>
    <dgm:pt modelId="{DB7B2DD4-E153-4BDD-8068-3047C89841C8}" type="sibTrans" cxnId="{EBE04677-B879-4008-95BD-65AE93F1C932}">
      <dgm:prSet/>
      <dgm:spPr/>
      <dgm:t>
        <a:bodyPr/>
        <a:lstStyle/>
        <a:p>
          <a:endParaRPr lang="en-US"/>
        </a:p>
      </dgm:t>
    </dgm:pt>
    <dgm:pt modelId="{61C20C40-5443-488D-9876-BD82C163482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nb-NO" dirty="0" err="1" smtClean="0"/>
            <a:t>Appendiks</a:t>
          </a:r>
          <a:r>
            <a:rPr lang="en-US" altLang="nb-NO" dirty="0" smtClean="0"/>
            <a:t> (</a:t>
          </a:r>
          <a:r>
            <a:rPr lang="en-US" altLang="nb-NO" dirty="0" err="1" smtClean="0"/>
            <a:t>evt</a:t>
          </a:r>
          <a:r>
            <a:rPr lang="en-US" altLang="nb-NO" dirty="0" smtClean="0"/>
            <a:t>)</a:t>
          </a:r>
        </a:p>
      </dgm:t>
    </dgm:pt>
    <dgm:pt modelId="{70DE3334-6AD3-4CA1-81D9-C89748A7C57C}" type="parTrans" cxnId="{BB9467D5-26F7-4CC5-A335-EC2CDBB5BA63}">
      <dgm:prSet/>
      <dgm:spPr/>
      <dgm:t>
        <a:bodyPr/>
        <a:lstStyle/>
        <a:p>
          <a:endParaRPr lang="en-US"/>
        </a:p>
      </dgm:t>
    </dgm:pt>
    <dgm:pt modelId="{A82459EB-48A2-413B-8947-5389C2FC8D5D}" type="sibTrans" cxnId="{BB9467D5-26F7-4CC5-A335-EC2CDBB5BA63}">
      <dgm:prSet/>
      <dgm:spPr/>
      <dgm:t>
        <a:bodyPr/>
        <a:lstStyle/>
        <a:p>
          <a:endParaRPr lang="en-US"/>
        </a:p>
      </dgm:t>
    </dgm:pt>
    <dgm:pt modelId="{960A7E01-DF48-4EDF-A844-9E80179E37E0}">
      <dgm:prSet/>
      <dgm:spPr>
        <a:solidFill>
          <a:srgbClr val="C00000"/>
        </a:solidFill>
      </dgm:spPr>
      <dgm:t>
        <a:bodyPr/>
        <a:lstStyle/>
        <a:p>
          <a:r>
            <a:rPr lang="en-US" altLang="nb-NO" dirty="0" err="1" smtClean="0"/>
            <a:t>Referanser</a:t>
          </a:r>
          <a:endParaRPr lang="en-US" altLang="nb-NO" dirty="0" smtClean="0"/>
        </a:p>
      </dgm:t>
    </dgm:pt>
    <dgm:pt modelId="{2DC91D81-CA0A-4745-9A64-EE4061CFEBC5}" type="parTrans" cxnId="{549E21DE-F545-45B1-B2B3-A73BBD2F86F9}">
      <dgm:prSet/>
      <dgm:spPr/>
      <dgm:t>
        <a:bodyPr/>
        <a:lstStyle/>
        <a:p>
          <a:endParaRPr lang="en-US"/>
        </a:p>
      </dgm:t>
    </dgm:pt>
    <dgm:pt modelId="{8E2E939F-8BE1-43DD-9CA2-2F4FAB984A3C}" type="sibTrans" cxnId="{549E21DE-F545-45B1-B2B3-A73BBD2F86F9}">
      <dgm:prSet/>
      <dgm:spPr/>
      <dgm:t>
        <a:bodyPr/>
        <a:lstStyle/>
        <a:p>
          <a:endParaRPr lang="en-US"/>
        </a:p>
      </dgm:t>
    </dgm:pt>
    <dgm:pt modelId="{83AECC4E-D511-4678-87A9-FCEAF387D19E}" type="pres">
      <dgm:prSet presAssocID="{1C9BED2F-3306-4876-83A3-F52E330C1A75}" presName="CompostProcess" presStyleCnt="0">
        <dgm:presLayoutVars>
          <dgm:dir/>
          <dgm:resizeHandles val="exact"/>
        </dgm:presLayoutVars>
      </dgm:prSet>
      <dgm:spPr/>
    </dgm:pt>
    <dgm:pt modelId="{C16735D2-744B-4C9F-8B63-C4C23038E720}" type="pres">
      <dgm:prSet presAssocID="{1C9BED2F-3306-4876-83A3-F52E330C1A75}" presName="arrow" presStyleLbl="bgShp" presStyleIdx="0" presStyleCnt="1"/>
      <dgm:spPr/>
    </dgm:pt>
    <dgm:pt modelId="{BE772D76-BFBE-4EFD-85D1-EEBCBFD7179D}" type="pres">
      <dgm:prSet presAssocID="{1C9BED2F-3306-4876-83A3-F52E330C1A75}" presName="linearProcess" presStyleCnt="0"/>
      <dgm:spPr/>
    </dgm:pt>
    <dgm:pt modelId="{B5716CCA-7138-413C-85BA-92393211B4E1}" type="pres">
      <dgm:prSet presAssocID="{EA14AC3F-7A38-4938-AD0F-BC641E23A371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015BF8-4F9A-4B30-B6EC-2E5624839A37}" type="pres">
      <dgm:prSet presAssocID="{3C5184BC-C8ED-4B5B-B3C6-E342A95C1C6B}" presName="sibTrans" presStyleCnt="0"/>
      <dgm:spPr/>
    </dgm:pt>
    <dgm:pt modelId="{31BC39D3-8B59-460B-9D8E-85A2DE366C33}" type="pres">
      <dgm:prSet presAssocID="{8B0B2E81-6459-45A2-B7A1-C375D2D63395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AF977-49A9-4525-9FAA-73F1A92C039B}" type="pres">
      <dgm:prSet presAssocID="{DA9B1489-844D-46AB-AA81-74BCF7DB08B5}" presName="sibTrans" presStyleCnt="0"/>
      <dgm:spPr/>
    </dgm:pt>
    <dgm:pt modelId="{5B172926-233B-4B30-954F-42084E6CD19C}" type="pres">
      <dgm:prSet presAssocID="{25951F04-23B3-496B-B678-69584BC6A508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EAD75-30AE-4954-A1F2-01FC4BB9BF87}" type="pres">
      <dgm:prSet presAssocID="{884FD083-8F55-4B6C-8890-83273FDBD57F}" presName="sibTrans" presStyleCnt="0"/>
      <dgm:spPr/>
    </dgm:pt>
    <dgm:pt modelId="{5467169B-5EF2-48C4-A03D-863966079D78}" type="pres">
      <dgm:prSet presAssocID="{0BF36DB3-D3F1-43E0-8426-D3B018821DDD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B23DF-0972-43C1-8305-33C4D6000A16}" type="pres">
      <dgm:prSet presAssocID="{4E4C5AB8-9675-4E59-93D5-C4965445331D}" presName="sibTrans" presStyleCnt="0"/>
      <dgm:spPr/>
    </dgm:pt>
    <dgm:pt modelId="{A926A6EA-6CBB-45B2-B2B4-C60101EC5BAA}" type="pres">
      <dgm:prSet presAssocID="{DFB9E554-FE44-4EEB-940B-AE88C5CA0832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1B7B4-93E7-4FEF-A1B9-F9E8D97CEBC9}" type="pres">
      <dgm:prSet presAssocID="{DB7B2DD4-E153-4BDD-8068-3047C89841C8}" presName="sibTrans" presStyleCnt="0"/>
      <dgm:spPr/>
    </dgm:pt>
    <dgm:pt modelId="{1D24CB16-E912-4386-89E8-85BB88EB1F3F}" type="pres">
      <dgm:prSet presAssocID="{61C20C40-5443-488D-9876-BD82C163482A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4A2FC-95E2-45E7-8FEE-BFD5E152D696}" type="pres">
      <dgm:prSet presAssocID="{A82459EB-48A2-413B-8947-5389C2FC8D5D}" presName="sibTrans" presStyleCnt="0"/>
      <dgm:spPr/>
    </dgm:pt>
    <dgm:pt modelId="{69395ED9-B294-4B54-8B93-DC057BBC43DC}" type="pres">
      <dgm:prSet presAssocID="{960A7E01-DF48-4EDF-A844-9E80179E37E0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C907A2-816B-4AE6-85F1-B08F8D17CA5C}" type="presOf" srcId="{61C20C40-5443-488D-9876-BD82C163482A}" destId="{1D24CB16-E912-4386-89E8-85BB88EB1F3F}" srcOrd="0" destOrd="0" presId="urn:microsoft.com/office/officeart/2005/8/layout/hProcess9"/>
    <dgm:cxn modelId="{BB9467D5-26F7-4CC5-A335-EC2CDBB5BA63}" srcId="{1C9BED2F-3306-4876-83A3-F52E330C1A75}" destId="{61C20C40-5443-488D-9876-BD82C163482A}" srcOrd="5" destOrd="0" parTransId="{70DE3334-6AD3-4CA1-81D9-C89748A7C57C}" sibTransId="{A82459EB-48A2-413B-8947-5389C2FC8D5D}"/>
    <dgm:cxn modelId="{3A4802BB-07A1-417A-B6BA-9C2DF6162B2B}" type="presOf" srcId="{EA14AC3F-7A38-4938-AD0F-BC641E23A371}" destId="{B5716CCA-7138-413C-85BA-92393211B4E1}" srcOrd="0" destOrd="0" presId="urn:microsoft.com/office/officeart/2005/8/layout/hProcess9"/>
    <dgm:cxn modelId="{156A726C-4735-4E3E-B572-670718AB118B}" type="presOf" srcId="{0BF36DB3-D3F1-43E0-8426-D3B018821DDD}" destId="{5467169B-5EF2-48C4-A03D-863966079D78}" srcOrd="0" destOrd="0" presId="urn:microsoft.com/office/officeart/2005/8/layout/hProcess9"/>
    <dgm:cxn modelId="{39E19980-6B6A-41D9-B958-04BE808B773F}" type="presOf" srcId="{8B0B2E81-6459-45A2-B7A1-C375D2D63395}" destId="{31BC39D3-8B59-460B-9D8E-85A2DE366C33}" srcOrd="0" destOrd="0" presId="urn:microsoft.com/office/officeart/2005/8/layout/hProcess9"/>
    <dgm:cxn modelId="{D87C9373-101A-4ECE-8F17-0FF999779E0F}" type="presOf" srcId="{960A7E01-DF48-4EDF-A844-9E80179E37E0}" destId="{69395ED9-B294-4B54-8B93-DC057BBC43DC}" srcOrd="0" destOrd="0" presId="urn:microsoft.com/office/officeart/2005/8/layout/hProcess9"/>
    <dgm:cxn modelId="{DE0B6710-5A6B-4BE7-B5E2-DB390BE113C0}" srcId="{1C9BED2F-3306-4876-83A3-F52E330C1A75}" destId="{0BF36DB3-D3F1-43E0-8426-D3B018821DDD}" srcOrd="3" destOrd="0" parTransId="{7E839D4E-45B4-4A61-BF0D-DD530C8BE9A6}" sibTransId="{4E4C5AB8-9675-4E59-93D5-C4965445331D}"/>
    <dgm:cxn modelId="{2B66D0F2-D3FC-4845-ABC0-5654AB71CD64}" type="presOf" srcId="{1C9BED2F-3306-4876-83A3-F52E330C1A75}" destId="{83AECC4E-D511-4678-87A9-FCEAF387D19E}" srcOrd="0" destOrd="0" presId="urn:microsoft.com/office/officeart/2005/8/layout/hProcess9"/>
    <dgm:cxn modelId="{CDAF07CC-9A6C-4F06-9F5B-DA86CE078FED}" srcId="{1C9BED2F-3306-4876-83A3-F52E330C1A75}" destId="{EA14AC3F-7A38-4938-AD0F-BC641E23A371}" srcOrd="0" destOrd="0" parTransId="{1E43135D-E6AC-489A-B891-C7AF80B7A8AF}" sibTransId="{3C5184BC-C8ED-4B5B-B3C6-E342A95C1C6B}"/>
    <dgm:cxn modelId="{EBE04677-B879-4008-95BD-65AE93F1C932}" srcId="{1C9BED2F-3306-4876-83A3-F52E330C1A75}" destId="{DFB9E554-FE44-4EEB-940B-AE88C5CA0832}" srcOrd="4" destOrd="0" parTransId="{5AFA7D15-B11A-4DA8-90CA-B6C3D6855DB3}" sibTransId="{DB7B2DD4-E153-4BDD-8068-3047C89841C8}"/>
    <dgm:cxn modelId="{8EEB6174-FD35-4F5C-B1B0-5A46DD258C7E}" srcId="{1C9BED2F-3306-4876-83A3-F52E330C1A75}" destId="{8B0B2E81-6459-45A2-B7A1-C375D2D63395}" srcOrd="1" destOrd="0" parTransId="{0B321358-FABF-4055-8711-4055C4D86D38}" sibTransId="{DA9B1489-844D-46AB-AA81-74BCF7DB08B5}"/>
    <dgm:cxn modelId="{549E21DE-F545-45B1-B2B3-A73BBD2F86F9}" srcId="{1C9BED2F-3306-4876-83A3-F52E330C1A75}" destId="{960A7E01-DF48-4EDF-A844-9E80179E37E0}" srcOrd="6" destOrd="0" parTransId="{2DC91D81-CA0A-4745-9A64-EE4061CFEBC5}" sibTransId="{8E2E939F-8BE1-43DD-9CA2-2F4FAB984A3C}"/>
    <dgm:cxn modelId="{5D730038-2B05-4CBD-AB45-1D4147DE40C5}" type="presOf" srcId="{DFB9E554-FE44-4EEB-940B-AE88C5CA0832}" destId="{A926A6EA-6CBB-45B2-B2B4-C60101EC5BAA}" srcOrd="0" destOrd="0" presId="urn:microsoft.com/office/officeart/2005/8/layout/hProcess9"/>
    <dgm:cxn modelId="{2D395D33-61E9-4AE4-A2BB-8939129FA626}" srcId="{1C9BED2F-3306-4876-83A3-F52E330C1A75}" destId="{25951F04-23B3-496B-B678-69584BC6A508}" srcOrd="2" destOrd="0" parTransId="{1809E835-88B8-47F3-BBE6-E3D8D148A18C}" sibTransId="{884FD083-8F55-4B6C-8890-83273FDBD57F}"/>
    <dgm:cxn modelId="{B6E55ACA-0E3B-43DE-979A-FC00358BE458}" type="presOf" srcId="{25951F04-23B3-496B-B678-69584BC6A508}" destId="{5B172926-233B-4B30-954F-42084E6CD19C}" srcOrd="0" destOrd="0" presId="urn:microsoft.com/office/officeart/2005/8/layout/hProcess9"/>
    <dgm:cxn modelId="{44A8A56E-BDB0-4D8C-95EC-828F7999F7E0}" type="presParOf" srcId="{83AECC4E-D511-4678-87A9-FCEAF387D19E}" destId="{C16735D2-744B-4C9F-8B63-C4C23038E720}" srcOrd="0" destOrd="0" presId="urn:microsoft.com/office/officeart/2005/8/layout/hProcess9"/>
    <dgm:cxn modelId="{EEB795FC-028E-4026-83FE-91A1B8B81D64}" type="presParOf" srcId="{83AECC4E-D511-4678-87A9-FCEAF387D19E}" destId="{BE772D76-BFBE-4EFD-85D1-EEBCBFD7179D}" srcOrd="1" destOrd="0" presId="urn:microsoft.com/office/officeart/2005/8/layout/hProcess9"/>
    <dgm:cxn modelId="{6EB98C51-A241-4680-9AFF-73D172F14CEB}" type="presParOf" srcId="{BE772D76-BFBE-4EFD-85D1-EEBCBFD7179D}" destId="{B5716CCA-7138-413C-85BA-92393211B4E1}" srcOrd="0" destOrd="0" presId="urn:microsoft.com/office/officeart/2005/8/layout/hProcess9"/>
    <dgm:cxn modelId="{AFD3A547-D3CB-4CB2-975F-E93E32791118}" type="presParOf" srcId="{BE772D76-BFBE-4EFD-85D1-EEBCBFD7179D}" destId="{88015BF8-4F9A-4B30-B6EC-2E5624839A37}" srcOrd="1" destOrd="0" presId="urn:microsoft.com/office/officeart/2005/8/layout/hProcess9"/>
    <dgm:cxn modelId="{6DD1C057-A1A1-44CD-8805-B202C30874EB}" type="presParOf" srcId="{BE772D76-BFBE-4EFD-85D1-EEBCBFD7179D}" destId="{31BC39D3-8B59-460B-9D8E-85A2DE366C33}" srcOrd="2" destOrd="0" presId="urn:microsoft.com/office/officeart/2005/8/layout/hProcess9"/>
    <dgm:cxn modelId="{2F1EFBBB-AC58-4083-B92A-66807A6EBD1B}" type="presParOf" srcId="{BE772D76-BFBE-4EFD-85D1-EEBCBFD7179D}" destId="{2EDAF977-49A9-4525-9FAA-73F1A92C039B}" srcOrd="3" destOrd="0" presId="urn:microsoft.com/office/officeart/2005/8/layout/hProcess9"/>
    <dgm:cxn modelId="{735E5839-A34A-4E90-BC35-E083720E0E5C}" type="presParOf" srcId="{BE772D76-BFBE-4EFD-85D1-EEBCBFD7179D}" destId="{5B172926-233B-4B30-954F-42084E6CD19C}" srcOrd="4" destOrd="0" presId="urn:microsoft.com/office/officeart/2005/8/layout/hProcess9"/>
    <dgm:cxn modelId="{78B5E30A-E0FF-4131-B447-04754192D46F}" type="presParOf" srcId="{BE772D76-BFBE-4EFD-85D1-EEBCBFD7179D}" destId="{0ABEAD75-30AE-4954-A1F2-01FC4BB9BF87}" srcOrd="5" destOrd="0" presId="urn:microsoft.com/office/officeart/2005/8/layout/hProcess9"/>
    <dgm:cxn modelId="{999581A6-A3B9-4791-BF1F-421F6953DABB}" type="presParOf" srcId="{BE772D76-BFBE-4EFD-85D1-EEBCBFD7179D}" destId="{5467169B-5EF2-48C4-A03D-863966079D78}" srcOrd="6" destOrd="0" presId="urn:microsoft.com/office/officeart/2005/8/layout/hProcess9"/>
    <dgm:cxn modelId="{19D287E5-A583-42DD-85A9-156ADC47D507}" type="presParOf" srcId="{BE772D76-BFBE-4EFD-85D1-EEBCBFD7179D}" destId="{60AB23DF-0972-43C1-8305-33C4D6000A16}" srcOrd="7" destOrd="0" presId="urn:microsoft.com/office/officeart/2005/8/layout/hProcess9"/>
    <dgm:cxn modelId="{46180C79-C4F3-4F23-A482-179AA3D04FBA}" type="presParOf" srcId="{BE772D76-BFBE-4EFD-85D1-EEBCBFD7179D}" destId="{A926A6EA-6CBB-45B2-B2B4-C60101EC5BAA}" srcOrd="8" destOrd="0" presId="urn:microsoft.com/office/officeart/2005/8/layout/hProcess9"/>
    <dgm:cxn modelId="{2BD9B89A-70B6-4992-8C2C-5E095F484ED6}" type="presParOf" srcId="{BE772D76-BFBE-4EFD-85D1-EEBCBFD7179D}" destId="{27B1B7B4-93E7-4FEF-A1B9-F9E8D97CEBC9}" srcOrd="9" destOrd="0" presId="urn:microsoft.com/office/officeart/2005/8/layout/hProcess9"/>
    <dgm:cxn modelId="{FE7BAF2F-A870-4BAE-A4C4-0AC66171CA20}" type="presParOf" srcId="{BE772D76-BFBE-4EFD-85D1-EEBCBFD7179D}" destId="{1D24CB16-E912-4386-89E8-85BB88EB1F3F}" srcOrd="10" destOrd="0" presId="urn:microsoft.com/office/officeart/2005/8/layout/hProcess9"/>
    <dgm:cxn modelId="{FFCFF4EA-A9D3-42E8-9C82-A9075C5430A7}" type="presParOf" srcId="{BE772D76-BFBE-4EFD-85D1-EEBCBFD7179D}" destId="{DB64A2FC-95E2-45E7-8FEE-BFD5E152D696}" srcOrd="11" destOrd="0" presId="urn:microsoft.com/office/officeart/2005/8/layout/hProcess9"/>
    <dgm:cxn modelId="{0CC11CE5-52FD-4161-878A-75A5C65F0429}" type="presParOf" srcId="{BE772D76-BFBE-4EFD-85D1-EEBCBFD7179D}" destId="{69395ED9-B294-4B54-8B93-DC057BBC43DC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4C3CD5-62CB-4453-B302-429C384C4BC5}" type="doc">
      <dgm:prSet loTypeId="urn:microsoft.com/office/officeart/2005/8/layout/pyramid2" loCatId="list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DACFEE-3CF8-441D-9827-B4D5189B1431}">
      <dgm:prSet/>
      <dgm:spPr/>
      <dgm:t>
        <a:bodyPr/>
        <a:lstStyle/>
        <a:p>
          <a:r>
            <a:rPr lang="nb-NO" dirty="0" smtClean="0"/>
            <a:t>Din kritikk av artikkelen – syretesten (hva har du skjønt)</a:t>
          </a:r>
          <a:endParaRPr lang="nb-NO" dirty="0"/>
        </a:p>
      </dgm:t>
    </dgm:pt>
    <dgm:pt modelId="{F0B21C6D-9C1E-40A4-8805-D9BF5A25CAF2}" type="parTrans" cxnId="{8950DF84-50B1-4717-BCF9-B2E47CE018AF}">
      <dgm:prSet/>
      <dgm:spPr/>
      <dgm:t>
        <a:bodyPr/>
        <a:lstStyle/>
        <a:p>
          <a:endParaRPr lang="en-US"/>
        </a:p>
      </dgm:t>
    </dgm:pt>
    <dgm:pt modelId="{0082802A-EF6C-4651-B734-389C4D57ABDA}" type="sibTrans" cxnId="{8950DF84-50B1-4717-BCF9-B2E47CE018AF}">
      <dgm:prSet/>
      <dgm:spPr/>
      <dgm:t>
        <a:bodyPr/>
        <a:lstStyle/>
        <a:p>
          <a:endParaRPr lang="en-US"/>
        </a:p>
      </dgm:t>
    </dgm:pt>
    <dgm:pt modelId="{908E5135-089D-41C2-840E-14E348341CDC}">
      <dgm:prSet phldrT="[Text]"/>
      <dgm:spPr/>
      <dgm:t>
        <a:bodyPr/>
        <a:lstStyle/>
        <a:p>
          <a:r>
            <a:rPr lang="nb-NO" dirty="0" smtClean="0"/>
            <a:t>Hva omhandler artikkelen?</a:t>
          </a:r>
          <a:endParaRPr lang="nb-NO" dirty="0"/>
        </a:p>
      </dgm:t>
    </dgm:pt>
    <dgm:pt modelId="{8F059AEB-B2E6-4B02-86C7-74D98F13AF35}" type="parTrans" cxnId="{D32705EA-3E22-4631-A18E-EE034DFA816F}">
      <dgm:prSet/>
      <dgm:spPr/>
      <dgm:t>
        <a:bodyPr/>
        <a:lstStyle/>
        <a:p>
          <a:endParaRPr lang="en-US"/>
        </a:p>
      </dgm:t>
    </dgm:pt>
    <dgm:pt modelId="{13E6BEF3-0701-423C-9581-CB6CE0D072D0}" type="sibTrans" cxnId="{D32705EA-3E22-4631-A18E-EE034DFA816F}">
      <dgm:prSet/>
      <dgm:spPr/>
      <dgm:t>
        <a:bodyPr/>
        <a:lstStyle/>
        <a:p>
          <a:endParaRPr lang="en-US"/>
        </a:p>
      </dgm:t>
    </dgm:pt>
    <dgm:pt modelId="{81C7F29E-AE52-479D-A910-4E4618B0E32A}">
      <dgm:prSet/>
      <dgm:spPr/>
      <dgm:t>
        <a:bodyPr/>
        <a:lstStyle/>
        <a:p>
          <a:r>
            <a:rPr lang="nb-NO" dirty="0" smtClean="0"/>
            <a:t>Hvorfor er temaet viktig å studert?</a:t>
          </a:r>
          <a:endParaRPr lang="nb-NO" dirty="0"/>
        </a:p>
      </dgm:t>
    </dgm:pt>
    <dgm:pt modelId="{6A660E64-C84D-4A2C-AB5D-3C927E3E3AF7}" type="parTrans" cxnId="{9C7E350E-7191-4E50-868F-0DE1A326F888}">
      <dgm:prSet/>
      <dgm:spPr/>
      <dgm:t>
        <a:bodyPr/>
        <a:lstStyle/>
        <a:p>
          <a:endParaRPr lang="en-US"/>
        </a:p>
      </dgm:t>
    </dgm:pt>
    <dgm:pt modelId="{A08AB6A7-F3F8-407C-ACB2-7BE2FD2F8DF2}" type="sibTrans" cxnId="{9C7E350E-7191-4E50-868F-0DE1A326F888}">
      <dgm:prSet/>
      <dgm:spPr/>
      <dgm:t>
        <a:bodyPr/>
        <a:lstStyle/>
        <a:p>
          <a:endParaRPr lang="en-US"/>
        </a:p>
      </dgm:t>
    </dgm:pt>
    <dgm:pt modelId="{C5AB390C-E9ED-4B1D-8D19-5C138ABCE9C0}">
      <dgm:prSet/>
      <dgm:spPr/>
      <dgm:t>
        <a:bodyPr/>
        <a:lstStyle/>
        <a:p>
          <a:r>
            <a:rPr lang="nb-NO" dirty="0" smtClean="0"/>
            <a:t>Hvordan ble studiet gjennomført?</a:t>
          </a:r>
          <a:endParaRPr lang="nb-NO" dirty="0"/>
        </a:p>
      </dgm:t>
    </dgm:pt>
    <dgm:pt modelId="{DF22E52A-80F3-4050-B28B-0F6B16C03738}" type="parTrans" cxnId="{AD005928-B81B-4AE2-A929-C079A1E186E2}">
      <dgm:prSet/>
      <dgm:spPr/>
      <dgm:t>
        <a:bodyPr/>
        <a:lstStyle/>
        <a:p>
          <a:endParaRPr lang="en-US"/>
        </a:p>
      </dgm:t>
    </dgm:pt>
    <dgm:pt modelId="{F8C7D50A-EBE7-4BDC-8A1C-BFEFC8E1FE74}" type="sibTrans" cxnId="{AD005928-B81B-4AE2-A929-C079A1E186E2}">
      <dgm:prSet/>
      <dgm:spPr/>
      <dgm:t>
        <a:bodyPr/>
        <a:lstStyle/>
        <a:p>
          <a:endParaRPr lang="en-US"/>
        </a:p>
      </dgm:t>
    </dgm:pt>
    <dgm:pt modelId="{2B2F167A-D4AE-4562-B2E8-438D60FB6049}">
      <dgm:prSet/>
      <dgm:spPr/>
      <dgm:t>
        <a:bodyPr/>
        <a:lstStyle/>
        <a:p>
          <a:r>
            <a:rPr lang="nb-NO" dirty="0" smtClean="0"/>
            <a:t>Hovedfunn</a:t>
          </a:r>
          <a:endParaRPr lang="nb-NO" dirty="0"/>
        </a:p>
      </dgm:t>
    </dgm:pt>
    <dgm:pt modelId="{04964C3C-39AC-4E3A-BCAE-83F0B21767B0}" type="parTrans" cxnId="{D9B3A040-76C8-4ECA-9671-03155F6A6A17}">
      <dgm:prSet/>
      <dgm:spPr/>
      <dgm:t>
        <a:bodyPr/>
        <a:lstStyle/>
        <a:p>
          <a:endParaRPr lang="en-US"/>
        </a:p>
      </dgm:t>
    </dgm:pt>
    <dgm:pt modelId="{05B4B4CC-844D-4434-802C-8BAC839A2289}" type="sibTrans" cxnId="{D9B3A040-76C8-4ECA-9671-03155F6A6A17}">
      <dgm:prSet/>
      <dgm:spPr/>
      <dgm:t>
        <a:bodyPr/>
        <a:lstStyle/>
        <a:p>
          <a:endParaRPr lang="en-US"/>
        </a:p>
      </dgm:t>
    </dgm:pt>
    <dgm:pt modelId="{4EDA1303-3009-4117-9D03-AB51E8A15499}">
      <dgm:prSet/>
      <dgm:spPr/>
      <dgm:t>
        <a:bodyPr/>
        <a:lstStyle/>
        <a:p>
          <a:r>
            <a:rPr lang="nb-NO" dirty="0" smtClean="0"/>
            <a:t>Implikasjoner?</a:t>
          </a:r>
          <a:endParaRPr lang="nb-NO" dirty="0"/>
        </a:p>
      </dgm:t>
    </dgm:pt>
    <dgm:pt modelId="{BB4EF04F-526B-4D61-B0A0-2B4529CFF370}" type="parTrans" cxnId="{99D7AF6B-1FFA-4F73-820B-EDC545C1176E}">
      <dgm:prSet/>
      <dgm:spPr/>
      <dgm:t>
        <a:bodyPr/>
        <a:lstStyle/>
        <a:p>
          <a:endParaRPr lang="en-US"/>
        </a:p>
      </dgm:t>
    </dgm:pt>
    <dgm:pt modelId="{9F838895-C112-4345-8908-5048323159D5}" type="sibTrans" cxnId="{99D7AF6B-1FFA-4F73-820B-EDC545C1176E}">
      <dgm:prSet/>
      <dgm:spPr/>
      <dgm:t>
        <a:bodyPr/>
        <a:lstStyle/>
        <a:p>
          <a:endParaRPr lang="en-US"/>
        </a:p>
      </dgm:t>
    </dgm:pt>
    <dgm:pt modelId="{F7D315F2-FC8B-4D1B-B2EF-032E3796D414}">
      <dgm:prSet/>
      <dgm:spPr/>
      <dgm:t>
        <a:bodyPr/>
        <a:lstStyle/>
        <a:p>
          <a:r>
            <a:rPr lang="nb-NO" dirty="0" smtClean="0"/>
            <a:t>Hva fant forfattere ikke svar på?</a:t>
          </a:r>
          <a:endParaRPr lang="nb-NO" dirty="0"/>
        </a:p>
      </dgm:t>
    </dgm:pt>
    <dgm:pt modelId="{D043EDD0-7E63-406B-830E-8861E2B5B670}" type="parTrans" cxnId="{9B7BC433-4401-42F3-AC61-8C69BEDE5E7E}">
      <dgm:prSet/>
      <dgm:spPr/>
      <dgm:t>
        <a:bodyPr/>
        <a:lstStyle/>
        <a:p>
          <a:endParaRPr lang="en-US"/>
        </a:p>
      </dgm:t>
    </dgm:pt>
    <dgm:pt modelId="{49D31D89-C109-4D3F-9C93-AF57700598E6}" type="sibTrans" cxnId="{9B7BC433-4401-42F3-AC61-8C69BEDE5E7E}">
      <dgm:prSet/>
      <dgm:spPr/>
      <dgm:t>
        <a:bodyPr/>
        <a:lstStyle/>
        <a:p>
          <a:endParaRPr lang="en-US"/>
        </a:p>
      </dgm:t>
    </dgm:pt>
    <dgm:pt modelId="{0E0EC675-0FB9-4D06-9C8C-FED234D8E52B}" type="pres">
      <dgm:prSet presAssocID="{4C4C3CD5-62CB-4453-B302-429C384C4BC5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1738DCE-428A-4807-AAFD-EA1F61DA5A46}" type="pres">
      <dgm:prSet presAssocID="{4C4C3CD5-62CB-4453-B302-429C384C4BC5}" presName="pyramid" presStyleLbl="node1" presStyleIdx="0" presStyleCnt="1"/>
      <dgm:spPr/>
    </dgm:pt>
    <dgm:pt modelId="{622DF6F8-FC7A-43B5-9985-51981DB1E118}" type="pres">
      <dgm:prSet presAssocID="{4C4C3CD5-62CB-4453-B302-429C384C4BC5}" presName="theList" presStyleCnt="0"/>
      <dgm:spPr/>
    </dgm:pt>
    <dgm:pt modelId="{2AEDE3E2-376C-4362-B384-8EAA6791B74A}" type="pres">
      <dgm:prSet presAssocID="{A2DACFEE-3CF8-441D-9827-B4D5189B1431}" presName="aNode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33E059-25F3-4D72-B36E-62ED01D60039}" type="pres">
      <dgm:prSet presAssocID="{A2DACFEE-3CF8-441D-9827-B4D5189B1431}" presName="aSpace" presStyleCnt="0"/>
      <dgm:spPr/>
    </dgm:pt>
    <dgm:pt modelId="{6457974B-0E1F-4F3C-A0B6-F26C99708344}" type="pres">
      <dgm:prSet presAssocID="{F7D315F2-FC8B-4D1B-B2EF-032E3796D414}" presName="aNode" presStyleLbl="fgAcc1" presStyleIdx="1" presStyleCnt="7" custLinFactNeighborX="1050" custLinFactNeighborY="-214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8E029-620F-4F98-ABB2-5F4845B2BCFD}" type="pres">
      <dgm:prSet presAssocID="{F7D315F2-FC8B-4D1B-B2EF-032E3796D414}" presName="aSpace" presStyleCnt="0"/>
      <dgm:spPr/>
    </dgm:pt>
    <dgm:pt modelId="{DBC52B38-9174-499C-A631-7DD9343B4D33}" type="pres">
      <dgm:prSet presAssocID="{4EDA1303-3009-4117-9D03-AB51E8A15499}" presName="aNode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58884-52FC-474C-AFC6-45A8E16F8A7D}" type="pres">
      <dgm:prSet presAssocID="{4EDA1303-3009-4117-9D03-AB51E8A15499}" presName="aSpace" presStyleCnt="0"/>
      <dgm:spPr/>
    </dgm:pt>
    <dgm:pt modelId="{09111330-300D-4B15-9E9A-F4F5E9C7E556}" type="pres">
      <dgm:prSet presAssocID="{2B2F167A-D4AE-4562-B2E8-438D60FB6049}" presName="aNode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79330-8C08-42EA-AFE4-1D947A55D3DF}" type="pres">
      <dgm:prSet presAssocID="{2B2F167A-D4AE-4562-B2E8-438D60FB6049}" presName="aSpace" presStyleCnt="0"/>
      <dgm:spPr/>
    </dgm:pt>
    <dgm:pt modelId="{DB52A97F-818A-43F0-8627-E63DCE9FF792}" type="pres">
      <dgm:prSet presAssocID="{C5AB390C-E9ED-4B1D-8D19-5C138ABCE9C0}" presName="aNode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B6773-E826-43F2-94A3-26573213DF6A}" type="pres">
      <dgm:prSet presAssocID="{C5AB390C-E9ED-4B1D-8D19-5C138ABCE9C0}" presName="aSpace" presStyleCnt="0"/>
      <dgm:spPr/>
    </dgm:pt>
    <dgm:pt modelId="{298B06BE-3BD5-4B97-BDC7-1699F2C7D663}" type="pres">
      <dgm:prSet presAssocID="{81C7F29E-AE52-479D-A910-4E4618B0E32A}" presName="aNode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A256B-4525-4375-B3C1-F0EA08F2CB17}" type="pres">
      <dgm:prSet presAssocID="{81C7F29E-AE52-479D-A910-4E4618B0E32A}" presName="aSpace" presStyleCnt="0"/>
      <dgm:spPr/>
    </dgm:pt>
    <dgm:pt modelId="{EF648062-E5AD-4AE7-83B5-E8847F98E9F0}" type="pres">
      <dgm:prSet presAssocID="{908E5135-089D-41C2-840E-14E348341CDC}" presName="aNode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DA1863-2D8F-432E-A420-EDBBDBD8B116}" type="pres">
      <dgm:prSet presAssocID="{908E5135-089D-41C2-840E-14E348341CDC}" presName="aSpace" presStyleCnt="0"/>
      <dgm:spPr/>
    </dgm:pt>
  </dgm:ptLst>
  <dgm:cxnLst>
    <dgm:cxn modelId="{B10F88FE-EC9B-45B8-9178-FD7732ACEB1D}" type="presOf" srcId="{908E5135-089D-41C2-840E-14E348341CDC}" destId="{EF648062-E5AD-4AE7-83B5-E8847F98E9F0}" srcOrd="0" destOrd="0" presId="urn:microsoft.com/office/officeart/2005/8/layout/pyramid2"/>
    <dgm:cxn modelId="{55CC2398-ED83-40FA-A997-4867C91F52A3}" type="presOf" srcId="{2B2F167A-D4AE-4562-B2E8-438D60FB6049}" destId="{09111330-300D-4B15-9E9A-F4F5E9C7E556}" srcOrd="0" destOrd="0" presId="urn:microsoft.com/office/officeart/2005/8/layout/pyramid2"/>
    <dgm:cxn modelId="{D9B3A040-76C8-4ECA-9671-03155F6A6A17}" srcId="{4C4C3CD5-62CB-4453-B302-429C384C4BC5}" destId="{2B2F167A-D4AE-4562-B2E8-438D60FB6049}" srcOrd="3" destOrd="0" parTransId="{04964C3C-39AC-4E3A-BCAE-83F0B21767B0}" sibTransId="{05B4B4CC-844D-4434-802C-8BAC839A2289}"/>
    <dgm:cxn modelId="{15CA29BE-411A-4FFA-9A4A-7C705E8B219B}" type="presOf" srcId="{4C4C3CD5-62CB-4453-B302-429C384C4BC5}" destId="{0E0EC675-0FB9-4D06-9C8C-FED234D8E52B}" srcOrd="0" destOrd="0" presId="urn:microsoft.com/office/officeart/2005/8/layout/pyramid2"/>
    <dgm:cxn modelId="{DDDDAD31-E76D-4359-80C8-0AE8A09AEEE3}" type="presOf" srcId="{C5AB390C-E9ED-4B1D-8D19-5C138ABCE9C0}" destId="{DB52A97F-818A-43F0-8627-E63DCE9FF792}" srcOrd="0" destOrd="0" presId="urn:microsoft.com/office/officeart/2005/8/layout/pyramid2"/>
    <dgm:cxn modelId="{9C7E350E-7191-4E50-868F-0DE1A326F888}" srcId="{4C4C3CD5-62CB-4453-B302-429C384C4BC5}" destId="{81C7F29E-AE52-479D-A910-4E4618B0E32A}" srcOrd="5" destOrd="0" parTransId="{6A660E64-C84D-4A2C-AB5D-3C927E3E3AF7}" sibTransId="{A08AB6A7-F3F8-407C-ACB2-7BE2FD2F8DF2}"/>
    <dgm:cxn modelId="{D32705EA-3E22-4631-A18E-EE034DFA816F}" srcId="{4C4C3CD5-62CB-4453-B302-429C384C4BC5}" destId="{908E5135-089D-41C2-840E-14E348341CDC}" srcOrd="6" destOrd="0" parTransId="{8F059AEB-B2E6-4B02-86C7-74D98F13AF35}" sibTransId="{13E6BEF3-0701-423C-9581-CB6CE0D072D0}"/>
    <dgm:cxn modelId="{AD005928-B81B-4AE2-A929-C079A1E186E2}" srcId="{4C4C3CD5-62CB-4453-B302-429C384C4BC5}" destId="{C5AB390C-E9ED-4B1D-8D19-5C138ABCE9C0}" srcOrd="4" destOrd="0" parTransId="{DF22E52A-80F3-4050-B28B-0F6B16C03738}" sibTransId="{F8C7D50A-EBE7-4BDC-8A1C-BFEFC8E1FE74}"/>
    <dgm:cxn modelId="{8950DF84-50B1-4717-BCF9-B2E47CE018AF}" srcId="{4C4C3CD5-62CB-4453-B302-429C384C4BC5}" destId="{A2DACFEE-3CF8-441D-9827-B4D5189B1431}" srcOrd="0" destOrd="0" parTransId="{F0B21C6D-9C1E-40A4-8805-D9BF5A25CAF2}" sibTransId="{0082802A-EF6C-4651-B734-389C4D57ABDA}"/>
    <dgm:cxn modelId="{5FE50287-22FA-4C8A-A125-82E15820C4F9}" type="presOf" srcId="{4EDA1303-3009-4117-9D03-AB51E8A15499}" destId="{DBC52B38-9174-499C-A631-7DD9343B4D33}" srcOrd="0" destOrd="0" presId="urn:microsoft.com/office/officeart/2005/8/layout/pyramid2"/>
    <dgm:cxn modelId="{9B7BC433-4401-42F3-AC61-8C69BEDE5E7E}" srcId="{4C4C3CD5-62CB-4453-B302-429C384C4BC5}" destId="{F7D315F2-FC8B-4D1B-B2EF-032E3796D414}" srcOrd="1" destOrd="0" parTransId="{D043EDD0-7E63-406B-830E-8861E2B5B670}" sibTransId="{49D31D89-C109-4D3F-9C93-AF57700598E6}"/>
    <dgm:cxn modelId="{E0A13C08-D019-4B13-B353-8060F93663A4}" type="presOf" srcId="{A2DACFEE-3CF8-441D-9827-B4D5189B1431}" destId="{2AEDE3E2-376C-4362-B384-8EAA6791B74A}" srcOrd="0" destOrd="0" presId="urn:microsoft.com/office/officeart/2005/8/layout/pyramid2"/>
    <dgm:cxn modelId="{96E97D76-44FF-47F9-A0E0-C98027347B36}" type="presOf" srcId="{81C7F29E-AE52-479D-A910-4E4618B0E32A}" destId="{298B06BE-3BD5-4B97-BDC7-1699F2C7D663}" srcOrd="0" destOrd="0" presId="urn:microsoft.com/office/officeart/2005/8/layout/pyramid2"/>
    <dgm:cxn modelId="{7F71D5CD-C498-485B-9680-E2ADCDCD7552}" type="presOf" srcId="{F7D315F2-FC8B-4D1B-B2EF-032E3796D414}" destId="{6457974B-0E1F-4F3C-A0B6-F26C99708344}" srcOrd="0" destOrd="0" presId="urn:microsoft.com/office/officeart/2005/8/layout/pyramid2"/>
    <dgm:cxn modelId="{99D7AF6B-1FFA-4F73-820B-EDC545C1176E}" srcId="{4C4C3CD5-62CB-4453-B302-429C384C4BC5}" destId="{4EDA1303-3009-4117-9D03-AB51E8A15499}" srcOrd="2" destOrd="0" parTransId="{BB4EF04F-526B-4D61-B0A0-2B4529CFF370}" sibTransId="{9F838895-C112-4345-8908-5048323159D5}"/>
    <dgm:cxn modelId="{600B3293-9797-4B25-91F5-8FB968B92098}" type="presParOf" srcId="{0E0EC675-0FB9-4D06-9C8C-FED234D8E52B}" destId="{51738DCE-428A-4807-AAFD-EA1F61DA5A46}" srcOrd="0" destOrd="0" presId="urn:microsoft.com/office/officeart/2005/8/layout/pyramid2"/>
    <dgm:cxn modelId="{12F88680-C09D-4CEA-B4FE-DBBB9FD688FD}" type="presParOf" srcId="{0E0EC675-0FB9-4D06-9C8C-FED234D8E52B}" destId="{622DF6F8-FC7A-43B5-9985-51981DB1E118}" srcOrd="1" destOrd="0" presId="urn:microsoft.com/office/officeart/2005/8/layout/pyramid2"/>
    <dgm:cxn modelId="{8C904B81-A7E6-4AE5-B0DE-442E279C4DE4}" type="presParOf" srcId="{622DF6F8-FC7A-43B5-9985-51981DB1E118}" destId="{2AEDE3E2-376C-4362-B384-8EAA6791B74A}" srcOrd="0" destOrd="0" presId="urn:microsoft.com/office/officeart/2005/8/layout/pyramid2"/>
    <dgm:cxn modelId="{05DE727F-154B-4FB0-8535-FE094C5C453A}" type="presParOf" srcId="{622DF6F8-FC7A-43B5-9985-51981DB1E118}" destId="{E533E059-25F3-4D72-B36E-62ED01D60039}" srcOrd="1" destOrd="0" presId="urn:microsoft.com/office/officeart/2005/8/layout/pyramid2"/>
    <dgm:cxn modelId="{72040FDE-4A64-4CD9-AE2B-A99C612CD6F0}" type="presParOf" srcId="{622DF6F8-FC7A-43B5-9985-51981DB1E118}" destId="{6457974B-0E1F-4F3C-A0B6-F26C99708344}" srcOrd="2" destOrd="0" presId="urn:microsoft.com/office/officeart/2005/8/layout/pyramid2"/>
    <dgm:cxn modelId="{B630BF36-4701-4C24-ACAB-B9DE31BD0820}" type="presParOf" srcId="{622DF6F8-FC7A-43B5-9985-51981DB1E118}" destId="{6068E029-620F-4F98-ABB2-5F4845B2BCFD}" srcOrd="3" destOrd="0" presId="urn:microsoft.com/office/officeart/2005/8/layout/pyramid2"/>
    <dgm:cxn modelId="{DEB60291-539A-4F2F-BE8B-48B0B04A2453}" type="presParOf" srcId="{622DF6F8-FC7A-43B5-9985-51981DB1E118}" destId="{DBC52B38-9174-499C-A631-7DD9343B4D33}" srcOrd="4" destOrd="0" presId="urn:microsoft.com/office/officeart/2005/8/layout/pyramid2"/>
    <dgm:cxn modelId="{DDE994E8-F068-4CDB-8F7B-CC8A13423D3C}" type="presParOf" srcId="{622DF6F8-FC7A-43B5-9985-51981DB1E118}" destId="{33F58884-52FC-474C-AFC6-45A8E16F8A7D}" srcOrd="5" destOrd="0" presId="urn:microsoft.com/office/officeart/2005/8/layout/pyramid2"/>
    <dgm:cxn modelId="{897D53D6-5933-449E-ABBB-FEDF18CDD42B}" type="presParOf" srcId="{622DF6F8-FC7A-43B5-9985-51981DB1E118}" destId="{09111330-300D-4B15-9E9A-F4F5E9C7E556}" srcOrd="6" destOrd="0" presId="urn:microsoft.com/office/officeart/2005/8/layout/pyramid2"/>
    <dgm:cxn modelId="{BAD76AB3-2EF4-477E-A398-B19B9FB06FAF}" type="presParOf" srcId="{622DF6F8-FC7A-43B5-9985-51981DB1E118}" destId="{98F79330-8C08-42EA-AFE4-1D947A55D3DF}" srcOrd="7" destOrd="0" presId="urn:microsoft.com/office/officeart/2005/8/layout/pyramid2"/>
    <dgm:cxn modelId="{10856D46-8316-4A5E-B662-FF305CFBF493}" type="presParOf" srcId="{622DF6F8-FC7A-43B5-9985-51981DB1E118}" destId="{DB52A97F-818A-43F0-8627-E63DCE9FF792}" srcOrd="8" destOrd="0" presId="urn:microsoft.com/office/officeart/2005/8/layout/pyramid2"/>
    <dgm:cxn modelId="{CE66D5AF-D0EF-4225-9627-A7F9B9E6A3E0}" type="presParOf" srcId="{622DF6F8-FC7A-43B5-9985-51981DB1E118}" destId="{41FB6773-E826-43F2-94A3-26573213DF6A}" srcOrd="9" destOrd="0" presId="urn:microsoft.com/office/officeart/2005/8/layout/pyramid2"/>
    <dgm:cxn modelId="{1A99679F-EA77-4A50-A367-35E11321D389}" type="presParOf" srcId="{622DF6F8-FC7A-43B5-9985-51981DB1E118}" destId="{298B06BE-3BD5-4B97-BDC7-1699F2C7D663}" srcOrd="10" destOrd="0" presId="urn:microsoft.com/office/officeart/2005/8/layout/pyramid2"/>
    <dgm:cxn modelId="{460D40E0-F18E-4DC0-9D02-DAD2BDB6DCD5}" type="presParOf" srcId="{622DF6F8-FC7A-43B5-9985-51981DB1E118}" destId="{FD5A256B-4525-4375-B3C1-F0EA08F2CB17}" srcOrd="11" destOrd="0" presId="urn:microsoft.com/office/officeart/2005/8/layout/pyramid2"/>
    <dgm:cxn modelId="{9867D5AD-5BBD-4249-8FB0-5C14C5737CB4}" type="presParOf" srcId="{622DF6F8-FC7A-43B5-9985-51981DB1E118}" destId="{EF648062-E5AD-4AE7-83B5-E8847F98E9F0}" srcOrd="12" destOrd="0" presId="urn:microsoft.com/office/officeart/2005/8/layout/pyramid2"/>
    <dgm:cxn modelId="{6204B788-DD2F-4B73-A977-CA62B4D8A4B7}" type="presParOf" srcId="{622DF6F8-FC7A-43B5-9985-51981DB1E118}" destId="{C0DA1863-2D8F-432E-A420-EDBBDBD8B116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32370-4F59-4ADC-AB85-94DE9F238F56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3700" kern="1200" dirty="0" smtClean="0"/>
            <a:t>Oppsummering </a:t>
          </a:r>
          <a:r>
            <a:rPr lang="nb-NO" sz="3700" kern="1200" noProof="0" dirty="0" smtClean="0"/>
            <a:t>av</a:t>
          </a:r>
          <a:r>
            <a:rPr lang="nb-NO" sz="3700" kern="1200" dirty="0" smtClean="0"/>
            <a:t> det som er kjent i et felt</a:t>
          </a:r>
          <a:endParaRPr lang="nb-NO" sz="3700" kern="1200" dirty="0"/>
        </a:p>
      </dsp:txBody>
      <dsp:txXfrm rot="5400000">
        <a:off x="0" y="0"/>
        <a:ext cx="5257800" cy="1631751"/>
      </dsp:txXfrm>
    </dsp:sp>
    <dsp:sp modelId="{14855B72-4ED8-408F-9896-9E709B636593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solidFill>
          <a:schemeClr val="accent4">
            <a:hueOff val="-3101151"/>
            <a:satOff val="0"/>
            <a:lumOff val="26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altLang="nb-NO" sz="3700" kern="1200" dirty="0" smtClean="0"/>
            <a:t>Bidra til kunnskap på et tema</a:t>
          </a:r>
          <a:endParaRPr lang="nb-NO" altLang="nb-NO" sz="3700" kern="1200" dirty="0" smtClean="0"/>
        </a:p>
      </dsp:txBody>
      <dsp:txXfrm>
        <a:off x="5257800" y="0"/>
        <a:ext cx="5257800" cy="1631751"/>
      </dsp:txXfrm>
    </dsp:sp>
    <dsp:sp modelId="{B596B585-29E7-43DA-8FDB-8A920AF232B3}">
      <dsp:nvSpPr>
        <dsp:cNvPr id="0" name=""/>
        <dsp:cNvSpPr/>
      </dsp:nvSpPr>
      <dsp:spPr>
        <a:xfrm rot="10800000">
          <a:off x="0" y="2175669"/>
          <a:ext cx="5257800" cy="2175669"/>
        </a:xfrm>
        <a:prstGeom prst="round1Rect">
          <a:avLst/>
        </a:prstGeom>
        <a:solidFill>
          <a:schemeClr val="accent4">
            <a:hueOff val="-6202301"/>
            <a:satOff val="0"/>
            <a:lumOff val="522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altLang="nb-NO" sz="3700" kern="1200" dirty="0" smtClean="0"/>
            <a:t>Løse et problem/gåte</a:t>
          </a:r>
          <a:endParaRPr lang="nb-NO" altLang="nb-NO" sz="3700" kern="1200" dirty="0" smtClean="0"/>
        </a:p>
      </dsp:txBody>
      <dsp:txXfrm rot="10800000">
        <a:off x="0" y="2719586"/>
        <a:ext cx="5257800" cy="1631751"/>
      </dsp:txXfrm>
    </dsp:sp>
    <dsp:sp modelId="{9639DF65-BB4B-43D5-8E67-F0E92207FC2C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solidFill>
          <a:schemeClr val="accent4">
            <a:hueOff val="-9303452"/>
            <a:satOff val="0"/>
            <a:lumOff val="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altLang="nb-NO" sz="3700" kern="1200" dirty="0" smtClean="0"/>
            <a:t>Bidra i en debatt</a:t>
          </a:r>
          <a:endParaRPr lang="nb-NO" altLang="nb-NO" sz="3700" kern="1200" dirty="0" smtClean="0"/>
        </a:p>
      </dsp:txBody>
      <dsp:txXfrm rot="-5400000">
        <a:off x="5257800" y="2719586"/>
        <a:ext cx="5257800" cy="1631751"/>
      </dsp:txXfrm>
    </dsp:sp>
    <dsp:sp modelId="{AC7A85BE-907A-4A21-A3F4-6372CCD370B7}">
      <dsp:nvSpPr>
        <dsp:cNvPr id="0" name=""/>
        <dsp:cNvSpPr/>
      </dsp:nvSpPr>
      <dsp:spPr>
        <a:xfrm>
          <a:off x="3680460" y="1631751"/>
          <a:ext cx="3154680" cy="1087834"/>
        </a:xfrm>
        <a:prstGeom prst="round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3700" kern="1200" dirty="0" smtClean="0"/>
            <a:t>Forskning</a:t>
          </a:r>
          <a:endParaRPr lang="nb-NO" sz="3700" kern="1200" dirty="0"/>
        </a:p>
      </dsp:txBody>
      <dsp:txXfrm>
        <a:off x="3733564" y="1684855"/>
        <a:ext cx="3048472" cy="981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90BA8-ACAD-4120-B183-248605B48D0C}">
      <dsp:nvSpPr>
        <dsp:cNvPr id="0" name=""/>
        <dsp:cNvSpPr/>
      </dsp:nvSpPr>
      <dsp:spPr>
        <a:xfrm>
          <a:off x="1908" y="691393"/>
          <a:ext cx="1558974" cy="13411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forskning</a:t>
          </a:r>
          <a:endParaRPr lang="en-US" sz="1800" kern="1200" dirty="0"/>
        </a:p>
      </dsp:txBody>
      <dsp:txXfrm>
        <a:off x="230214" y="887802"/>
        <a:ext cx="1102362" cy="948344"/>
      </dsp:txXfrm>
    </dsp:sp>
    <dsp:sp modelId="{C8691443-920E-4F04-812C-419D9FF0F010}">
      <dsp:nvSpPr>
        <dsp:cNvPr id="0" name=""/>
        <dsp:cNvSpPr/>
      </dsp:nvSpPr>
      <dsp:spPr>
        <a:xfrm>
          <a:off x="1674192" y="957299"/>
          <a:ext cx="809349" cy="809349"/>
        </a:xfrm>
        <a:prstGeom prst="mathEqual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1781471" y="1124025"/>
        <a:ext cx="594791" cy="475897"/>
      </dsp:txXfrm>
    </dsp:sp>
    <dsp:sp modelId="{D8222556-5FF0-4AA2-BE42-00F5509D6C6C}">
      <dsp:nvSpPr>
        <dsp:cNvPr id="0" name=""/>
        <dsp:cNvSpPr/>
      </dsp:nvSpPr>
      <dsp:spPr>
        <a:xfrm>
          <a:off x="2596850" y="546331"/>
          <a:ext cx="1692294" cy="1631285"/>
        </a:xfrm>
        <a:prstGeom prst="ellipse">
          <a:avLst/>
        </a:prstGeom>
        <a:solidFill>
          <a:schemeClr val="accent4">
            <a:hueOff val="-9303452"/>
            <a:satOff val="0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1800" kern="1200" dirty="0" err="1" smtClean="0"/>
            <a:t>Kunnskapsproduksjon</a:t>
          </a:r>
          <a:endParaRPr lang="en-US" sz="1800" kern="1200" dirty="0"/>
        </a:p>
      </dsp:txBody>
      <dsp:txXfrm>
        <a:off x="2844681" y="785227"/>
        <a:ext cx="1196632" cy="1153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8E9A0-F682-4C6B-A2BF-066EF0B2A645}">
      <dsp:nvSpPr>
        <dsp:cNvPr id="0" name=""/>
        <dsp:cNvSpPr/>
      </dsp:nvSpPr>
      <dsp:spPr>
        <a:xfrm>
          <a:off x="-5624837" y="-861071"/>
          <a:ext cx="6696978" cy="6696978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B43A0-416D-4512-A5EA-3C713942DC8A}">
      <dsp:nvSpPr>
        <dsp:cNvPr id="0" name=""/>
        <dsp:cNvSpPr/>
      </dsp:nvSpPr>
      <dsp:spPr>
        <a:xfrm>
          <a:off x="468704" y="310827"/>
          <a:ext cx="7589722" cy="6220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75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2000" kern="1200" dirty="0" err="1" smtClean="0"/>
            <a:t>Formuler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en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vitenskapelig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påstand</a:t>
          </a:r>
          <a:endParaRPr lang="en-US" sz="2000" kern="1200" dirty="0"/>
        </a:p>
      </dsp:txBody>
      <dsp:txXfrm>
        <a:off x="468704" y="310827"/>
        <a:ext cx="7589722" cy="622053"/>
      </dsp:txXfrm>
    </dsp:sp>
    <dsp:sp modelId="{7E94BC7A-53C4-42BF-ADC0-F244B85BB30E}">
      <dsp:nvSpPr>
        <dsp:cNvPr id="0" name=""/>
        <dsp:cNvSpPr/>
      </dsp:nvSpPr>
      <dsp:spPr>
        <a:xfrm>
          <a:off x="79921" y="233071"/>
          <a:ext cx="777566" cy="7775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B6F32-E23D-4B86-B2A5-764EAB2DBE6D}">
      <dsp:nvSpPr>
        <dsp:cNvPr id="0" name=""/>
        <dsp:cNvSpPr/>
      </dsp:nvSpPr>
      <dsp:spPr>
        <a:xfrm>
          <a:off x="914450" y="1243609"/>
          <a:ext cx="7143977" cy="622053"/>
        </a:xfrm>
        <a:prstGeom prst="rect">
          <a:avLst/>
        </a:prstGeom>
        <a:solidFill>
          <a:schemeClr val="accent4">
            <a:hueOff val="-2325863"/>
            <a:satOff val="0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75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2000" kern="1200" dirty="0" err="1" smtClean="0"/>
            <a:t>Påstanden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viser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ditt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ståsted</a:t>
          </a:r>
          <a:r>
            <a:rPr lang="en-US" altLang="nb-NO" sz="2000" kern="1200" dirty="0" smtClean="0"/>
            <a:t> i </a:t>
          </a:r>
          <a:r>
            <a:rPr lang="en-US" altLang="nb-NO" sz="2000" kern="1200" dirty="0" err="1" smtClean="0"/>
            <a:t>forbindelse</a:t>
          </a:r>
          <a:r>
            <a:rPr lang="en-US" altLang="nb-NO" sz="2000" kern="1200" dirty="0" smtClean="0"/>
            <a:t> med et </a:t>
          </a:r>
          <a:r>
            <a:rPr lang="en-US" altLang="nb-NO" sz="2000" kern="1200" dirty="0" err="1" smtClean="0"/>
            <a:t>spørsmål</a:t>
          </a:r>
          <a:endParaRPr lang="en-US" altLang="nb-NO" sz="2000" kern="1200" dirty="0" smtClean="0"/>
        </a:p>
      </dsp:txBody>
      <dsp:txXfrm>
        <a:off x="914450" y="1243609"/>
        <a:ext cx="7143977" cy="622053"/>
      </dsp:txXfrm>
    </dsp:sp>
    <dsp:sp modelId="{4D34378C-DAAB-441F-8E05-E95CFE79B92E}">
      <dsp:nvSpPr>
        <dsp:cNvPr id="0" name=""/>
        <dsp:cNvSpPr/>
      </dsp:nvSpPr>
      <dsp:spPr>
        <a:xfrm>
          <a:off x="525666" y="1165852"/>
          <a:ext cx="777566" cy="7775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2325863"/>
              <a:satOff val="0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690AC-4B6B-441C-BCDF-137B1D2727C9}">
      <dsp:nvSpPr>
        <dsp:cNvPr id="0" name=""/>
        <dsp:cNvSpPr/>
      </dsp:nvSpPr>
      <dsp:spPr>
        <a:xfrm>
          <a:off x="1051258" y="2176390"/>
          <a:ext cx="7007169" cy="622053"/>
        </a:xfrm>
        <a:prstGeom prst="rect">
          <a:avLst/>
        </a:prstGeom>
        <a:solidFill>
          <a:schemeClr val="accent4">
            <a:hueOff val="-4651726"/>
            <a:satOff val="0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75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2000" kern="1200" dirty="0" err="1" smtClean="0"/>
            <a:t>Påstanden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må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kunne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støttes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av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empirien</a:t>
          </a:r>
          <a:endParaRPr lang="en-US" altLang="nb-NO" sz="2000" kern="1200" dirty="0" smtClean="0"/>
        </a:p>
      </dsp:txBody>
      <dsp:txXfrm>
        <a:off x="1051258" y="2176390"/>
        <a:ext cx="7007169" cy="622053"/>
      </dsp:txXfrm>
    </dsp:sp>
    <dsp:sp modelId="{81B4DD8E-7A78-4DA6-AED1-8F2ED39E44B0}">
      <dsp:nvSpPr>
        <dsp:cNvPr id="0" name=""/>
        <dsp:cNvSpPr/>
      </dsp:nvSpPr>
      <dsp:spPr>
        <a:xfrm>
          <a:off x="662474" y="2098634"/>
          <a:ext cx="777566" cy="7775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4651726"/>
              <a:satOff val="0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7E660-45A6-485B-A36E-6C25483E5468}">
      <dsp:nvSpPr>
        <dsp:cNvPr id="0" name=""/>
        <dsp:cNvSpPr/>
      </dsp:nvSpPr>
      <dsp:spPr>
        <a:xfrm>
          <a:off x="914450" y="3109172"/>
          <a:ext cx="7143977" cy="622053"/>
        </a:xfrm>
        <a:prstGeom prst="rect">
          <a:avLst/>
        </a:prstGeom>
        <a:solidFill>
          <a:schemeClr val="accent4">
            <a:hueOff val="-6977589"/>
            <a:satOff val="0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75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2000" kern="1200" dirty="0" err="1" smtClean="0"/>
            <a:t>Vitenskapsfolk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utvikler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konkurrerende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påstander</a:t>
          </a:r>
          <a:endParaRPr lang="en-US" altLang="nb-NO" sz="2000" kern="1200" dirty="0" smtClean="0"/>
        </a:p>
      </dsp:txBody>
      <dsp:txXfrm>
        <a:off x="914450" y="3109172"/>
        <a:ext cx="7143977" cy="622053"/>
      </dsp:txXfrm>
    </dsp:sp>
    <dsp:sp modelId="{7CB9D078-87B3-4C01-AEA4-5C11B5B4FA29}">
      <dsp:nvSpPr>
        <dsp:cNvPr id="0" name=""/>
        <dsp:cNvSpPr/>
      </dsp:nvSpPr>
      <dsp:spPr>
        <a:xfrm>
          <a:off x="525666" y="3031415"/>
          <a:ext cx="777566" cy="7775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6977589"/>
              <a:satOff val="0"/>
              <a:lumOff val="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BE65F-E433-4B70-85F3-DD772367AC59}">
      <dsp:nvSpPr>
        <dsp:cNvPr id="0" name=""/>
        <dsp:cNvSpPr/>
      </dsp:nvSpPr>
      <dsp:spPr>
        <a:xfrm>
          <a:off x="504300" y="4041953"/>
          <a:ext cx="7589722" cy="622053"/>
        </a:xfrm>
        <a:prstGeom prst="rect">
          <a:avLst/>
        </a:prstGeom>
        <a:solidFill>
          <a:schemeClr val="accent4">
            <a:hueOff val="-9303452"/>
            <a:satOff val="0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75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2000" kern="1200" dirty="0" smtClean="0"/>
            <a:t>Over </a:t>
          </a:r>
          <a:r>
            <a:rPr lang="en-US" altLang="nb-NO" sz="2000" kern="1200" dirty="0" err="1" smtClean="0"/>
            <a:t>tid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er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det</a:t>
          </a:r>
          <a:r>
            <a:rPr lang="en-US" altLang="nb-NO" sz="2000" kern="1200" dirty="0" smtClean="0"/>
            <a:t> de </a:t>
          </a:r>
          <a:r>
            <a:rPr lang="en-US" altLang="nb-NO" sz="2000" kern="1200" dirty="0" err="1" smtClean="0"/>
            <a:t>sterkeste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påstandene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som</a:t>
          </a:r>
          <a:r>
            <a:rPr lang="en-US" altLang="nb-NO" sz="2000" kern="1200" dirty="0" smtClean="0"/>
            <a:t> </a:t>
          </a:r>
          <a:r>
            <a:rPr lang="en-US" altLang="nb-NO" sz="2000" kern="1200" dirty="0" err="1" smtClean="0"/>
            <a:t>overlever</a:t>
          </a:r>
          <a:endParaRPr lang="en-US" altLang="nb-NO" sz="2000" kern="1200" dirty="0" smtClean="0"/>
        </a:p>
      </dsp:txBody>
      <dsp:txXfrm>
        <a:off x="504300" y="4041953"/>
        <a:ext cx="7589722" cy="622053"/>
      </dsp:txXfrm>
    </dsp:sp>
    <dsp:sp modelId="{E9F14F0C-6C0D-496F-8974-BAA9C7319F95}">
      <dsp:nvSpPr>
        <dsp:cNvPr id="0" name=""/>
        <dsp:cNvSpPr/>
      </dsp:nvSpPr>
      <dsp:spPr>
        <a:xfrm>
          <a:off x="79921" y="3964197"/>
          <a:ext cx="777566" cy="7775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9303452"/>
              <a:satOff val="0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735D2-744B-4C9F-8B63-C4C23038E720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16CCA-7138-413C-85BA-92393211B4E1}">
      <dsp:nvSpPr>
        <dsp:cNvPr id="0" name=""/>
        <dsp:cNvSpPr/>
      </dsp:nvSpPr>
      <dsp:spPr>
        <a:xfrm>
          <a:off x="2589" y="1305401"/>
          <a:ext cx="1412477" cy="1740535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1800" kern="1200" dirty="0" err="1" smtClean="0"/>
            <a:t>Innledning</a:t>
          </a:r>
          <a:endParaRPr lang="en-US" sz="1800" kern="1200" dirty="0"/>
        </a:p>
      </dsp:txBody>
      <dsp:txXfrm>
        <a:off x="71540" y="1374352"/>
        <a:ext cx="1274575" cy="1602633"/>
      </dsp:txXfrm>
    </dsp:sp>
    <dsp:sp modelId="{31BC39D3-8B59-460B-9D8E-85A2DE366C33}">
      <dsp:nvSpPr>
        <dsp:cNvPr id="0" name=""/>
        <dsp:cNvSpPr/>
      </dsp:nvSpPr>
      <dsp:spPr>
        <a:xfrm>
          <a:off x="1518913" y="1305401"/>
          <a:ext cx="1412477" cy="1740535"/>
        </a:xfrm>
        <a:prstGeom prst="roundRect">
          <a:avLst/>
        </a:prstGeom>
        <a:solidFill>
          <a:schemeClr val="accent1">
            <a:shade val="80000"/>
            <a:hueOff val="98908"/>
            <a:satOff val="-12690"/>
            <a:lumOff val="66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1800" kern="1200" dirty="0" err="1" smtClean="0"/>
            <a:t>Litteratur-oversikt</a:t>
          </a:r>
          <a:endParaRPr lang="en-US" altLang="nb-NO" sz="1800" kern="1200" dirty="0" smtClean="0"/>
        </a:p>
      </dsp:txBody>
      <dsp:txXfrm>
        <a:off x="1587864" y="1374352"/>
        <a:ext cx="1274575" cy="1602633"/>
      </dsp:txXfrm>
    </dsp:sp>
    <dsp:sp modelId="{5B172926-233B-4B30-954F-42084E6CD19C}">
      <dsp:nvSpPr>
        <dsp:cNvPr id="0" name=""/>
        <dsp:cNvSpPr/>
      </dsp:nvSpPr>
      <dsp:spPr>
        <a:xfrm>
          <a:off x="3035237" y="1305401"/>
          <a:ext cx="1412477" cy="1740535"/>
        </a:xfrm>
        <a:prstGeom prst="roundRect">
          <a:avLst/>
        </a:prstGeom>
        <a:solidFill>
          <a:schemeClr val="accent1">
            <a:shade val="80000"/>
            <a:hueOff val="197816"/>
            <a:satOff val="-25380"/>
            <a:lumOff val="132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1800" kern="1200" dirty="0" err="1" smtClean="0"/>
            <a:t>Teoretisk</a:t>
          </a:r>
          <a:r>
            <a:rPr lang="en-US" altLang="nb-NO" sz="1800" kern="1200" dirty="0" smtClean="0"/>
            <a:t> </a:t>
          </a:r>
          <a:r>
            <a:rPr lang="en-US" altLang="nb-NO" sz="1800" kern="1200" dirty="0" err="1" smtClean="0"/>
            <a:t>ramme</a:t>
          </a:r>
          <a:endParaRPr lang="en-US" altLang="nb-NO" sz="1800" kern="1200" dirty="0" smtClean="0"/>
        </a:p>
      </dsp:txBody>
      <dsp:txXfrm>
        <a:off x="3104188" y="1374352"/>
        <a:ext cx="1274575" cy="1602633"/>
      </dsp:txXfrm>
    </dsp:sp>
    <dsp:sp modelId="{5467169B-5EF2-48C4-A03D-863966079D78}">
      <dsp:nvSpPr>
        <dsp:cNvPr id="0" name=""/>
        <dsp:cNvSpPr/>
      </dsp:nvSpPr>
      <dsp:spPr>
        <a:xfrm>
          <a:off x="4551561" y="1305401"/>
          <a:ext cx="1412477" cy="1740535"/>
        </a:xfrm>
        <a:prstGeom prst="roundRect">
          <a:avLst/>
        </a:prstGeom>
        <a:solidFill>
          <a:schemeClr val="accent1">
            <a:shade val="80000"/>
            <a:hueOff val="296723"/>
            <a:satOff val="-38070"/>
            <a:lumOff val="19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1800" kern="1200" dirty="0" err="1" smtClean="0"/>
            <a:t>Empirisk</a:t>
          </a:r>
          <a:r>
            <a:rPr lang="en-US" altLang="nb-NO" sz="1800" kern="1200" dirty="0" smtClean="0"/>
            <a:t> </a:t>
          </a:r>
          <a:r>
            <a:rPr lang="en-US" altLang="nb-NO" sz="1800" kern="1200" dirty="0" err="1" smtClean="0"/>
            <a:t>Analyse</a:t>
          </a:r>
          <a:endParaRPr lang="en-US" altLang="nb-NO" sz="1800" kern="1200" dirty="0" smtClean="0"/>
        </a:p>
      </dsp:txBody>
      <dsp:txXfrm>
        <a:off x="4620512" y="1374352"/>
        <a:ext cx="1274575" cy="1602633"/>
      </dsp:txXfrm>
    </dsp:sp>
    <dsp:sp modelId="{A926A6EA-6CBB-45B2-B2B4-C60101EC5BAA}">
      <dsp:nvSpPr>
        <dsp:cNvPr id="0" name=""/>
        <dsp:cNvSpPr/>
      </dsp:nvSpPr>
      <dsp:spPr>
        <a:xfrm>
          <a:off x="6067885" y="1305401"/>
          <a:ext cx="1412477" cy="1740535"/>
        </a:xfrm>
        <a:prstGeom prst="roundRect">
          <a:avLst/>
        </a:prstGeom>
        <a:solidFill>
          <a:schemeClr val="accent1">
            <a:shade val="80000"/>
            <a:hueOff val="395631"/>
            <a:satOff val="-50760"/>
            <a:lumOff val="265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1800" kern="1200" dirty="0" err="1" smtClean="0"/>
            <a:t>Konklusjon</a:t>
          </a:r>
          <a:endParaRPr lang="en-US" altLang="nb-NO" sz="1800" kern="1200" dirty="0" smtClean="0"/>
        </a:p>
      </dsp:txBody>
      <dsp:txXfrm>
        <a:off x="6136836" y="1374352"/>
        <a:ext cx="1274575" cy="1602633"/>
      </dsp:txXfrm>
    </dsp:sp>
    <dsp:sp modelId="{1D24CB16-E912-4386-89E8-85BB88EB1F3F}">
      <dsp:nvSpPr>
        <dsp:cNvPr id="0" name=""/>
        <dsp:cNvSpPr/>
      </dsp:nvSpPr>
      <dsp:spPr>
        <a:xfrm>
          <a:off x="7584209" y="1305401"/>
          <a:ext cx="1412477" cy="1740535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1800" kern="1200" dirty="0" err="1" smtClean="0"/>
            <a:t>Appendiks</a:t>
          </a:r>
          <a:r>
            <a:rPr lang="en-US" altLang="nb-NO" sz="1800" kern="1200" dirty="0" smtClean="0"/>
            <a:t> (</a:t>
          </a:r>
          <a:r>
            <a:rPr lang="en-US" altLang="nb-NO" sz="1800" kern="1200" dirty="0" err="1" smtClean="0"/>
            <a:t>evt</a:t>
          </a:r>
          <a:r>
            <a:rPr lang="en-US" altLang="nb-NO" sz="1800" kern="1200" dirty="0" smtClean="0"/>
            <a:t>)</a:t>
          </a:r>
        </a:p>
      </dsp:txBody>
      <dsp:txXfrm>
        <a:off x="7653160" y="1374352"/>
        <a:ext cx="1274575" cy="1602633"/>
      </dsp:txXfrm>
    </dsp:sp>
    <dsp:sp modelId="{69395ED9-B294-4B54-8B93-DC057BBC43DC}">
      <dsp:nvSpPr>
        <dsp:cNvPr id="0" name=""/>
        <dsp:cNvSpPr/>
      </dsp:nvSpPr>
      <dsp:spPr>
        <a:xfrm>
          <a:off x="9100532" y="1305401"/>
          <a:ext cx="1412477" cy="1740535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nb-NO" sz="1800" kern="1200" dirty="0" err="1" smtClean="0"/>
            <a:t>Referanser</a:t>
          </a:r>
          <a:endParaRPr lang="en-US" altLang="nb-NO" sz="1800" kern="1200" dirty="0" smtClean="0"/>
        </a:p>
      </dsp:txBody>
      <dsp:txXfrm>
        <a:off x="9169483" y="1374352"/>
        <a:ext cx="1274575" cy="16026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38DCE-428A-4807-AAFD-EA1F61DA5A46}">
      <dsp:nvSpPr>
        <dsp:cNvPr id="0" name=""/>
        <dsp:cNvSpPr/>
      </dsp:nvSpPr>
      <dsp:spPr>
        <a:xfrm>
          <a:off x="2451915" y="0"/>
          <a:ext cx="5250688" cy="5250688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EDE3E2-376C-4362-B384-8EAA6791B74A}">
      <dsp:nvSpPr>
        <dsp:cNvPr id="0" name=""/>
        <dsp:cNvSpPr/>
      </dsp:nvSpPr>
      <dsp:spPr>
        <a:xfrm>
          <a:off x="5077259" y="525581"/>
          <a:ext cx="3412947" cy="5332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Din kritikk av artikkelen – syretesten (hva har du skjønt)</a:t>
          </a:r>
          <a:endParaRPr lang="nb-NO" sz="1400" kern="1200" dirty="0"/>
        </a:p>
      </dsp:txBody>
      <dsp:txXfrm>
        <a:off x="5103291" y="551613"/>
        <a:ext cx="3360883" cy="481209"/>
      </dsp:txXfrm>
    </dsp:sp>
    <dsp:sp modelId="{6457974B-0E1F-4F3C-A0B6-F26C99708344}">
      <dsp:nvSpPr>
        <dsp:cNvPr id="0" name=""/>
        <dsp:cNvSpPr/>
      </dsp:nvSpPr>
      <dsp:spPr>
        <a:xfrm>
          <a:off x="5113095" y="1111184"/>
          <a:ext cx="3412947" cy="5332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1523790"/>
              <a:satOff val="-8182"/>
              <a:lumOff val="2222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Hva fant forfattere ikke svar på?</a:t>
          </a:r>
          <a:endParaRPr lang="nb-NO" sz="1400" kern="1200" dirty="0"/>
        </a:p>
      </dsp:txBody>
      <dsp:txXfrm>
        <a:off x="5139127" y="1137216"/>
        <a:ext cx="3360883" cy="481209"/>
      </dsp:txXfrm>
    </dsp:sp>
    <dsp:sp modelId="{DBC52B38-9174-499C-A631-7DD9343B4D33}">
      <dsp:nvSpPr>
        <dsp:cNvPr id="0" name=""/>
        <dsp:cNvSpPr/>
      </dsp:nvSpPr>
      <dsp:spPr>
        <a:xfrm>
          <a:off x="5077259" y="1725445"/>
          <a:ext cx="3412947" cy="5332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3047580"/>
              <a:satOff val="-16364"/>
              <a:lumOff val="4445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Implikasjoner?</a:t>
          </a:r>
          <a:endParaRPr lang="nb-NO" sz="1400" kern="1200" dirty="0"/>
        </a:p>
      </dsp:txBody>
      <dsp:txXfrm>
        <a:off x="5103291" y="1751477"/>
        <a:ext cx="3360883" cy="481209"/>
      </dsp:txXfrm>
    </dsp:sp>
    <dsp:sp modelId="{09111330-300D-4B15-9E9A-F4F5E9C7E556}">
      <dsp:nvSpPr>
        <dsp:cNvPr id="0" name=""/>
        <dsp:cNvSpPr/>
      </dsp:nvSpPr>
      <dsp:spPr>
        <a:xfrm>
          <a:off x="5077259" y="2325377"/>
          <a:ext cx="3412947" cy="5332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4571370"/>
              <a:satOff val="-24545"/>
              <a:lumOff val="6667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Hovedfunn</a:t>
          </a:r>
          <a:endParaRPr lang="nb-NO" sz="1400" kern="1200" dirty="0"/>
        </a:p>
      </dsp:txBody>
      <dsp:txXfrm>
        <a:off x="5103291" y="2351409"/>
        <a:ext cx="3360883" cy="481209"/>
      </dsp:txXfrm>
    </dsp:sp>
    <dsp:sp modelId="{DB52A97F-818A-43F0-8627-E63DCE9FF792}">
      <dsp:nvSpPr>
        <dsp:cNvPr id="0" name=""/>
        <dsp:cNvSpPr/>
      </dsp:nvSpPr>
      <dsp:spPr>
        <a:xfrm>
          <a:off x="5077259" y="2925310"/>
          <a:ext cx="3412947" cy="5332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6095160"/>
              <a:satOff val="-32727"/>
              <a:lumOff val="8889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Hvordan ble studiet gjennomført?</a:t>
          </a:r>
          <a:endParaRPr lang="nb-NO" sz="1400" kern="1200" dirty="0"/>
        </a:p>
      </dsp:txBody>
      <dsp:txXfrm>
        <a:off x="5103291" y="2951342"/>
        <a:ext cx="3360883" cy="481209"/>
      </dsp:txXfrm>
    </dsp:sp>
    <dsp:sp modelId="{298B06BE-3BD5-4B97-BDC7-1699F2C7D663}">
      <dsp:nvSpPr>
        <dsp:cNvPr id="0" name=""/>
        <dsp:cNvSpPr/>
      </dsp:nvSpPr>
      <dsp:spPr>
        <a:xfrm>
          <a:off x="5077259" y="3525242"/>
          <a:ext cx="3412947" cy="5332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7618950"/>
              <a:satOff val="-40909"/>
              <a:lumOff val="11112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Hvorfor er temaet viktig å studert?</a:t>
          </a:r>
          <a:endParaRPr lang="nb-NO" sz="1400" kern="1200" dirty="0"/>
        </a:p>
      </dsp:txBody>
      <dsp:txXfrm>
        <a:off x="5103291" y="3551274"/>
        <a:ext cx="3360883" cy="481209"/>
      </dsp:txXfrm>
    </dsp:sp>
    <dsp:sp modelId="{EF648062-E5AD-4AE7-83B5-E8847F98E9F0}">
      <dsp:nvSpPr>
        <dsp:cNvPr id="0" name=""/>
        <dsp:cNvSpPr/>
      </dsp:nvSpPr>
      <dsp:spPr>
        <a:xfrm>
          <a:off x="5077259" y="4125174"/>
          <a:ext cx="3412947" cy="5332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9142740"/>
              <a:satOff val="-49091"/>
              <a:lumOff val="13334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Hva omhandler artikkelen?</a:t>
          </a:r>
          <a:endParaRPr lang="nb-NO" sz="1400" kern="1200" dirty="0"/>
        </a:p>
      </dsp:txBody>
      <dsp:txXfrm>
        <a:off x="5103291" y="4151206"/>
        <a:ext cx="3360883" cy="481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50899-3D14-4A38-B0C5-4D2CF77B5B8A}" type="datetimeFigureOut">
              <a:rPr lang="nb-NO" smtClean="0"/>
              <a:t>01.10.2021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35F46-3402-4F9A-A575-76C8BB429A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481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099F5-26F6-40C6-8D34-BFA8AE9538E6}" type="datetimeFigureOut">
              <a:rPr lang="nb-NO" smtClean="0"/>
              <a:t>01.10.2021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2EC86-748B-418A-96A7-9D105E8CAB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0347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 smtClean="0"/>
              <a:t>Tittel dokumentet settes her</a:t>
            </a:r>
            <a:endParaRPr lang="nb-N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 smtClean="0"/>
              <a:t>Her kommer en utdypning eller undertittel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 smtClean="0"/>
              <a:t>Forfatters Navn og Etternavn</a:t>
            </a:r>
            <a:endParaRPr lang="nb-NO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 smtClean="0"/>
              <a:t>Eventuelle adresser</a:t>
            </a:r>
            <a:endParaRPr lang="nb-NO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på bildeikon hvis du vil legge til bilde. Tilpass bildet med beskjær. For hjelp, se video på uit.no/profil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158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9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 smtClean="0"/>
              <a:t>Tittel dokumentet settes her</a:t>
            </a:r>
            <a:endParaRPr lang="nb-NO" noProof="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 smtClean="0"/>
              <a:t>Her kommer en utdypning eller undertittel</a:t>
            </a:r>
            <a:endParaRPr lang="nb-NO" noProof="0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 smtClean="0"/>
              <a:t>Forfatters Navn og Etternavn</a:t>
            </a:r>
            <a:endParaRPr lang="nb-NO" noProof="0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 smtClean="0"/>
              <a:t>Eventuelle adresser</a:t>
            </a:r>
            <a:endParaRPr lang="nb-NO" noProof="0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på bildeikon hvis du vil legge til bilde. Tilpass bildet med beskjær. For hjelp, se video på uit.no/profil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468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08140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70908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022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 smtClean="0"/>
              <a:t>Tittel dokumentet settes her</a:t>
            </a:r>
            <a:endParaRPr lang="nb-N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 smtClean="0"/>
              <a:t>Her kommer en utdypning eller undertittel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 smtClean="0"/>
              <a:t>Forfatters Navn og Etternavn</a:t>
            </a:r>
            <a:endParaRPr lang="nb-NO" noProof="0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 smtClean="0"/>
              <a:t>Eventuelle adresser</a:t>
            </a:r>
            <a:endParaRPr lang="nb-NO" noProof="0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på bildeikon hvis du vil legge til bilde. Tilpass bildet med beskjær. For hjelp, se video på uit.no/profil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8539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995541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84416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734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9677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0678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76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 smtClean="0"/>
              <a:t>Tittel dokumentet settes her</a:t>
            </a:r>
            <a:endParaRPr lang="nb-N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 smtClean="0"/>
              <a:t>Her kommer en utdypning eller undertittel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 smtClean="0"/>
              <a:t>Forfatters Navn og Etternavn</a:t>
            </a:r>
            <a:endParaRPr lang="nb-NO" noProof="0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 smtClean="0"/>
              <a:t>Eventuelle adresser</a:t>
            </a:r>
            <a:endParaRPr lang="nb-NO" noProof="0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på bildeikon hvis du vil legge til bilde. Tilpass bildet med beskjær. For hjelp, se video på uit.no/profil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6782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89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7618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7526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01.10.2021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94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01.10.2021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76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01.10.2021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861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legge til en tittel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 smtClean="0"/>
              <a:t>Klikk for å legge til tekst</a:t>
            </a:r>
          </a:p>
          <a:p>
            <a:pPr lvl="1"/>
            <a:r>
              <a:rPr lang="nb-NO" noProof="0" dirty="0" smtClean="0"/>
              <a:t>Andre nivå</a:t>
            </a:r>
          </a:p>
          <a:p>
            <a:pPr lvl="2"/>
            <a:r>
              <a:rPr lang="nb-NO" noProof="0" dirty="0" smtClean="0"/>
              <a:t>Tredje nivå</a:t>
            </a:r>
          </a:p>
          <a:p>
            <a:pPr lvl="3"/>
            <a:r>
              <a:rPr lang="nb-NO" noProof="0" dirty="0" smtClean="0"/>
              <a:t>Fjerde nivå</a:t>
            </a:r>
          </a:p>
          <a:p>
            <a:pPr lvl="4"/>
            <a:r>
              <a:rPr lang="nb-NO" noProof="0" dirty="0" smtClean="0"/>
              <a:t>Femte nivå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01.10.2021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25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holar.google.com/" TargetMode="External"/><Relationship Id="rId2" Type="http://schemas.openxmlformats.org/officeDocument/2006/relationships/hyperlink" Target="http://www.wikipedia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fe.org/" TargetMode="External"/><Relationship Id="rId4" Type="http://schemas.openxmlformats.org/officeDocument/2006/relationships/hyperlink" Target="http://www.lib.uconn.edu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apers.ssrn.com/" TargetMode="External"/><Relationship Id="rId2" Type="http://schemas.openxmlformats.org/officeDocument/2006/relationships/hyperlink" Target="http://ideas.repec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ber.org/paper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dstats.gov/" TargetMode="External"/><Relationship Id="rId2" Type="http://schemas.openxmlformats.org/officeDocument/2006/relationships/hyperlink" Target="http://www.census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orldbank.org/data" TargetMode="External"/><Relationship Id="rId5" Type="http://schemas.openxmlformats.org/officeDocument/2006/relationships/hyperlink" Target="http://www.sourceoecd.org/" TargetMode="External"/><Relationship Id="rId4" Type="http://schemas.openxmlformats.org/officeDocument/2006/relationships/hyperlink" Target="http://epp.eurostat.ec.europa.eu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dp.org/" TargetMode="External"/><Relationship Id="rId2" Type="http://schemas.openxmlformats.org/officeDocument/2006/relationships/hyperlink" Target="http://www.imf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pminder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r.umich.edu/src/psid" TargetMode="External"/><Relationship Id="rId2" Type="http://schemas.openxmlformats.org/officeDocument/2006/relationships/hyperlink" Target="http://www.bls.gov/nls/home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ums.umn.edu/" TargetMode="External"/><Relationship Id="rId2" Type="http://schemas.openxmlformats.org/officeDocument/2006/relationships/hyperlink" Target="http://www.wider.unu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sb.no/" TargetMode="External"/><Relationship Id="rId4" Type="http://schemas.openxmlformats.org/officeDocument/2006/relationships/hyperlink" Target="http://www.census.gov/cp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veland.com/Titles/McCloskey.htm" TargetMode="External"/><Relationship Id="rId7" Type="http://schemas.openxmlformats.org/officeDocument/2006/relationships/hyperlink" Target="https://static1.squarespace.com/static/58991b1546c3c4da5df402e4/t/589c5b0f37c58162f7acb007/1486641936481/A+Guide+to+Writing+in+Economics.pdf" TargetMode="External"/><Relationship Id="rId2" Type="http://schemas.openxmlformats.org/officeDocument/2006/relationships/hyperlink" Target="http://college.hmco.com/economics/greenlaw/research/1e/student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p.duke.edu/sites/twp.duke.edu/files/file-attachments/econ.original.pdf" TargetMode="External"/><Relationship Id="rId5" Type="http://schemas.openxmlformats.org/officeDocument/2006/relationships/hyperlink" Target="http://www.jstor.org/stable/27559062" TargetMode="External"/><Relationship Id="rId4" Type="http://schemas.openxmlformats.org/officeDocument/2006/relationships/hyperlink" Target="http://www.routledge-ny.com/shopping_cart/products/product_detail.asp?sku=&amp;isbn=0415701236&amp;parent_id=&amp;pc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o.uio.no/bitstream/handle/10852/87322/Benjamin_Bye_thesis.pdf?sequence=1&amp;isAllowed=y" TargetMode="External"/><Relationship Id="rId2" Type="http://schemas.openxmlformats.org/officeDocument/2006/relationships/hyperlink" Target="https://www.duo.uio.no/bitstream/handle/10852/87324/Fl-tre-Ingvild-A.pdf?sequence=1&amp;isAllowed=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access.nhh.no/nhh-xmlui/bitstream/handle/11250/2736525/masterthesis.pdf?sequence=1&amp;isAllowed=y" TargetMode="External"/><Relationship Id="rId4" Type="http://schemas.openxmlformats.org/officeDocument/2006/relationships/hyperlink" Target="https://www.duo.uio.no/bitstream/handle/10852/87334/Master-Thesis-Ruben--deg-rd.pdf?sequence=1&amp;isAllowed=y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o.uio.no/bitstream/handle/10852/87438/Sandberg-J-rgen.pdf?sequence=1&amp;isAllowed=y" TargetMode="External"/><Relationship Id="rId2" Type="http://schemas.openxmlformats.org/officeDocument/2006/relationships/hyperlink" Target="https://www.duo.uio.no/bitstream/handle/10852/87430/Bergene-Clara-Christine.pdf?sequence=1&amp;isAllowed=y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hr.no/_f/p1/i48ea88f9-22f0-4852-9372-635754ee203a/karakterbeskrivelse_for_masteroppgavene_i_kadm_vedtatt_100614_endelig_versjon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SOK-3073 Forelesning 11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Masteroppgaven A-F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Derek J. Clark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859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Din oppgave inneholder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nb-N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nb-N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Litteraturoversikt</a:t>
            </a:r>
            <a:r>
              <a:rPr lang="en-US" altLang="nb-N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nb-N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/>
            <a:r>
              <a:rPr lang="en-US" altLang="nb-NO" sz="3200" dirty="0" err="1" smtClean="0"/>
              <a:t>Hva</a:t>
            </a:r>
            <a:r>
              <a:rPr lang="en-US" altLang="nb-NO" sz="3200" dirty="0" smtClean="0"/>
              <a:t> </a:t>
            </a:r>
            <a:r>
              <a:rPr lang="en-US" altLang="nb-NO" sz="3200" dirty="0" err="1" smtClean="0"/>
              <a:t>sier</a:t>
            </a:r>
            <a:r>
              <a:rPr lang="en-US" altLang="nb-NO" sz="3200" dirty="0" smtClean="0"/>
              <a:t> </a:t>
            </a:r>
            <a:r>
              <a:rPr lang="en-US" altLang="nb-NO" sz="3200" dirty="0" err="1" smtClean="0"/>
              <a:t>tidligere</a:t>
            </a:r>
            <a:r>
              <a:rPr lang="en-US" altLang="nb-NO" sz="3200" dirty="0" smtClean="0"/>
              <a:t> </a:t>
            </a:r>
            <a:r>
              <a:rPr lang="en-US" altLang="nb-NO" sz="3200" dirty="0" err="1" smtClean="0"/>
              <a:t>forskning</a:t>
            </a:r>
            <a:r>
              <a:rPr lang="en-US" altLang="nb-NO" sz="3200" dirty="0" smtClean="0"/>
              <a:t> om </a:t>
            </a:r>
            <a:r>
              <a:rPr lang="en-US" altLang="nb-NO" sz="3200" dirty="0" err="1" smtClean="0"/>
              <a:t>temaet</a:t>
            </a:r>
            <a:r>
              <a:rPr lang="en-US" altLang="nb-NO" sz="3200" dirty="0" smtClean="0"/>
              <a:t>?</a:t>
            </a:r>
            <a:endParaRPr lang="en-US" altLang="nb-NO" sz="3200" dirty="0"/>
          </a:p>
          <a:p>
            <a:pPr lvl="5"/>
            <a:r>
              <a:rPr lang="en-US" altLang="nb-NO" sz="2800" dirty="0" err="1" smtClean="0"/>
              <a:t>Hvert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avsnitt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beskriver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én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studie</a:t>
            </a:r>
            <a:endParaRPr lang="en-US" altLang="nb-NO" sz="2800" dirty="0" smtClean="0"/>
          </a:p>
          <a:p>
            <a:pPr lvl="5"/>
            <a:r>
              <a:rPr lang="en-US" altLang="nb-NO" sz="2800" dirty="0" err="1"/>
              <a:t>e</a:t>
            </a:r>
            <a:r>
              <a:rPr lang="en-US" altLang="nb-NO" sz="2800" dirty="0" err="1" smtClean="0"/>
              <a:t>ller</a:t>
            </a:r>
            <a:endParaRPr lang="en-US" altLang="nb-NO" sz="2800" dirty="0" smtClean="0"/>
          </a:p>
          <a:p>
            <a:pPr lvl="5"/>
            <a:r>
              <a:rPr lang="en-US" altLang="nb-NO" sz="2800" dirty="0" err="1" smtClean="0"/>
              <a:t>Hver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avsnitt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beskriver</a:t>
            </a:r>
            <a:r>
              <a:rPr lang="en-US" altLang="nb-NO" sz="2800" dirty="0" smtClean="0"/>
              <a:t> et </a:t>
            </a:r>
            <a:r>
              <a:rPr lang="en-US" altLang="nb-NO" sz="2800" dirty="0" err="1" smtClean="0"/>
              <a:t>tema</a:t>
            </a:r>
            <a:endParaRPr lang="en-US" altLang="nb-NO" sz="2800" dirty="0" smtClean="0"/>
          </a:p>
          <a:p>
            <a:pPr lvl="4"/>
            <a:r>
              <a:rPr lang="en-US" altLang="nb-NO" sz="3200" dirty="0" err="1" smtClean="0"/>
              <a:t>Identifiser</a:t>
            </a:r>
            <a:r>
              <a:rPr lang="en-US" altLang="nb-NO" sz="3200" dirty="0" smtClean="0"/>
              <a:t> </a:t>
            </a:r>
            <a:r>
              <a:rPr lang="en-US" altLang="nb-NO" sz="3200" dirty="0" err="1" smtClean="0"/>
              <a:t>evt</a:t>
            </a:r>
            <a:r>
              <a:rPr lang="en-US" altLang="nb-NO" sz="3200" dirty="0" smtClean="0"/>
              <a:t> hull i </a:t>
            </a:r>
            <a:r>
              <a:rPr lang="en-US" altLang="nb-NO" sz="3200" dirty="0" err="1" smtClean="0"/>
              <a:t>litteraturen</a:t>
            </a:r>
            <a:endParaRPr lang="en-US" altLang="nb-NO" sz="3200" dirty="0"/>
          </a:p>
          <a:p>
            <a:pPr lvl="4"/>
            <a:r>
              <a:rPr lang="en-US" altLang="nb-NO" sz="3200" dirty="0" err="1" smtClean="0"/>
              <a:t>Utvikle</a:t>
            </a:r>
            <a:r>
              <a:rPr lang="en-US" altLang="nb-NO" sz="3200" dirty="0" smtClean="0"/>
              <a:t> dine </a:t>
            </a:r>
            <a:r>
              <a:rPr lang="en-US" altLang="nb-NO" sz="3200" dirty="0" err="1" smtClean="0"/>
              <a:t>egne</a:t>
            </a:r>
            <a:r>
              <a:rPr lang="en-US" altLang="nb-NO" sz="3200" dirty="0" smtClean="0"/>
              <a:t> </a:t>
            </a:r>
            <a:r>
              <a:rPr lang="en-US" altLang="nb-NO" sz="3200" dirty="0" err="1" smtClean="0"/>
              <a:t>hypoteser</a:t>
            </a:r>
            <a:endParaRPr lang="en-US" altLang="nb-NO" sz="32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464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Din oppgave inneholder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s-ES" altLang="nb-N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s-ES" altLang="nb-N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Teoretisk</a:t>
            </a:r>
            <a:r>
              <a:rPr lang="es-ES" altLang="nb-N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altLang="nb-N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ramme</a:t>
            </a:r>
            <a:endParaRPr lang="es-ES" altLang="nb-N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/>
            <a:r>
              <a:rPr lang="es-ES" altLang="nb-NO" sz="3000" dirty="0" err="1" smtClean="0"/>
              <a:t>Beskriv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det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teoretiske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rammeverket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som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underbygger</a:t>
            </a:r>
            <a:r>
              <a:rPr lang="es-ES" altLang="nb-NO" sz="3000" dirty="0" smtClean="0"/>
              <a:t> den </a:t>
            </a:r>
            <a:r>
              <a:rPr lang="es-ES" altLang="nb-NO" sz="3000" dirty="0" err="1" smtClean="0"/>
              <a:t>empiriske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analysen</a:t>
            </a:r>
            <a:r>
              <a:rPr lang="es-ES" altLang="nb-NO" sz="3000" dirty="0" smtClean="0"/>
              <a:t>.</a:t>
            </a:r>
            <a:endParaRPr lang="es-ES" altLang="nb-NO" sz="3000" dirty="0"/>
          </a:p>
          <a:p>
            <a:pPr lvl="4"/>
            <a:r>
              <a:rPr lang="es-ES" altLang="nb-NO" sz="3000" dirty="0" err="1" smtClean="0"/>
              <a:t>Beskriv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hovedbidragene</a:t>
            </a:r>
            <a:r>
              <a:rPr lang="es-ES" altLang="nb-NO" sz="3000" dirty="0" smtClean="0"/>
              <a:t> i </a:t>
            </a:r>
            <a:r>
              <a:rPr lang="es-ES" altLang="nb-NO" sz="3000" dirty="0" err="1" smtClean="0"/>
              <a:t>litteraturen</a:t>
            </a:r>
            <a:r>
              <a:rPr lang="es-ES" altLang="nb-NO" sz="3000" dirty="0" smtClean="0"/>
              <a:t>, </a:t>
            </a:r>
            <a:r>
              <a:rPr lang="es-ES" altLang="nb-NO" sz="3000" dirty="0" err="1" smtClean="0"/>
              <a:t>og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prøv</a:t>
            </a:r>
            <a:r>
              <a:rPr lang="es-ES" altLang="nb-NO" sz="3000" dirty="0" smtClean="0"/>
              <a:t> å </a:t>
            </a:r>
            <a:r>
              <a:rPr lang="es-ES" altLang="nb-NO" sz="3000" dirty="0" err="1" smtClean="0"/>
              <a:t>utvikle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din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egen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modell</a:t>
            </a:r>
            <a:r>
              <a:rPr lang="es-ES" altLang="nb-NO" sz="3000" dirty="0" smtClean="0"/>
              <a:t>. </a:t>
            </a:r>
          </a:p>
          <a:p>
            <a:pPr lvl="4"/>
            <a:r>
              <a:rPr lang="es-ES" altLang="nb-NO" sz="3000" dirty="0" err="1" smtClean="0"/>
              <a:t>Nødvendig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bakgrunn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for</a:t>
            </a:r>
            <a:r>
              <a:rPr lang="es-ES" altLang="nb-NO" sz="3000" dirty="0" smtClean="0"/>
              <a:t> å </a:t>
            </a:r>
            <a:r>
              <a:rPr lang="es-ES" altLang="nb-NO" sz="3000" dirty="0" err="1" smtClean="0"/>
              <a:t>forstå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din</a:t>
            </a:r>
            <a:r>
              <a:rPr lang="es-ES" altLang="nb-NO" sz="3000" dirty="0" smtClean="0"/>
              <a:t> </a:t>
            </a:r>
            <a:r>
              <a:rPr lang="es-ES" altLang="nb-NO" sz="3000" dirty="0" err="1" smtClean="0"/>
              <a:t>oppgave</a:t>
            </a:r>
            <a:r>
              <a:rPr lang="es-ES" altLang="nb-NO" sz="3000" dirty="0" smtClean="0"/>
              <a:t>?</a:t>
            </a:r>
            <a:endParaRPr lang="es-ES" altLang="nb-NO" sz="30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95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Din oppgave inneholder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nb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altLang="nb-N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altLang="nb-N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Empirisk</a:t>
            </a:r>
            <a:r>
              <a:rPr lang="en-US" altLang="nb-N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nb-N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</a:t>
            </a:r>
            <a:endParaRPr lang="en-US" altLang="nb-N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/>
            <a:r>
              <a:rPr lang="en-US" altLang="nb-NO" sz="3000" dirty="0" err="1" smtClean="0"/>
              <a:t>Deskriptiv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statistikk</a:t>
            </a:r>
            <a:endParaRPr lang="en-US" altLang="nb-NO" sz="3000" dirty="0"/>
          </a:p>
          <a:p>
            <a:pPr lvl="4"/>
            <a:r>
              <a:rPr lang="en-US" altLang="nb-NO" sz="3000" dirty="0" err="1" smtClean="0"/>
              <a:t>Regresjonsanalyse</a:t>
            </a:r>
            <a:endParaRPr lang="en-US" altLang="nb-NO" sz="3000" dirty="0"/>
          </a:p>
          <a:p>
            <a:pPr lvl="4"/>
            <a:r>
              <a:rPr lang="en-US" altLang="nb-NO" sz="3000" dirty="0" err="1" smtClean="0"/>
              <a:t>Før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og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etter</a:t>
            </a:r>
            <a:endParaRPr lang="en-US" altLang="nb-NO" sz="3000" dirty="0"/>
          </a:p>
          <a:p>
            <a:pPr lvl="4"/>
            <a:r>
              <a:rPr lang="en-US" altLang="nb-NO" sz="3000" dirty="0" err="1" smtClean="0"/>
              <a:t>Casestudier</a:t>
            </a:r>
            <a:endParaRPr lang="en-US" altLang="nb-NO" sz="3000" dirty="0"/>
          </a:p>
          <a:p>
            <a:pPr lvl="4"/>
            <a:r>
              <a:rPr lang="en-US" altLang="nb-NO" sz="3000" dirty="0"/>
              <a:t>Forecasting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562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Din oppgave inneholder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nb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 </a:t>
            </a:r>
            <a:r>
              <a:rPr lang="en-US" altLang="nb-N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Konklusjon</a:t>
            </a:r>
            <a:endParaRPr lang="en-US" altLang="nb-N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/>
            <a:r>
              <a:rPr lang="en-US" altLang="nb-NO" sz="3000" dirty="0" err="1" smtClean="0"/>
              <a:t>Gjenta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forskningsspørsmålet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og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hypotesen</a:t>
            </a:r>
            <a:endParaRPr lang="en-US" altLang="nb-NO" sz="3000" dirty="0"/>
          </a:p>
          <a:p>
            <a:pPr lvl="4"/>
            <a:r>
              <a:rPr lang="en-US" altLang="nb-NO" sz="3000" dirty="0" err="1" smtClean="0"/>
              <a:t>Oppsummer</a:t>
            </a:r>
            <a:r>
              <a:rPr lang="en-US" altLang="nb-NO" sz="3000" dirty="0" smtClean="0"/>
              <a:t> dine </a:t>
            </a:r>
            <a:r>
              <a:rPr lang="en-US" altLang="nb-NO" sz="3000" dirty="0" err="1" smtClean="0"/>
              <a:t>resultater</a:t>
            </a:r>
            <a:endParaRPr lang="en-US" altLang="nb-NO" sz="3000" dirty="0"/>
          </a:p>
          <a:p>
            <a:pPr lvl="4"/>
            <a:r>
              <a:rPr lang="en-US" altLang="nb-NO" sz="3000" dirty="0" err="1" smtClean="0"/>
              <a:t>Har</a:t>
            </a:r>
            <a:r>
              <a:rPr lang="en-US" altLang="nb-NO" sz="3000" dirty="0" smtClean="0"/>
              <a:t> du </a:t>
            </a:r>
            <a:r>
              <a:rPr lang="en-US" altLang="nb-NO" sz="3000" dirty="0" err="1" smtClean="0"/>
              <a:t>fått</a:t>
            </a:r>
            <a:r>
              <a:rPr lang="en-US" altLang="nb-NO" sz="3000" dirty="0" smtClean="0"/>
              <a:t> dine </a:t>
            </a:r>
            <a:r>
              <a:rPr lang="en-US" altLang="nb-NO" sz="3000" dirty="0" err="1" smtClean="0"/>
              <a:t>hypoteser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bekreftet</a:t>
            </a:r>
            <a:r>
              <a:rPr lang="en-US" altLang="nb-NO" sz="3000" dirty="0" smtClean="0"/>
              <a:t>?</a:t>
            </a:r>
            <a:endParaRPr lang="en-US" altLang="nb-NO" sz="3000" dirty="0"/>
          </a:p>
          <a:p>
            <a:pPr lvl="4"/>
            <a:r>
              <a:rPr lang="en-US" altLang="nb-NO" sz="3000" dirty="0" err="1" smtClean="0"/>
              <a:t>Svakheter</a:t>
            </a:r>
            <a:r>
              <a:rPr lang="en-US" altLang="nb-NO" sz="3000" dirty="0" smtClean="0"/>
              <a:t> med </a:t>
            </a:r>
            <a:r>
              <a:rPr lang="en-US" altLang="nb-NO" sz="3000" dirty="0" err="1" smtClean="0"/>
              <a:t>det</a:t>
            </a:r>
            <a:r>
              <a:rPr lang="en-US" altLang="nb-NO" sz="3000" dirty="0" smtClean="0"/>
              <a:t> du </a:t>
            </a:r>
            <a:r>
              <a:rPr lang="en-US" altLang="nb-NO" sz="3000" dirty="0" err="1" smtClean="0"/>
              <a:t>har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gjort</a:t>
            </a:r>
            <a:endParaRPr lang="en-US" altLang="nb-NO" sz="3000" dirty="0" smtClean="0"/>
          </a:p>
          <a:p>
            <a:pPr lvl="4"/>
            <a:r>
              <a:rPr lang="en-US" altLang="nb-NO" sz="3000" dirty="0" err="1" smtClean="0"/>
              <a:t>Muligheter</a:t>
            </a:r>
            <a:r>
              <a:rPr lang="en-US" altLang="nb-NO" sz="3000" dirty="0" smtClean="0"/>
              <a:t> for </a:t>
            </a:r>
            <a:r>
              <a:rPr lang="en-US" altLang="nb-NO" sz="3000" dirty="0" err="1" smtClean="0"/>
              <a:t>videre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arbeid</a:t>
            </a:r>
            <a:endParaRPr lang="en-US" altLang="nb-NO" sz="3000" dirty="0"/>
          </a:p>
          <a:p>
            <a:pPr lvl="4"/>
            <a:r>
              <a:rPr lang="en-US" altLang="nb-NO" sz="3000" dirty="0" smtClean="0"/>
              <a:t>(</a:t>
            </a:r>
            <a:r>
              <a:rPr lang="en-US" altLang="nb-NO" sz="3000" dirty="0" err="1" smtClean="0"/>
              <a:t>ikke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flere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nye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ideer</a:t>
            </a:r>
            <a:r>
              <a:rPr lang="en-US" altLang="nb-NO" sz="3000" dirty="0" smtClean="0"/>
              <a:t>, </a:t>
            </a:r>
            <a:r>
              <a:rPr lang="en-US" altLang="nb-NO" sz="3000" dirty="0" err="1" smtClean="0"/>
              <a:t>referanser</a:t>
            </a:r>
            <a:r>
              <a:rPr lang="en-US" altLang="nb-NO" sz="3000" dirty="0" smtClean="0"/>
              <a:t>, </a:t>
            </a:r>
            <a:r>
              <a:rPr lang="en-US" altLang="nb-NO" sz="3000" dirty="0" err="1" smtClean="0"/>
              <a:t>tabeller</a:t>
            </a:r>
            <a:r>
              <a:rPr lang="en-US" altLang="nb-NO" sz="3000" dirty="0" smtClean="0"/>
              <a:t>, </a:t>
            </a:r>
            <a:r>
              <a:rPr lang="en-US" altLang="nb-NO" sz="3000" dirty="0" err="1" smtClean="0"/>
              <a:t>fotnoter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osv</a:t>
            </a:r>
            <a:r>
              <a:rPr lang="en-US" altLang="nb-NO" sz="3000" dirty="0" smtClean="0"/>
              <a:t>)</a:t>
            </a:r>
            <a:endParaRPr lang="en-US" altLang="nb-NO" sz="30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76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Om a lese artikler</a:t>
            </a:r>
            <a:endParaRPr lang="nb-N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045481"/>
              </p:ext>
            </p:extLst>
          </p:nvPr>
        </p:nvGraphicFramePr>
        <p:xfrm>
          <a:off x="838200" y="926275"/>
          <a:ext cx="10942122" cy="5250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65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Kilder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Primær</a:t>
            </a:r>
          </a:p>
          <a:p>
            <a:pPr lvl="1"/>
            <a:r>
              <a:rPr lang="nb-NO" dirty="0" smtClean="0"/>
              <a:t>Vitenskapelige artikler, bokkapitler, arbeidsnotater </a:t>
            </a:r>
            <a:r>
              <a:rPr lang="nb-NO" dirty="0" err="1" smtClean="0"/>
              <a:t>osv</a:t>
            </a:r>
            <a:endParaRPr lang="nb-NO" dirty="0" smtClean="0"/>
          </a:p>
          <a:p>
            <a:pPr lvl="1"/>
            <a:r>
              <a:rPr lang="nb-NO" dirty="0" smtClean="0"/>
              <a:t>Ment å bli lest av vitenskapelige fagfeller</a:t>
            </a:r>
          </a:p>
          <a:p>
            <a:pPr lvl="1"/>
            <a:endParaRPr lang="nb-NO" dirty="0"/>
          </a:p>
          <a:p>
            <a:r>
              <a:rPr lang="nb-NO" dirty="0" smtClean="0"/>
              <a:t>Sekundær</a:t>
            </a:r>
          </a:p>
          <a:p>
            <a:pPr lvl="1"/>
            <a:r>
              <a:rPr lang="nb-NO" dirty="0" smtClean="0"/>
              <a:t>Populærvitenskapelig</a:t>
            </a:r>
          </a:p>
          <a:p>
            <a:pPr lvl="1"/>
            <a:r>
              <a:rPr lang="nb-NO" dirty="0" smtClean="0"/>
              <a:t>Ment å bli lest av «alle»</a:t>
            </a:r>
          </a:p>
          <a:p>
            <a:pPr lvl="1"/>
            <a:r>
              <a:rPr lang="nb-NO" dirty="0" smtClean="0"/>
              <a:t>God idékilde (men ikke overdriv </a:t>
            </a:r>
            <a:r>
              <a:rPr lang="nb-NO" dirty="0" smtClean="0"/>
              <a:t>bruken </a:t>
            </a:r>
            <a:r>
              <a:rPr lang="nb-NO" dirty="0" smtClean="0"/>
              <a:t>av sekundære kilder)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327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Sekundære kilder i samfunnsøkonomi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r>
              <a:rPr lang="en-US" altLang="nb-NO" sz="2400" dirty="0" smtClean="0"/>
              <a:t>Wikipedia</a:t>
            </a:r>
            <a:r>
              <a:rPr lang="en-US" altLang="nb-NO" sz="2400" dirty="0"/>
              <a:t>: </a:t>
            </a:r>
            <a:r>
              <a:rPr lang="en-US" altLang="nb-NO" sz="2400" dirty="0">
                <a:hlinkClick r:id="rId2"/>
              </a:rPr>
              <a:t>http://www.wikipedia.com</a:t>
            </a:r>
            <a:endParaRPr lang="en-US" altLang="nb-NO" sz="2400" dirty="0"/>
          </a:p>
          <a:p>
            <a:pPr lvl="4"/>
            <a:r>
              <a:rPr lang="en-US" altLang="nb-NO" sz="2400" dirty="0"/>
              <a:t>Google: </a:t>
            </a:r>
            <a:r>
              <a:rPr lang="en-US" altLang="nb-NO" sz="2400" dirty="0">
                <a:hlinkClick r:id="rId3"/>
              </a:rPr>
              <a:t>http://scholar.google.com</a:t>
            </a:r>
            <a:endParaRPr lang="en-US" altLang="nb-NO" sz="2400" dirty="0"/>
          </a:p>
          <a:p>
            <a:pPr lvl="4"/>
            <a:endParaRPr lang="en-US" altLang="nb-NO" sz="2400" dirty="0"/>
          </a:p>
          <a:p>
            <a:pPr lvl="4"/>
            <a:r>
              <a:rPr lang="en-US" altLang="nb-NO" sz="2400" dirty="0" err="1" smtClean="0"/>
              <a:t>Aviser</a:t>
            </a:r>
            <a:r>
              <a:rPr lang="en-US" altLang="nb-NO" sz="2400" dirty="0" smtClean="0"/>
              <a:t>: for </a:t>
            </a:r>
            <a:r>
              <a:rPr lang="en-US" altLang="nb-NO" sz="2400" dirty="0" err="1" smtClean="0"/>
              <a:t>eks</a:t>
            </a:r>
            <a:r>
              <a:rPr lang="en-US" altLang="nb-NO" sz="2400" dirty="0" smtClean="0"/>
              <a:t>, DN, BBC</a:t>
            </a:r>
            <a:r>
              <a:rPr lang="en-US" altLang="nb-NO" sz="2400" dirty="0"/>
              <a:t>, </a:t>
            </a:r>
            <a:r>
              <a:rPr lang="en-US" altLang="nb-NO" sz="2400" dirty="0" err="1"/>
              <a:t>NYTimes</a:t>
            </a:r>
            <a:r>
              <a:rPr lang="en-US" altLang="nb-NO" sz="2400" dirty="0"/>
              <a:t>, Wall Street Journal</a:t>
            </a:r>
          </a:p>
          <a:p>
            <a:pPr lvl="4"/>
            <a:r>
              <a:rPr lang="en-US" altLang="nb-NO" sz="2400" dirty="0"/>
              <a:t>LexisNexis: </a:t>
            </a:r>
            <a:r>
              <a:rPr lang="en-US" altLang="nb-NO" sz="2400" dirty="0">
                <a:hlinkClick r:id="rId4"/>
              </a:rPr>
              <a:t>http://www.lib.uconn.edu/</a:t>
            </a:r>
            <a:r>
              <a:rPr lang="en-US" altLang="nb-NO" sz="2400" dirty="0"/>
              <a:t> =&gt; “Most Used Databases” =&gt; “LexisNexis News”</a:t>
            </a:r>
          </a:p>
          <a:p>
            <a:pPr lvl="4"/>
            <a:endParaRPr lang="en-US" altLang="nb-NO" sz="2400" dirty="0"/>
          </a:p>
          <a:p>
            <a:pPr lvl="4"/>
            <a:r>
              <a:rPr lang="en-US" altLang="nb-NO" sz="2400" dirty="0" err="1" smtClean="0"/>
              <a:t>Ressurser</a:t>
            </a:r>
            <a:r>
              <a:rPr lang="en-US" altLang="nb-NO" sz="2400" dirty="0" smtClean="0"/>
              <a:t> for </a:t>
            </a:r>
            <a:r>
              <a:rPr lang="en-US" altLang="nb-NO" sz="2400" dirty="0" err="1" smtClean="0"/>
              <a:t>økonomer</a:t>
            </a:r>
            <a:r>
              <a:rPr lang="en-US" altLang="nb-NO" sz="2400" dirty="0" smtClean="0"/>
              <a:t>: </a:t>
            </a:r>
            <a:r>
              <a:rPr lang="en-US" altLang="nb-NO" sz="2400" dirty="0">
                <a:hlinkClick r:id="rId5"/>
              </a:rPr>
              <a:t>http://www.rfe.org/</a:t>
            </a:r>
            <a:endParaRPr lang="en-US" altLang="nb-NO" sz="2400" dirty="0"/>
          </a:p>
          <a:p>
            <a:r>
              <a:rPr lang="nb-NO" dirty="0" smtClean="0"/>
              <a:t>(Se ellers liste over nyttige ressurser på kursets hjemmeside)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261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Primære kilder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nb-NO" sz="3800" dirty="0" smtClean="0"/>
              <a:t> </a:t>
            </a:r>
            <a:r>
              <a:rPr lang="en-US" altLang="nb-NO" sz="3200" dirty="0" err="1" smtClean="0"/>
              <a:t>Søk</a:t>
            </a:r>
            <a:r>
              <a:rPr lang="en-US" altLang="nb-NO" sz="3200" dirty="0" smtClean="0"/>
              <a:t> i </a:t>
            </a:r>
            <a:r>
              <a:rPr lang="en-US" altLang="nb-NO" sz="3200" dirty="0" err="1" smtClean="0"/>
              <a:t>en</a:t>
            </a:r>
            <a:r>
              <a:rPr lang="en-US" altLang="nb-NO" sz="3200" dirty="0" smtClean="0"/>
              <a:t> </a:t>
            </a:r>
            <a:r>
              <a:rPr lang="en-US" altLang="nb-NO" sz="3200" dirty="0" err="1" smtClean="0"/>
              <a:t>søkemotor</a:t>
            </a:r>
            <a:r>
              <a:rPr lang="en-US" altLang="nb-NO" sz="3200" dirty="0" smtClean="0"/>
              <a:t> (</a:t>
            </a:r>
            <a:r>
              <a:rPr lang="en-US" altLang="nb-NO" sz="3200" dirty="0" err="1" smtClean="0"/>
              <a:t>Keenious</a:t>
            </a:r>
            <a:r>
              <a:rPr lang="en-US" altLang="nb-NO" sz="3200" dirty="0" smtClean="0"/>
              <a:t>, G Scholar, Web of Science </a:t>
            </a:r>
            <a:r>
              <a:rPr lang="en-US" altLang="nb-NO" sz="3200" dirty="0" err="1" smtClean="0"/>
              <a:t>osv</a:t>
            </a:r>
            <a:r>
              <a:rPr lang="en-US" altLang="nb-NO" sz="3200" dirty="0" smtClean="0"/>
              <a:t>)</a:t>
            </a:r>
          </a:p>
          <a:p>
            <a:r>
              <a:rPr lang="en-US" altLang="nb-NO" sz="3200" dirty="0" err="1" smtClean="0"/>
              <a:t>Arbeidsnotater</a:t>
            </a:r>
            <a:endParaRPr lang="en-US" altLang="nb-NO" sz="3200" dirty="0" smtClean="0"/>
          </a:p>
          <a:p>
            <a:pPr lvl="4"/>
            <a:r>
              <a:rPr lang="en-US" altLang="nb-NO" sz="2400" dirty="0"/>
              <a:t>Research Papers in Economics (</a:t>
            </a:r>
            <a:r>
              <a:rPr lang="en-US" altLang="nb-NO" sz="2400" dirty="0" err="1"/>
              <a:t>RePEc</a:t>
            </a:r>
            <a:r>
              <a:rPr lang="en-US" altLang="nb-NO" sz="2400" dirty="0"/>
              <a:t>): </a:t>
            </a:r>
            <a:r>
              <a:rPr lang="en-US" altLang="nb-NO" sz="2400" dirty="0">
                <a:hlinkClick r:id="rId2"/>
              </a:rPr>
              <a:t>http://</a:t>
            </a:r>
            <a:r>
              <a:rPr lang="en-US" altLang="nb-NO" sz="2400" dirty="0" smtClean="0">
                <a:hlinkClick r:id="rId2"/>
              </a:rPr>
              <a:t>ideas.repec.org</a:t>
            </a:r>
            <a:endParaRPr lang="en-US" altLang="nb-NO" sz="2400" dirty="0" smtClean="0"/>
          </a:p>
          <a:p>
            <a:pPr lvl="4"/>
            <a:endParaRPr lang="en-US" altLang="nb-NO" sz="2400" dirty="0"/>
          </a:p>
          <a:p>
            <a:pPr lvl="4"/>
            <a:r>
              <a:rPr lang="en-US" altLang="nb-NO" sz="2400" dirty="0"/>
              <a:t>Social Science Research Network (SSRN): </a:t>
            </a:r>
            <a:r>
              <a:rPr lang="en-US" altLang="nb-NO" sz="2400" dirty="0">
                <a:hlinkClick r:id="rId3"/>
              </a:rPr>
              <a:t>http://papers.ssrn.com</a:t>
            </a:r>
            <a:endParaRPr lang="en-US" altLang="nb-NO" sz="2400" dirty="0"/>
          </a:p>
          <a:p>
            <a:pPr lvl="4"/>
            <a:endParaRPr lang="en-US" altLang="nb-NO" sz="2400" dirty="0"/>
          </a:p>
          <a:p>
            <a:pPr lvl="4"/>
            <a:r>
              <a:rPr lang="en-US" altLang="nb-NO" sz="2400" dirty="0"/>
              <a:t>National Bureau of Economic Research (NBER): </a:t>
            </a:r>
            <a:r>
              <a:rPr lang="en-US" altLang="nb-NO" sz="2400" dirty="0">
                <a:hlinkClick r:id="rId4"/>
              </a:rPr>
              <a:t>http://www.nber.org/papers/</a:t>
            </a:r>
            <a:endParaRPr lang="en-US" altLang="nb-NO" sz="2400" dirty="0"/>
          </a:p>
          <a:p>
            <a:endParaRPr lang="en-US" altLang="nb-NO" sz="3200" dirty="0" smtClean="0"/>
          </a:p>
          <a:p>
            <a:pPr lvl="1"/>
            <a:endParaRPr lang="en-US" altLang="nb-NO" sz="28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061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4"/>
            <a:r>
              <a:rPr lang="en-US" altLang="nb-NO" sz="2600" dirty="0"/>
              <a:t>US population: </a:t>
            </a:r>
          </a:p>
          <a:p>
            <a:pPr lvl="5"/>
            <a:r>
              <a:rPr lang="en-US" altLang="nb-NO" sz="2600" dirty="0"/>
              <a:t>Census </a:t>
            </a:r>
            <a:r>
              <a:rPr lang="en-US" altLang="nb-NO" sz="2600" dirty="0">
                <a:hlinkClick r:id="rId2"/>
              </a:rPr>
              <a:t>http://www.census.gov</a:t>
            </a:r>
            <a:endParaRPr lang="en-US" altLang="nb-NO" sz="2600" dirty="0"/>
          </a:p>
          <a:p>
            <a:pPr lvl="5"/>
            <a:r>
              <a:rPr lang="en-US" altLang="nb-NO" sz="2600" dirty="0"/>
              <a:t>Statistical Abstract of the US</a:t>
            </a:r>
          </a:p>
          <a:p>
            <a:pPr lvl="4"/>
            <a:endParaRPr lang="en-US" altLang="nb-NO" sz="2600" dirty="0"/>
          </a:p>
          <a:p>
            <a:pPr lvl="4"/>
            <a:r>
              <a:rPr lang="en-US" altLang="nb-NO" sz="2600" dirty="0"/>
              <a:t>US government(s): </a:t>
            </a:r>
          </a:p>
          <a:p>
            <a:pPr lvl="5"/>
            <a:r>
              <a:rPr lang="en-US" altLang="nb-NO" sz="2600" dirty="0" err="1"/>
              <a:t>FedStats</a:t>
            </a:r>
            <a:r>
              <a:rPr lang="en-US" altLang="nb-NO" sz="2600" dirty="0"/>
              <a:t> </a:t>
            </a:r>
            <a:r>
              <a:rPr lang="en-US" altLang="nb-NO" sz="2600" dirty="0">
                <a:hlinkClick r:id="rId3"/>
              </a:rPr>
              <a:t>http://www.fedstats.gov</a:t>
            </a:r>
            <a:endParaRPr lang="en-US" altLang="nb-NO" sz="2600" dirty="0"/>
          </a:p>
          <a:p>
            <a:pPr lvl="4"/>
            <a:endParaRPr lang="en-US" altLang="nb-NO" sz="2600" dirty="0"/>
          </a:p>
          <a:p>
            <a:pPr lvl="4"/>
            <a:r>
              <a:rPr lang="en-US" altLang="nb-NO" sz="2600" dirty="0"/>
              <a:t>European Union: </a:t>
            </a:r>
          </a:p>
          <a:p>
            <a:pPr lvl="5"/>
            <a:r>
              <a:rPr lang="en-US" altLang="nb-NO" sz="2600" dirty="0" err="1"/>
              <a:t>EuroStat</a:t>
            </a:r>
            <a:r>
              <a:rPr lang="en-US" altLang="nb-NO" sz="2600" dirty="0"/>
              <a:t> </a:t>
            </a:r>
            <a:r>
              <a:rPr lang="en-US" altLang="nb-NO" sz="2600" dirty="0">
                <a:hlinkClick r:id="rId4"/>
              </a:rPr>
              <a:t>http://epp.eurostat.ec.europa.eu</a:t>
            </a:r>
            <a:r>
              <a:rPr lang="en-US" altLang="nb-NO" sz="2600" dirty="0" smtClean="0">
                <a:hlinkClick r:id="rId4"/>
              </a:rPr>
              <a:t>/</a:t>
            </a:r>
            <a:endParaRPr lang="en-US" altLang="nb-NO" sz="2600" dirty="0" smtClean="0"/>
          </a:p>
          <a:p>
            <a:pPr lvl="5"/>
            <a:endParaRPr lang="en-US" altLang="nb-NO" sz="2600" dirty="0"/>
          </a:p>
          <a:p>
            <a:pPr lvl="4"/>
            <a:r>
              <a:rPr lang="en-US" altLang="nb-NO" sz="2600" dirty="0"/>
              <a:t>Organization for Economic Cooperation and Development (OECD):</a:t>
            </a:r>
          </a:p>
          <a:p>
            <a:pPr lvl="6"/>
            <a:r>
              <a:rPr lang="en-US" altLang="nb-NO" sz="2600" dirty="0">
                <a:hlinkClick r:id="rId5"/>
              </a:rPr>
              <a:t>http://www.sourceoecd.org</a:t>
            </a:r>
            <a:r>
              <a:rPr lang="en-US" altLang="nb-NO" sz="2600" dirty="0"/>
              <a:t> =&gt; “Statistics”</a:t>
            </a:r>
          </a:p>
          <a:p>
            <a:pPr lvl="6"/>
            <a:r>
              <a:rPr lang="en-US" altLang="nb-NO" sz="2600" dirty="0"/>
              <a:t>Development, employment, health, national accounts</a:t>
            </a:r>
          </a:p>
          <a:p>
            <a:pPr lvl="4"/>
            <a:r>
              <a:rPr lang="en-US" altLang="nb-NO" sz="2600" dirty="0"/>
              <a:t>The World Bank:</a:t>
            </a:r>
          </a:p>
          <a:p>
            <a:pPr lvl="6"/>
            <a:r>
              <a:rPr lang="en-US" altLang="nb-NO" sz="2600" dirty="0">
                <a:hlinkClick r:id="rId6"/>
              </a:rPr>
              <a:t>http://www.worldbank.org/data</a:t>
            </a:r>
            <a:endParaRPr lang="en-US" altLang="nb-NO" sz="2600" dirty="0"/>
          </a:p>
          <a:p>
            <a:pPr lvl="6"/>
            <a:r>
              <a:rPr lang="en-US" altLang="nb-NO" sz="2600" dirty="0"/>
              <a:t>World Development Indicators (WDI)</a:t>
            </a:r>
          </a:p>
          <a:p>
            <a:pPr lvl="6"/>
            <a:r>
              <a:rPr lang="en-US" altLang="nb-NO" sz="2600" dirty="0"/>
              <a:t>Global Development Finance (GDF)</a:t>
            </a:r>
          </a:p>
          <a:p>
            <a:pPr lvl="3"/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34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r>
              <a:rPr lang="en-US" altLang="nb-NO" dirty="0"/>
              <a:t>The International Monetary Fund (IMF):</a:t>
            </a:r>
          </a:p>
          <a:p>
            <a:pPr lvl="6"/>
            <a:r>
              <a:rPr lang="en-US" altLang="nb-NO" dirty="0">
                <a:hlinkClick r:id="rId2"/>
              </a:rPr>
              <a:t>http://www.imf.org</a:t>
            </a:r>
            <a:r>
              <a:rPr lang="en-US" altLang="nb-NO" dirty="0"/>
              <a:t> =&gt; “Data and Statistics”</a:t>
            </a:r>
          </a:p>
          <a:p>
            <a:pPr lvl="6"/>
            <a:r>
              <a:rPr lang="en-US" altLang="nb-NO" dirty="0"/>
              <a:t>GDP growth, inflation, unemployment, debt</a:t>
            </a:r>
          </a:p>
          <a:p>
            <a:pPr lvl="6"/>
            <a:r>
              <a:rPr lang="en-US" altLang="nb-NO" dirty="0"/>
              <a:t>International Financial Statistics (IFS): exchange rates, trade, government accounts, national accounts</a:t>
            </a:r>
          </a:p>
          <a:p>
            <a:pPr lvl="5"/>
            <a:endParaRPr lang="en-US" altLang="nb-NO" dirty="0"/>
          </a:p>
          <a:p>
            <a:pPr lvl="4"/>
            <a:r>
              <a:rPr lang="en-US" altLang="nb-NO" dirty="0"/>
              <a:t>United Nations Development Program (UNDP):</a:t>
            </a:r>
          </a:p>
          <a:p>
            <a:pPr lvl="6"/>
            <a:r>
              <a:rPr lang="en-US" altLang="nb-NO" dirty="0">
                <a:hlinkClick r:id="rId3"/>
              </a:rPr>
              <a:t>http://www.undp.org</a:t>
            </a:r>
            <a:r>
              <a:rPr lang="en-US" altLang="nb-NO" dirty="0"/>
              <a:t> =&gt; “Human Development Data”</a:t>
            </a:r>
          </a:p>
          <a:p>
            <a:pPr lvl="6"/>
            <a:r>
              <a:rPr lang="en-US" altLang="nb-NO" dirty="0"/>
              <a:t>Human Development Index (HDI)</a:t>
            </a:r>
          </a:p>
          <a:p>
            <a:pPr lvl="6"/>
            <a:r>
              <a:rPr lang="en-US" altLang="nb-NO" dirty="0"/>
              <a:t>Human Poverty Index (HPI)</a:t>
            </a:r>
          </a:p>
          <a:p>
            <a:pPr lvl="4"/>
            <a:r>
              <a:rPr lang="en-US" altLang="nb-NO" dirty="0" err="1">
                <a:hlinkClick r:id="rId4"/>
              </a:rPr>
              <a:t>Gapminder</a:t>
            </a:r>
            <a:endParaRPr lang="en-US" alt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706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Forskning</a:t>
            </a:r>
            <a:endParaRPr lang="nb-N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455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72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r>
              <a:rPr lang="en-US" altLang="nb-NO" sz="2000" dirty="0"/>
              <a:t>National Longitudinal Surveys (NLS):</a:t>
            </a:r>
          </a:p>
          <a:p>
            <a:pPr lvl="6"/>
            <a:r>
              <a:rPr lang="en-US" altLang="nb-NO" sz="2400" dirty="0">
                <a:hlinkClick r:id="rId2"/>
              </a:rPr>
              <a:t>http://www.bls.gov/nls/home.htm</a:t>
            </a:r>
            <a:endParaRPr lang="en-US" altLang="nb-NO" sz="2400" dirty="0"/>
          </a:p>
          <a:p>
            <a:pPr lvl="6"/>
            <a:r>
              <a:rPr lang="en-US" altLang="nb-NO" sz="2400" dirty="0" smtClean="0"/>
              <a:t>Data </a:t>
            </a:r>
            <a:r>
              <a:rPr lang="en-US" altLang="nb-NO" sz="2400" dirty="0" err="1" smtClean="0"/>
              <a:t>på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arbeidsmarkedet</a:t>
            </a:r>
            <a:endParaRPr lang="en-US" altLang="nb-NO" sz="2400" dirty="0"/>
          </a:p>
          <a:p>
            <a:pPr lvl="4"/>
            <a:endParaRPr lang="en-US" altLang="nb-NO" sz="2000" dirty="0"/>
          </a:p>
          <a:p>
            <a:pPr lvl="4"/>
            <a:r>
              <a:rPr lang="en-US" altLang="nb-NO" sz="2000" dirty="0"/>
              <a:t>Panel Study of Income Dynamics (PSID):</a:t>
            </a:r>
          </a:p>
          <a:p>
            <a:pPr lvl="6"/>
            <a:r>
              <a:rPr lang="en-US" altLang="nb-NO" sz="2400" dirty="0">
                <a:hlinkClick r:id="rId3"/>
              </a:rPr>
              <a:t>http://www.isr.umich.edu/src/psid</a:t>
            </a:r>
            <a:endParaRPr lang="en-US" altLang="nb-NO" sz="2400" dirty="0"/>
          </a:p>
          <a:p>
            <a:pPr lvl="6"/>
            <a:r>
              <a:rPr lang="en-US" altLang="nb-NO" sz="2400" dirty="0"/>
              <a:t>D</a:t>
            </a:r>
            <a:r>
              <a:rPr lang="en-US" altLang="nb-NO" sz="2400" dirty="0" smtClean="0"/>
              <a:t>ata </a:t>
            </a:r>
            <a:r>
              <a:rPr lang="en-US" altLang="nb-NO" sz="2400" dirty="0" err="1" smtClean="0"/>
              <a:t>på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husholdningsinntekt</a:t>
            </a:r>
            <a:r>
              <a:rPr lang="en-US" altLang="nb-NO" sz="2400" dirty="0" smtClean="0"/>
              <a:t>, </a:t>
            </a:r>
            <a:r>
              <a:rPr lang="en-US" altLang="nb-NO" sz="2400" dirty="0" err="1" smtClean="0"/>
              <a:t>sysselsetting</a:t>
            </a:r>
            <a:r>
              <a:rPr lang="en-US" altLang="nb-NO" sz="2400" dirty="0" smtClean="0"/>
              <a:t>, </a:t>
            </a:r>
            <a:r>
              <a:rPr lang="en-US" altLang="nb-NO" sz="2400" dirty="0" err="1" smtClean="0"/>
              <a:t>fattigdom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osv</a:t>
            </a:r>
            <a:r>
              <a:rPr lang="en-US" altLang="nb-NO" sz="2400" dirty="0" smtClean="0"/>
              <a:t> </a:t>
            </a:r>
            <a:endParaRPr lang="en-US" altLang="nb-NO" sz="24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05782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4"/>
            <a:r>
              <a:rPr lang="en-US" altLang="nb-NO" sz="2200" dirty="0"/>
              <a:t>World Institute for Development Economics Research (WIDER):</a:t>
            </a:r>
          </a:p>
          <a:p>
            <a:pPr lvl="6"/>
            <a:r>
              <a:rPr lang="en-US" altLang="nb-NO" sz="2200" dirty="0">
                <a:hlinkClick r:id="rId2"/>
              </a:rPr>
              <a:t>http://www.wider.unu.edu/</a:t>
            </a:r>
            <a:r>
              <a:rPr lang="en-US" altLang="nb-NO" sz="2200" dirty="0"/>
              <a:t> =&gt; “Database”</a:t>
            </a:r>
          </a:p>
          <a:p>
            <a:pPr lvl="6"/>
            <a:r>
              <a:rPr lang="en-US" altLang="nb-NO" sz="2200" dirty="0"/>
              <a:t>World Income Inequality Database (WIID)</a:t>
            </a:r>
          </a:p>
          <a:p>
            <a:pPr lvl="4"/>
            <a:r>
              <a:rPr lang="en-US" altLang="nb-NO" sz="2200" dirty="0" smtClean="0"/>
              <a:t>Integrated </a:t>
            </a:r>
            <a:r>
              <a:rPr lang="en-US" altLang="nb-NO" sz="2200" dirty="0"/>
              <a:t>Public Use Microdata Series (IPUMS):</a:t>
            </a:r>
          </a:p>
          <a:p>
            <a:pPr lvl="6"/>
            <a:r>
              <a:rPr lang="en-US" altLang="nb-NO" sz="2200" dirty="0">
                <a:hlinkClick r:id="rId3"/>
              </a:rPr>
              <a:t>http://www.ipums.umn.edu</a:t>
            </a:r>
            <a:endParaRPr lang="en-US" altLang="nb-NO" sz="2200" dirty="0"/>
          </a:p>
          <a:p>
            <a:pPr lvl="6"/>
            <a:r>
              <a:rPr lang="en-US" altLang="nb-NO" sz="2200" dirty="0" err="1" smtClean="0"/>
              <a:t>Sosioøkonomisk</a:t>
            </a:r>
            <a:r>
              <a:rPr lang="en-US" altLang="nb-NO" sz="2200" dirty="0" smtClean="0"/>
              <a:t> </a:t>
            </a:r>
            <a:r>
              <a:rPr lang="en-US" altLang="nb-NO" sz="2200" dirty="0"/>
              <a:t>data</a:t>
            </a:r>
          </a:p>
          <a:p>
            <a:pPr lvl="4"/>
            <a:r>
              <a:rPr lang="en-US" altLang="nb-NO" sz="2200" dirty="0"/>
              <a:t>US Census Current Population Survey (CPS):</a:t>
            </a:r>
          </a:p>
          <a:p>
            <a:pPr lvl="6"/>
            <a:r>
              <a:rPr lang="en-US" altLang="nb-NO" sz="2200" dirty="0">
                <a:hlinkClick r:id="rId4"/>
              </a:rPr>
              <a:t>http://www.census.gov/cps/</a:t>
            </a:r>
            <a:endParaRPr lang="en-US" altLang="nb-NO" sz="2200" dirty="0"/>
          </a:p>
          <a:p>
            <a:pPr lvl="6"/>
            <a:r>
              <a:rPr lang="en-US" altLang="nb-NO" sz="2200" dirty="0" err="1"/>
              <a:t>Sosioøkonomisk</a:t>
            </a:r>
            <a:r>
              <a:rPr lang="en-US" altLang="nb-NO" sz="2200" dirty="0"/>
              <a:t> data</a:t>
            </a:r>
          </a:p>
          <a:p>
            <a:pPr lvl="6"/>
            <a:endParaRPr lang="en-US" altLang="nb-NO" sz="2200" dirty="0"/>
          </a:p>
          <a:p>
            <a:pPr lvl="4"/>
            <a:r>
              <a:rPr lang="en-US" altLang="nb-NO" sz="2200" dirty="0"/>
              <a:t>SSB (</a:t>
            </a:r>
            <a:r>
              <a:rPr lang="en-US" altLang="nb-NO" sz="2200" dirty="0">
                <a:hlinkClick r:id="rId5"/>
              </a:rPr>
              <a:t>www.ssb.no</a:t>
            </a:r>
            <a:r>
              <a:rPr lang="en-US" altLang="nb-NO" sz="2200" dirty="0"/>
              <a:t>)</a:t>
            </a:r>
          </a:p>
          <a:p>
            <a:pPr lvl="4"/>
            <a:r>
              <a:rPr lang="en-US" altLang="nb-NO" sz="2200" dirty="0" smtClean="0"/>
              <a:t>Se </a:t>
            </a:r>
            <a:r>
              <a:rPr lang="en-US" altLang="nb-NO" sz="2200" dirty="0" err="1" smtClean="0"/>
              <a:t>ellers</a:t>
            </a:r>
            <a:r>
              <a:rPr lang="en-US" altLang="nb-NO" sz="2200" dirty="0" smtClean="0"/>
              <a:t> </a:t>
            </a:r>
            <a:r>
              <a:rPr lang="en-US" altLang="nb-NO" sz="2200" dirty="0" err="1" smtClean="0"/>
              <a:t>lista</a:t>
            </a:r>
            <a:r>
              <a:rPr lang="en-US" altLang="nb-NO" sz="2200" dirty="0" smtClean="0"/>
              <a:t> over </a:t>
            </a:r>
            <a:r>
              <a:rPr lang="en-US" altLang="nb-NO" sz="2200" dirty="0" err="1" smtClean="0"/>
              <a:t>nyttige</a:t>
            </a:r>
            <a:r>
              <a:rPr lang="en-US" altLang="nb-NO" sz="2200" dirty="0" smtClean="0"/>
              <a:t> </a:t>
            </a:r>
            <a:r>
              <a:rPr lang="en-US" altLang="nb-NO" sz="2200" dirty="0" err="1" smtClean="0"/>
              <a:t>ressurser</a:t>
            </a:r>
            <a:endParaRPr lang="en-US" altLang="nb-NO" sz="2200" dirty="0"/>
          </a:p>
          <a:p>
            <a:pPr lvl="6"/>
            <a:endParaRPr lang="en-US" altLang="nb-NO" sz="28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18720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skrive………..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nb-NO" sz="2200" dirty="0"/>
              <a:t>Steven A. </a:t>
            </a:r>
            <a:r>
              <a:rPr lang="en-US" altLang="nb-NO" sz="2200" dirty="0" err="1"/>
              <a:t>Greenlaw</a:t>
            </a:r>
            <a:r>
              <a:rPr lang="en-US" altLang="nb-NO" sz="2200" dirty="0"/>
              <a:t> Doing Economics: A Guide to Understanding and Carrying Out Economic Research.  Houghton Mifflin Company.  New York.  2006. </a:t>
            </a:r>
            <a:r>
              <a:rPr lang="en-US" altLang="nb-NO" sz="2200" dirty="0">
                <a:hlinkClick r:id="rId2"/>
              </a:rPr>
              <a:t>http://college.hmco.com/economics/greenlaw/research/1e/students/index.html</a:t>
            </a:r>
            <a:endParaRPr lang="en-US" altLang="nb-NO" sz="2200" dirty="0"/>
          </a:p>
          <a:p>
            <a:endParaRPr lang="en-US" altLang="nb-NO" sz="2200" dirty="0"/>
          </a:p>
          <a:p>
            <a:r>
              <a:rPr lang="en-US" altLang="nb-NO" sz="2200" dirty="0"/>
              <a:t>Deirdre N. McCloskey Economical Writing. Waveland Press, Inc.  Prospect Heights.  2000. </a:t>
            </a:r>
            <a:r>
              <a:rPr lang="en-US" altLang="nb-NO" sz="2200" dirty="0">
                <a:hlinkClick r:id="rId3"/>
              </a:rPr>
              <a:t>http://www.waveland.com/Titles/McCloskey.htm</a:t>
            </a:r>
            <a:endParaRPr lang="en-US" altLang="nb-NO" sz="2200" dirty="0"/>
          </a:p>
          <a:p>
            <a:endParaRPr lang="en-US" altLang="nb-NO" sz="2200" dirty="0"/>
          </a:p>
          <a:p>
            <a:r>
              <a:rPr lang="en-US" altLang="nb-NO" sz="2200" dirty="0"/>
              <a:t>Robert H. </a:t>
            </a:r>
            <a:r>
              <a:rPr lang="en-US" altLang="nb-NO" sz="2200" dirty="0" err="1"/>
              <a:t>Neugeboren</a:t>
            </a:r>
            <a:r>
              <a:rPr lang="en-US" altLang="nb-NO" sz="2200" dirty="0"/>
              <a:t> The Student’s Guide to Writing Economics.  Routledge.  New York.  2005. </a:t>
            </a:r>
            <a:r>
              <a:rPr lang="en-US" altLang="nb-NO" sz="2200" dirty="0">
                <a:hlinkClick r:id="rId4"/>
              </a:rPr>
              <a:t>http://www.routledge-ny.com/shopping_cart/products/product_detail.asp?sku=&amp;isbn=0415701236&amp;parent_id=&amp;</a:t>
            </a:r>
            <a:r>
              <a:rPr lang="en-US" altLang="nb-NO" sz="2200" dirty="0" smtClean="0">
                <a:hlinkClick r:id="rId4"/>
              </a:rPr>
              <a:t>pc</a:t>
            </a:r>
            <a:endParaRPr lang="en-US" altLang="nb-NO" sz="2200" dirty="0" smtClean="0"/>
          </a:p>
          <a:p>
            <a:endParaRPr lang="en-US" altLang="nb-NO" sz="2200" dirty="0"/>
          </a:p>
          <a:p>
            <a:r>
              <a:rPr lang="en-US" sz="2200" dirty="0"/>
              <a:t>Goma, O. (2001). Creative Writing in Economics. College Teaching, 49(4), 149-152. Retrieved from </a:t>
            </a:r>
            <a:r>
              <a:rPr lang="en-US" sz="2200" dirty="0">
                <a:hlinkClick r:id="rId5"/>
              </a:rPr>
              <a:t>http://www.jstor.org/stable/27559062</a:t>
            </a:r>
            <a:endParaRPr lang="en-US" sz="2200" dirty="0"/>
          </a:p>
          <a:p>
            <a:endParaRPr lang="en-US" altLang="nb-NO" sz="2200" dirty="0"/>
          </a:p>
          <a:p>
            <a:r>
              <a:rPr lang="nb-NO" sz="2200" dirty="0" err="1"/>
              <a:t>Dudenhefer</a:t>
            </a:r>
            <a:r>
              <a:rPr lang="nb-NO" sz="2200" dirty="0"/>
              <a:t>, P. (</a:t>
            </a:r>
            <a:r>
              <a:rPr lang="nb-NO" sz="2200" dirty="0" err="1"/>
              <a:t>n.d</a:t>
            </a:r>
            <a:r>
              <a:rPr lang="nb-NO" sz="2200" dirty="0"/>
              <a:t>.). Types of </a:t>
            </a:r>
            <a:r>
              <a:rPr lang="nb-NO" sz="2200" dirty="0" err="1"/>
              <a:t>Writing</a:t>
            </a:r>
            <a:r>
              <a:rPr lang="nb-NO" sz="2200" dirty="0"/>
              <a:t> in </a:t>
            </a:r>
            <a:r>
              <a:rPr lang="nb-NO" sz="2200" dirty="0" err="1"/>
              <a:t>Economics</a:t>
            </a:r>
            <a:r>
              <a:rPr lang="nb-NO" sz="2200" dirty="0"/>
              <a:t>. Duke </a:t>
            </a:r>
            <a:r>
              <a:rPr lang="nb-NO" sz="2200" dirty="0" err="1"/>
              <a:t>Writing</a:t>
            </a:r>
            <a:r>
              <a:rPr lang="nb-NO" sz="2200" dirty="0"/>
              <a:t> Studio. </a:t>
            </a:r>
            <a:r>
              <a:rPr lang="nb-NO" sz="2200" dirty="0" err="1"/>
              <a:t>Retrieved</a:t>
            </a:r>
            <a:r>
              <a:rPr lang="nb-NO" sz="2200" dirty="0"/>
              <a:t> from </a:t>
            </a:r>
            <a:r>
              <a:rPr lang="nb-NO" sz="2200" dirty="0">
                <a:hlinkClick r:id="rId6"/>
              </a:rPr>
              <a:t>https://twp.duke.edu/sites/twp.duke.edu/files/file-attachments/econ.original.pdf</a:t>
            </a:r>
            <a:endParaRPr lang="nb-NO" sz="2200" dirty="0"/>
          </a:p>
          <a:p>
            <a:endParaRPr lang="nb-NO" sz="2200" dirty="0"/>
          </a:p>
          <a:p>
            <a:r>
              <a:rPr lang="nb-NO" sz="2200" dirty="0" err="1"/>
              <a:t>Dudenhefer</a:t>
            </a:r>
            <a:r>
              <a:rPr lang="nb-NO" sz="2200" dirty="0"/>
              <a:t>, P. (2014). A Guide to </a:t>
            </a:r>
            <a:r>
              <a:rPr lang="nb-NO" sz="2200" dirty="0" err="1"/>
              <a:t>Writing</a:t>
            </a:r>
            <a:r>
              <a:rPr lang="nb-NO" sz="2200" dirty="0"/>
              <a:t> in </a:t>
            </a:r>
            <a:r>
              <a:rPr lang="nb-NO" sz="2200" dirty="0" err="1"/>
              <a:t>Economics</a:t>
            </a:r>
            <a:r>
              <a:rPr lang="nb-NO" sz="2200" dirty="0"/>
              <a:t>. Duke </a:t>
            </a:r>
            <a:r>
              <a:rPr lang="nb-NO" sz="2200" dirty="0" err="1"/>
              <a:t>University</a:t>
            </a:r>
            <a:r>
              <a:rPr lang="nb-NO" sz="2200" dirty="0"/>
              <a:t>, </a:t>
            </a:r>
            <a:r>
              <a:rPr lang="nb-NO" sz="2200" dirty="0" err="1"/>
              <a:t>the</a:t>
            </a:r>
            <a:r>
              <a:rPr lang="nb-NO" sz="2200" dirty="0"/>
              <a:t> Department of </a:t>
            </a:r>
            <a:r>
              <a:rPr lang="nb-NO" sz="2200" dirty="0" err="1"/>
              <a:t>Economics</a:t>
            </a:r>
            <a:r>
              <a:rPr lang="nb-NO" sz="2200" dirty="0"/>
              <a:t>, 69. </a:t>
            </a:r>
            <a:r>
              <a:rPr lang="nb-NO" sz="2200" dirty="0" err="1"/>
              <a:t>Retrieved</a:t>
            </a:r>
            <a:r>
              <a:rPr lang="nb-NO" sz="2200" dirty="0"/>
              <a:t> from </a:t>
            </a:r>
            <a:r>
              <a:rPr lang="nb-NO" sz="2200" dirty="0">
                <a:hlinkClick r:id="rId7"/>
              </a:rPr>
              <a:t>https://static1.squarespace.com/static/58991b1546c3c4da5df402e4/t/589c5b0f37c58162f7acb007/1486641936481/A+Guide+to+Writing+in+Economics.pdf</a:t>
            </a:r>
            <a:endParaRPr lang="nb-NO" sz="2200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478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Litteraturoversikten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3">
              <a:lnSpc>
                <a:spcPct val="150000"/>
              </a:lnSpc>
            </a:pPr>
            <a:r>
              <a:rPr lang="en-US" altLang="nb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Hva</a:t>
            </a:r>
            <a:r>
              <a:rPr lang="en-US" altLang="nb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nb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</a:t>
            </a:r>
            <a:r>
              <a:rPr lang="en-US" altLang="nb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nb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altLang="nb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nb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litteraturoversikt</a:t>
            </a:r>
            <a:r>
              <a:rPr lang="en-US" altLang="nb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altLang="nb-N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>
              <a:lnSpc>
                <a:spcPct val="150000"/>
              </a:lnSpc>
            </a:pPr>
            <a:r>
              <a:rPr lang="en-US" altLang="nb-NO" sz="3100" dirty="0" err="1" smtClean="0"/>
              <a:t>Oversikt</a:t>
            </a:r>
            <a:r>
              <a:rPr lang="en-US" altLang="nb-NO" sz="3100" dirty="0" smtClean="0"/>
              <a:t> over </a:t>
            </a:r>
            <a:r>
              <a:rPr lang="en-US" altLang="nb-NO" sz="3100" dirty="0" err="1" smtClean="0"/>
              <a:t>forskning</a:t>
            </a:r>
            <a:r>
              <a:rPr lang="en-US" altLang="nb-NO" sz="3100" dirty="0" smtClean="0"/>
              <a:t> </a:t>
            </a:r>
            <a:r>
              <a:rPr lang="en-US" altLang="nb-NO" sz="3100" dirty="0" err="1" smtClean="0"/>
              <a:t>på</a:t>
            </a:r>
            <a:r>
              <a:rPr lang="en-US" altLang="nb-NO" sz="3100" dirty="0" smtClean="0"/>
              <a:t> et </a:t>
            </a:r>
            <a:r>
              <a:rPr lang="en-US" altLang="nb-NO" sz="3100" dirty="0" err="1" smtClean="0"/>
              <a:t>tema</a:t>
            </a:r>
            <a:r>
              <a:rPr lang="en-US" altLang="nb-NO" sz="3100" dirty="0" smtClean="0"/>
              <a:t>, </a:t>
            </a:r>
            <a:r>
              <a:rPr lang="en-US" altLang="nb-NO" sz="3100" dirty="0" err="1" smtClean="0"/>
              <a:t>og</a:t>
            </a:r>
            <a:r>
              <a:rPr lang="en-US" altLang="nb-NO" sz="3100" dirty="0" smtClean="0"/>
              <a:t> </a:t>
            </a:r>
            <a:r>
              <a:rPr lang="en-US" altLang="nb-NO" sz="3100" dirty="0" err="1" smtClean="0"/>
              <a:t>svar</a:t>
            </a:r>
            <a:r>
              <a:rPr lang="en-US" altLang="nb-NO" sz="3100" dirty="0" smtClean="0"/>
              <a:t> </a:t>
            </a:r>
            <a:r>
              <a:rPr lang="en-US" altLang="nb-NO" sz="3100" dirty="0" err="1" smtClean="0"/>
              <a:t>på</a:t>
            </a:r>
            <a:r>
              <a:rPr lang="en-US" altLang="nb-NO" sz="3100" dirty="0" smtClean="0"/>
              <a:t> </a:t>
            </a:r>
            <a:r>
              <a:rPr lang="en-US" altLang="nb-NO" sz="3100" dirty="0" err="1" smtClean="0"/>
              <a:t>forskningsspørsmål</a:t>
            </a:r>
            <a:endParaRPr lang="en-US" altLang="nb-NO" sz="3100" dirty="0" smtClean="0"/>
          </a:p>
          <a:p>
            <a:pPr lvl="4">
              <a:lnSpc>
                <a:spcPct val="150000"/>
              </a:lnSpc>
            </a:pPr>
            <a:r>
              <a:rPr lang="en-US" altLang="nb-NO" sz="3100" dirty="0" err="1" smtClean="0"/>
              <a:t>Formål</a:t>
            </a:r>
            <a:endParaRPr lang="en-US" altLang="nb-NO" sz="3100" dirty="0"/>
          </a:p>
          <a:p>
            <a:pPr lvl="5">
              <a:lnSpc>
                <a:spcPct val="150000"/>
              </a:lnSpc>
            </a:pPr>
            <a:r>
              <a:rPr lang="en-US" altLang="nb-NO" sz="2800" dirty="0" err="1" smtClean="0"/>
              <a:t>Organisering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av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litteraturen</a:t>
            </a:r>
            <a:endParaRPr lang="en-US" altLang="nb-NO" sz="2800" dirty="0"/>
          </a:p>
          <a:p>
            <a:pPr lvl="5">
              <a:lnSpc>
                <a:spcPct val="150000"/>
              </a:lnSpc>
            </a:pPr>
            <a:r>
              <a:rPr lang="en-US" altLang="nb-NO" sz="2800" dirty="0" err="1" smtClean="0"/>
              <a:t>Evaluering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av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litteraturen</a:t>
            </a:r>
            <a:r>
              <a:rPr lang="en-US" altLang="nb-NO" sz="2800" dirty="0" smtClean="0"/>
              <a:t> </a:t>
            </a:r>
            <a:r>
              <a:rPr lang="en-US" altLang="nb-NO" sz="2800" dirty="0"/>
              <a:t>(</a:t>
            </a:r>
            <a:r>
              <a:rPr lang="en-US" altLang="nb-NO" sz="2800" dirty="0">
                <a:sym typeface="Wingdings" panose="05000000000000000000" pitchFamily="2" charset="2"/>
              </a:rPr>
              <a:t>&lt;= </a:t>
            </a:r>
            <a:r>
              <a:rPr lang="en-US" altLang="nb-NO" sz="2800" dirty="0"/>
              <a:t>higher-order critical thinking)</a:t>
            </a:r>
          </a:p>
          <a:p>
            <a:pPr lvl="5">
              <a:lnSpc>
                <a:spcPct val="150000"/>
              </a:lnSpc>
            </a:pPr>
            <a:r>
              <a:rPr lang="en-US" altLang="nb-NO" sz="2800" dirty="0" err="1" smtClean="0"/>
              <a:t>Identifiserer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mønster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og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trender</a:t>
            </a:r>
            <a:r>
              <a:rPr lang="en-US" altLang="nb-NO" sz="2800" dirty="0" smtClean="0"/>
              <a:t> i </a:t>
            </a:r>
            <a:r>
              <a:rPr lang="en-US" altLang="nb-NO" sz="2800" dirty="0" err="1" smtClean="0"/>
              <a:t>litteraturen</a:t>
            </a:r>
            <a:endParaRPr lang="en-US" altLang="nb-NO" sz="2800" dirty="0"/>
          </a:p>
          <a:p>
            <a:pPr lvl="5">
              <a:lnSpc>
                <a:spcPct val="150000"/>
              </a:lnSpc>
            </a:pPr>
            <a:r>
              <a:rPr lang="en-US" altLang="nb-NO" sz="2800" dirty="0" err="1" smtClean="0"/>
              <a:t>Synthese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av</a:t>
            </a:r>
            <a:r>
              <a:rPr lang="en-US" altLang="nb-NO" sz="2800" dirty="0" smtClean="0"/>
              <a:t> den </a:t>
            </a:r>
            <a:r>
              <a:rPr lang="en-US" altLang="nb-NO" sz="2800" dirty="0" err="1" smtClean="0"/>
              <a:t>eksisterende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litteraturen</a:t>
            </a:r>
            <a:r>
              <a:rPr lang="en-US" altLang="nb-NO" sz="2800" dirty="0" smtClean="0"/>
              <a:t> </a:t>
            </a:r>
            <a:r>
              <a:rPr lang="en-US" altLang="nb-NO" sz="2800" dirty="0"/>
              <a:t>(&lt;= higher-order critical thinking)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884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Litteraturoversikten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>
              <a:lnSpc>
                <a:spcPct val="150000"/>
              </a:lnSpc>
            </a:pPr>
            <a:r>
              <a:rPr lang="en-US" altLang="nb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altLang="nb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nb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litteraturoversikt</a:t>
            </a:r>
            <a:r>
              <a:rPr lang="en-US" altLang="nb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nb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</a:t>
            </a:r>
            <a:r>
              <a:rPr lang="en-US" altLang="nb-N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nb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videre</a:t>
            </a:r>
            <a:r>
              <a:rPr lang="en-US" altLang="nb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nb-N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>
              <a:lnSpc>
                <a:spcPct val="150000"/>
              </a:lnSpc>
            </a:pPr>
            <a:r>
              <a:rPr lang="en-US" altLang="nb-NO" sz="2400" dirty="0" err="1" smtClean="0"/>
              <a:t>En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oversikt</a:t>
            </a:r>
            <a:r>
              <a:rPr lang="en-US" altLang="nb-NO" sz="2400" dirty="0" smtClean="0"/>
              <a:t> over </a:t>
            </a:r>
            <a:r>
              <a:rPr lang="en-US" altLang="nb-NO" sz="2400" dirty="0" err="1" smtClean="0"/>
              <a:t>hva</a:t>
            </a:r>
            <a:r>
              <a:rPr lang="en-US" altLang="nb-NO" sz="2400" dirty="0" smtClean="0"/>
              <a:t> vi vet </a:t>
            </a:r>
            <a:r>
              <a:rPr lang="en-US" altLang="nb-NO" sz="2400" dirty="0" err="1" smtClean="0"/>
              <a:t>og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ikke</a:t>
            </a:r>
            <a:r>
              <a:rPr lang="en-US" altLang="nb-NO" sz="2400" dirty="0" smtClean="0"/>
              <a:t> vet om et </a:t>
            </a:r>
            <a:r>
              <a:rPr lang="en-US" altLang="nb-NO" sz="2400" dirty="0" err="1" smtClean="0"/>
              <a:t>tema</a:t>
            </a:r>
            <a:endParaRPr lang="en-US" altLang="nb-NO" sz="2400" dirty="0"/>
          </a:p>
          <a:p>
            <a:pPr lvl="4">
              <a:lnSpc>
                <a:spcPct val="150000"/>
              </a:lnSpc>
            </a:pPr>
            <a:r>
              <a:rPr lang="en-US" altLang="nb-NO" sz="2400" dirty="0" err="1" smtClean="0"/>
              <a:t>Ikke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nødvendigvis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uttømmende</a:t>
            </a:r>
            <a:r>
              <a:rPr lang="en-US" altLang="nb-NO" sz="2400" dirty="0" smtClean="0"/>
              <a:t> (men </a:t>
            </a:r>
            <a:r>
              <a:rPr lang="en-US" altLang="nb-NO" sz="2400" dirty="0" err="1" smtClean="0"/>
              <a:t>inneholder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arbeid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av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nyere</a:t>
            </a:r>
            <a:r>
              <a:rPr lang="en-US" altLang="nb-NO" sz="2400" dirty="0" smtClean="0"/>
              <a:t> art, </a:t>
            </a:r>
            <a:r>
              <a:rPr lang="en-US" altLang="nb-NO" sz="2400" dirty="0" err="1" smtClean="0"/>
              <a:t>samt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hovedreferansene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på</a:t>
            </a:r>
            <a:r>
              <a:rPr lang="en-US" altLang="nb-NO" sz="2400" dirty="0" smtClean="0"/>
              <a:t> </a:t>
            </a:r>
            <a:r>
              <a:rPr lang="en-US" altLang="nb-NO" sz="2400" smtClean="0"/>
              <a:t>feltet</a:t>
            </a:r>
            <a:r>
              <a:rPr lang="en-US" altLang="nb-NO" sz="2400" dirty="0" smtClean="0"/>
              <a:t>)</a:t>
            </a:r>
            <a:endParaRPr lang="en-US" altLang="nb-NO" sz="2400" dirty="0"/>
          </a:p>
          <a:p>
            <a:pPr lvl="4">
              <a:lnSpc>
                <a:spcPct val="150000"/>
              </a:lnSpc>
            </a:pPr>
            <a:r>
              <a:rPr lang="en-US" altLang="nb-NO" sz="2400" dirty="0" err="1" smtClean="0"/>
              <a:t>Motivasjonen</a:t>
            </a:r>
            <a:r>
              <a:rPr lang="en-US" altLang="nb-NO" sz="2400" dirty="0" smtClean="0"/>
              <a:t> for din </a:t>
            </a:r>
            <a:r>
              <a:rPr lang="en-US" altLang="nb-NO" sz="2400" dirty="0" err="1" smtClean="0"/>
              <a:t>problemstilling</a:t>
            </a:r>
            <a:endParaRPr lang="en-US" altLang="nb-NO" sz="2400" dirty="0"/>
          </a:p>
          <a:p>
            <a:pPr lvl="4">
              <a:lnSpc>
                <a:spcPct val="150000"/>
              </a:lnSpc>
            </a:pPr>
            <a:r>
              <a:rPr lang="en-US" altLang="nb-NO" sz="2400" dirty="0" err="1" smtClean="0"/>
              <a:t>En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anledning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til</a:t>
            </a:r>
            <a:r>
              <a:rPr lang="en-US" altLang="nb-NO" sz="2400" dirty="0" smtClean="0"/>
              <a:t> å </a:t>
            </a:r>
            <a:r>
              <a:rPr lang="en-US" altLang="nb-NO" sz="2400" dirty="0" err="1" smtClean="0"/>
              <a:t>overbevise</a:t>
            </a:r>
            <a:r>
              <a:rPr lang="en-US" altLang="nb-NO" sz="2400" dirty="0" smtClean="0"/>
              <a:t> om at din </a:t>
            </a:r>
            <a:r>
              <a:rPr lang="en-US" altLang="nb-NO" sz="2400" dirty="0" err="1" smtClean="0"/>
              <a:t>problemstilling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er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interessant</a:t>
            </a:r>
            <a:endParaRPr lang="en-US" altLang="nb-NO" sz="24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303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Litteraturoversikten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>
              <a:lnSpc>
                <a:spcPct val="150000"/>
              </a:lnSpc>
            </a:pPr>
            <a:r>
              <a:rPr lang="en-US" altLang="nb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Litteraturoversikten</a:t>
            </a:r>
            <a:r>
              <a:rPr lang="en-US" altLang="nb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nb-N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</a:t>
            </a:r>
            <a:r>
              <a:rPr lang="en-US" altLang="nb-N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IKKE:</a:t>
            </a:r>
            <a:endParaRPr lang="en-US" altLang="nb-N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>
              <a:lnSpc>
                <a:spcPct val="150000"/>
              </a:lnSpc>
            </a:pPr>
            <a:r>
              <a:rPr lang="en-US" altLang="nb-NO" sz="2800" dirty="0" err="1" smtClean="0"/>
              <a:t>En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uttømmende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liste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av</a:t>
            </a:r>
            <a:r>
              <a:rPr lang="en-US" altLang="nb-NO" sz="2800" dirty="0" smtClean="0"/>
              <a:t> alt </a:t>
            </a:r>
            <a:r>
              <a:rPr lang="en-US" altLang="nb-NO" sz="2800" dirty="0" err="1" smtClean="0"/>
              <a:t>som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er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skrevet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på</a:t>
            </a:r>
            <a:r>
              <a:rPr lang="en-US" altLang="nb-NO" sz="2800" dirty="0" smtClean="0"/>
              <a:t> et </a:t>
            </a:r>
            <a:r>
              <a:rPr lang="en-US" altLang="nb-NO" sz="2800" dirty="0" err="1" smtClean="0"/>
              <a:t>tema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som</a:t>
            </a:r>
            <a:r>
              <a:rPr lang="en-US" altLang="nb-NO" sz="2800" dirty="0" smtClean="0"/>
              <a:t> du </a:t>
            </a:r>
            <a:r>
              <a:rPr lang="en-US" altLang="nb-NO" sz="2800" dirty="0" err="1" smtClean="0"/>
              <a:t>føler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absolutt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må</a:t>
            </a:r>
            <a:r>
              <a:rPr lang="en-US" altLang="nb-NO" sz="2800" dirty="0" smtClean="0"/>
              <a:t> </a:t>
            </a:r>
            <a:r>
              <a:rPr lang="en-US" altLang="nb-NO" sz="2800" dirty="0" err="1" smtClean="0"/>
              <a:t>omtales</a:t>
            </a:r>
            <a:endParaRPr lang="en-US" altLang="nb-NO" sz="2800" dirty="0"/>
          </a:p>
          <a:p>
            <a:pPr lvl="5">
              <a:lnSpc>
                <a:spcPct val="150000"/>
              </a:lnSpc>
            </a:pPr>
            <a:r>
              <a:rPr lang="en-US" altLang="nb-NO" sz="2400" dirty="0" err="1" smtClean="0"/>
              <a:t>Det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vil</a:t>
            </a:r>
            <a:r>
              <a:rPr lang="en-US" altLang="nb-NO" sz="2400" dirty="0" smtClean="0"/>
              <a:t> i </a:t>
            </a:r>
            <a:r>
              <a:rPr lang="en-US" altLang="nb-NO" sz="2400" dirty="0" err="1" smtClean="0"/>
              <a:t>så</a:t>
            </a:r>
            <a:r>
              <a:rPr lang="en-US" altLang="nb-NO" sz="2400" dirty="0" smtClean="0"/>
              <a:t> fall </a:t>
            </a:r>
            <a:r>
              <a:rPr lang="en-US" altLang="nb-NO" sz="2400" dirty="0" err="1" smtClean="0"/>
              <a:t>ikke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støtte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godt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opp</a:t>
            </a:r>
            <a:r>
              <a:rPr lang="en-US" altLang="nb-NO" sz="2400" dirty="0" smtClean="0"/>
              <a:t> om din </a:t>
            </a:r>
            <a:r>
              <a:rPr lang="en-US" altLang="nb-NO" sz="2400" dirty="0" err="1" smtClean="0"/>
              <a:t>problemstilling</a:t>
            </a:r>
            <a:r>
              <a:rPr lang="en-US" altLang="nb-NO" sz="2400" dirty="0" smtClean="0"/>
              <a:t> </a:t>
            </a:r>
            <a:endParaRPr lang="en-US" altLang="nb-NO" sz="2400" dirty="0"/>
          </a:p>
          <a:p>
            <a:pPr lvl="5">
              <a:lnSpc>
                <a:spcPct val="150000"/>
              </a:lnSpc>
            </a:pPr>
            <a:r>
              <a:rPr lang="en-US" altLang="nb-NO" sz="2400" dirty="0" err="1" smtClean="0"/>
              <a:t>Det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vil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ikke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trekke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sammen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viktige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tråd</a:t>
            </a:r>
            <a:r>
              <a:rPr lang="en-US" altLang="nb-NO" sz="2400" dirty="0" smtClean="0"/>
              <a:t> i </a:t>
            </a:r>
            <a:r>
              <a:rPr lang="en-US" altLang="nb-NO" sz="2400" dirty="0" err="1" smtClean="0"/>
              <a:t>litteraturen</a:t>
            </a:r>
            <a:endParaRPr lang="en-US" altLang="nb-NO" sz="2400" dirty="0"/>
          </a:p>
          <a:p>
            <a:pPr lvl="5">
              <a:lnSpc>
                <a:spcPct val="150000"/>
              </a:lnSpc>
            </a:pPr>
            <a:r>
              <a:rPr lang="en-US" altLang="nb-NO" sz="2400" dirty="0" err="1" smtClean="0"/>
              <a:t>Det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vil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ikke</a:t>
            </a:r>
            <a:r>
              <a:rPr lang="en-US" altLang="nb-NO" sz="2400" dirty="0" smtClean="0"/>
              <a:t> vise dine </a:t>
            </a:r>
            <a:r>
              <a:rPr lang="en-US" altLang="nb-NO" sz="2400" dirty="0" err="1" smtClean="0"/>
              <a:t>evner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til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kritisk</a:t>
            </a:r>
            <a:r>
              <a:rPr lang="en-US" altLang="nb-NO" sz="2400" dirty="0" smtClean="0"/>
              <a:t> </a:t>
            </a:r>
            <a:r>
              <a:rPr lang="en-US" altLang="nb-NO" sz="2400" dirty="0" err="1" smtClean="0"/>
              <a:t>tenkning</a:t>
            </a:r>
            <a:endParaRPr lang="en-US" altLang="nb-NO" sz="24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586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Nøkkelspørsmål til kilder som vurderes brukt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nb-NO" sz="2600" dirty="0" smtClean="0"/>
              <a:t>What </a:t>
            </a:r>
            <a:r>
              <a:rPr lang="en-US" altLang="nb-NO" sz="2600" dirty="0"/>
              <a:t>is the source’s topic, research questions, methodology, and central results?  (Summary)</a:t>
            </a:r>
          </a:p>
          <a:p>
            <a:pPr>
              <a:lnSpc>
                <a:spcPct val="150000"/>
              </a:lnSpc>
            </a:pPr>
            <a:r>
              <a:rPr lang="en-US" altLang="nb-NO" sz="2600" dirty="0"/>
              <a:t>How is this source related to my topic, thesis, and research questions?  Does it support or contradict my thesis?  (Synthesis and Organization)</a:t>
            </a:r>
          </a:p>
          <a:p>
            <a:pPr>
              <a:lnSpc>
                <a:spcPct val="150000"/>
              </a:lnSpc>
            </a:pPr>
            <a:r>
              <a:rPr lang="en-US" altLang="nb-NO" sz="2600" dirty="0"/>
              <a:t>What are the strengths and weaknesses of the research in the source?  Are there biases or flaws?  How important or influential is this source?  (Evaluation)</a:t>
            </a:r>
          </a:p>
          <a:p>
            <a:pPr>
              <a:lnSpc>
                <a:spcPct val="150000"/>
              </a:lnSpc>
            </a:pPr>
            <a:r>
              <a:rPr lang="en-US" altLang="nb-NO" sz="2600" dirty="0"/>
              <a:t>How is the source related to other research on the same topic?  Does it employ a different methodology?  Does it pertain to a different population, region, time span?  Does it work with a different data set?  (Synthesis and Organization) </a:t>
            </a:r>
          </a:p>
          <a:p>
            <a:pPr>
              <a:lnSpc>
                <a:spcPct val="150000"/>
              </a:lnSpc>
            </a:pPr>
            <a:r>
              <a:rPr lang="en-US" altLang="nb-NO" sz="2600" dirty="0"/>
              <a:t>What are the points of agreement or disagreement between the source and other research on the same topic?  (Synthesis)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19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Måter å organisere lit. oversikten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nb-NO" sz="1800" dirty="0"/>
              <a:t>Potential organizing principles: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Methodology: Theoretical perspective, empirical framework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Studies that agree with one another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Studies that disagree with one another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Extent of support for your thesis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Regional focus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Data range, sample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Chronological</a:t>
            </a:r>
          </a:p>
          <a:p>
            <a:pPr>
              <a:lnSpc>
                <a:spcPct val="150000"/>
              </a:lnSpc>
            </a:pPr>
            <a:r>
              <a:rPr lang="en-US" altLang="nb-N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Tip: </a:t>
            </a:r>
            <a:r>
              <a:rPr lang="en-US" altLang="nb-NO" sz="1800" i="1" dirty="0"/>
              <a:t>Organize studies according to “common denominators”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611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Sammenhenger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nb-NO" sz="1800" dirty="0"/>
              <a:t>Musts for your writing:</a:t>
            </a:r>
          </a:p>
          <a:p>
            <a:pPr lvl="4">
              <a:lnSpc>
                <a:spcPct val="150000"/>
              </a:lnSpc>
            </a:pPr>
            <a:r>
              <a:rPr lang="en-US" altLang="nb-NO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Linkage I:</a:t>
            </a:r>
            <a:r>
              <a:rPr lang="en-US" altLang="nb-NO" sz="1600" dirty="0"/>
              <a:t> Continually link your discussion of the literature back to your thesis and research questions</a:t>
            </a:r>
          </a:p>
          <a:p>
            <a:pPr lvl="4">
              <a:lnSpc>
                <a:spcPct val="150000"/>
              </a:lnSpc>
            </a:pPr>
            <a:r>
              <a:rPr lang="en-US" altLang="nb-NO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Linkage II: </a:t>
            </a:r>
            <a:r>
              <a:rPr lang="en-US" altLang="nb-NO" sz="1600" dirty="0"/>
              <a:t>Link studies to one another; stress relatedness of research on your topic</a:t>
            </a:r>
          </a:p>
          <a:p>
            <a:pPr lvl="4">
              <a:lnSpc>
                <a:spcPct val="150000"/>
              </a:lnSpc>
            </a:pPr>
            <a:r>
              <a:rPr lang="en-US" altLang="nb-NO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Prioritize/Classics: </a:t>
            </a:r>
            <a:r>
              <a:rPr lang="en-US" altLang="nb-NO" sz="1600" dirty="0"/>
              <a:t>Identify “classic” studies and discuss them accordingly (i.e., with more detail, and with an eye for their influence)</a:t>
            </a:r>
          </a:p>
          <a:p>
            <a:pPr lvl="4">
              <a:lnSpc>
                <a:spcPct val="150000"/>
              </a:lnSpc>
            </a:pPr>
            <a:r>
              <a:rPr lang="en-US" altLang="nb-NO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Evaluate/Gaps: </a:t>
            </a:r>
            <a:r>
              <a:rPr lang="en-US" altLang="nb-NO" sz="1600" dirty="0"/>
              <a:t>Identify shortcomings of particular studies and/or the body of research as a whole; be critical!</a:t>
            </a:r>
          </a:p>
          <a:p>
            <a:pPr lvl="4">
              <a:lnSpc>
                <a:spcPct val="150000"/>
              </a:lnSpc>
            </a:pPr>
            <a:r>
              <a:rPr lang="en-US" altLang="nb-NO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Frontier: </a:t>
            </a:r>
            <a:r>
              <a:rPr lang="en-US" altLang="nb-NO" sz="1600" dirty="0"/>
              <a:t>Identify areas for further research; where can research on your topic go from here?</a:t>
            </a:r>
          </a:p>
          <a:p>
            <a:pPr>
              <a:lnSpc>
                <a:spcPct val="150000"/>
              </a:lnSpc>
            </a:pPr>
            <a:endParaRPr lang="en-US" altLang="nb-NO" sz="18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835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Sjekkliste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nb-NO" sz="1800" dirty="0"/>
              <a:t>Writing checklist: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Did I include a clear statement of my topic’s importance, the research questions I am seeking to answer, and my thesis?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Did I include a clear statement of the scope of my literature review and what criteria I used for including studies in it?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Did I identify the “classic” works on my topic and give them priority in my discussion of the literature?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Did I summarize the studies and link them to one another as well as back to my thesis and research questions?</a:t>
            </a:r>
          </a:p>
          <a:p>
            <a:pPr lvl="4">
              <a:lnSpc>
                <a:spcPct val="150000"/>
              </a:lnSpc>
            </a:pPr>
            <a:r>
              <a:rPr lang="en-US" altLang="nb-NO" sz="1600" dirty="0"/>
              <a:t>Did I critically evaluate the literature, identifying its limitations and areas where further research is needed?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forskning?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nb-NO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77465879"/>
              </p:ext>
            </p:extLst>
          </p:nvPr>
        </p:nvGraphicFramePr>
        <p:xfrm>
          <a:off x="389527" y="1992429"/>
          <a:ext cx="4291053" cy="2723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59502848"/>
              </p:ext>
            </p:extLst>
          </p:nvPr>
        </p:nvGraphicFramePr>
        <p:xfrm>
          <a:off x="4242568" y="1418268"/>
          <a:ext cx="8128000" cy="4974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112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Teoretisk ramme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nb-NO" dirty="0" err="1"/>
              <a:t>Beskriv</a:t>
            </a:r>
            <a:r>
              <a:rPr lang="es-ES" altLang="nb-NO" dirty="0"/>
              <a:t> </a:t>
            </a:r>
            <a:r>
              <a:rPr lang="es-ES" altLang="nb-NO" dirty="0" err="1"/>
              <a:t>det</a:t>
            </a:r>
            <a:r>
              <a:rPr lang="es-ES" altLang="nb-NO" dirty="0"/>
              <a:t> </a:t>
            </a:r>
            <a:r>
              <a:rPr lang="es-ES" altLang="nb-NO" dirty="0" err="1"/>
              <a:t>teoretiske</a:t>
            </a:r>
            <a:r>
              <a:rPr lang="es-ES" altLang="nb-NO" dirty="0"/>
              <a:t> </a:t>
            </a:r>
            <a:r>
              <a:rPr lang="es-ES" altLang="nb-NO" dirty="0" err="1"/>
              <a:t>rammeverket</a:t>
            </a:r>
            <a:r>
              <a:rPr lang="es-ES" altLang="nb-NO" dirty="0"/>
              <a:t> </a:t>
            </a:r>
            <a:r>
              <a:rPr lang="es-ES" altLang="nb-NO" dirty="0" err="1"/>
              <a:t>som</a:t>
            </a:r>
            <a:r>
              <a:rPr lang="es-ES" altLang="nb-NO" dirty="0"/>
              <a:t> </a:t>
            </a:r>
            <a:r>
              <a:rPr lang="es-ES" altLang="nb-NO" dirty="0" err="1"/>
              <a:t>underbygger</a:t>
            </a:r>
            <a:r>
              <a:rPr lang="es-ES" altLang="nb-NO" dirty="0"/>
              <a:t> den </a:t>
            </a:r>
            <a:r>
              <a:rPr lang="es-ES" altLang="nb-NO" dirty="0" err="1"/>
              <a:t>empiriske</a:t>
            </a:r>
            <a:r>
              <a:rPr lang="es-ES" altLang="nb-NO" dirty="0"/>
              <a:t> </a:t>
            </a:r>
            <a:r>
              <a:rPr lang="es-ES" altLang="nb-NO" dirty="0" err="1"/>
              <a:t>analysen</a:t>
            </a:r>
            <a:r>
              <a:rPr lang="es-ES" altLang="nb-NO" dirty="0"/>
              <a:t>.</a:t>
            </a:r>
          </a:p>
          <a:p>
            <a:r>
              <a:rPr lang="es-ES" altLang="nb-NO" dirty="0" err="1"/>
              <a:t>Beskriv</a:t>
            </a:r>
            <a:r>
              <a:rPr lang="es-ES" altLang="nb-NO" dirty="0"/>
              <a:t> </a:t>
            </a:r>
            <a:r>
              <a:rPr lang="es-ES" altLang="nb-NO" dirty="0" err="1"/>
              <a:t>hovedbidragene</a:t>
            </a:r>
            <a:r>
              <a:rPr lang="es-ES" altLang="nb-NO" dirty="0"/>
              <a:t> i </a:t>
            </a:r>
            <a:r>
              <a:rPr lang="es-ES" altLang="nb-NO" dirty="0" err="1"/>
              <a:t>litteraturen</a:t>
            </a:r>
            <a:r>
              <a:rPr lang="es-ES" altLang="nb-NO" dirty="0"/>
              <a:t>, </a:t>
            </a:r>
            <a:r>
              <a:rPr lang="es-ES" altLang="nb-NO" dirty="0" err="1"/>
              <a:t>og</a:t>
            </a:r>
            <a:r>
              <a:rPr lang="es-ES" altLang="nb-NO" dirty="0"/>
              <a:t> </a:t>
            </a:r>
            <a:r>
              <a:rPr lang="es-ES" altLang="nb-NO" dirty="0" err="1"/>
              <a:t>prøv</a:t>
            </a:r>
            <a:r>
              <a:rPr lang="es-ES" altLang="nb-NO" dirty="0"/>
              <a:t> å </a:t>
            </a:r>
            <a:r>
              <a:rPr lang="es-ES" altLang="nb-NO" dirty="0" err="1"/>
              <a:t>utvikle</a:t>
            </a:r>
            <a:r>
              <a:rPr lang="es-ES" altLang="nb-NO" dirty="0"/>
              <a:t> </a:t>
            </a:r>
            <a:r>
              <a:rPr lang="es-ES" altLang="nb-NO" dirty="0" err="1"/>
              <a:t>din</a:t>
            </a:r>
            <a:r>
              <a:rPr lang="es-ES" altLang="nb-NO" dirty="0"/>
              <a:t> </a:t>
            </a:r>
            <a:r>
              <a:rPr lang="es-ES" altLang="nb-NO" dirty="0" err="1"/>
              <a:t>egen</a:t>
            </a:r>
            <a:r>
              <a:rPr lang="es-ES" altLang="nb-NO" dirty="0"/>
              <a:t> </a:t>
            </a:r>
            <a:r>
              <a:rPr lang="es-ES" altLang="nb-NO" dirty="0" err="1"/>
              <a:t>modell</a:t>
            </a:r>
            <a:r>
              <a:rPr lang="es-ES" altLang="nb-NO" dirty="0"/>
              <a:t>. </a:t>
            </a:r>
            <a:endParaRPr lang="es-ES" altLang="nb-NO" dirty="0" smtClean="0"/>
          </a:p>
          <a:p>
            <a:pPr lvl="1"/>
            <a:r>
              <a:rPr lang="es-ES" altLang="nb-NO" dirty="0" err="1" smtClean="0"/>
              <a:t>Tilpasning</a:t>
            </a:r>
            <a:r>
              <a:rPr lang="es-ES" altLang="nb-NO" dirty="0" smtClean="0"/>
              <a:t> </a:t>
            </a:r>
            <a:r>
              <a:rPr lang="es-ES" altLang="nb-NO" dirty="0" err="1" smtClean="0"/>
              <a:t>av</a:t>
            </a:r>
            <a:r>
              <a:rPr lang="es-ES" altLang="nb-NO" dirty="0" smtClean="0"/>
              <a:t> en </a:t>
            </a:r>
            <a:r>
              <a:rPr lang="es-ES" altLang="nb-NO" dirty="0" err="1" smtClean="0"/>
              <a:t>eksisterende</a:t>
            </a:r>
            <a:r>
              <a:rPr lang="es-ES" altLang="nb-NO" dirty="0" smtClean="0"/>
              <a:t> </a:t>
            </a:r>
            <a:r>
              <a:rPr lang="es-ES" altLang="nb-NO" dirty="0" err="1" smtClean="0"/>
              <a:t>modell</a:t>
            </a:r>
            <a:r>
              <a:rPr lang="es-ES" altLang="nb-NO" dirty="0" smtClean="0"/>
              <a:t> </a:t>
            </a:r>
            <a:r>
              <a:rPr lang="es-ES" altLang="nb-NO" dirty="0" err="1" smtClean="0"/>
              <a:t>er</a:t>
            </a:r>
            <a:r>
              <a:rPr lang="es-ES" altLang="nb-NO" dirty="0" smtClean="0"/>
              <a:t> en </a:t>
            </a:r>
            <a:r>
              <a:rPr lang="es-ES" altLang="nb-NO" dirty="0" err="1" smtClean="0"/>
              <a:t>vanlig</a:t>
            </a:r>
            <a:r>
              <a:rPr lang="es-ES" altLang="nb-NO" dirty="0" smtClean="0"/>
              <a:t> </a:t>
            </a:r>
            <a:r>
              <a:rPr lang="es-ES" altLang="nb-NO" dirty="0" err="1" smtClean="0"/>
              <a:t>strategi</a:t>
            </a:r>
            <a:r>
              <a:rPr lang="es-ES" altLang="nb-NO" dirty="0" smtClean="0"/>
              <a:t>.</a:t>
            </a:r>
            <a:endParaRPr lang="es-ES" alt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245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Eksempler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>
                <a:hlinkClick r:id="rId2"/>
              </a:rPr>
              <a:t>Arbeidsinnvandring og lave lønninger - Kan sosial dumping forklare sammenhengen? </a:t>
            </a:r>
            <a:r>
              <a:rPr lang="nb-NO" sz="2400" dirty="0" smtClean="0"/>
              <a:t>Fløtre</a:t>
            </a:r>
            <a:r>
              <a:rPr lang="nb-NO" sz="2400" dirty="0"/>
              <a:t>, Ingvild Alseth </a:t>
            </a:r>
            <a:r>
              <a:rPr lang="nb-NO" sz="2400" dirty="0" smtClean="0"/>
              <a:t>(UiO, </a:t>
            </a:r>
            <a:r>
              <a:rPr lang="nb-NO" sz="2400" dirty="0"/>
              <a:t>2021</a:t>
            </a:r>
            <a:r>
              <a:rPr lang="nb-NO" sz="2400" dirty="0" smtClean="0"/>
              <a:t>)</a:t>
            </a:r>
          </a:p>
          <a:p>
            <a:r>
              <a:rPr lang="en-US" sz="2400" dirty="0">
                <a:hlinkClick r:id="rId3"/>
              </a:rPr>
              <a:t>Distributional Effects of Changes in Wealth Taxation </a:t>
            </a:r>
            <a:r>
              <a:rPr lang="en-US" sz="2400" dirty="0" smtClean="0"/>
              <a:t>, Bye</a:t>
            </a:r>
            <a:r>
              <a:rPr lang="en-US" sz="2400" dirty="0"/>
              <a:t>, Benjamin </a:t>
            </a:r>
            <a:r>
              <a:rPr lang="en-US" sz="2400" dirty="0" err="1"/>
              <a:t>Trulssen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UiO</a:t>
            </a:r>
            <a:r>
              <a:rPr lang="en-US" sz="2400" dirty="0" smtClean="0"/>
              <a:t>, </a:t>
            </a:r>
            <a:r>
              <a:rPr lang="en-US" sz="2400" dirty="0"/>
              <a:t>2021</a:t>
            </a:r>
            <a:r>
              <a:rPr lang="en-US" sz="2400" dirty="0" smtClean="0"/>
              <a:t>)</a:t>
            </a:r>
          </a:p>
          <a:p>
            <a:r>
              <a:rPr lang="nb-NO" sz="2400" dirty="0">
                <a:hlinkClick r:id="rId4"/>
              </a:rPr>
              <a:t>A </a:t>
            </a:r>
            <a:r>
              <a:rPr lang="nb-NO" sz="2400" dirty="0" err="1">
                <a:hlinkClick r:id="rId4"/>
              </a:rPr>
              <a:t>theoretical</a:t>
            </a:r>
            <a:r>
              <a:rPr lang="nb-NO" sz="2400" dirty="0">
                <a:hlinkClick r:id="rId4"/>
              </a:rPr>
              <a:t> </a:t>
            </a:r>
            <a:r>
              <a:rPr lang="nb-NO" sz="2400" dirty="0" err="1">
                <a:hlinkClick r:id="rId4"/>
              </a:rPr>
              <a:t>look</a:t>
            </a:r>
            <a:r>
              <a:rPr lang="nb-NO" sz="2400" dirty="0">
                <a:hlinkClick r:id="rId4"/>
              </a:rPr>
              <a:t> at </a:t>
            </a:r>
            <a:r>
              <a:rPr lang="nb-NO" sz="2400" dirty="0" err="1">
                <a:hlinkClick r:id="rId4"/>
              </a:rPr>
              <a:t>perpetual</a:t>
            </a:r>
            <a:r>
              <a:rPr lang="nb-NO" sz="2400" dirty="0">
                <a:hlinkClick r:id="rId4"/>
              </a:rPr>
              <a:t> </a:t>
            </a:r>
            <a:r>
              <a:rPr lang="nb-NO" sz="2400" dirty="0" err="1">
                <a:hlinkClick r:id="rId4"/>
              </a:rPr>
              <a:t>licensing</a:t>
            </a:r>
            <a:r>
              <a:rPr lang="nb-NO" sz="2400" dirty="0">
                <a:hlinkClick r:id="rId4"/>
              </a:rPr>
              <a:t> versus </a:t>
            </a:r>
            <a:r>
              <a:rPr lang="nb-NO" sz="2400" dirty="0" err="1" smtClean="0">
                <a:hlinkClick r:id="rId4"/>
              </a:rPr>
              <a:t>subscription</a:t>
            </a:r>
            <a:r>
              <a:rPr lang="nb-NO" sz="2400" dirty="0" smtClean="0"/>
              <a:t>, Ødegård</a:t>
            </a:r>
            <a:r>
              <a:rPr lang="nb-NO" sz="2400" dirty="0"/>
              <a:t>, Ruben Daniel Nilsen </a:t>
            </a:r>
            <a:r>
              <a:rPr lang="nb-NO" sz="2400" dirty="0" smtClean="0"/>
              <a:t>(UiO, </a:t>
            </a:r>
            <a:r>
              <a:rPr lang="nb-NO" sz="2400" dirty="0"/>
              <a:t>2021</a:t>
            </a:r>
            <a:r>
              <a:rPr lang="nb-NO" sz="2400" dirty="0" smtClean="0"/>
              <a:t>)</a:t>
            </a:r>
          </a:p>
          <a:p>
            <a:r>
              <a:rPr lang="nb-NO" sz="2400" dirty="0">
                <a:hlinkClick r:id="rId5"/>
              </a:rPr>
              <a:t>20 år med fleksibel inflasjonsstyring : hvordan har fleksibel inflasjonsstyring påvirket inflasjon, konjunkturer og finansiell </a:t>
            </a:r>
            <a:r>
              <a:rPr lang="nb-NO" sz="2400" dirty="0" smtClean="0">
                <a:hlinkClick r:id="rId5"/>
              </a:rPr>
              <a:t>stabilitet? </a:t>
            </a:r>
            <a:r>
              <a:rPr lang="nb-NO" sz="2400" dirty="0" smtClean="0"/>
              <a:t>Hanken</a:t>
            </a:r>
            <a:r>
              <a:rPr lang="nb-NO" sz="2400" dirty="0"/>
              <a:t>, Syver; Syse, </a:t>
            </a:r>
            <a:r>
              <a:rPr lang="nb-NO" sz="2400" dirty="0" smtClean="0"/>
              <a:t>Peter (NHH, 2020)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8592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Empirisk analyse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Beskrivelse av data og –kilder</a:t>
            </a:r>
          </a:p>
          <a:p>
            <a:r>
              <a:rPr lang="nb-NO" dirty="0" smtClean="0"/>
              <a:t>Beskrivelse av estimeringsmetoder</a:t>
            </a:r>
          </a:p>
          <a:p>
            <a:r>
              <a:rPr lang="nb-NO" dirty="0" smtClean="0"/>
              <a:t>Eksempler</a:t>
            </a:r>
          </a:p>
          <a:p>
            <a:pPr lvl="1"/>
            <a:r>
              <a:rPr lang="en-US" dirty="0">
                <a:hlinkClick r:id="rId2"/>
              </a:rPr>
              <a:t>Where and What to Study?- An empirical analysis of how personal characteristics affect choice of higher education in </a:t>
            </a:r>
            <a:r>
              <a:rPr lang="en-US" dirty="0" smtClean="0">
                <a:hlinkClick r:id="rId2"/>
              </a:rPr>
              <a:t>Norway</a:t>
            </a:r>
            <a:r>
              <a:rPr lang="en-US" dirty="0" smtClean="0"/>
              <a:t>, </a:t>
            </a:r>
            <a:r>
              <a:rPr lang="en-US" dirty="0" err="1" smtClean="0"/>
              <a:t>Bergene</a:t>
            </a:r>
            <a:r>
              <a:rPr lang="en-US" dirty="0"/>
              <a:t>, Clara Christine </a:t>
            </a:r>
            <a:r>
              <a:rPr lang="en-US" dirty="0" smtClean="0"/>
              <a:t>(</a:t>
            </a:r>
            <a:r>
              <a:rPr lang="en-US" dirty="0" err="1" smtClean="0"/>
              <a:t>UiO</a:t>
            </a:r>
            <a:r>
              <a:rPr lang="en-US" dirty="0" smtClean="0"/>
              <a:t>, 2021)</a:t>
            </a:r>
          </a:p>
          <a:p>
            <a:pPr lvl="1"/>
            <a:r>
              <a:rPr lang="nb-NO" dirty="0">
                <a:hlinkClick r:id="rId3"/>
              </a:rPr>
              <a:t>Utviklingen i lederlønninger i Norge, </a:t>
            </a:r>
            <a:r>
              <a:rPr lang="nb-NO" dirty="0" smtClean="0">
                <a:hlinkClick r:id="rId3"/>
              </a:rPr>
              <a:t>1997-2020</a:t>
            </a:r>
            <a:r>
              <a:rPr lang="nb-NO" dirty="0" smtClean="0"/>
              <a:t>, Sandberg</a:t>
            </a:r>
            <a:r>
              <a:rPr lang="nb-NO" dirty="0"/>
              <a:t>, Jørgen Tveit </a:t>
            </a:r>
            <a:r>
              <a:rPr lang="nb-NO" dirty="0" smtClean="0"/>
              <a:t>(UiO, </a:t>
            </a:r>
            <a:r>
              <a:rPr lang="nb-NO" dirty="0"/>
              <a:t>2021)</a:t>
            </a:r>
          </a:p>
        </p:txBody>
      </p:sp>
    </p:spTree>
    <p:extLst>
      <p:ext uri="{BB962C8B-B14F-4D97-AF65-F5344CB8AC3E}">
        <p14:creationId xmlns:p14="http://schemas.microsoft.com/office/powerpoint/2010/main" val="31688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Presentasjon av resultater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696" y="1832133"/>
            <a:ext cx="10515600" cy="1832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1283" y="3859481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Emre Sari, </a:t>
            </a:r>
            <a:r>
              <a:rPr lang="nb-NO" dirty="0" err="1" smtClean="0"/>
              <a:t>PhD</a:t>
            </a:r>
            <a:r>
              <a:rPr lang="nb-NO" dirty="0" smtClean="0"/>
              <a:t> Stipendiat på Handelshøgskolen, UiT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419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Alt må forklares!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Presentasjon av resultater kan skje gjennom</a:t>
            </a:r>
          </a:p>
          <a:p>
            <a:pPr lvl="1"/>
            <a:r>
              <a:rPr lang="nb-NO" dirty="0" smtClean="0"/>
              <a:t>Matematisk eller statistisk analyse</a:t>
            </a:r>
          </a:p>
          <a:p>
            <a:pPr lvl="2"/>
            <a:r>
              <a:rPr lang="nb-NO" dirty="0" smtClean="0"/>
              <a:t>Likninger</a:t>
            </a:r>
          </a:p>
          <a:p>
            <a:pPr lvl="2"/>
            <a:r>
              <a:rPr lang="nb-NO" dirty="0" smtClean="0"/>
              <a:t>Tabeller</a:t>
            </a:r>
          </a:p>
          <a:p>
            <a:pPr lvl="2"/>
            <a:r>
              <a:rPr lang="nb-NO" dirty="0" smtClean="0"/>
              <a:t>Grafer/figurer</a:t>
            </a:r>
          </a:p>
          <a:p>
            <a:pPr lvl="2"/>
            <a:r>
              <a:rPr lang="nb-NO" dirty="0" smtClean="0"/>
              <a:t>Estimater</a:t>
            </a:r>
          </a:p>
          <a:p>
            <a:pPr lvl="2"/>
            <a:endParaRPr lang="nb-NO" dirty="0"/>
          </a:p>
          <a:p>
            <a:r>
              <a:rPr lang="nb-NO" dirty="0" smtClean="0"/>
              <a:t>Vær bevisst på at du forklarer nøye!</a:t>
            </a:r>
          </a:p>
          <a:p>
            <a:pPr lvl="2"/>
            <a:endParaRPr lang="nb-NO" dirty="0" smtClean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525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Konklusjon – «So </a:t>
            </a:r>
            <a:r>
              <a:rPr lang="nb-NO" dirty="0" err="1" smtClean="0"/>
              <a:t>what</a:t>
            </a:r>
            <a:r>
              <a:rPr lang="nb-NO" dirty="0" smtClean="0"/>
              <a:t>?»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Opp-ned versjon av innledningen</a:t>
            </a:r>
          </a:p>
          <a:p>
            <a:pPr lvl="1"/>
            <a:r>
              <a:rPr lang="nb-NO" dirty="0" smtClean="0"/>
              <a:t>Hva har du funnet?</a:t>
            </a:r>
          </a:p>
          <a:p>
            <a:pPr lvl="1"/>
            <a:r>
              <a:rPr lang="nb-NO" dirty="0" smtClean="0"/>
              <a:t>Oppsummering av problemstilling og funn</a:t>
            </a:r>
          </a:p>
          <a:p>
            <a:pPr lvl="1"/>
            <a:r>
              <a:rPr lang="nb-NO" dirty="0" smtClean="0"/>
              <a:t>Implikasjoner som følger fra ditt arbeid</a:t>
            </a:r>
          </a:p>
          <a:p>
            <a:pPr lvl="1"/>
            <a:r>
              <a:rPr lang="nb-NO" dirty="0" smtClean="0"/>
              <a:t>Hvordan kan arbeidet utvides eller forbedres?</a:t>
            </a:r>
          </a:p>
          <a:p>
            <a:pPr lvl="1"/>
            <a:endParaRPr lang="nb-NO" dirty="0" smtClean="0"/>
          </a:p>
          <a:p>
            <a:r>
              <a:rPr lang="nb-NO" dirty="0" smtClean="0"/>
              <a:t>So </a:t>
            </a:r>
            <a:r>
              <a:rPr lang="nb-NO" dirty="0" err="1" smtClean="0"/>
              <a:t>what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Hvorfor er dette viktig?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4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Vurdering (UHR 2004, 2011)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896" y="1865417"/>
            <a:ext cx="10426535" cy="41828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330" y="6151418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hlinkClick r:id="rId3"/>
              </a:rPr>
              <a:t>Se kriterier for Master i øk/</a:t>
            </a:r>
            <a:r>
              <a:rPr lang="nb-NO" dirty="0" err="1" smtClean="0">
                <a:hlinkClick r:id="rId3"/>
              </a:rPr>
              <a:t>adm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685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Vurderingskriterier (NHH, 2015)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357" y="1347850"/>
            <a:ext cx="8468865" cy="55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232916"/>
            <a:ext cx="9192908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12" y="466311"/>
            <a:ext cx="9831558" cy="63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Seks trinn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nb-NO" dirty="0" err="1"/>
              <a:t>Utvikle</a:t>
            </a:r>
            <a:r>
              <a:rPr lang="en-US" altLang="nb-NO" dirty="0"/>
              <a:t> </a:t>
            </a:r>
            <a:r>
              <a:rPr lang="en-US" altLang="nb-NO" dirty="0" err="1"/>
              <a:t>en</a:t>
            </a:r>
            <a:r>
              <a:rPr lang="en-US" altLang="nb-NO" dirty="0"/>
              <a:t> </a:t>
            </a:r>
            <a:r>
              <a:rPr lang="en-US" altLang="nb-NO" dirty="0" err="1"/>
              <a:t>presis</a:t>
            </a:r>
            <a:r>
              <a:rPr lang="en-US" altLang="nb-NO" dirty="0"/>
              <a:t> </a:t>
            </a:r>
            <a:r>
              <a:rPr lang="en-US" altLang="nb-NO" dirty="0" err="1"/>
              <a:t>problemstilling</a:t>
            </a:r>
            <a:endParaRPr lang="en-US" altLang="nb-NO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nb-NO" dirty="0" err="1"/>
              <a:t>Få</a:t>
            </a:r>
            <a:r>
              <a:rPr lang="en-US" altLang="nb-NO" dirty="0"/>
              <a:t> </a:t>
            </a:r>
            <a:r>
              <a:rPr lang="en-US" altLang="nb-NO" dirty="0" err="1"/>
              <a:t>oversikt</a:t>
            </a:r>
            <a:r>
              <a:rPr lang="en-US" altLang="nb-NO" dirty="0"/>
              <a:t> over relevant </a:t>
            </a:r>
            <a:r>
              <a:rPr lang="en-US" altLang="nb-NO" dirty="0" err="1"/>
              <a:t>litteratur</a:t>
            </a:r>
            <a:endParaRPr lang="en-US" altLang="nb-NO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nb-NO" dirty="0"/>
              <a:t>Lag et </a:t>
            </a:r>
            <a:r>
              <a:rPr lang="en-US" altLang="nb-NO" dirty="0" err="1"/>
              <a:t>teoretisk</a:t>
            </a:r>
            <a:r>
              <a:rPr lang="en-US" altLang="nb-NO" dirty="0"/>
              <a:t> </a:t>
            </a:r>
            <a:r>
              <a:rPr lang="en-US" altLang="nb-NO" dirty="0" err="1"/>
              <a:t>rammeverk</a:t>
            </a:r>
            <a:r>
              <a:rPr lang="en-US" altLang="nb-NO" dirty="0"/>
              <a:t> </a:t>
            </a:r>
            <a:r>
              <a:rPr lang="en-US" altLang="nb-NO" dirty="0" err="1"/>
              <a:t>som</a:t>
            </a:r>
            <a:r>
              <a:rPr lang="en-US" altLang="nb-NO" dirty="0"/>
              <a:t> </a:t>
            </a:r>
            <a:r>
              <a:rPr lang="en-US" altLang="nb-NO" dirty="0" err="1"/>
              <a:t>leder</a:t>
            </a:r>
            <a:r>
              <a:rPr lang="en-US" altLang="nb-NO" dirty="0"/>
              <a:t> </a:t>
            </a:r>
            <a:r>
              <a:rPr lang="en-US" altLang="nb-NO" dirty="0" err="1"/>
              <a:t>til</a:t>
            </a:r>
            <a:r>
              <a:rPr lang="en-US" altLang="nb-NO" dirty="0"/>
              <a:t> dine </a:t>
            </a:r>
            <a:r>
              <a:rPr lang="en-US" altLang="nb-NO" dirty="0" err="1"/>
              <a:t>hypoteser</a:t>
            </a:r>
            <a:endParaRPr lang="en-US" altLang="nb-NO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nb-NO" dirty="0"/>
              <a:t>Test dine </a:t>
            </a:r>
            <a:r>
              <a:rPr lang="en-US" altLang="nb-NO" dirty="0" err="1" smtClean="0"/>
              <a:t>hypoteser</a:t>
            </a:r>
            <a:endParaRPr lang="en-US" altLang="nb-NO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nb-NO" dirty="0" err="1" smtClean="0"/>
              <a:t>Analyser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og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tolk</a:t>
            </a:r>
            <a:r>
              <a:rPr lang="en-US" altLang="nb-NO" dirty="0" smtClean="0"/>
              <a:t> dine </a:t>
            </a:r>
            <a:r>
              <a:rPr lang="en-US" altLang="nb-NO" dirty="0" err="1" smtClean="0"/>
              <a:t>resultater</a:t>
            </a:r>
            <a:endParaRPr lang="en-US" altLang="nb-NO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nb-NO" dirty="0" err="1" smtClean="0"/>
              <a:t>Formidle</a:t>
            </a:r>
            <a:r>
              <a:rPr lang="en-US" altLang="nb-NO" dirty="0" smtClean="0"/>
              <a:t> dine </a:t>
            </a:r>
            <a:r>
              <a:rPr lang="en-US" altLang="nb-NO" dirty="0" err="1" smtClean="0"/>
              <a:t>funn</a:t>
            </a:r>
            <a:endParaRPr lang="en-US" alt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7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Problemstilling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847686" y="1757258"/>
            <a:ext cx="7860391" cy="4531135"/>
            <a:chOff x="1847686" y="1757258"/>
            <a:chExt cx="7860391" cy="4531135"/>
          </a:xfrm>
        </p:grpSpPr>
        <p:sp>
          <p:nvSpPr>
            <p:cNvPr id="6" name="Freeform 5"/>
            <p:cNvSpPr/>
            <p:nvPr/>
          </p:nvSpPr>
          <p:spPr>
            <a:xfrm rot="2609591">
              <a:off x="4845211" y="4825177"/>
              <a:ext cx="473880" cy="3581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7907"/>
                  </a:moveTo>
                  <a:lnTo>
                    <a:pt x="473880" y="1790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 rot="9692">
              <a:off x="4910260" y="3970260"/>
              <a:ext cx="621258" cy="3581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7907"/>
                  </a:moveTo>
                  <a:lnTo>
                    <a:pt x="621258" y="1790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 rot="19011600">
              <a:off x="4835180" y="3091145"/>
              <a:ext cx="555509" cy="3581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7907"/>
                  </a:moveTo>
                  <a:lnTo>
                    <a:pt x="555509" y="1790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Oval 8"/>
            <p:cNvSpPr/>
            <p:nvPr/>
          </p:nvSpPr>
          <p:spPr>
            <a:xfrm flipV="1">
              <a:off x="1847686" y="4240974"/>
              <a:ext cx="2092337" cy="3674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5103698" y="1757258"/>
              <a:ext cx="1450378" cy="1361760"/>
            </a:xfrm>
            <a:custGeom>
              <a:avLst/>
              <a:gdLst>
                <a:gd name="connsiteX0" fmla="*/ 0 w 1450378"/>
                <a:gd name="connsiteY0" fmla="*/ 680880 h 1361760"/>
                <a:gd name="connsiteX1" fmla="*/ 725189 w 1450378"/>
                <a:gd name="connsiteY1" fmla="*/ 0 h 1361760"/>
                <a:gd name="connsiteX2" fmla="*/ 1450378 w 1450378"/>
                <a:gd name="connsiteY2" fmla="*/ 680880 h 1361760"/>
                <a:gd name="connsiteX3" fmla="*/ 725189 w 1450378"/>
                <a:gd name="connsiteY3" fmla="*/ 1361760 h 1361760"/>
                <a:gd name="connsiteX4" fmla="*/ 0 w 1450378"/>
                <a:gd name="connsiteY4" fmla="*/ 680880 h 136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0378" h="1361760">
                  <a:moveTo>
                    <a:pt x="0" y="680880"/>
                  </a:moveTo>
                  <a:cubicBezTo>
                    <a:pt x="0" y="304840"/>
                    <a:pt x="324678" y="0"/>
                    <a:pt x="725189" y="0"/>
                  </a:cubicBezTo>
                  <a:cubicBezTo>
                    <a:pt x="1125700" y="0"/>
                    <a:pt x="1450378" y="304840"/>
                    <a:pt x="1450378" y="680880"/>
                  </a:cubicBezTo>
                  <a:cubicBezTo>
                    <a:pt x="1450378" y="1056920"/>
                    <a:pt x="1125700" y="1361760"/>
                    <a:pt x="725189" y="1361760"/>
                  </a:cubicBezTo>
                  <a:cubicBezTo>
                    <a:pt x="324678" y="1361760"/>
                    <a:pt x="0" y="1056920"/>
                    <a:pt x="0" y="68088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197816"/>
                <a:satOff val="-25380"/>
                <a:lumOff val="13281"/>
                <a:alphaOff val="0"/>
              </a:schemeClr>
            </a:fillRef>
            <a:effectRef idx="0">
              <a:schemeClr val="accent1">
                <a:shade val="80000"/>
                <a:hueOff val="197816"/>
                <a:satOff val="-25380"/>
                <a:lumOff val="1328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023" tIns="207045" rIns="220023" bIns="20704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nb-NO" sz="1200" kern="1200" dirty="0" err="1" smtClean="0"/>
                <a:t>Temaområde</a:t>
              </a:r>
              <a:r>
                <a:rPr lang="en-US" altLang="nb-NO" sz="800" kern="1200" dirty="0" smtClean="0"/>
                <a:t>	</a:t>
              </a:r>
              <a:endParaRPr lang="en-US" sz="8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614869" y="1757258"/>
              <a:ext cx="2175568" cy="1361760"/>
            </a:xfrm>
            <a:custGeom>
              <a:avLst/>
              <a:gdLst>
                <a:gd name="connsiteX0" fmla="*/ 0 w 2175568"/>
                <a:gd name="connsiteY0" fmla="*/ 0 h 1361760"/>
                <a:gd name="connsiteX1" fmla="*/ 2175568 w 2175568"/>
                <a:gd name="connsiteY1" fmla="*/ 0 h 1361760"/>
                <a:gd name="connsiteX2" fmla="*/ 2175568 w 2175568"/>
                <a:gd name="connsiteY2" fmla="*/ 1361760 h 1361760"/>
                <a:gd name="connsiteX3" fmla="*/ 0 w 2175568"/>
                <a:gd name="connsiteY3" fmla="*/ 1361760 h 1361760"/>
                <a:gd name="connsiteX4" fmla="*/ 0 w 2175568"/>
                <a:gd name="connsiteY4" fmla="*/ 0 h 136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5568" h="1361760">
                  <a:moveTo>
                    <a:pt x="0" y="0"/>
                  </a:moveTo>
                  <a:lnTo>
                    <a:pt x="2175568" y="0"/>
                  </a:lnTo>
                  <a:lnTo>
                    <a:pt x="2175568" y="1361760"/>
                  </a:lnTo>
                  <a:lnTo>
                    <a:pt x="0" y="13617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nb-NO" sz="2000" kern="1200" dirty="0" err="1" smtClean="0"/>
                <a:t>Generelt</a:t>
              </a:r>
              <a:r>
                <a:rPr lang="en-US" altLang="nb-NO" sz="2000" kern="1200" dirty="0" smtClean="0"/>
                <a:t> </a:t>
              </a:r>
              <a:r>
                <a:rPr lang="en-US" altLang="nb-NO" sz="2000" kern="1200" dirty="0" err="1" smtClean="0"/>
                <a:t>område</a:t>
              </a:r>
              <a:r>
                <a:rPr lang="en-US" altLang="nb-NO" sz="2000" kern="1200" dirty="0" smtClean="0"/>
                <a:t> </a:t>
              </a:r>
              <a:r>
                <a:rPr lang="en-US" altLang="nb-NO" sz="1400" kern="1200" dirty="0" smtClean="0"/>
                <a:t>(</a:t>
              </a:r>
              <a:r>
                <a:rPr lang="en-US" altLang="nb-NO" sz="1400" kern="1200" dirty="0" err="1" smtClean="0"/>
                <a:t>arbeidsledighet</a:t>
              </a:r>
              <a:r>
                <a:rPr lang="en-US" altLang="nb-NO" sz="1400" kern="1200" dirty="0" smtClean="0"/>
                <a:t>, </a:t>
              </a:r>
              <a:r>
                <a:rPr lang="en-US" altLang="nb-NO" sz="1400" kern="1200" dirty="0" err="1" smtClean="0"/>
                <a:t>forurensing</a:t>
              </a:r>
              <a:r>
                <a:rPr lang="en-US" altLang="nb-NO" sz="1400" kern="1200" dirty="0" smtClean="0"/>
                <a:t>, </a:t>
              </a:r>
              <a:r>
                <a:rPr lang="en-US" altLang="nb-NO" sz="1400" kern="1200" dirty="0" err="1" smtClean="0"/>
                <a:t>fattigdom</a:t>
              </a:r>
              <a:r>
                <a:rPr lang="en-US" altLang="nb-NO" sz="1400" kern="1200" dirty="0" smtClean="0"/>
                <a:t>)</a:t>
              </a:r>
              <a:endParaRPr lang="en-US" altLang="nb-NO" sz="14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531514" y="3292672"/>
              <a:ext cx="1505127" cy="1396986"/>
            </a:xfrm>
            <a:custGeom>
              <a:avLst/>
              <a:gdLst>
                <a:gd name="connsiteX0" fmla="*/ 0 w 1505127"/>
                <a:gd name="connsiteY0" fmla="*/ 698493 h 1396986"/>
                <a:gd name="connsiteX1" fmla="*/ 752564 w 1505127"/>
                <a:gd name="connsiteY1" fmla="*/ 0 h 1396986"/>
                <a:gd name="connsiteX2" fmla="*/ 1505128 w 1505127"/>
                <a:gd name="connsiteY2" fmla="*/ 698493 h 1396986"/>
                <a:gd name="connsiteX3" fmla="*/ 752564 w 1505127"/>
                <a:gd name="connsiteY3" fmla="*/ 1396986 h 1396986"/>
                <a:gd name="connsiteX4" fmla="*/ 0 w 1505127"/>
                <a:gd name="connsiteY4" fmla="*/ 698493 h 139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27" h="1396986">
                  <a:moveTo>
                    <a:pt x="0" y="698493"/>
                  </a:moveTo>
                  <a:cubicBezTo>
                    <a:pt x="0" y="312726"/>
                    <a:pt x="336934" y="0"/>
                    <a:pt x="752564" y="0"/>
                  </a:cubicBezTo>
                  <a:cubicBezTo>
                    <a:pt x="1168194" y="0"/>
                    <a:pt x="1505128" y="312726"/>
                    <a:pt x="1505128" y="698493"/>
                  </a:cubicBezTo>
                  <a:cubicBezTo>
                    <a:pt x="1505128" y="1084260"/>
                    <a:pt x="1168194" y="1396986"/>
                    <a:pt x="752564" y="1396986"/>
                  </a:cubicBezTo>
                  <a:cubicBezTo>
                    <a:pt x="336934" y="1396986"/>
                    <a:pt x="0" y="1084260"/>
                    <a:pt x="0" y="69849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395631"/>
                <a:satOff val="-50760"/>
                <a:lumOff val="26563"/>
                <a:alphaOff val="0"/>
              </a:schemeClr>
            </a:fillRef>
            <a:effectRef idx="0">
              <a:schemeClr val="accent1">
                <a:shade val="80000"/>
                <a:hueOff val="395631"/>
                <a:satOff val="-50760"/>
                <a:lumOff val="2656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8041" tIns="212204" rIns="228041" bIns="2122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nb-NO" sz="1200" kern="1200" dirty="0" err="1" smtClean="0"/>
                <a:t>Problemstilling</a:t>
              </a:r>
              <a:endParaRPr lang="en-US" altLang="nb-NO" sz="12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123058" y="3235617"/>
              <a:ext cx="2585019" cy="1396986"/>
            </a:xfrm>
            <a:custGeom>
              <a:avLst/>
              <a:gdLst>
                <a:gd name="connsiteX0" fmla="*/ 0 w 2257690"/>
                <a:gd name="connsiteY0" fmla="*/ 0 h 1396986"/>
                <a:gd name="connsiteX1" fmla="*/ 2257690 w 2257690"/>
                <a:gd name="connsiteY1" fmla="*/ 0 h 1396986"/>
                <a:gd name="connsiteX2" fmla="*/ 2257690 w 2257690"/>
                <a:gd name="connsiteY2" fmla="*/ 1396986 h 1396986"/>
                <a:gd name="connsiteX3" fmla="*/ 0 w 2257690"/>
                <a:gd name="connsiteY3" fmla="*/ 1396986 h 1396986"/>
                <a:gd name="connsiteX4" fmla="*/ 0 w 2257690"/>
                <a:gd name="connsiteY4" fmla="*/ 0 h 139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690" h="1396986">
                  <a:moveTo>
                    <a:pt x="0" y="0"/>
                  </a:moveTo>
                  <a:lnTo>
                    <a:pt x="2257690" y="0"/>
                  </a:lnTo>
                  <a:lnTo>
                    <a:pt x="2257690" y="1396986"/>
                  </a:lnTo>
                  <a:lnTo>
                    <a:pt x="0" y="13969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nb-NO" sz="1900" kern="1200" dirty="0" err="1" smtClean="0"/>
                <a:t>Forskningsspørsmål</a:t>
              </a:r>
              <a:r>
                <a:rPr lang="en-US" altLang="nb-NO" sz="1900" kern="1200" dirty="0" smtClean="0"/>
                <a:t> i </a:t>
              </a:r>
              <a:r>
                <a:rPr lang="en-US" altLang="nb-NO" sz="1900" kern="1200" dirty="0" err="1" smtClean="0"/>
                <a:t>én</a:t>
              </a:r>
              <a:r>
                <a:rPr lang="en-US" altLang="nb-NO" sz="1900" kern="1200" dirty="0" smtClean="0"/>
                <a:t> </a:t>
              </a:r>
              <a:r>
                <a:rPr lang="en-US" altLang="nb-NO" sz="1900" kern="1200" dirty="0" err="1" smtClean="0"/>
                <a:t>setning</a:t>
              </a:r>
              <a:endParaRPr lang="en-US" altLang="nb-NO" sz="1400" i="1" kern="1200" dirty="0"/>
            </a:p>
            <a:p>
              <a:pPr marL="228600" lvl="2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nb-NO" sz="1400" i="1" kern="1200" dirty="0" smtClean="0"/>
                <a:t>“</a:t>
              </a:r>
              <a:r>
                <a:rPr lang="en-US" altLang="nb-NO" sz="1400" i="1" kern="1200" dirty="0" err="1" smtClean="0"/>
                <a:t>Hvordan</a:t>
              </a:r>
              <a:r>
                <a:rPr lang="en-US" altLang="nb-NO" sz="1400" i="1" kern="1200" dirty="0" smtClean="0"/>
                <a:t> </a:t>
              </a:r>
              <a:r>
                <a:rPr lang="en-US" altLang="nb-NO" sz="1400" i="1" kern="1200" dirty="0" err="1" smtClean="0"/>
                <a:t>påvirker</a:t>
              </a:r>
              <a:r>
                <a:rPr lang="en-US" altLang="nb-NO" sz="1400" i="1" kern="1200" dirty="0" smtClean="0"/>
                <a:t> </a:t>
              </a:r>
              <a:r>
                <a:rPr lang="en-US" altLang="nb-NO" sz="1400" i="1" kern="1200" dirty="0" err="1" smtClean="0"/>
                <a:t>en</a:t>
              </a:r>
              <a:r>
                <a:rPr lang="en-US" altLang="nb-NO" sz="1400" i="1" kern="1200" dirty="0" smtClean="0"/>
                <a:t> </a:t>
              </a:r>
              <a:r>
                <a:rPr lang="en-US" altLang="nb-NO" sz="1400" i="1" kern="1200" dirty="0" err="1" smtClean="0"/>
                <a:t>turistskatt</a:t>
              </a:r>
              <a:r>
                <a:rPr lang="en-US" altLang="nb-NO" sz="1400" i="1" kern="1200" dirty="0" smtClean="0"/>
                <a:t> </a:t>
              </a:r>
              <a:r>
                <a:rPr lang="en-US" altLang="nb-NO" sz="1400" i="1" kern="1200" dirty="0" err="1" smtClean="0"/>
                <a:t>inntekten</a:t>
              </a:r>
              <a:r>
                <a:rPr lang="en-US" altLang="nb-NO" sz="1400" i="1" kern="1200" dirty="0" smtClean="0"/>
                <a:t> </a:t>
              </a:r>
              <a:r>
                <a:rPr lang="en-US" altLang="nb-NO" sz="1400" i="1" kern="1200" dirty="0" err="1" smtClean="0"/>
                <a:t>til</a:t>
              </a:r>
              <a:r>
                <a:rPr lang="en-US" altLang="nb-NO" sz="1400" i="1" kern="1200" dirty="0" smtClean="0"/>
                <a:t> </a:t>
              </a:r>
              <a:r>
                <a:rPr lang="en-US" altLang="nb-NO" sz="1400" i="1" kern="1200" dirty="0" err="1" smtClean="0"/>
                <a:t>hoteller</a:t>
              </a:r>
              <a:r>
                <a:rPr lang="en-US" altLang="nb-NO" sz="1400" i="1" kern="1200" dirty="0" smtClean="0"/>
                <a:t> i Nord-Norge?”</a:t>
              </a:r>
              <a:endParaRPr lang="en-US" altLang="nb-NO" sz="1400" i="1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002380" y="4807429"/>
              <a:ext cx="1612489" cy="1449776"/>
            </a:xfrm>
            <a:custGeom>
              <a:avLst/>
              <a:gdLst>
                <a:gd name="connsiteX0" fmla="*/ 0 w 1612489"/>
                <a:gd name="connsiteY0" fmla="*/ 724888 h 1449776"/>
                <a:gd name="connsiteX1" fmla="*/ 806245 w 1612489"/>
                <a:gd name="connsiteY1" fmla="*/ 0 h 1449776"/>
                <a:gd name="connsiteX2" fmla="*/ 1612490 w 1612489"/>
                <a:gd name="connsiteY2" fmla="*/ 724888 h 1449776"/>
                <a:gd name="connsiteX3" fmla="*/ 806245 w 1612489"/>
                <a:gd name="connsiteY3" fmla="*/ 1449776 h 1449776"/>
                <a:gd name="connsiteX4" fmla="*/ 0 w 1612489"/>
                <a:gd name="connsiteY4" fmla="*/ 724888 h 144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489" h="1449776">
                  <a:moveTo>
                    <a:pt x="0" y="724888"/>
                  </a:moveTo>
                  <a:cubicBezTo>
                    <a:pt x="0" y="324543"/>
                    <a:pt x="360968" y="0"/>
                    <a:pt x="806245" y="0"/>
                  </a:cubicBezTo>
                  <a:cubicBezTo>
                    <a:pt x="1251522" y="0"/>
                    <a:pt x="1612490" y="324543"/>
                    <a:pt x="1612490" y="724888"/>
                  </a:cubicBezTo>
                  <a:cubicBezTo>
                    <a:pt x="1612490" y="1125233"/>
                    <a:pt x="1251522" y="1449776"/>
                    <a:pt x="806245" y="1449776"/>
                  </a:cubicBezTo>
                  <a:cubicBezTo>
                    <a:pt x="360968" y="1449776"/>
                    <a:pt x="0" y="1125233"/>
                    <a:pt x="0" y="72488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593447"/>
                <a:satOff val="-76140"/>
                <a:lumOff val="39844"/>
                <a:alphaOff val="0"/>
              </a:schemeClr>
            </a:fillRef>
            <a:effectRef idx="0">
              <a:schemeClr val="accent1">
                <a:shade val="80000"/>
                <a:hueOff val="593447"/>
                <a:satOff val="-76140"/>
                <a:lumOff val="3984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3764" tIns="219935" rIns="243764" bIns="21993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nb-NO" sz="1200" kern="1200" dirty="0" err="1" smtClean="0"/>
                <a:t>Forsknings</a:t>
              </a:r>
              <a:endParaRPr lang="en-US" altLang="nb-NO" sz="1200" kern="1200" dirty="0" smtClean="0"/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nb-NO" sz="1200" kern="1200" dirty="0" err="1" smtClean="0"/>
                <a:t>hypotesen</a:t>
              </a:r>
              <a:endParaRPr lang="en-US" altLang="nb-NO" sz="12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858129" y="4838617"/>
              <a:ext cx="2418733" cy="1449776"/>
            </a:xfrm>
            <a:custGeom>
              <a:avLst/>
              <a:gdLst>
                <a:gd name="connsiteX0" fmla="*/ 0 w 2418733"/>
                <a:gd name="connsiteY0" fmla="*/ 0 h 1449776"/>
                <a:gd name="connsiteX1" fmla="*/ 2418733 w 2418733"/>
                <a:gd name="connsiteY1" fmla="*/ 0 h 1449776"/>
                <a:gd name="connsiteX2" fmla="*/ 2418733 w 2418733"/>
                <a:gd name="connsiteY2" fmla="*/ 1449776 h 1449776"/>
                <a:gd name="connsiteX3" fmla="*/ 0 w 2418733"/>
                <a:gd name="connsiteY3" fmla="*/ 1449776 h 1449776"/>
                <a:gd name="connsiteX4" fmla="*/ 0 w 2418733"/>
                <a:gd name="connsiteY4" fmla="*/ 0 h 144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8733" h="1449776">
                  <a:moveTo>
                    <a:pt x="0" y="0"/>
                  </a:moveTo>
                  <a:lnTo>
                    <a:pt x="2418733" y="0"/>
                  </a:lnTo>
                  <a:lnTo>
                    <a:pt x="2418733" y="1449776"/>
                  </a:lnTo>
                  <a:lnTo>
                    <a:pt x="0" y="14497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nb-NO" sz="2000" kern="1200" dirty="0" err="1" smtClean="0"/>
                <a:t>Ditt</a:t>
              </a:r>
              <a:r>
                <a:rPr lang="en-US" altLang="nb-NO" sz="2000" kern="1200" dirty="0" smtClean="0"/>
                <a:t> </a:t>
              </a:r>
              <a:r>
                <a:rPr lang="en-US" altLang="nb-NO" sz="2000" kern="1200" dirty="0" err="1" smtClean="0"/>
                <a:t>svar</a:t>
              </a:r>
              <a:r>
                <a:rPr lang="en-US" altLang="nb-NO" sz="2000" kern="1200" dirty="0" smtClean="0"/>
                <a:t> </a:t>
              </a:r>
              <a:r>
                <a:rPr lang="en-US" altLang="nb-NO" sz="2000" kern="1200" dirty="0" err="1" smtClean="0"/>
                <a:t>på</a:t>
              </a:r>
              <a:r>
                <a:rPr lang="en-US" altLang="nb-NO" sz="2000" kern="1200" dirty="0" smtClean="0"/>
                <a:t> </a:t>
              </a:r>
              <a:r>
                <a:rPr lang="en-US" altLang="nb-NO" sz="2000" kern="1200" dirty="0" err="1" smtClean="0"/>
                <a:t>spørsmålet</a:t>
              </a:r>
              <a:endParaRPr lang="en-US" altLang="nb-NO" sz="2000" kern="12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77538" y="3757334"/>
            <a:ext cx="3167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>
                <a:solidFill>
                  <a:srgbClr val="FF0000"/>
                </a:solidFill>
              </a:rPr>
              <a:t>Tre sentrale spørsmål</a:t>
            </a:r>
            <a:endParaRPr lang="nb-NO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8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b-NO" dirty="0" err="1"/>
              <a:t>Typer</a:t>
            </a:r>
            <a:r>
              <a:rPr lang="en-US" altLang="nb-NO" dirty="0"/>
              <a:t> </a:t>
            </a:r>
            <a:r>
              <a:rPr lang="en-US" altLang="nb-NO" dirty="0" err="1"/>
              <a:t>masteroppgaver</a:t>
            </a:r>
            <a:r>
              <a:rPr lang="en-US" altLang="nb-NO" dirty="0"/>
              <a:t> i </a:t>
            </a:r>
            <a:r>
              <a:rPr lang="en-US" altLang="nb-NO" dirty="0" err="1"/>
              <a:t>samfunnsøkonomi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nb-NO" dirty="0" err="1" smtClean="0"/>
              <a:t>Utvikling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av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en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ny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teori</a:t>
            </a:r>
            <a:endParaRPr lang="en-US" altLang="nb-NO" dirty="0"/>
          </a:p>
          <a:p>
            <a:pPr>
              <a:lnSpc>
                <a:spcPct val="150000"/>
              </a:lnSpc>
            </a:pPr>
            <a:r>
              <a:rPr lang="en-US" altLang="nb-NO" dirty="0" err="1" smtClean="0"/>
              <a:t>Evaluering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av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en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eksisterende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teori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vha</a:t>
            </a:r>
            <a:r>
              <a:rPr lang="en-US" altLang="nb-NO" dirty="0" smtClean="0"/>
              <a:t> data</a:t>
            </a:r>
            <a:endParaRPr lang="en-US" altLang="nb-NO" dirty="0"/>
          </a:p>
          <a:p>
            <a:pPr>
              <a:lnSpc>
                <a:spcPct val="150000"/>
              </a:lnSpc>
            </a:pPr>
            <a:r>
              <a:rPr lang="en-US" altLang="nb-NO" dirty="0" err="1" smtClean="0"/>
              <a:t>Evaluering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av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eksisterende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litteratur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på</a:t>
            </a:r>
            <a:r>
              <a:rPr lang="en-US" altLang="nb-NO" dirty="0" smtClean="0"/>
              <a:t> et </a:t>
            </a:r>
            <a:r>
              <a:rPr lang="en-US" altLang="nb-NO" dirty="0" err="1" smtClean="0"/>
              <a:t>område</a:t>
            </a:r>
            <a:endParaRPr lang="en-US" altLang="nb-NO" dirty="0"/>
          </a:p>
          <a:p>
            <a:pPr>
              <a:lnSpc>
                <a:spcPct val="150000"/>
              </a:lnSpc>
            </a:pPr>
            <a:r>
              <a:rPr lang="en-US" altLang="nb-NO" dirty="0" err="1" smtClean="0"/>
              <a:t>Evaluering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av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en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nåværende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eller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fremtidig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politikk</a:t>
            </a:r>
            <a:endParaRPr lang="en-US" altLang="nb-NO" dirty="0"/>
          </a:p>
          <a:p>
            <a:pPr>
              <a:lnSpc>
                <a:spcPct val="150000"/>
              </a:lnSpc>
            </a:pPr>
            <a:r>
              <a:rPr lang="en-US" altLang="nb-NO" dirty="0" err="1" smtClean="0"/>
              <a:t>Bruk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teori</a:t>
            </a:r>
            <a:r>
              <a:rPr lang="en-US" altLang="nb-NO" dirty="0" smtClean="0"/>
              <a:t> for å </a:t>
            </a:r>
            <a:r>
              <a:rPr lang="en-US" altLang="nb-NO" dirty="0" err="1" smtClean="0"/>
              <a:t>forklare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historiske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hendelser</a:t>
            </a:r>
            <a:endParaRPr lang="en-US" altLang="nb-NO" dirty="0"/>
          </a:p>
          <a:p>
            <a:pPr>
              <a:lnSpc>
                <a:spcPct val="150000"/>
              </a:lnSpc>
            </a:pPr>
            <a:r>
              <a:rPr lang="en-US" altLang="nb-NO" dirty="0" err="1" smtClean="0"/>
              <a:t>Evaluering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av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historisk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økonomisk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politikk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og</a:t>
            </a:r>
            <a:r>
              <a:rPr lang="en-US" altLang="nb-NO" dirty="0" smtClean="0"/>
              <a:t> dens </a:t>
            </a:r>
            <a:r>
              <a:rPr lang="en-US" altLang="nb-NO" dirty="0" err="1" smtClean="0"/>
              <a:t>effekt</a:t>
            </a:r>
            <a:endParaRPr lang="en-US" altLang="nb-NO" dirty="0" smtClean="0"/>
          </a:p>
          <a:p>
            <a:pPr>
              <a:lnSpc>
                <a:spcPct val="150000"/>
              </a:lnSpc>
            </a:pPr>
            <a:r>
              <a:rPr lang="en-US" altLang="nb-NO" dirty="0" err="1" smtClean="0"/>
              <a:t>Prediker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fremtidige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hendelser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basert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på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historisk</a:t>
            </a:r>
            <a:r>
              <a:rPr lang="en-US" altLang="nb-NO" dirty="0" smtClean="0"/>
              <a:t> </a:t>
            </a:r>
            <a:r>
              <a:rPr lang="en-US" altLang="nb-NO" dirty="0" err="1" smtClean="0"/>
              <a:t>analyse</a:t>
            </a:r>
            <a:endParaRPr lang="en-US" alt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85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Din oppgave inneholder</a:t>
            </a:r>
            <a:endParaRPr lang="nb-N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72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6735D2-744B-4C9F-8B63-C4C23038E7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16735D2-744B-4C9F-8B63-C4C23038E7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716CCA-7138-413C-85BA-92393211B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5716CCA-7138-413C-85BA-92393211B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BC39D3-8B59-460B-9D8E-85A2DE366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1BC39D3-8B59-460B-9D8E-85A2DE366C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172926-233B-4B30-954F-42084E6CD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5B172926-233B-4B30-954F-42084E6CD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67169B-5EF2-48C4-A03D-863966079D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5467169B-5EF2-48C4-A03D-863966079D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26A6EA-6CBB-45B2-B2B4-C60101EC5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A926A6EA-6CBB-45B2-B2B4-C60101EC5B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24CB16-E912-4386-89E8-85BB88EB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1D24CB16-E912-4386-89E8-85BB88EB1F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395ED9-B294-4B54-8B93-DC057BBC4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69395ED9-B294-4B54-8B93-DC057BBC4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Oppgavens lengde (ikke endelig vedtatt…)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533" y="1985798"/>
            <a:ext cx="9177057" cy="30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Din oppgave inneholder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nb-N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nb-N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Innledning</a:t>
            </a:r>
            <a:endParaRPr lang="en-US" altLang="nb-N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/>
            <a:r>
              <a:rPr lang="en-US" altLang="nb-NO" sz="3000" dirty="0" err="1" smtClean="0"/>
              <a:t>Avgrense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temaområdet</a:t>
            </a:r>
            <a:endParaRPr lang="en-US" altLang="nb-NO" sz="3000" dirty="0"/>
          </a:p>
          <a:p>
            <a:pPr lvl="4"/>
            <a:r>
              <a:rPr lang="en-US" altLang="nb-NO" sz="3000" dirty="0" err="1" smtClean="0"/>
              <a:t>Hva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er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gjort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fra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før</a:t>
            </a:r>
            <a:r>
              <a:rPr lang="en-US" altLang="nb-NO" sz="3000" dirty="0" smtClean="0"/>
              <a:t>?</a:t>
            </a:r>
            <a:endParaRPr lang="en-US" altLang="nb-NO" sz="3000" dirty="0"/>
          </a:p>
          <a:p>
            <a:pPr lvl="4"/>
            <a:r>
              <a:rPr lang="en-US" altLang="nb-NO" sz="3000" dirty="0" smtClean="0"/>
              <a:t>Hull i </a:t>
            </a:r>
            <a:r>
              <a:rPr lang="en-US" altLang="nb-NO" sz="3000" dirty="0" err="1" smtClean="0"/>
              <a:t>litteraturen</a:t>
            </a:r>
            <a:r>
              <a:rPr lang="en-US" altLang="nb-NO" sz="3000" dirty="0" smtClean="0"/>
              <a:t>?</a:t>
            </a:r>
            <a:endParaRPr lang="en-US" altLang="nb-NO" sz="3000" dirty="0"/>
          </a:p>
          <a:p>
            <a:pPr lvl="4"/>
            <a:r>
              <a:rPr lang="en-US" altLang="nb-NO" sz="3000" dirty="0" err="1" smtClean="0"/>
              <a:t>Spesifiser</a:t>
            </a:r>
            <a:r>
              <a:rPr lang="en-US" altLang="nb-NO" sz="3000" dirty="0" smtClean="0"/>
              <a:t> din </a:t>
            </a:r>
            <a:r>
              <a:rPr lang="en-US" altLang="nb-NO" sz="3000" dirty="0" err="1" smtClean="0"/>
              <a:t>problemstilling</a:t>
            </a:r>
            <a:r>
              <a:rPr lang="en-US" altLang="nb-NO" sz="3000" dirty="0" smtClean="0"/>
              <a:t>/dine </a:t>
            </a:r>
            <a:r>
              <a:rPr lang="en-US" altLang="nb-NO" sz="3000" dirty="0" err="1" smtClean="0"/>
              <a:t>forskningsspørsmål</a:t>
            </a:r>
            <a:endParaRPr lang="en-US" altLang="nb-NO" sz="3000" dirty="0"/>
          </a:p>
          <a:p>
            <a:pPr lvl="4"/>
            <a:r>
              <a:rPr lang="en-US" altLang="nb-NO" sz="3000" dirty="0" err="1" smtClean="0"/>
              <a:t>Hvordan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vil</a:t>
            </a:r>
            <a:r>
              <a:rPr lang="en-US" altLang="nb-NO" sz="3000" dirty="0" smtClean="0"/>
              <a:t> du </a:t>
            </a:r>
            <a:r>
              <a:rPr lang="en-US" altLang="nb-NO" sz="3000" dirty="0" err="1" smtClean="0"/>
              <a:t>angripe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spørsmålene</a:t>
            </a:r>
            <a:r>
              <a:rPr lang="en-US" altLang="nb-NO" sz="3000" dirty="0" smtClean="0"/>
              <a:t> </a:t>
            </a:r>
            <a:r>
              <a:rPr lang="en-US" altLang="nb-NO" sz="3000" dirty="0"/>
              <a:t>(</a:t>
            </a:r>
            <a:r>
              <a:rPr lang="en-US" altLang="nb-NO" sz="3000" dirty="0" err="1" smtClean="0"/>
              <a:t>metode</a:t>
            </a:r>
            <a:r>
              <a:rPr lang="en-US" altLang="nb-NO" sz="3000" dirty="0" smtClean="0"/>
              <a:t>)</a:t>
            </a:r>
            <a:endParaRPr lang="en-US" altLang="nb-NO" sz="3000" dirty="0"/>
          </a:p>
          <a:p>
            <a:pPr lvl="4"/>
            <a:r>
              <a:rPr lang="en-US" altLang="nb-NO" sz="3000" dirty="0" err="1" smtClean="0"/>
              <a:t>Videre</a:t>
            </a:r>
            <a:r>
              <a:rPr lang="en-US" altLang="nb-NO" sz="3000" dirty="0" smtClean="0"/>
              <a:t> </a:t>
            </a:r>
            <a:r>
              <a:rPr lang="en-US" altLang="nb-NO" sz="3000" dirty="0" err="1" smtClean="0"/>
              <a:t>struktur</a:t>
            </a:r>
            <a:r>
              <a:rPr lang="en-US" altLang="nb-NO" sz="3000" dirty="0" smtClean="0"/>
              <a:t> i </a:t>
            </a:r>
            <a:r>
              <a:rPr lang="en-US" altLang="nb-NO" sz="3000" dirty="0" err="1" smtClean="0"/>
              <a:t>oppgaven</a:t>
            </a:r>
            <a:endParaRPr lang="en-US" altLang="nb-NO" sz="3000" dirty="0"/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28" y="3368114"/>
            <a:ext cx="1505843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ys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85BAD49A-8357-45C0-A36E-A755C9F794CB}"/>
    </a:ext>
  </a:extLst>
</a:theme>
</file>

<file path=ppt/theme/theme2.xml><?xml version="1.0" encoding="utf-8"?>
<a:theme xmlns:a="http://schemas.openxmlformats.org/drawingml/2006/main" name="Lys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EEA90934-389D-4B81-A1D9-645F8A619D99}"/>
    </a:ext>
  </a:extLst>
</a:theme>
</file>

<file path=ppt/theme/theme3.xml><?xml version="1.0" encoding="utf-8"?>
<a:theme xmlns:a="http://schemas.openxmlformats.org/drawingml/2006/main" name="Mørk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DE14CD14-3CD4-4134-8C2C-D16B8AF28894}"/>
    </a:ext>
  </a:extLst>
</a:theme>
</file>

<file path=ppt/theme/theme4.xml><?xml version="1.0" encoding="utf-8"?>
<a:theme xmlns:a="http://schemas.openxmlformats.org/drawingml/2006/main" name="Mørk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bokmål.potx" id="{EADD4404-A47A-4AC3-B5A9-49F0715B15A4}" vid="{4A84149A-1A83-4246-BA91-369DCE31AF2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88294798-f355-4c52-b11f-13f5217b3f79">
      <UserInfo>
        <DisplayName/>
        <AccountId xsi:nil="true"/>
        <AccountType/>
      </UserInfo>
    </Owner>
    <Students xmlns="88294798-f355-4c52-b11f-13f5217b3f79">
      <UserInfo>
        <DisplayName/>
        <AccountId xsi:nil="true"/>
        <AccountType/>
      </UserInfo>
    </Students>
    <DefaultSectionNames xmlns="88294798-f355-4c52-b11f-13f5217b3f79" xsi:nil="true"/>
    <NotebookType xmlns="88294798-f355-4c52-b11f-13f5217b3f79" xsi:nil="true"/>
    <FolderType xmlns="88294798-f355-4c52-b11f-13f5217b3f79" xsi:nil="true"/>
    <Teachers xmlns="88294798-f355-4c52-b11f-13f5217b3f79">
      <UserInfo>
        <DisplayName/>
        <AccountId xsi:nil="true"/>
        <AccountType/>
      </UserInfo>
    </Teachers>
    <AppVersion xmlns="88294798-f355-4c52-b11f-13f5217b3f79" xsi:nil="true"/>
    <Invited_Students xmlns="88294798-f355-4c52-b11f-13f5217b3f79" xsi:nil="true"/>
    <Self_Registration_Enabled xmlns="88294798-f355-4c52-b11f-13f5217b3f79" xsi:nil="true"/>
    <Invited_Teachers xmlns="88294798-f355-4c52-b11f-13f5217b3f79" xsi:nil="true"/>
    <Student_Groups xmlns="88294798-f355-4c52-b11f-13f5217b3f79">
      <UserInfo>
        <DisplayName/>
        <AccountId xsi:nil="true"/>
        <AccountType/>
      </UserInfo>
    </Student_Group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42E147C493CE4AA5A23A5264E9D62A" ma:contentTypeVersion="22" ma:contentTypeDescription="Create a new document." ma:contentTypeScope="" ma:versionID="2bd039c23542757ce3df9bc820821c91">
  <xsd:schema xmlns:xsd="http://www.w3.org/2001/XMLSchema" xmlns:xs="http://www.w3.org/2001/XMLSchema" xmlns:p="http://schemas.microsoft.com/office/2006/metadata/properties" xmlns:ns3="5d7dd9b0-5ef0-4db8-b620-ecd60d112a7b" xmlns:ns4="88294798-f355-4c52-b11f-13f5217b3f79" targetNamespace="http://schemas.microsoft.com/office/2006/metadata/properties" ma:root="true" ma:fieldsID="ae0e37d87dc84f049a88b152cb1e290f" ns3:_="" ns4:_="">
    <xsd:import namespace="5d7dd9b0-5ef0-4db8-b620-ecd60d112a7b"/>
    <xsd:import namespace="88294798-f355-4c52-b11f-13f5217b3f7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dd9b0-5ef0-4db8-b620-ecd60d112a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94798-f355-4c52-b11f-13f5217b3f79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2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12518E-665B-4845-8B5B-0C9337B780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B8CE85-5F1D-42BF-8415-06CA0A4ECE67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5d7dd9b0-5ef0-4db8-b620-ecd60d112a7b"/>
    <ds:schemaRef ds:uri="http://purl.org/dc/elements/1.1/"/>
    <ds:schemaRef ds:uri="88294798-f355-4c52-b11f-13f5217b3f79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C0FD244-6CE7-4E1F-9D55-6DDB3B57B6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dd9b0-5ef0-4db8-b620-ecd60d112a7b"/>
    <ds:schemaRef ds:uri="88294798-f355-4c52-b11f-13f5217b3f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UiT PowerPoint bokmål</Template>
  <TotalTime>4592</TotalTime>
  <Words>1799</Words>
  <Application>Microsoft Office PowerPoint</Application>
  <PresentationFormat>Widescreen</PresentationFormat>
  <Paragraphs>269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Wingdings</vt:lpstr>
      <vt:lpstr>Lys med mønster</vt:lpstr>
      <vt:lpstr>Lys uten mønster</vt:lpstr>
      <vt:lpstr>Mørk med mønster</vt:lpstr>
      <vt:lpstr>Mørk uten mønster</vt:lpstr>
      <vt:lpstr>SOK-3073 Forelesning 11</vt:lpstr>
      <vt:lpstr>Forskning</vt:lpstr>
      <vt:lpstr>Hva er forskning?</vt:lpstr>
      <vt:lpstr>Seks trinn</vt:lpstr>
      <vt:lpstr>Problemstilling</vt:lpstr>
      <vt:lpstr>Typer masteroppgaver i samfunnsøkonomi</vt:lpstr>
      <vt:lpstr>Din oppgave inneholder</vt:lpstr>
      <vt:lpstr>Oppgavens lengde (ikke endelig vedtatt…)</vt:lpstr>
      <vt:lpstr>Din oppgave inneholder</vt:lpstr>
      <vt:lpstr>Din oppgave inneholder</vt:lpstr>
      <vt:lpstr>Din oppgave inneholder</vt:lpstr>
      <vt:lpstr>Din oppgave inneholder</vt:lpstr>
      <vt:lpstr>Din oppgave inneholder</vt:lpstr>
      <vt:lpstr>Om a lese artikler</vt:lpstr>
      <vt:lpstr>Kilder</vt:lpstr>
      <vt:lpstr>Sekundære kilder i samfunnsøkonomi</vt:lpstr>
      <vt:lpstr>Primære kilder</vt:lpstr>
      <vt:lpstr>Data</vt:lpstr>
      <vt:lpstr>PowerPoint Presentation</vt:lpstr>
      <vt:lpstr>PowerPoint Presentation</vt:lpstr>
      <vt:lpstr>PowerPoint Presentation</vt:lpstr>
      <vt:lpstr>Hvordan skrive………..</vt:lpstr>
      <vt:lpstr>Litteraturoversikten</vt:lpstr>
      <vt:lpstr>Litteraturoversikten</vt:lpstr>
      <vt:lpstr>Litteraturoversikten</vt:lpstr>
      <vt:lpstr>Nøkkelspørsmål til kilder som vurderes brukt</vt:lpstr>
      <vt:lpstr>Måter å organisere lit. oversikten</vt:lpstr>
      <vt:lpstr>Sammenhenger</vt:lpstr>
      <vt:lpstr>Sjekkliste</vt:lpstr>
      <vt:lpstr>Teoretisk ramme</vt:lpstr>
      <vt:lpstr>Eksempler</vt:lpstr>
      <vt:lpstr>Empirisk analyse</vt:lpstr>
      <vt:lpstr>Presentasjon av resultater</vt:lpstr>
      <vt:lpstr>Alt må forklares!</vt:lpstr>
      <vt:lpstr>Konklusjon – «So what?»</vt:lpstr>
      <vt:lpstr>Vurdering (UHR 2004, 2011)</vt:lpstr>
      <vt:lpstr>Vurderingskriterier (NHH, 2015)</vt:lpstr>
      <vt:lpstr>PowerPoint Presentation</vt:lpstr>
      <vt:lpstr>PowerPoint Presentation</vt:lpstr>
    </vt:vector>
  </TitlesOfParts>
  <Company>UiT Norges arktiske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SOK-3073 Forelesning 11</dc:title>
  <dc:creator>Derek John Clark</dc:creator>
  <cp:lastModifiedBy>Derek John Clark</cp:lastModifiedBy>
  <cp:revision>30</cp:revision>
  <dcterms:created xsi:type="dcterms:W3CDTF">2021-09-28T08:14:22Z</dcterms:created>
  <dcterms:modified xsi:type="dcterms:W3CDTF">2021-10-01T12:52:23Z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0x0101008742E147C493CE4AA5A23A5264E9D62A</vt:lpwstr>
  </property>
</Properties>
</file>