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handoutMasterIdLst>
    <p:handoutMasterId r:id="rId13"/>
  </p:handoutMasterIdLst>
  <p:sldIdLst>
    <p:sldId id="256" r:id="rId8"/>
    <p:sldId id="258" r:id="rId9"/>
    <p:sldId id="257" r:id="rId10"/>
    <p:sldId id="259" r:id="rId11"/>
    <p:sldId id="260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20.08.2021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20.08.2021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20.08.2021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20.08.2021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20.08.2021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ed.edu/economics/parker/354/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5176521003013?via%3Di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SOK-3073 H21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Forelesning 5 – Hvordan lese artikler i samfunnsøkonomi?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Derek J. Clark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er gjort innenfor ditt temaområde?</a:t>
            </a:r>
          </a:p>
          <a:p>
            <a:r>
              <a:rPr lang="nb-NO" dirty="0" smtClean="0"/>
              <a:t>Hva er de «klassiske artiklene»?</a:t>
            </a:r>
          </a:p>
          <a:p>
            <a:r>
              <a:rPr lang="nb-NO" dirty="0" smtClean="0"/>
              <a:t>Hvilke bidrag er gjort nylig?</a:t>
            </a:r>
          </a:p>
          <a:p>
            <a:r>
              <a:rPr lang="nb-NO" dirty="0" smtClean="0"/>
              <a:t>Spriker litteraturen i flere retninger, eller oppnår man «enighet»?</a:t>
            </a:r>
            <a:endParaRPr lang="nb-NO" dirty="0"/>
          </a:p>
        </p:txBody>
      </p:sp>
      <p:sp>
        <p:nvSpPr>
          <p:cNvPr id="4" name="Right Arrow 3"/>
          <p:cNvSpPr/>
          <p:nvPr/>
        </p:nvSpPr>
        <p:spPr>
          <a:xfrm>
            <a:off x="2618509" y="48629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3732414" y="4824357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smtClean="0"/>
              <a:t>Hvor passer ditt arbeid inn?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2899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 vitenskapelig artikkel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505869"/>
            <a:ext cx="5238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lese en samfunnsøkonomisk artikkel?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dirty="0" smtClean="0"/>
              <a:t>Provide </a:t>
            </a:r>
            <a:r>
              <a:rPr lang="en-US" dirty="0"/>
              <a:t>a general description of the purpose of this </a:t>
            </a:r>
            <a:r>
              <a:rPr lang="en-US" dirty="0" smtClean="0"/>
              <a:t>paper</a:t>
            </a:r>
          </a:p>
          <a:p>
            <a:pPr marL="0" indent="0">
              <a:buNone/>
            </a:pP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are the authors?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question is the paper addressing?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method does the paper use to answer the question?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paper's results and conclusions?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paper fit into the broader literature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dirty="0"/>
              <a:t>What was left </a:t>
            </a:r>
            <a:r>
              <a:rPr lang="en-US" dirty="0" smtClean="0"/>
              <a:t>unanswered? Your </a:t>
            </a:r>
            <a:r>
              <a:rPr lang="en-US" dirty="0"/>
              <a:t>critique of the article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nb-NO" sz="1400" dirty="0" smtClean="0"/>
          </a:p>
          <a:p>
            <a:pPr marL="0" indent="0">
              <a:buNone/>
            </a:pPr>
            <a:r>
              <a:rPr lang="nb-NO" sz="1400" dirty="0" smtClean="0"/>
              <a:t>Kilde: </a:t>
            </a:r>
            <a:r>
              <a:rPr lang="nb-NO" sz="1400" dirty="0">
                <a:hlinkClick r:id="rId2"/>
              </a:rPr>
              <a:t>Jeffrey Parker</a:t>
            </a:r>
            <a:r>
              <a:rPr lang="nb-NO" sz="1400" dirty="0"/>
              <a:t>, Reed College, Oregon USA</a:t>
            </a:r>
          </a:p>
          <a:p>
            <a:endParaRPr lang="nb-NO" dirty="0"/>
          </a:p>
          <a:p>
            <a:pPr marL="0" indent="0">
              <a:buNone/>
            </a:pP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08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 oss prøve…..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Personal norms in the online public good </a:t>
            </a:r>
            <a:r>
              <a:rPr lang="en-US" dirty="0" smtClean="0">
                <a:hlinkClick r:id="rId2"/>
              </a:rPr>
              <a:t>game</a:t>
            </a:r>
            <a:r>
              <a:rPr lang="en-US" dirty="0" smtClean="0"/>
              <a:t>, </a:t>
            </a:r>
            <a:r>
              <a:rPr lang="nb-NO" dirty="0" smtClean="0"/>
              <a:t>Marco </a:t>
            </a:r>
            <a:r>
              <a:rPr lang="nb-NO" dirty="0" err="1" smtClean="0"/>
              <a:t>Catola</a:t>
            </a:r>
            <a:r>
              <a:rPr lang="nb-NO" dirty="0" smtClean="0"/>
              <a:t>, Simone </a:t>
            </a:r>
            <a:r>
              <a:rPr lang="nb-NO" dirty="0" err="1" smtClean="0"/>
              <a:t>D’Alessandro</a:t>
            </a:r>
            <a:r>
              <a:rPr lang="nb-NO" dirty="0" smtClean="0"/>
              <a:t>, Pietro </a:t>
            </a:r>
            <a:r>
              <a:rPr lang="nb-NO" dirty="0" err="1" smtClean="0"/>
              <a:t>Guarnieri</a:t>
            </a:r>
            <a:r>
              <a:rPr lang="nb-NO" dirty="0" smtClean="0"/>
              <a:t>, Veronica </a:t>
            </a:r>
            <a:r>
              <a:rPr lang="nb-NO" dirty="0" err="1" smtClean="0"/>
              <a:t>Pizziol</a:t>
            </a:r>
            <a:r>
              <a:rPr lang="nb-NO" dirty="0" smtClean="0"/>
              <a:t>, </a:t>
            </a:r>
            <a:r>
              <a:rPr lang="nb-NO" dirty="0" err="1" smtClean="0"/>
              <a:t>Economics</a:t>
            </a:r>
            <a:r>
              <a:rPr lang="nb-NO" dirty="0" smtClean="0"/>
              <a:t> Letters, </a:t>
            </a:r>
            <a:r>
              <a:rPr lang="nb-NO" dirty="0" err="1" smtClean="0"/>
              <a:t>October</a:t>
            </a:r>
            <a:r>
              <a:rPr lang="nb-NO" dirty="0" smtClean="0"/>
              <a:t> 2021.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Begrunnelse:</a:t>
            </a:r>
          </a:p>
          <a:p>
            <a:pPr lvl="1"/>
            <a:r>
              <a:rPr lang="nb-NO" dirty="0" smtClean="0"/>
              <a:t>Ville ha en kort artikkel (EL har 2000 ord begrensning)</a:t>
            </a:r>
          </a:p>
          <a:p>
            <a:pPr lvl="1"/>
            <a:r>
              <a:rPr lang="nb-NO" dirty="0"/>
              <a:t>s</a:t>
            </a:r>
            <a:r>
              <a:rPr lang="nb-NO" dirty="0" smtClean="0"/>
              <a:t>om var ny</a:t>
            </a:r>
          </a:p>
          <a:p>
            <a:pPr lvl="1"/>
            <a:r>
              <a:rPr lang="nb-NO" dirty="0"/>
              <a:t>p</a:t>
            </a:r>
            <a:r>
              <a:rPr lang="nb-NO" smtClean="0"/>
              <a:t>å </a:t>
            </a:r>
            <a:r>
              <a:rPr lang="nb-NO" dirty="0" smtClean="0"/>
              <a:t>et område som jeg vet «ingenting» om.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5830621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8CE85-5F1D-42BF-8415-06CA0A4ECE6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7dd9b0-5ef0-4db8-b620-ecd60d112a7b"/>
    <ds:schemaRef ds:uri="http://purl.org/dc/terms/"/>
    <ds:schemaRef ds:uri="88294798-f355-4c52-b11f-13f5217b3f7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16039</TotalTime>
  <Words>196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Lys med mønster</vt:lpstr>
      <vt:lpstr>Lys uten mønster</vt:lpstr>
      <vt:lpstr>Mørk med mønster</vt:lpstr>
      <vt:lpstr>Mørk uten mønster</vt:lpstr>
      <vt:lpstr>SOK-3073 H21</vt:lpstr>
      <vt:lpstr>Litteraturoversikt</vt:lpstr>
      <vt:lpstr>En vitenskapelig artikkel</vt:lpstr>
      <vt:lpstr>Hvordan lese en samfunnsøkonomisk artikkel?</vt:lpstr>
      <vt:lpstr>La oss prøve…..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SOK-3073 H21</dc:title>
  <dc:creator>Derek John Clark</dc:creator>
  <cp:lastModifiedBy>Derek John Clark</cp:lastModifiedBy>
  <cp:revision>5</cp:revision>
  <dcterms:created xsi:type="dcterms:W3CDTF">2021-08-20T09:05:41Z</dcterms:created>
  <dcterms:modified xsi:type="dcterms:W3CDTF">2021-08-31T12:25:20Z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