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31"/>
  </p:notesMasterIdLst>
  <p:handoutMasterIdLst>
    <p:handoutMasterId r:id="rId32"/>
  </p:handoutMasterIdLst>
  <p:sldIdLst>
    <p:sldId id="256" r:id="rId8"/>
    <p:sldId id="257" r:id="rId9"/>
    <p:sldId id="258" r:id="rId10"/>
    <p:sldId id="259" r:id="rId11"/>
    <p:sldId id="278" r:id="rId12"/>
    <p:sldId id="260" r:id="rId13"/>
    <p:sldId id="261" r:id="rId14"/>
    <p:sldId id="262" r:id="rId15"/>
    <p:sldId id="263" r:id="rId16"/>
    <p:sldId id="266" r:id="rId17"/>
    <p:sldId id="264" r:id="rId18"/>
    <p:sldId id="265" r:id="rId19"/>
    <p:sldId id="267" r:id="rId20"/>
    <p:sldId id="268" r:id="rId21"/>
    <p:sldId id="277" r:id="rId22"/>
    <p:sldId id="269" r:id="rId23"/>
    <p:sldId id="270" r:id="rId24"/>
    <p:sldId id="274" r:id="rId25"/>
    <p:sldId id="271" r:id="rId26"/>
    <p:sldId id="273" r:id="rId27"/>
    <p:sldId id="272" r:id="rId28"/>
    <p:sldId id="275" r:id="rId29"/>
    <p:sldId id="276" r:id="rId3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CDB66-6993-4B0C-937E-E41FD018A12C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44F3A-4D7C-4978-AF6A-A86090854B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73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2543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776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013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0997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070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1949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8346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9872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1817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7060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75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012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9181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1189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649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34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99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15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54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201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811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44F3A-4D7C-4978-AF6A-A86090854B78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680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13.08.2021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unin.uit.no/handle/10037/208" TargetMode="External"/><Relationship Id="rId7" Type="http://schemas.openxmlformats.org/officeDocument/2006/relationships/hyperlink" Target="https://openaccess.nhh.no/nhh-xmlui/discover?field=subject&amp;filtertype_0=doctype&amp;filter_relational_operator_0=equals&amp;filter_0=Master+thesis&amp;filtertype=subject&amp;filter_relational_operator=equals&amp;filter=economi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tnuopen.ntnu.no/ntnu-xmlui/handle/11250/2425194/discover?filtertype=doctype&amp;filter_relational_operator=equals&amp;filter=Master+thesis" TargetMode="External"/><Relationship Id="rId5" Type="http://schemas.openxmlformats.org/officeDocument/2006/relationships/hyperlink" Target="https://bora.uib.no/bora-xmlui/handle/1956/19608" TargetMode="External"/><Relationship Id="rId4" Type="http://schemas.openxmlformats.org/officeDocument/2006/relationships/hyperlink" Target="https://www.duo.uio.no/handle/10852/61/discover?sort_by=dc.date.issued_dt&amp;order=DESC&amp;rpp=100&amp;filtertype=type&amp;filter_relational_operator=equals&amp;filter=Masteroppgav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dagensperspektiv.no/2020/hvorfor-du-ikke-bor-gjore-som-google-og-appl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it-sok-3073-h21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SOK-3073 – H21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Forelesning 1: (i) Innledning; (ii) Hvordan finne tema og problemstilling?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Derek J. Clark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8597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Økonomisk </a:t>
            </a:r>
            <a:r>
              <a:rPr lang="nb-NO" dirty="0" smtClean="0"/>
              <a:t>forskning (</a:t>
            </a:r>
            <a:r>
              <a:rPr lang="nb-NO" dirty="0" err="1" smtClean="0"/>
              <a:t>Greenlaw</a:t>
            </a:r>
            <a:r>
              <a:rPr lang="nb-NO" dirty="0" smtClean="0"/>
              <a:t>, 2006, </a:t>
            </a:r>
            <a:r>
              <a:rPr lang="nb-NO" dirty="0" err="1" smtClean="0"/>
              <a:t>kap</a:t>
            </a:r>
            <a:r>
              <a:rPr lang="nb-NO" dirty="0" smtClean="0"/>
              <a:t> 2)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Utvikle </a:t>
            </a:r>
            <a:r>
              <a:rPr lang="nb-NO" dirty="0" smtClean="0"/>
              <a:t>et </a:t>
            </a:r>
            <a:r>
              <a:rPr lang="nb-NO" dirty="0" smtClean="0"/>
              <a:t>veldefinert </a:t>
            </a:r>
            <a:r>
              <a:rPr lang="nb-NO" dirty="0" smtClean="0"/>
              <a:t>forskningsspørsmål (problemstilling)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Litteraturgjennomgang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Teoretisk analyse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Empirisk analyse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Tolkning av resultater og implikasjoner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Formidling av funn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3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Problemstilling/forskningsspørsmål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Må være noe du er interessert i!</a:t>
            </a:r>
          </a:p>
          <a:p>
            <a:r>
              <a:rPr lang="nb-NO" dirty="0" smtClean="0"/>
              <a:t>Hent inspirasjon fra tidligere studenter.</a:t>
            </a:r>
          </a:p>
          <a:p>
            <a:r>
              <a:rPr lang="nb-NO" dirty="0" smtClean="0"/>
              <a:t>Hent inspirasjon fra dine lærere.</a:t>
            </a:r>
          </a:p>
          <a:p>
            <a:r>
              <a:rPr lang="nb-NO" dirty="0" smtClean="0"/>
              <a:t>Balansegang mellom originalitet og gjennomførbarhet.</a:t>
            </a:r>
          </a:p>
          <a:p>
            <a:r>
              <a:rPr lang="nb-NO" dirty="0" smtClean="0"/>
              <a:t>Ser på muligheter fra andre disipliner.</a:t>
            </a:r>
          </a:p>
          <a:p>
            <a:r>
              <a:rPr lang="nb-NO" dirty="0" smtClean="0"/>
              <a:t>«Think </a:t>
            </a:r>
            <a:r>
              <a:rPr lang="nb-NO" dirty="0" err="1" smtClean="0"/>
              <a:t>small</a:t>
            </a:r>
            <a:r>
              <a:rPr lang="nb-NO" dirty="0" smtClean="0"/>
              <a:t> to </a:t>
            </a:r>
            <a:r>
              <a:rPr lang="nb-NO" dirty="0" err="1" smtClean="0"/>
              <a:t>solve</a:t>
            </a:r>
            <a:r>
              <a:rPr lang="nb-NO" dirty="0" smtClean="0"/>
              <a:t> </a:t>
            </a:r>
            <a:r>
              <a:rPr lang="nb-NO" dirty="0" err="1" smtClean="0"/>
              <a:t>big</a:t>
            </a:r>
            <a:r>
              <a:rPr lang="nb-NO" dirty="0" smtClean="0"/>
              <a:t> problems».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7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Utvikle problemstillingen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Hva er temaområdet? </a:t>
            </a:r>
            <a:endParaRPr lang="nb-NO" dirty="0"/>
          </a:p>
          <a:p>
            <a:pPr lvl="1"/>
            <a:r>
              <a:rPr lang="nb-NO" dirty="0" err="1" smtClean="0"/>
              <a:t>F.eks</a:t>
            </a:r>
            <a:r>
              <a:rPr lang="nb-NO" dirty="0" smtClean="0"/>
              <a:t> «arbeidsledighet i Norge»</a:t>
            </a:r>
          </a:p>
          <a:p>
            <a:r>
              <a:rPr lang="nb-NO" dirty="0" smtClean="0"/>
              <a:t>Hva er problemstillingen?</a:t>
            </a:r>
          </a:p>
          <a:p>
            <a:pPr lvl="1"/>
            <a:r>
              <a:rPr lang="nb-NO" dirty="0" smtClean="0"/>
              <a:t>F. eks «Hvordan påvirkes arbeidsledighetsraten av ulike utdanningsnivå?»</a:t>
            </a:r>
          </a:p>
          <a:p>
            <a:r>
              <a:rPr lang="nb-NO" dirty="0" smtClean="0"/>
              <a:t>Hva er forskningshypotesen?</a:t>
            </a:r>
          </a:p>
          <a:p>
            <a:pPr lvl="1"/>
            <a:r>
              <a:rPr lang="nb-NO" dirty="0" smtClean="0"/>
              <a:t>Forslag/påstand som undersøkes gjennom analyse. </a:t>
            </a:r>
            <a:r>
              <a:rPr lang="nb-NO" dirty="0" smtClean="0"/>
              <a:t>F. </a:t>
            </a:r>
            <a:r>
              <a:rPr lang="nb-NO" dirty="0" smtClean="0"/>
              <a:t>eks «individer mer mange års utdanning har lavere sannsynlighet for å bli arbeidsledig»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93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 egnet problemstilling 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Problemorientert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Analytisk (heller enn deskriptiv eller faktabasert)</a:t>
            </a:r>
          </a:p>
          <a:p>
            <a:pPr lvl="1"/>
            <a:r>
              <a:rPr lang="nb-NO" dirty="0" smtClean="0"/>
              <a:t>Analytisk – «Hvorfor?» eller «Hvordan?». </a:t>
            </a:r>
            <a:r>
              <a:rPr lang="nb-NO" i="1" dirty="0" smtClean="0"/>
              <a:t>Hvorfor er fattigdomsraten hos innvandrere høyere enn ellers i befolkningen?</a:t>
            </a:r>
            <a:endParaRPr lang="nb-NO" dirty="0" smtClean="0"/>
          </a:p>
          <a:p>
            <a:pPr lvl="1"/>
            <a:r>
              <a:rPr lang="nb-NO" dirty="0" smtClean="0"/>
              <a:t>Faktabasert – hvem, hva, når, hvor? </a:t>
            </a:r>
            <a:r>
              <a:rPr lang="nb-NO" i="1" dirty="0" smtClean="0"/>
              <a:t>Hva er fattigdom?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Interessant og aktuell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Mulig å drøfte ved bruk av samfunnsøkonomisk analyse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Gjennomførbar innenfor tidsfristen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57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vurderer dere følgende?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Temaområde: Analyse av filmbransjen</a:t>
            </a:r>
          </a:p>
          <a:p>
            <a:pPr lvl="1"/>
            <a:r>
              <a:rPr lang="nb-NO" dirty="0" smtClean="0"/>
              <a:t>Hvordan påvirker kritikernes meninger etterspørsel etter en film som er vist på kino?</a:t>
            </a:r>
          </a:p>
          <a:p>
            <a:pPr lvl="1"/>
            <a:r>
              <a:rPr lang="nb-NO" dirty="0" smtClean="0"/>
              <a:t>En analyse av norsk filmbransjen 2001-2010.</a:t>
            </a:r>
            <a:endParaRPr lang="nb-NO" dirty="0"/>
          </a:p>
          <a:p>
            <a:r>
              <a:rPr lang="nb-NO" dirty="0" smtClean="0"/>
              <a:t>Temaområde: Økonomiske og miljømessige implikasjoner av landbrukssubsidier</a:t>
            </a:r>
          </a:p>
          <a:p>
            <a:pPr lvl="1"/>
            <a:r>
              <a:rPr lang="nb-NO" dirty="0" smtClean="0"/>
              <a:t>Hva er de økonomiske </a:t>
            </a:r>
            <a:r>
              <a:rPr lang="nb-NO" dirty="0"/>
              <a:t>og miljømessige </a:t>
            </a:r>
            <a:r>
              <a:rPr lang="nb-NO" dirty="0" smtClean="0"/>
              <a:t>implikasjonene </a:t>
            </a:r>
            <a:r>
              <a:rPr lang="nb-NO" dirty="0"/>
              <a:t>av </a:t>
            </a:r>
            <a:r>
              <a:rPr lang="nb-NO" dirty="0" smtClean="0"/>
              <a:t>landbrukssubsidier?</a:t>
            </a:r>
          </a:p>
          <a:p>
            <a:pPr lvl="1"/>
            <a:r>
              <a:rPr lang="nb-NO" dirty="0" smtClean="0"/>
              <a:t>Er de økonomiske </a:t>
            </a:r>
            <a:r>
              <a:rPr lang="nb-NO" dirty="0"/>
              <a:t>og miljømessige </a:t>
            </a:r>
            <a:r>
              <a:rPr lang="nb-NO" dirty="0" smtClean="0"/>
              <a:t>kostnader </a:t>
            </a:r>
            <a:r>
              <a:rPr lang="nb-NO" dirty="0"/>
              <a:t>av </a:t>
            </a:r>
            <a:r>
              <a:rPr lang="nb-NO" dirty="0" smtClean="0"/>
              <a:t>direkte landbrukssubsidier større enn nytten?</a:t>
            </a:r>
          </a:p>
          <a:p>
            <a:r>
              <a:rPr lang="nb-NO" dirty="0" smtClean="0"/>
              <a:t>Temaområde: Covid-19 i Norge</a:t>
            </a:r>
          </a:p>
          <a:p>
            <a:pPr lvl="1"/>
            <a:r>
              <a:rPr lang="nb-NO" dirty="0" smtClean="0"/>
              <a:t>Hvordan påvirker smitteraten BNP i Norge?</a:t>
            </a:r>
          </a:p>
          <a:p>
            <a:pPr lvl="1"/>
            <a:r>
              <a:rPr lang="nb-NO" dirty="0" smtClean="0"/>
              <a:t>Hvordan påvirker pandemien menneskelig kapital og tilbud av arbeidskraft i Norge?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03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Tidligere masteroppgaver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>
                <a:hlinkClick r:id="rId3"/>
              </a:rPr>
              <a:t>UiT</a:t>
            </a:r>
            <a:endParaRPr lang="nb-NO" dirty="0" smtClean="0"/>
          </a:p>
          <a:p>
            <a:r>
              <a:rPr lang="nb-NO" dirty="0" smtClean="0">
                <a:hlinkClick r:id="rId4"/>
              </a:rPr>
              <a:t>UiO</a:t>
            </a:r>
            <a:endParaRPr lang="nb-NO" dirty="0" smtClean="0"/>
          </a:p>
          <a:p>
            <a:r>
              <a:rPr lang="nb-NO" dirty="0" smtClean="0">
                <a:hlinkClick r:id="rId5"/>
              </a:rPr>
              <a:t>UiB</a:t>
            </a:r>
            <a:endParaRPr lang="nb-NO" dirty="0" smtClean="0"/>
          </a:p>
          <a:p>
            <a:r>
              <a:rPr lang="nb-NO" dirty="0" smtClean="0">
                <a:hlinkClick r:id="rId6"/>
              </a:rPr>
              <a:t>NTNU</a:t>
            </a:r>
            <a:endParaRPr lang="nb-NO" dirty="0" smtClean="0"/>
          </a:p>
          <a:p>
            <a:r>
              <a:rPr lang="nb-NO" dirty="0" smtClean="0">
                <a:hlinkClick r:id="rId7"/>
              </a:rPr>
              <a:t>NHH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Se om du finner noen gode (og mindre gode) problemstillinger her!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5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Litteraturgjennomgang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Hva vet vi til nå om temaet?</a:t>
            </a:r>
          </a:p>
          <a:p>
            <a:r>
              <a:rPr lang="nb-NO" dirty="0" smtClean="0"/>
              <a:t>Ta med kjente studier på området</a:t>
            </a:r>
          </a:p>
          <a:p>
            <a:r>
              <a:rPr lang="nb-NO" dirty="0" smtClean="0"/>
              <a:t>Identifiser «hull» i litteraturen</a:t>
            </a:r>
          </a:p>
          <a:p>
            <a:r>
              <a:rPr lang="nb-NO" dirty="0" smtClean="0"/>
              <a:t>Problemstillingen knyttes opp til litteraturen på området.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29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Teoretisk analyse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forenkling av virkelighet, ofte i en modell.</a:t>
            </a:r>
          </a:p>
          <a:p>
            <a:pPr lvl="1"/>
            <a:r>
              <a:rPr lang="nb-NO" dirty="0" smtClean="0"/>
              <a:t>Identifiser sentrale begrep </a:t>
            </a:r>
          </a:p>
          <a:p>
            <a:pPr lvl="1"/>
            <a:r>
              <a:rPr lang="nb-NO" dirty="0" smtClean="0"/>
              <a:t>Hvordan forholder de seg til hverandre?</a:t>
            </a:r>
          </a:p>
          <a:p>
            <a:pPr lvl="1"/>
            <a:r>
              <a:rPr lang="nb-NO" dirty="0" smtClean="0"/>
              <a:t>Hva innebærer dette?</a:t>
            </a:r>
          </a:p>
          <a:p>
            <a:r>
              <a:rPr lang="nb-NO" dirty="0" smtClean="0"/>
              <a:t>Avdekke skjulte sammenhenger</a:t>
            </a:r>
          </a:p>
          <a:p>
            <a:pPr marL="457200" lvl="1" indent="0">
              <a:buNone/>
            </a:pPr>
            <a:endParaRPr lang="nb-NO" dirty="0" smtClean="0"/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dirty="0" smtClean="0"/>
              <a:t>		</a:t>
            </a:r>
            <a:r>
              <a:rPr lang="nb-NO" sz="2800" dirty="0" smtClean="0"/>
              <a:t>Forskningshypotesen</a:t>
            </a:r>
            <a:endParaRPr lang="nb-NO" sz="2800" dirty="0"/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5" name="Right Arrow 4"/>
          <p:cNvSpPr/>
          <p:nvPr/>
        </p:nvSpPr>
        <p:spPr>
          <a:xfrm>
            <a:off x="2518756" y="43907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29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Skjulte sammenhenger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Forstå hva du har (og hva du mangler)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3" y="2431676"/>
            <a:ext cx="6026727" cy="1737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727" y="3646977"/>
            <a:ext cx="4889616" cy="244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176" y="540804"/>
            <a:ext cx="2095500" cy="26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03426" y="3192467"/>
            <a:ext cx="170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Abraham </a:t>
            </a:r>
            <a:r>
              <a:rPr lang="nb-NO" dirty="0" err="1" smtClean="0"/>
              <a:t>Wald</a:t>
            </a:r>
            <a:endParaRPr lang="nb-N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917" y="4118061"/>
            <a:ext cx="3764558" cy="2799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4823" y="6131880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«</a:t>
            </a:r>
            <a:r>
              <a:rPr lang="nb-NO" dirty="0" err="1" smtClean="0"/>
              <a:t>Survivorship</a:t>
            </a:r>
            <a:r>
              <a:rPr lang="nb-NO" dirty="0" smtClean="0"/>
              <a:t> bias» (overlevelsesskjevhet) – </a:t>
            </a:r>
            <a:r>
              <a:rPr lang="nb-NO" dirty="0" smtClean="0">
                <a:hlinkClick r:id="rId7"/>
              </a:rPr>
              <a:t>se 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36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Empirisk analyse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Holder implikasjonene fra den teoretiske gjennomgangen?</a:t>
            </a:r>
          </a:p>
          <a:p>
            <a:pPr lvl="1"/>
            <a:r>
              <a:rPr lang="nb-NO" dirty="0" smtClean="0"/>
              <a:t>Støtter den empiriske analysen hypotesen: da er hypotesen godkjent (inntil videre)</a:t>
            </a:r>
          </a:p>
          <a:p>
            <a:pPr lvl="1"/>
            <a:r>
              <a:rPr lang="nb-NO" dirty="0" smtClean="0"/>
              <a:t>Hvis ikke må hypotesen revideres og testes på nytt.</a:t>
            </a:r>
          </a:p>
          <a:p>
            <a:r>
              <a:rPr lang="nb-NO" dirty="0" smtClean="0"/>
              <a:t>Empirisk analyse er basert på</a:t>
            </a:r>
          </a:p>
          <a:p>
            <a:pPr lvl="1"/>
            <a:r>
              <a:rPr lang="nb-NO" dirty="0" smtClean="0"/>
              <a:t>Et datasett (som er detaljert nok til å kunne teste hypotesen)</a:t>
            </a:r>
          </a:p>
          <a:p>
            <a:pPr lvl="1"/>
            <a:r>
              <a:rPr lang="nb-NO" dirty="0" smtClean="0"/>
              <a:t>En egnet statistisk metode – i hvilken grad er hypotesen «bevist»?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814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Nøkkelen til et bedre liv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All informasjon om </a:t>
            </a:r>
            <a:r>
              <a:rPr lang="nb-NO" dirty="0"/>
              <a:t>kurset finner du her: </a:t>
            </a:r>
            <a:r>
              <a:rPr lang="nb-NO" dirty="0">
                <a:hlinkClick r:id="rId3"/>
              </a:rPr>
              <a:t>https://uit-sok-3073-h21.github.io</a:t>
            </a:r>
            <a:r>
              <a:rPr lang="nb-NO" dirty="0" smtClean="0">
                <a:hlinkClick r:id="rId3"/>
              </a:rPr>
              <a:t>/</a:t>
            </a:r>
            <a:endParaRPr lang="nb-NO" dirty="0" smtClean="0"/>
          </a:p>
          <a:p>
            <a:pPr lvl="1"/>
            <a:r>
              <a:rPr lang="nb-NO" dirty="0" smtClean="0"/>
              <a:t>Kursplan</a:t>
            </a:r>
          </a:p>
          <a:p>
            <a:pPr lvl="1"/>
            <a:r>
              <a:rPr lang="nb-NO" dirty="0" smtClean="0"/>
              <a:t>Timeplan</a:t>
            </a:r>
          </a:p>
          <a:p>
            <a:pPr lvl="1"/>
            <a:r>
              <a:rPr lang="nb-NO" dirty="0" smtClean="0"/>
              <a:t>Anbefalt litteratur</a:t>
            </a:r>
          </a:p>
          <a:p>
            <a:pPr lvl="1"/>
            <a:r>
              <a:rPr lang="nb-NO" dirty="0" smtClean="0"/>
              <a:t>Innlevering og eksamen</a:t>
            </a:r>
          </a:p>
          <a:p>
            <a:pPr lvl="1"/>
            <a:r>
              <a:rPr lang="nb-NO" dirty="0" smtClean="0"/>
              <a:t>Nyttige ressurser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3719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Er resultatene fornuftige?</a:t>
            </a:r>
            <a:endParaRPr lang="nb-N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7410" y="1273033"/>
            <a:ext cx="4690902" cy="5502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" y="1461155"/>
            <a:ext cx="6075854" cy="2229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9" y="4239491"/>
            <a:ext cx="6969752" cy="16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Analysens implikasjoner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Hva sier resultatene?</a:t>
            </a:r>
          </a:p>
          <a:p>
            <a:r>
              <a:rPr lang="nb-NO" dirty="0" smtClean="0"/>
              <a:t>Støtter de teorien?</a:t>
            </a:r>
          </a:p>
          <a:p>
            <a:r>
              <a:rPr lang="nb-NO" dirty="0" smtClean="0"/>
              <a:t>Er det noen problemer med den teoretiske eller empiriske analysen?</a:t>
            </a:r>
          </a:p>
          <a:p>
            <a:r>
              <a:rPr lang="nb-NO" dirty="0" smtClean="0"/>
              <a:t>Basert på dette hva kan du si om validiteten til resultatene?</a:t>
            </a:r>
          </a:p>
          <a:p>
            <a:r>
              <a:rPr lang="nb-NO" dirty="0" smtClean="0"/>
              <a:t>Hvordan er dine resultater sammenliknet med litteraturen for øvrig?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60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Formidling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Masteroppgave</a:t>
            </a:r>
          </a:p>
          <a:p>
            <a:r>
              <a:rPr lang="nb-NO" dirty="0" smtClean="0"/>
              <a:t>Artikkel</a:t>
            </a:r>
          </a:p>
          <a:p>
            <a:r>
              <a:rPr lang="nb-NO" dirty="0" smtClean="0"/>
              <a:t>Kronikk</a:t>
            </a:r>
          </a:p>
          <a:p>
            <a:r>
              <a:rPr lang="nb-NO" dirty="0" err="1" smtClean="0"/>
              <a:t>Podcast</a:t>
            </a:r>
            <a:r>
              <a:rPr lang="nb-NO" dirty="0" smtClean="0"/>
              <a:t> </a:t>
            </a:r>
            <a:r>
              <a:rPr lang="nb-NO" dirty="0" err="1" smtClean="0"/>
              <a:t>osv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25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Oppgave. Frist 25.08.21 kl. 15.00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 minst fem setninger </a:t>
            </a:r>
            <a:r>
              <a:rPr lang="nb-NO" i="1" dirty="0" smtClean="0"/>
              <a:t>på engelsk </a:t>
            </a:r>
            <a:r>
              <a:rPr lang="nb-NO" dirty="0" smtClean="0"/>
              <a:t>om en mulig problemstilling fra et temaområde som interesserer deg.</a:t>
            </a:r>
          </a:p>
          <a:p>
            <a:r>
              <a:rPr lang="nb-NO" dirty="0" smtClean="0"/>
              <a:t>Send teksten til meg innen onsdag 25. august </a:t>
            </a:r>
            <a:r>
              <a:rPr lang="nb-NO" dirty="0" err="1" smtClean="0"/>
              <a:t>kl</a:t>
            </a:r>
            <a:r>
              <a:rPr lang="nb-NO" dirty="0" smtClean="0"/>
              <a:t> 15.00</a:t>
            </a:r>
          </a:p>
          <a:p>
            <a:r>
              <a:rPr lang="nb-NO" dirty="0" smtClean="0"/>
              <a:t>Jeg skal gå gjennom og foreslå </a:t>
            </a:r>
            <a:r>
              <a:rPr lang="nb-NO" dirty="0" err="1" smtClean="0"/>
              <a:t>evt</a:t>
            </a:r>
            <a:r>
              <a:rPr lang="nb-NO" dirty="0" smtClean="0"/>
              <a:t> språklige endringer</a:t>
            </a:r>
          </a:p>
          <a:p>
            <a:r>
              <a:rPr lang="nb-NO" b="1" dirty="0" smtClean="0"/>
              <a:t>Ta med teksten og en datamaskin til forelesningen den 27. august!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0875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ligger bak en masteroppgave?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1513" y="1925854"/>
            <a:ext cx="6084916" cy="46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Kursinnhold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957" y="143532"/>
            <a:ext cx="3258589" cy="6558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855" y="0"/>
            <a:ext cx="3951356" cy="6718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802" y="1690688"/>
            <a:ext cx="4260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Finn et 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Nyttige verktøy for forskere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Problemstillingen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Litteraturgjennomgang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Teoretisk 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Metode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D</a:t>
            </a:r>
            <a:r>
              <a:rPr lang="nb-NO" sz="2400" dirty="0" smtClean="0"/>
              <a:t>ata (evt.)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Veileder</a:t>
            </a:r>
            <a:endParaRPr lang="nb-N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r>
              <a:rPr lang="nb-NO" sz="2400" dirty="0" smtClean="0"/>
              <a:t>= kom i gang med oppgaven!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41613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580" y="141974"/>
            <a:ext cx="6581870" cy="66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546" y="1549456"/>
            <a:ext cx="9571909" cy="4374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Obligatoriske innleveringer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9244883" y="1687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10 min</a:t>
            </a:r>
            <a:endParaRPr lang="nb-NO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716684" y="2057216"/>
            <a:ext cx="2620979" cy="1774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48204" y="5744095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For staben 10 min + 10 min diskusjon</a:t>
            </a:r>
            <a:endParaRPr lang="nb-NO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567055" y="4779818"/>
            <a:ext cx="881149" cy="1148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2254" y="3518786"/>
            <a:ext cx="2512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Min 2 sider.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Skrevet alene eller </a:t>
            </a:r>
          </a:p>
          <a:p>
            <a:r>
              <a:rPr lang="nb-NO" dirty="0" smtClean="0"/>
              <a:t>i grupper på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Under veiledning av</a:t>
            </a:r>
          </a:p>
          <a:p>
            <a:r>
              <a:rPr lang="nb-NO" dirty="0"/>
              <a:t>e</a:t>
            </a:r>
            <a:r>
              <a:rPr lang="nb-NO" dirty="0" smtClean="0"/>
              <a:t>n mulig veileder.</a:t>
            </a:r>
            <a:endParaRPr lang="nb-NO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593265" y="4339244"/>
            <a:ext cx="3174190" cy="99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Skriftlig prosjektbeskrivelse </a:t>
            </a:r>
            <a:r>
              <a:rPr lang="nb-NO" dirty="0" smtClean="0"/>
              <a:t>01.12.2021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b="1" dirty="0" smtClean="0"/>
              <a:t>Max 4 sider </a:t>
            </a:r>
            <a:r>
              <a:rPr lang="en-US" sz="2800" dirty="0" err="1" smtClean="0"/>
              <a:t>basert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</a:t>
            </a:r>
            <a:r>
              <a:rPr lang="en-US" sz="2800" dirty="0" err="1" smtClean="0"/>
              <a:t>ditt</a:t>
            </a:r>
            <a:r>
              <a:rPr lang="en-US" sz="2800" dirty="0" smtClean="0"/>
              <a:t> </a:t>
            </a:r>
            <a:r>
              <a:rPr lang="en-US" sz="2800" dirty="0" err="1" smtClean="0"/>
              <a:t>forskningsspørsmål</a:t>
            </a:r>
            <a:r>
              <a:rPr lang="en-US" sz="2800" dirty="0" smtClean="0"/>
              <a:t> </a:t>
            </a:r>
            <a:endParaRPr lang="en-US" sz="2800" dirty="0"/>
          </a:p>
          <a:p>
            <a:pPr lvl="1"/>
            <a:r>
              <a:rPr lang="en-US" sz="2800" dirty="0" err="1" smtClean="0"/>
              <a:t>Individuelt</a:t>
            </a:r>
            <a:r>
              <a:rPr lang="en-US" sz="2800" dirty="0" smtClean="0"/>
              <a:t> </a:t>
            </a:r>
            <a:r>
              <a:rPr lang="en-US" sz="2800" dirty="0" err="1" smtClean="0"/>
              <a:t>eller</a:t>
            </a:r>
            <a:r>
              <a:rPr lang="en-US" sz="2800" dirty="0" smtClean="0"/>
              <a:t> i </a:t>
            </a:r>
            <a:r>
              <a:rPr lang="en-US" sz="2800" dirty="0" err="1" smtClean="0"/>
              <a:t>grupper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2 </a:t>
            </a:r>
            <a:r>
              <a:rPr lang="en-US" sz="2800" dirty="0" err="1" smtClean="0"/>
              <a:t>studenter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/>
            <a:r>
              <a:rPr lang="en-US" sz="2800" dirty="0" err="1" smtClean="0"/>
              <a:t>Bør</a:t>
            </a:r>
            <a:r>
              <a:rPr lang="en-US" sz="2800" dirty="0" smtClean="0"/>
              <a:t> </a:t>
            </a:r>
            <a:r>
              <a:rPr lang="en-US" sz="2800" dirty="0" err="1" smtClean="0"/>
              <a:t>inneholde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gjennomgang</a:t>
            </a:r>
            <a:r>
              <a:rPr lang="en-US" sz="2800" dirty="0" smtClean="0"/>
              <a:t> </a:t>
            </a:r>
            <a:r>
              <a:rPr lang="en-US" sz="2800" dirty="0" err="1" smtClean="0"/>
              <a:t>av</a:t>
            </a:r>
            <a:r>
              <a:rPr lang="en-US" sz="2800" dirty="0" smtClean="0"/>
              <a:t> </a:t>
            </a:r>
            <a:r>
              <a:rPr lang="en-US" sz="2800" dirty="0" err="1" smtClean="0"/>
              <a:t>forskningsspørsmålet</a:t>
            </a:r>
            <a:r>
              <a:rPr lang="en-US" sz="2800" dirty="0" smtClean="0"/>
              <a:t>,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oversikt</a:t>
            </a:r>
            <a:r>
              <a:rPr lang="en-US" sz="2800" dirty="0" smtClean="0"/>
              <a:t> over den </a:t>
            </a:r>
            <a:r>
              <a:rPr lang="en-US" sz="2800" dirty="0" err="1" smtClean="0"/>
              <a:t>teoretiske</a:t>
            </a:r>
            <a:r>
              <a:rPr lang="en-US" sz="2800" dirty="0" smtClean="0"/>
              <a:t> </a:t>
            </a:r>
            <a:r>
              <a:rPr lang="en-US" sz="2800" dirty="0" err="1" smtClean="0"/>
              <a:t>rammen</a:t>
            </a:r>
            <a:r>
              <a:rPr lang="en-US" sz="2800" dirty="0" smtClean="0"/>
              <a:t> </a:t>
            </a:r>
            <a:r>
              <a:rPr lang="en-US" sz="2800" dirty="0" err="1" smtClean="0"/>
              <a:t>og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mulig</a:t>
            </a:r>
            <a:r>
              <a:rPr lang="en-US" sz="2800" dirty="0" smtClean="0"/>
              <a:t> </a:t>
            </a:r>
            <a:r>
              <a:rPr lang="en-US" sz="2800" dirty="0" err="1" smtClean="0"/>
              <a:t>metodologisk</a:t>
            </a:r>
            <a:r>
              <a:rPr lang="en-US" sz="2800" dirty="0" smtClean="0"/>
              <a:t> </a:t>
            </a:r>
            <a:r>
              <a:rPr lang="en-US" sz="2800" dirty="0" err="1" smtClean="0"/>
              <a:t>tilnærming</a:t>
            </a:r>
            <a:r>
              <a:rPr lang="en-US" sz="2800" dirty="0" smtClean="0"/>
              <a:t>, </a:t>
            </a:r>
            <a:r>
              <a:rPr lang="en-US" sz="2800" dirty="0" err="1" smtClean="0"/>
              <a:t>samt</a:t>
            </a:r>
            <a:r>
              <a:rPr lang="en-US" sz="2800" dirty="0" smtClean="0"/>
              <a:t> 5 </a:t>
            </a:r>
            <a:r>
              <a:rPr lang="en-US" sz="2800" dirty="0" err="1" smtClean="0"/>
              <a:t>nøkkelord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r>
              <a:rPr lang="en-US" sz="2800" dirty="0" err="1" smtClean="0"/>
              <a:t>Leveres</a:t>
            </a:r>
            <a:r>
              <a:rPr lang="en-US" sz="2800" dirty="0" smtClean="0"/>
              <a:t> </a:t>
            </a:r>
            <a:r>
              <a:rPr lang="en-US" sz="2800" dirty="0" smtClean="0"/>
              <a:t>i Canvas </a:t>
            </a:r>
            <a:r>
              <a:rPr lang="en-US" sz="2800" dirty="0" err="1" smtClean="0"/>
              <a:t>og</a:t>
            </a:r>
            <a:r>
              <a:rPr lang="en-US" sz="2800" dirty="0" smtClean="0"/>
              <a:t> </a:t>
            </a:r>
            <a:r>
              <a:rPr lang="en-US" sz="2800" b="1" dirty="0" err="1" smtClean="0"/>
              <a:t>også</a:t>
            </a:r>
            <a:r>
              <a:rPr lang="en-US" sz="2800" dirty="0" smtClean="0"/>
              <a:t> </a:t>
            </a:r>
            <a:r>
              <a:rPr lang="en-US" sz="2800" dirty="0" err="1" smtClean="0"/>
              <a:t>som</a:t>
            </a:r>
            <a:r>
              <a:rPr lang="en-US" sz="2800" dirty="0" smtClean="0"/>
              <a:t> </a:t>
            </a:r>
            <a:r>
              <a:rPr lang="en-US" sz="2800" dirty="0" err="1" smtClean="0"/>
              <a:t>vedlegg</a:t>
            </a:r>
            <a:r>
              <a:rPr lang="en-US" sz="2800" dirty="0" smtClean="0"/>
              <a:t> </a:t>
            </a:r>
            <a:r>
              <a:rPr lang="en-US" sz="2800" dirty="0" err="1" smtClean="0"/>
              <a:t>til</a:t>
            </a:r>
            <a:r>
              <a:rPr lang="en-US" sz="2800" dirty="0" smtClean="0"/>
              <a:t> </a:t>
            </a:r>
            <a:r>
              <a:rPr lang="en-US" sz="2800" dirty="0" err="1" smtClean="0"/>
              <a:t>veiledningskontrakten</a:t>
            </a:r>
            <a:r>
              <a:rPr lang="en-US" sz="2800" dirty="0" smtClean="0"/>
              <a:t> </a:t>
            </a:r>
            <a:r>
              <a:rPr lang="en-US" sz="2800" dirty="0" err="1" smtClean="0"/>
              <a:t>som</a:t>
            </a:r>
            <a:r>
              <a:rPr lang="en-US" sz="2800" dirty="0" smtClean="0"/>
              <a:t> </a:t>
            </a:r>
            <a:r>
              <a:rPr lang="en-US" sz="2800" dirty="0" err="1" smtClean="0"/>
              <a:t>leveres</a:t>
            </a:r>
            <a:r>
              <a:rPr lang="en-US" sz="2800" dirty="0" smtClean="0"/>
              <a:t> </a:t>
            </a:r>
            <a:r>
              <a:rPr lang="en-US" sz="2800" dirty="0" err="1" smtClean="0"/>
              <a:t>til</a:t>
            </a:r>
            <a:r>
              <a:rPr lang="en-US" sz="2800" dirty="0" smtClean="0"/>
              <a:t> </a:t>
            </a:r>
            <a:r>
              <a:rPr lang="en-US" sz="2800" dirty="0" err="1" smtClean="0"/>
              <a:t>Handelshøgskolens</a:t>
            </a:r>
            <a:r>
              <a:rPr lang="en-US" sz="2800" dirty="0" smtClean="0"/>
              <a:t> </a:t>
            </a:r>
            <a:r>
              <a:rPr lang="en-US" sz="2800" dirty="0" err="1" smtClean="0"/>
              <a:t>administrasjon</a:t>
            </a:r>
            <a:r>
              <a:rPr lang="en-US" sz="2800" dirty="0" smtClean="0"/>
              <a:t> 01.12.21. 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787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Skriftlig semesteroppgave (eksamen)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Alene eller i grupper på 2</a:t>
            </a:r>
          </a:p>
          <a:p>
            <a:r>
              <a:rPr lang="nb-NO" dirty="0" smtClean="0"/>
              <a:t>Karaktergivende 100%. A-F</a:t>
            </a:r>
          </a:p>
          <a:p>
            <a:r>
              <a:rPr lang="nb-NO" dirty="0" smtClean="0"/>
              <a:t>Bør inneholde den teoretiske rammen </a:t>
            </a:r>
            <a:r>
              <a:rPr lang="nb-NO" dirty="0" smtClean="0"/>
              <a:t>som</a:t>
            </a:r>
            <a:r>
              <a:rPr lang="nb-NO" dirty="0" smtClean="0"/>
              <a:t> </a:t>
            </a:r>
            <a:r>
              <a:rPr lang="nb-NO" dirty="0" smtClean="0"/>
              <a:t>underbygger forskningsspørsmålet ditt</a:t>
            </a:r>
          </a:p>
          <a:p>
            <a:r>
              <a:rPr lang="nb-NO" dirty="0" smtClean="0"/>
              <a:t>Frist 10.12.2021 </a:t>
            </a:r>
            <a:r>
              <a:rPr lang="nb-NO" dirty="0" err="1" smtClean="0"/>
              <a:t>kl</a:t>
            </a:r>
            <a:r>
              <a:rPr lang="nb-NO" dirty="0" smtClean="0"/>
              <a:t> 16.00 (</a:t>
            </a:r>
            <a:r>
              <a:rPr lang="nb-NO" dirty="0" err="1" smtClean="0"/>
              <a:t>Wiseflow</a:t>
            </a:r>
            <a:r>
              <a:rPr lang="nb-NO" dirty="0" smtClean="0"/>
              <a:t>)</a:t>
            </a:r>
          </a:p>
          <a:p>
            <a:pPr lvl="1"/>
            <a:r>
              <a:rPr lang="nb-NO" dirty="0"/>
              <a:t>10-20 </a:t>
            </a:r>
            <a:r>
              <a:rPr lang="nb-NO" dirty="0" smtClean="0"/>
              <a:t>sider</a:t>
            </a:r>
            <a:endParaRPr lang="nb-NO" dirty="0"/>
          </a:p>
          <a:p>
            <a:pPr lvl="1"/>
            <a:r>
              <a:rPr lang="nb-NO" dirty="0" smtClean="0"/>
              <a:t>Marg: </a:t>
            </a:r>
            <a:r>
              <a:rPr lang="nb-NO" dirty="0"/>
              <a:t>2.5 cm</a:t>
            </a:r>
          </a:p>
          <a:p>
            <a:pPr lvl="1"/>
            <a:r>
              <a:rPr lang="nb-NO" dirty="0" smtClean="0"/>
              <a:t>Linjeavstand</a:t>
            </a:r>
            <a:r>
              <a:rPr lang="nb-NO" dirty="0" smtClean="0"/>
              <a:t>: </a:t>
            </a:r>
            <a:r>
              <a:rPr lang="nb-NO" dirty="0"/>
              <a:t>1.5 </a:t>
            </a:r>
          </a:p>
          <a:p>
            <a:pPr lvl="1"/>
            <a:r>
              <a:rPr lang="nb-NO" dirty="0"/>
              <a:t>Font </a:t>
            </a:r>
            <a:r>
              <a:rPr lang="nb-NO" dirty="0" err="1" smtClean="0"/>
              <a:t>str</a:t>
            </a:r>
            <a:r>
              <a:rPr lang="nb-NO" dirty="0" smtClean="0"/>
              <a:t>: </a:t>
            </a:r>
            <a:r>
              <a:rPr lang="nb-NO" dirty="0"/>
              <a:t>12 </a:t>
            </a:r>
            <a:r>
              <a:rPr lang="nb-NO" dirty="0" err="1"/>
              <a:t>pt</a:t>
            </a:r>
            <a:endParaRPr lang="nb-NO" dirty="0"/>
          </a:p>
          <a:p>
            <a:pPr lvl="1"/>
            <a:r>
              <a:rPr lang="nb-NO" dirty="0"/>
              <a:t>Font: Times New Roman</a:t>
            </a:r>
            <a:endParaRPr lang="en-GB" b="1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67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Teoretisk ramme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må knytte ditt prosjekt til en større helhet</a:t>
            </a:r>
          </a:p>
          <a:p>
            <a:r>
              <a:rPr lang="nb-NO" dirty="0" smtClean="0"/>
              <a:t>Begynn med å skissere et større temaområde for da å </a:t>
            </a:r>
            <a:r>
              <a:rPr lang="nb-NO" dirty="0" err="1" smtClean="0"/>
              <a:t>uttkrystallisere</a:t>
            </a:r>
            <a:r>
              <a:rPr lang="nb-NO" dirty="0" smtClean="0"/>
              <a:t> </a:t>
            </a:r>
            <a:r>
              <a:rPr lang="nb-NO" dirty="0" smtClean="0"/>
              <a:t>hvorfor ditt prosjekt er viktig.</a:t>
            </a:r>
          </a:p>
          <a:p>
            <a:r>
              <a:rPr lang="nb-NO" dirty="0" smtClean="0"/>
              <a:t>Fra temaområde til forskningsspørsmål/problemstilling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48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85BAD49A-8357-45C0-A36E-A755C9F794CB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EEA90934-389D-4B81-A1D9-645F8A619D99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DE14CD14-3CD4-4134-8C2C-D16B8AF28894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4A84149A-1A83-4246-BA91-369DCE31AF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88294798-f355-4c52-b11f-13f5217b3f79">
      <UserInfo>
        <DisplayName/>
        <AccountId xsi:nil="true"/>
        <AccountType/>
      </UserInfo>
    </Owner>
    <Students xmlns="88294798-f355-4c52-b11f-13f5217b3f79">
      <UserInfo>
        <DisplayName/>
        <AccountId xsi:nil="true"/>
        <AccountType/>
      </UserInfo>
    </Students>
    <DefaultSectionNames xmlns="88294798-f355-4c52-b11f-13f5217b3f79" xsi:nil="true"/>
    <NotebookType xmlns="88294798-f355-4c52-b11f-13f5217b3f79" xsi:nil="true"/>
    <FolderType xmlns="88294798-f355-4c52-b11f-13f5217b3f79" xsi:nil="true"/>
    <Teachers xmlns="88294798-f355-4c52-b11f-13f5217b3f79">
      <UserInfo>
        <DisplayName/>
        <AccountId xsi:nil="true"/>
        <AccountType/>
      </UserInfo>
    </Teachers>
    <AppVersion xmlns="88294798-f355-4c52-b11f-13f5217b3f79" xsi:nil="true"/>
    <Invited_Students xmlns="88294798-f355-4c52-b11f-13f5217b3f79" xsi:nil="true"/>
    <Self_Registration_Enabled xmlns="88294798-f355-4c52-b11f-13f5217b3f79" xsi:nil="true"/>
    <Invited_Teachers xmlns="88294798-f355-4c52-b11f-13f5217b3f79" xsi:nil="true"/>
    <Student_Groups xmlns="88294798-f355-4c52-b11f-13f5217b3f79">
      <UserInfo>
        <DisplayName/>
        <AccountId xsi:nil="true"/>
        <AccountType/>
      </UserInfo>
    </Student_Group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42E147C493CE4AA5A23A5264E9D62A" ma:contentTypeVersion="22" ma:contentTypeDescription="Create a new document." ma:contentTypeScope="" ma:versionID="2bd039c23542757ce3df9bc820821c91">
  <xsd:schema xmlns:xsd="http://www.w3.org/2001/XMLSchema" xmlns:xs="http://www.w3.org/2001/XMLSchema" xmlns:p="http://schemas.microsoft.com/office/2006/metadata/properties" xmlns:ns3="5d7dd9b0-5ef0-4db8-b620-ecd60d112a7b" xmlns:ns4="88294798-f355-4c52-b11f-13f5217b3f79" targetNamespace="http://schemas.microsoft.com/office/2006/metadata/properties" ma:root="true" ma:fieldsID="ae0e37d87dc84f049a88b152cb1e290f" ns3:_="" ns4:_="">
    <xsd:import namespace="5d7dd9b0-5ef0-4db8-b620-ecd60d112a7b"/>
    <xsd:import namespace="88294798-f355-4c52-b11f-13f5217b3f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dd9b0-5ef0-4db8-b620-ecd60d112a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94798-f355-4c52-b11f-13f5217b3f79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12518E-665B-4845-8B5B-0C9337B780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B8CE85-5F1D-42BF-8415-06CA0A4ECE67}">
  <ds:schemaRefs>
    <ds:schemaRef ds:uri="5d7dd9b0-5ef0-4db8-b620-ecd60d112a7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8294798-f355-4c52-b11f-13f5217b3f7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0FD244-6CE7-4E1F-9D55-6DDB3B57B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dd9b0-5ef0-4db8-b620-ecd60d112a7b"/>
    <ds:schemaRef ds:uri="88294798-f355-4c52-b11f-13f5217b3f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 PowerPoint bokmål</Template>
  <TotalTime>11541</TotalTime>
  <Words>827</Words>
  <Application>Microsoft Office PowerPoint</Application>
  <PresentationFormat>Widescreen</PresentationFormat>
  <Paragraphs>159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Lys med mønster</vt:lpstr>
      <vt:lpstr>Lys uten mønster</vt:lpstr>
      <vt:lpstr>Mørk med mønster</vt:lpstr>
      <vt:lpstr>Mørk uten mønster</vt:lpstr>
      <vt:lpstr>SOK-3073 – H21</vt:lpstr>
      <vt:lpstr>Nøkkelen til et bedre liv</vt:lpstr>
      <vt:lpstr>Hva ligger bak en masteroppgave?</vt:lpstr>
      <vt:lpstr>Kursinnhold</vt:lpstr>
      <vt:lpstr>PowerPoint Presentation</vt:lpstr>
      <vt:lpstr>Obligatoriske innleveringer</vt:lpstr>
      <vt:lpstr>Skriftlig prosjektbeskrivelse 01.12.2021</vt:lpstr>
      <vt:lpstr>Skriftlig semesteroppgave (eksamen)</vt:lpstr>
      <vt:lpstr>Teoretisk ramme</vt:lpstr>
      <vt:lpstr>Økonomisk forskning (Greenlaw, 2006, kap 2)</vt:lpstr>
      <vt:lpstr>Problemstilling/forskningsspørsmål</vt:lpstr>
      <vt:lpstr>Utvikle problemstillingen</vt:lpstr>
      <vt:lpstr>En egnet problemstilling er</vt:lpstr>
      <vt:lpstr>Hvordan vurderer dere følgende?</vt:lpstr>
      <vt:lpstr>Tidligere masteroppgaver</vt:lpstr>
      <vt:lpstr>Litteraturgjennomgang</vt:lpstr>
      <vt:lpstr>Teoretisk analyse</vt:lpstr>
      <vt:lpstr>Skjulte sammenhenger</vt:lpstr>
      <vt:lpstr>Empirisk analyse</vt:lpstr>
      <vt:lpstr>Er resultatene fornuftige?</vt:lpstr>
      <vt:lpstr>Analysens implikasjoner</vt:lpstr>
      <vt:lpstr>Formidling</vt:lpstr>
      <vt:lpstr>Oppgave. Frist 25.08.21 kl. 15.00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SOK-3073</dc:title>
  <dc:creator>Derek John Clark</dc:creator>
  <cp:lastModifiedBy>Derek John Clark</cp:lastModifiedBy>
  <cp:revision>30</cp:revision>
  <dcterms:created xsi:type="dcterms:W3CDTF">2021-08-11T13:16:14Z</dcterms:created>
  <dcterms:modified xsi:type="dcterms:W3CDTF">2021-08-20T07:32:15Z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0x0101008742E147C493CE4AA5A23A5264E9D62A</vt:lpwstr>
  </property>
</Properties>
</file>